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95" r:id="rId3"/>
    <p:sldId id="330" r:id="rId4"/>
    <p:sldId id="297" r:id="rId5"/>
    <p:sldId id="332" r:id="rId6"/>
    <p:sldId id="327" r:id="rId7"/>
    <p:sldId id="291" r:id="rId8"/>
    <p:sldId id="313" r:id="rId9"/>
    <p:sldId id="292" r:id="rId10"/>
    <p:sldId id="279" r:id="rId11"/>
    <p:sldId id="314" r:id="rId12"/>
    <p:sldId id="282" r:id="rId13"/>
    <p:sldId id="324" r:id="rId14"/>
    <p:sldId id="320" r:id="rId15"/>
    <p:sldId id="321" r:id="rId16"/>
    <p:sldId id="322" r:id="rId17"/>
    <p:sldId id="323" r:id="rId18"/>
    <p:sldId id="328" r:id="rId19"/>
    <p:sldId id="329" r:id="rId20"/>
    <p:sldId id="260" r:id="rId21"/>
    <p:sldId id="325" r:id="rId22"/>
    <p:sldId id="261" r:id="rId23"/>
    <p:sldId id="262" r:id="rId24"/>
    <p:sldId id="263" r:id="rId25"/>
    <p:sldId id="301" r:id="rId26"/>
    <p:sldId id="276" r:id="rId27"/>
    <p:sldId id="277" r:id="rId28"/>
    <p:sldId id="306" r:id="rId29"/>
    <p:sldId id="302" r:id="rId30"/>
    <p:sldId id="307" r:id="rId31"/>
    <p:sldId id="303" r:id="rId32"/>
    <p:sldId id="278" r:id="rId33"/>
    <p:sldId id="304" r:id="rId34"/>
    <p:sldId id="311" r:id="rId35"/>
    <p:sldId id="310" r:id="rId36"/>
    <p:sldId id="308" r:id="rId37"/>
    <p:sldId id="312" r:id="rId38"/>
    <p:sldId id="333" r:id="rId39"/>
    <p:sldId id="269" r:id="rId40"/>
    <p:sldId id="268" r:id="rId41"/>
    <p:sldId id="287" r:id="rId42"/>
    <p:sldId id="267" r:id="rId43"/>
    <p:sldId id="288" r:id="rId44"/>
    <p:sldId id="289" r:id="rId45"/>
    <p:sldId id="286" r:id="rId46"/>
    <p:sldId id="331" r:id="rId47"/>
    <p:sldId id="290" r:id="rId48"/>
    <p:sldId id="293" r:id="rId49"/>
    <p:sldId id="326" r:id="rId50"/>
    <p:sldId id="334" r:id="rId51"/>
    <p:sldId id="335" r:id="rId52"/>
    <p:sldId id="336" r:id="rId5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autoAdjust="0"/>
  </p:normalViewPr>
  <p:slideViewPr>
    <p:cSldViewPr snapToGrid="0">
      <p:cViewPr varScale="1">
        <p:scale>
          <a:sx n="74" d="100"/>
          <a:sy n="74" d="100"/>
        </p:scale>
        <p:origin x="-240" y="-90"/>
      </p:cViewPr>
      <p:guideLst>
        <p:guide orient="horz" pos="2160"/>
        <p:guide pos="3840"/>
      </p:guideLst>
    </p:cSldViewPr>
  </p:slideViewPr>
  <p:outlineViewPr>
    <p:cViewPr>
      <p:scale>
        <a:sx n="33" d="100"/>
        <a:sy n="33" d="100"/>
      </p:scale>
      <p:origin x="0" y="1609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FD1E9-B577-4FB1-A9FF-538914CCC947}" type="datetimeFigureOut">
              <a:rPr lang="cs-CZ" smtClean="0"/>
              <a:pPr/>
              <a:t>20.9.2017</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684B0-0A30-4475-BD0B-314304D9594A}"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35C6948-B542-41B3-BDB2-492C1EA6D7A2}" type="slidenum">
              <a:rPr lang="cs-CZ" smtClean="0"/>
              <a:pPr/>
              <a:t>33</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06AC7309-6628-4230-81B9-5C502EA54589}" type="datetimeFigureOut">
              <a:rPr lang="cs-CZ" smtClean="0"/>
              <a:pPr/>
              <a:t>20.9.2017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075FD6-0016-4EFA-BD90-F25CBF23E557}" type="slidenum">
              <a:rPr lang="cs-CZ" smtClean="0"/>
              <a:pPr/>
              <a:t>‹#›</a:t>
            </a:fld>
            <a:endParaRPr lang="cs-CZ"/>
          </a:p>
        </p:txBody>
      </p:sp>
    </p:spTree>
    <p:extLst>
      <p:ext uri="{BB962C8B-B14F-4D97-AF65-F5344CB8AC3E}">
        <p14:creationId xmlns:p14="http://schemas.microsoft.com/office/powerpoint/2010/main" xmlns="" val="243589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6AC7309-6628-4230-81B9-5C502EA54589}" type="datetimeFigureOut">
              <a:rPr lang="cs-CZ" smtClean="0"/>
              <a:pPr/>
              <a:t>20.9.2017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075FD6-0016-4EFA-BD90-F25CBF23E557}" type="slidenum">
              <a:rPr lang="cs-CZ" smtClean="0"/>
              <a:pPr/>
              <a:t>‹#›</a:t>
            </a:fld>
            <a:endParaRPr lang="cs-CZ"/>
          </a:p>
        </p:txBody>
      </p:sp>
    </p:spTree>
    <p:extLst>
      <p:ext uri="{BB962C8B-B14F-4D97-AF65-F5344CB8AC3E}">
        <p14:creationId xmlns:p14="http://schemas.microsoft.com/office/powerpoint/2010/main" xmlns="" val="364573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6AC7309-6628-4230-81B9-5C502EA54589}" type="datetimeFigureOut">
              <a:rPr lang="cs-CZ" smtClean="0"/>
              <a:pPr/>
              <a:t>20.9.2017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075FD6-0016-4EFA-BD90-F25CBF23E557}" type="slidenum">
              <a:rPr lang="cs-CZ" smtClean="0"/>
              <a:pPr/>
              <a:t>‹#›</a:t>
            </a:fld>
            <a:endParaRPr lang="cs-CZ"/>
          </a:p>
        </p:txBody>
      </p:sp>
    </p:spTree>
    <p:extLst>
      <p:ext uri="{BB962C8B-B14F-4D97-AF65-F5344CB8AC3E}">
        <p14:creationId xmlns:p14="http://schemas.microsoft.com/office/powerpoint/2010/main" xmlns="" val="86578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6AC7309-6628-4230-81B9-5C502EA54589}" type="datetimeFigureOut">
              <a:rPr lang="cs-CZ" smtClean="0"/>
              <a:pPr/>
              <a:t>20.9.2017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075FD6-0016-4EFA-BD90-F25CBF23E557}" type="slidenum">
              <a:rPr lang="cs-CZ" smtClean="0"/>
              <a:pPr/>
              <a:t>‹#›</a:t>
            </a:fld>
            <a:endParaRPr lang="cs-CZ"/>
          </a:p>
        </p:txBody>
      </p:sp>
    </p:spTree>
    <p:extLst>
      <p:ext uri="{BB962C8B-B14F-4D97-AF65-F5344CB8AC3E}">
        <p14:creationId xmlns:p14="http://schemas.microsoft.com/office/powerpoint/2010/main" xmlns="" val="196363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06AC7309-6628-4230-81B9-5C502EA54589}" type="datetimeFigureOut">
              <a:rPr lang="cs-CZ" smtClean="0"/>
              <a:pPr/>
              <a:t>20.9.2017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D075FD6-0016-4EFA-BD90-F25CBF23E557}" type="slidenum">
              <a:rPr lang="cs-CZ" smtClean="0"/>
              <a:pPr/>
              <a:t>‹#›</a:t>
            </a:fld>
            <a:endParaRPr lang="cs-CZ"/>
          </a:p>
        </p:txBody>
      </p:sp>
    </p:spTree>
    <p:extLst>
      <p:ext uri="{BB962C8B-B14F-4D97-AF65-F5344CB8AC3E}">
        <p14:creationId xmlns:p14="http://schemas.microsoft.com/office/powerpoint/2010/main" xmlns="" val="389681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6AC7309-6628-4230-81B9-5C502EA54589}" type="datetimeFigureOut">
              <a:rPr lang="cs-CZ" smtClean="0"/>
              <a:pPr/>
              <a:t>20.9.2017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D075FD6-0016-4EFA-BD90-F25CBF23E557}" type="slidenum">
              <a:rPr lang="cs-CZ" smtClean="0"/>
              <a:pPr/>
              <a:t>‹#›</a:t>
            </a:fld>
            <a:endParaRPr lang="cs-CZ"/>
          </a:p>
        </p:txBody>
      </p:sp>
    </p:spTree>
    <p:extLst>
      <p:ext uri="{BB962C8B-B14F-4D97-AF65-F5344CB8AC3E}">
        <p14:creationId xmlns:p14="http://schemas.microsoft.com/office/powerpoint/2010/main" xmlns="" val="282765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6AC7309-6628-4230-81B9-5C502EA54589}" type="datetimeFigureOut">
              <a:rPr lang="cs-CZ" smtClean="0"/>
              <a:pPr/>
              <a:t>20.9.2017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D075FD6-0016-4EFA-BD90-F25CBF23E557}" type="slidenum">
              <a:rPr lang="cs-CZ" smtClean="0"/>
              <a:pPr/>
              <a:t>‹#›</a:t>
            </a:fld>
            <a:endParaRPr lang="cs-CZ"/>
          </a:p>
        </p:txBody>
      </p:sp>
    </p:spTree>
    <p:extLst>
      <p:ext uri="{BB962C8B-B14F-4D97-AF65-F5344CB8AC3E}">
        <p14:creationId xmlns:p14="http://schemas.microsoft.com/office/powerpoint/2010/main" xmlns="" val="427758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6AC7309-6628-4230-81B9-5C502EA54589}" type="datetimeFigureOut">
              <a:rPr lang="cs-CZ" smtClean="0"/>
              <a:pPr/>
              <a:t>20.9.2017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D075FD6-0016-4EFA-BD90-F25CBF23E557}" type="slidenum">
              <a:rPr lang="cs-CZ" smtClean="0"/>
              <a:pPr/>
              <a:t>‹#›</a:t>
            </a:fld>
            <a:endParaRPr lang="cs-CZ"/>
          </a:p>
        </p:txBody>
      </p:sp>
    </p:spTree>
    <p:extLst>
      <p:ext uri="{BB962C8B-B14F-4D97-AF65-F5344CB8AC3E}">
        <p14:creationId xmlns:p14="http://schemas.microsoft.com/office/powerpoint/2010/main" xmlns="" val="3411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6AC7309-6628-4230-81B9-5C502EA54589}" type="datetimeFigureOut">
              <a:rPr lang="cs-CZ" smtClean="0"/>
              <a:pPr/>
              <a:t>20.9.2017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D075FD6-0016-4EFA-BD90-F25CBF23E557}" type="slidenum">
              <a:rPr lang="cs-CZ" smtClean="0"/>
              <a:pPr/>
              <a:t>‹#›</a:t>
            </a:fld>
            <a:endParaRPr lang="cs-CZ"/>
          </a:p>
        </p:txBody>
      </p:sp>
    </p:spTree>
    <p:extLst>
      <p:ext uri="{BB962C8B-B14F-4D97-AF65-F5344CB8AC3E}">
        <p14:creationId xmlns:p14="http://schemas.microsoft.com/office/powerpoint/2010/main" xmlns="" val="212912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06AC7309-6628-4230-81B9-5C502EA54589}" type="datetimeFigureOut">
              <a:rPr lang="cs-CZ" smtClean="0"/>
              <a:pPr/>
              <a:t>20.9.2017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D075FD6-0016-4EFA-BD90-F25CBF23E557}" type="slidenum">
              <a:rPr lang="cs-CZ" smtClean="0"/>
              <a:pPr/>
              <a:t>‹#›</a:t>
            </a:fld>
            <a:endParaRPr lang="cs-CZ"/>
          </a:p>
        </p:txBody>
      </p:sp>
    </p:spTree>
    <p:extLst>
      <p:ext uri="{BB962C8B-B14F-4D97-AF65-F5344CB8AC3E}">
        <p14:creationId xmlns:p14="http://schemas.microsoft.com/office/powerpoint/2010/main" xmlns="" val="420309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06AC7309-6628-4230-81B9-5C502EA54589}" type="datetimeFigureOut">
              <a:rPr lang="cs-CZ" smtClean="0"/>
              <a:pPr/>
              <a:t>20.9.2017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D075FD6-0016-4EFA-BD90-F25CBF23E557}" type="slidenum">
              <a:rPr lang="cs-CZ" smtClean="0"/>
              <a:pPr/>
              <a:t>‹#›</a:t>
            </a:fld>
            <a:endParaRPr lang="cs-CZ"/>
          </a:p>
        </p:txBody>
      </p:sp>
    </p:spTree>
    <p:extLst>
      <p:ext uri="{BB962C8B-B14F-4D97-AF65-F5344CB8AC3E}">
        <p14:creationId xmlns:p14="http://schemas.microsoft.com/office/powerpoint/2010/main" xmlns="" val="239944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C7309-6628-4230-81B9-5C502EA54589}" type="datetimeFigureOut">
              <a:rPr lang="cs-CZ" smtClean="0"/>
              <a:pPr/>
              <a:t>20.9.2017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75FD6-0016-4EFA-BD90-F25CBF23E557}" type="slidenum">
              <a:rPr lang="cs-CZ" smtClean="0"/>
              <a:pPr/>
              <a:t>‹#›</a:t>
            </a:fld>
            <a:endParaRPr lang="cs-CZ"/>
          </a:p>
        </p:txBody>
      </p:sp>
    </p:spTree>
    <p:extLst>
      <p:ext uri="{BB962C8B-B14F-4D97-AF65-F5344CB8AC3E}">
        <p14:creationId xmlns:p14="http://schemas.microsoft.com/office/powerpoint/2010/main" xmlns="" val="16829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sciencealert.com/a-bug-in-fmri-software-could-invalidate-decades-of-brain-research-scientists-discover" TargetMode="External"/><Relationship Id="rId2" Type="http://schemas.openxmlformats.org/officeDocument/2006/relationships/hyperlink" Target="https://sciencebasedmedicine.org/new-study-questions-fmri-validity/"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www.apa.org/science/about/psa/2011/05/facial-expressions.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Jargon" TargetMode="External"/><Relationship Id="rId2" Type="http://schemas.openxmlformats.org/officeDocument/2006/relationships/hyperlink" Target="https://en.wikipedia.org/wiki/Psychology" TargetMode="External"/><Relationship Id="rId1" Type="http://schemas.openxmlformats.org/officeDocument/2006/relationships/slideLayout" Target="../slideLayouts/slideLayout2.xml"/><Relationship Id="rId6" Type="http://schemas.openxmlformats.org/officeDocument/2006/relationships/hyperlink" Target="https://en.wiktionary.org/wiki/plausibility" TargetMode="External"/><Relationship Id="rId5" Type="http://schemas.openxmlformats.org/officeDocument/2006/relationships/hyperlink" Target="https://en.wiktionary.org/wiki/esoteric" TargetMode="External"/><Relationship Id="rId4" Type="http://schemas.openxmlformats.org/officeDocument/2006/relationships/hyperlink" Target="https://en.wikipedia.org/wiki/Buzzword"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36192" y="719327"/>
            <a:ext cx="9144000" cy="2770847"/>
          </a:xfrm>
          <a:solidFill>
            <a:schemeClr val="accent1">
              <a:lumMod val="40000"/>
              <a:lumOff val="60000"/>
            </a:schemeClr>
          </a:solidFill>
          <a:ln w="38100">
            <a:solidFill>
              <a:schemeClr val="tx2">
                <a:lumMod val="75000"/>
              </a:schemeClr>
            </a:solidFill>
          </a:ln>
        </p:spPr>
        <p:txBody>
          <a:bodyPr>
            <a:noAutofit/>
          </a:bodyPr>
          <a:lstStyle/>
          <a:p>
            <a:r>
              <a:rPr lang="en-US" sz="5400" b="1" dirty="0" smtClean="0">
                <a:solidFill>
                  <a:schemeClr val="tx2">
                    <a:lumMod val="75000"/>
                  </a:schemeClr>
                </a:solidFill>
              </a:rPr>
              <a:t>Dead ends and mandatory directions in scientific psychology </a:t>
            </a:r>
            <a:endParaRPr lang="cs-CZ" sz="5400" b="1" dirty="0">
              <a:solidFill>
                <a:schemeClr val="tx2">
                  <a:lumMod val="75000"/>
                </a:schemeClr>
              </a:solidFill>
            </a:endParaRPr>
          </a:p>
        </p:txBody>
      </p:sp>
      <p:sp>
        <p:nvSpPr>
          <p:cNvPr id="3" name="Podnadpis 2"/>
          <p:cNvSpPr>
            <a:spLocks noGrp="1"/>
          </p:cNvSpPr>
          <p:nvPr>
            <p:ph type="subTitle" idx="1"/>
          </p:nvPr>
        </p:nvSpPr>
        <p:spPr>
          <a:xfrm>
            <a:off x="1524000" y="4194048"/>
            <a:ext cx="9144000" cy="1063752"/>
          </a:xfrm>
        </p:spPr>
        <p:txBody>
          <a:bodyPr/>
          <a:lstStyle/>
          <a:p>
            <a:r>
              <a:rPr lang="cs-CZ" dirty="0" smtClean="0"/>
              <a:t>© Zbyněk Vybíral, Department </a:t>
            </a:r>
            <a:r>
              <a:rPr lang="cs-CZ" dirty="0" err="1" smtClean="0"/>
              <a:t>of</a:t>
            </a:r>
            <a:r>
              <a:rPr lang="cs-CZ" dirty="0" smtClean="0"/>
              <a:t> Psychology, Masaryk University, Brno, </a:t>
            </a:r>
            <a:r>
              <a:rPr lang="cs-CZ" dirty="0" err="1" smtClean="0"/>
              <a:t>Czech</a:t>
            </a:r>
            <a:r>
              <a:rPr lang="cs-CZ" dirty="0" smtClean="0"/>
              <a:t> </a:t>
            </a:r>
            <a:r>
              <a:rPr lang="cs-CZ" dirty="0" err="1" smtClean="0"/>
              <a:t>Republic</a:t>
            </a:r>
            <a:r>
              <a:rPr lang="cs-CZ" dirty="0" smtClean="0"/>
              <a:t>, 2017</a:t>
            </a:r>
            <a:endParaRPr lang="cs-CZ" dirty="0"/>
          </a:p>
        </p:txBody>
      </p:sp>
      <p:pic>
        <p:nvPicPr>
          <p:cNvPr id="4" name="Obrázek 3" descr="značka4.jpg"/>
          <p:cNvPicPr>
            <a:picLocks noChangeAspect="1"/>
          </p:cNvPicPr>
          <p:nvPr/>
        </p:nvPicPr>
        <p:blipFill>
          <a:blip r:embed="rId2" cstate="print"/>
          <a:stretch>
            <a:fillRect/>
          </a:stretch>
        </p:blipFill>
        <p:spPr>
          <a:xfrm>
            <a:off x="1505712" y="5173808"/>
            <a:ext cx="1066800" cy="1071563"/>
          </a:xfrm>
          <a:prstGeom prst="rect">
            <a:avLst/>
          </a:prstGeom>
        </p:spPr>
      </p:pic>
      <p:pic>
        <p:nvPicPr>
          <p:cNvPr id="5" name="Obrázek 4" descr="značka2.jpg"/>
          <p:cNvPicPr>
            <a:picLocks noChangeAspect="1"/>
          </p:cNvPicPr>
          <p:nvPr/>
        </p:nvPicPr>
        <p:blipFill>
          <a:blip r:embed="rId3" cstate="print"/>
          <a:stretch>
            <a:fillRect/>
          </a:stretch>
        </p:blipFill>
        <p:spPr>
          <a:xfrm>
            <a:off x="9498909" y="5127194"/>
            <a:ext cx="1285875" cy="1285875"/>
          </a:xfrm>
          <a:prstGeom prst="rect">
            <a:avLst/>
          </a:prstGeom>
        </p:spPr>
      </p:pic>
    </p:spTree>
    <p:extLst>
      <p:ext uri="{BB962C8B-B14F-4D97-AF65-F5344CB8AC3E}">
        <p14:creationId xmlns:p14="http://schemas.microsoft.com/office/powerpoint/2010/main" xmlns="" val="378404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Unger3.gif"/>
          <p:cNvPicPr>
            <a:picLocks noChangeAspect="1"/>
          </p:cNvPicPr>
          <p:nvPr/>
        </p:nvPicPr>
        <p:blipFill>
          <a:blip r:embed="rId2" cstate="print"/>
          <a:stretch>
            <a:fillRect/>
          </a:stretch>
        </p:blipFill>
        <p:spPr>
          <a:xfrm>
            <a:off x="3257924" y="0"/>
            <a:ext cx="5572125" cy="65751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60000"/>
              <a:lumOff val="40000"/>
            </a:schemeClr>
          </a:solidFill>
          <a:ln>
            <a:solidFill>
              <a:schemeClr val="accent1">
                <a:lumMod val="60000"/>
                <a:lumOff val="40000"/>
              </a:schemeClr>
            </a:solidFill>
          </a:ln>
        </p:spPr>
        <p:txBody>
          <a:bodyPr/>
          <a:lstStyle/>
          <a:p>
            <a:r>
              <a:rPr lang="en-US" b="1" dirty="0" smtClean="0">
                <a:solidFill>
                  <a:schemeClr val="tx2">
                    <a:lumMod val="75000"/>
                  </a:schemeClr>
                </a:solidFill>
              </a:rPr>
              <a:t>The facts </a:t>
            </a:r>
            <a:r>
              <a:rPr lang="en-US" b="1" i="1" dirty="0" smtClean="0">
                <a:solidFill>
                  <a:schemeClr val="tx2">
                    <a:lumMod val="75000"/>
                  </a:schemeClr>
                </a:solidFill>
              </a:rPr>
              <a:t>continued</a:t>
            </a:r>
            <a:endParaRPr lang="cs-CZ" dirty="0"/>
          </a:p>
        </p:txBody>
      </p:sp>
      <p:sp>
        <p:nvSpPr>
          <p:cNvPr id="3" name="Zástupný symbol pro obsah 2"/>
          <p:cNvSpPr>
            <a:spLocks noGrp="1"/>
          </p:cNvSpPr>
          <p:nvPr>
            <p:ph idx="1"/>
          </p:nvPr>
        </p:nvSpPr>
        <p:spPr/>
        <p:txBody>
          <a:bodyPr/>
          <a:lstStyle/>
          <a:p>
            <a:r>
              <a:rPr lang="en-US" dirty="0" smtClean="0"/>
              <a:t>It seems that the </a:t>
            </a:r>
            <a:r>
              <a:rPr lang="en-US" b="1" dirty="0" smtClean="0">
                <a:solidFill>
                  <a:schemeClr val="tx2">
                    <a:lumMod val="75000"/>
                  </a:schemeClr>
                </a:solidFill>
              </a:rPr>
              <a:t>facial feedback hypothesis </a:t>
            </a:r>
            <a:r>
              <a:rPr lang="en-US" dirty="0" smtClean="0"/>
              <a:t>is not valid.</a:t>
            </a:r>
          </a:p>
          <a:p>
            <a:r>
              <a:rPr lang="en-US" dirty="0" smtClean="0"/>
              <a:t>It seems that assumption that smile implies inner emotional state of joy is not reliable.</a:t>
            </a:r>
          </a:p>
          <a:p>
            <a:r>
              <a:rPr lang="en-US" dirty="0" smtClean="0"/>
              <a:t>It seems that we’ll not enhance person’s well being when we use a quasi therapeutic mantras: </a:t>
            </a:r>
          </a:p>
          <a:p>
            <a:r>
              <a:rPr lang="en-US" sz="3200" b="1" dirty="0" smtClean="0">
                <a:solidFill>
                  <a:schemeClr val="accent6">
                    <a:lumMod val="75000"/>
                  </a:schemeClr>
                </a:solidFill>
              </a:rPr>
              <a:t>Smile and you will feel better!</a:t>
            </a:r>
          </a:p>
          <a:p>
            <a:pPr>
              <a:buNone/>
            </a:pPr>
            <a:r>
              <a:rPr lang="en-US" sz="3200" b="1" dirty="0" smtClean="0"/>
              <a:t>or</a:t>
            </a:r>
          </a:p>
          <a:p>
            <a:r>
              <a:rPr lang="en-US" sz="3200" b="1" dirty="0" smtClean="0">
                <a:solidFill>
                  <a:schemeClr val="accent6">
                    <a:lumMod val="75000"/>
                  </a:schemeClr>
                </a:solidFill>
              </a:rPr>
              <a:t>Smile and you will have a look at better world!</a:t>
            </a:r>
          </a:p>
          <a:p>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Unger5.jpg"/>
          <p:cNvPicPr>
            <a:picLocks noChangeAspect="1"/>
          </p:cNvPicPr>
          <p:nvPr/>
        </p:nvPicPr>
        <p:blipFill>
          <a:blip r:embed="rId2" cstate="print"/>
          <a:stretch>
            <a:fillRect/>
          </a:stretch>
        </p:blipFill>
        <p:spPr>
          <a:xfrm>
            <a:off x="3192018" y="166497"/>
            <a:ext cx="5394960" cy="63550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39350" y="5352288"/>
            <a:ext cx="11425269" cy="1505712"/>
          </a:xfrm>
        </p:spPr>
        <p:txBody>
          <a:bodyPr>
            <a:normAutofit/>
          </a:bodyPr>
          <a:lstStyle/>
          <a:p>
            <a:pPr>
              <a:buNone/>
            </a:pPr>
            <a:r>
              <a:rPr lang="cs-CZ" dirty="0" smtClean="0"/>
              <a:t>	</a:t>
            </a:r>
            <a:r>
              <a:rPr lang="en-US" dirty="0" smtClean="0"/>
              <a:t>Psychologist demonstrating </a:t>
            </a:r>
            <a:r>
              <a:rPr lang="en-US" dirty="0" smtClean="0"/>
              <a:t>how easily the physical posture of the body, or parts of the body affects one's interpretation of experience – in this case how a pen is held in one's mouth.</a:t>
            </a:r>
            <a:endParaRPr lang="cs-CZ" dirty="0"/>
          </a:p>
        </p:txBody>
      </p:sp>
      <p:pic>
        <p:nvPicPr>
          <p:cNvPr id="4" name="Obrázek 3" descr="pen in mouth1.jpg"/>
          <p:cNvPicPr>
            <a:picLocks noChangeAspect="1"/>
          </p:cNvPicPr>
          <p:nvPr/>
        </p:nvPicPr>
        <p:blipFill>
          <a:blip r:embed="rId2" cstate="print"/>
          <a:stretch>
            <a:fillRect/>
          </a:stretch>
        </p:blipFill>
        <p:spPr>
          <a:xfrm>
            <a:off x="0" y="260648"/>
            <a:ext cx="12268200" cy="492061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3902075"/>
          </a:xfrm>
          <a:solidFill>
            <a:schemeClr val="accent1">
              <a:lumMod val="60000"/>
              <a:lumOff val="40000"/>
            </a:schemeClr>
          </a:solidFill>
        </p:spPr>
        <p:txBody>
          <a:bodyPr/>
          <a:lstStyle/>
          <a:p>
            <a:r>
              <a:rPr lang="en-US" dirty="0" smtClean="0"/>
              <a:t>Some cartoons from </a:t>
            </a:r>
            <a:br>
              <a:rPr lang="en-US" dirty="0" smtClean="0"/>
            </a:br>
            <a:r>
              <a:rPr lang="en-GB" i="1" dirty="0" smtClean="0"/>
              <a:t>Garry Larson’s series </a:t>
            </a:r>
            <a:r>
              <a:rPr lang="en-GB" dirty="0" smtClean="0"/>
              <a:t>The Far Side</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Larson02.jpg"/>
          <p:cNvPicPr>
            <a:picLocks noChangeAspect="1"/>
          </p:cNvPicPr>
          <p:nvPr/>
        </p:nvPicPr>
        <p:blipFill>
          <a:blip r:embed="rId2" cstate="print"/>
          <a:stretch>
            <a:fillRect/>
          </a:stretch>
        </p:blipFill>
        <p:spPr>
          <a:xfrm>
            <a:off x="3239257" y="0"/>
            <a:ext cx="5238750" cy="685228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Larson03.jpg"/>
          <p:cNvPicPr>
            <a:picLocks noChangeAspect="1"/>
          </p:cNvPicPr>
          <p:nvPr/>
        </p:nvPicPr>
        <p:blipFill>
          <a:blip r:embed="rId2" cstate="print"/>
          <a:stretch>
            <a:fillRect/>
          </a:stretch>
        </p:blipFill>
        <p:spPr>
          <a:xfrm>
            <a:off x="2937488" y="-195072"/>
            <a:ext cx="5800725" cy="80657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335360" y="274638"/>
            <a:ext cx="11137237" cy="1143000"/>
          </a:xfrm>
          <a:solidFill>
            <a:schemeClr val="accent1">
              <a:lumMod val="60000"/>
              <a:lumOff val="40000"/>
            </a:schemeClr>
          </a:solidFill>
          <a:ln w="38100">
            <a:solidFill>
              <a:schemeClr val="accent5">
                <a:lumMod val="50000"/>
              </a:schemeClr>
            </a:solidFill>
          </a:ln>
        </p:spPr>
        <p:txBody>
          <a:bodyPr>
            <a:normAutofit fontScale="90000"/>
          </a:bodyPr>
          <a:lstStyle/>
          <a:p>
            <a:r>
              <a:rPr lang="en-US" dirty="0" smtClean="0"/>
              <a:t>manipulations with </a:t>
            </a:r>
            <a:br>
              <a:rPr lang="en-US" dirty="0" smtClean="0"/>
            </a:br>
            <a:r>
              <a:rPr lang="en-US" b="1" dirty="0" err="1" smtClean="0">
                <a:solidFill>
                  <a:srgbClr val="002060"/>
                </a:solidFill>
              </a:rPr>
              <a:t>zygomaticus</a:t>
            </a:r>
            <a:r>
              <a:rPr lang="en-US" b="1" dirty="0" smtClean="0">
                <a:solidFill>
                  <a:srgbClr val="002060"/>
                </a:solidFill>
              </a:rPr>
              <a:t> major </a:t>
            </a:r>
            <a:r>
              <a:rPr lang="en-US" dirty="0" smtClean="0"/>
              <a:t>versus </a:t>
            </a:r>
            <a:r>
              <a:rPr lang="cs-CZ" b="1" dirty="0" err="1" smtClean="0">
                <a:solidFill>
                  <a:srgbClr val="002060"/>
                </a:solidFill>
              </a:rPr>
              <a:t>orbicularis</a:t>
            </a:r>
            <a:r>
              <a:rPr lang="cs-CZ" b="1" dirty="0" smtClean="0">
                <a:solidFill>
                  <a:srgbClr val="002060"/>
                </a:solidFill>
              </a:rPr>
              <a:t> </a:t>
            </a:r>
            <a:r>
              <a:rPr lang="cs-CZ" b="1" dirty="0" err="1" smtClean="0">
                <a:solidFill>
                  <a:srgbClr val="002060"/>
                </a:solidFill>
              </a:rPr>
              <a:t>oris</a:t>
            </a:r>
            <a:r>
              <a:rPr lang="cs-CZ" b="1" dirty="0" smtClean="0">
                <a:solidFill>
                  <a:srgbClr val="002060"/>
                </a:solidFill>
              </a:rPr>
              <a:t> </a:t>
            </a:r>
            <a:r>
              <a:rPr lang="cs-CZ" dirty="0" err="1" smtClean="0"/>
              <a:t>muscle</a:t>
            </a:r>
            <a:r>
              <a:rPr lang="en-US" dirty="0" smtClean="0"/>
              <a:t>s</a:t>
            </a:r>
            <a:endParaRPr lang="cs-CZ" dirty="0"/>
          </a:p>
        </p:txBody>
      </p:sp>
      <p:pic>
        <p:nvPicPr>
          <p:cNvPr id="8" name="Zástupný symbol pro obsah 7" descr="Zygomaticus_major_muscle.png"/>
          <p:cNvPicPr>
            <a:picLocks noGrp="1" noChangeAspect="1"/>
          </p:cNvPicPr>
          <p:nvPr>
            <p:ph sz="half" idx="4294967295"/>
          </p:nvPr>
        </p:nvPicPr>
        <p:blipFill>
          <a:blip r:embed="rId2" cstate="print"/>
          <a:stretch>
            <a:fillRect/>
          </a:stretch>
        </p:blipFill>
        <p:spPr>
          <a:xfrm>
            <a:off x="451104" y="1711856"/>
            <a:ext cx="5364480" cy="4653334"/>
          </a:xfrm>
        </p:spPr>
      </p:pic>
      <p:pic>
        <p:nvPicPr>
          <p:cNvPr id="9" name="Zástupný symbol pro obsah 8" descr="orbic_oris.jpg"/>
          <p:cNvPicPr>
            <a:picLocks noGrp="1" noChangeAspect="1"/>
          </p:cNvPicPr>
          <p:nvPr>
            <p:ph sz="quarter" idx="4294967295"/>
          </p:nvPr>
        </p:nvPicPr>
        <p:blipFill>
          <a:blip r:embed="rId3" cstate="print"/>
          <a:stretch>
            <a:fillRect/>
          </a:stretch>
        </p:blipFill>
        <p:spPr>
          <a:xfrm>
            <a:off x="6893046" y="2972569"/>
            <a:ext cx="4311402" cy="253841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60000"/>
              <a:lumOff val="40000"/>
            </a:schemeClr>
          </a:solidFill>
          <a:ln w="28575">
            <a:solidFill>
              <a:schemeClr val="accent5">
                <a:lumMod val="50000"/>
              </a:schemeClr>
            </a:solidFill>
          </a:ln>
        </p:spPr>
        <p:txBody>
          <a:bodyPr/>
          <a:lstStyle/>
          <a:p>
            <a:r>
              <a:rPr lang="en-US" dirty="0" smtClean="0"/>
              <a:t>The result of replication report </a:t>
            </a:r>
            <a:r>
              <a:rPr lang="cs-CZ" dirty="0" smtClean="0"/>
              <a:t>(2016)</a:t>
            </a:r>
            <a:endParaRPr lang="cs-CZ" dirty="0"/>
          </a:p>
        </p:txBody>
      </p:sp>
      <p:sp>
        <p:nvSpPr>
          <p:cNvPr id="3" name="Zástupný symbol pro obsah 2"/>
          <p:cNvSpPr>
            <a:spLocks noGrp="1"/>
          </p:cNvSpPr>
          <p:nvPr>
            <p:ph idx="1"/>
          </p:nvPr>
        </p:nvSpPr>
        <p:spPr/>
        <p:txBody>
          <a:bodyPr>
            <a:normAutofit/>
          </a:bodyPr>
          <a:lstStyle/>
          <a:p>
            <a:r>
              <a:rPr lang="en-US" sz="3600" i="1" dirty="0" smtClean="0"/>
              <a:t>Effect size </a:t>
            </a:r>
            <a:r>
              <a:rPr lang="en-US" sz="3600" dirty="0" smtClean="0"/>
              <a:t>in meta-analysis of the 17 studies was almost </a:t>
            </a:r>
            <a:r>
              <a:rPr lang="en-US" sz="3600" i="1" dirty="0" smtClean="0"/>
              <a:t>null </a:t>
            </a:r>
            <a:r>
              <a:rPr lang="en-US" sz="3600" dirty="0" smtClean="0"/>
              <a:t>moving between –0.11 to 0.16 with the biggest difference </a:t>
            </a:r>
            <a:r>
              <a:rPr lang="en-GB" sz="3600" dirty="0" smtClean="0"/>
              <a:t>in one lab  –0.58. </a:t>
            </a:r>
            <a:endParaRPr lang="cs-CZ"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60000"/>
              <a:lumOff val="40000"/>
            </a:schemeClr>
          </a:solidFill>
          <a:ln w="28575">
            <a:solidFill>
              <a:schemeClr val="accent5">
                <a:lumMod val="50000"/>
              </a:schemeClr>
            </a:solidFill>
          </a:ln>
        </p:spPr>
        <p:txBody>
          <a:bodyPr/>
          <a:lstStyle/>
          <a:p>
            <a:r>
              <a:rPr lang="en-US" dirty="0" smtClean="0"/>
              <a:t>Fritz </a:t>
            </a:r>
            <a:r>
              <a:rPr lang="en-US" dirty="0" err="1" smtClean="0"/>
              <a:t>Strack’s</a:t>
            </a:r>
            <a:r>
              <a:rPr lang="en-US" dirty="0" smtClean="0"/>
              <a:t> objections to debunking, and adherent’s talk about FFH  </a:t>
            </a:r>
            <a:endParaRPr lang="cs-CZ" dirty="0"/>
          </a:p>
        </p:txBody>
      </p:sp>
      <p:sp>
        <p:nvSpPr>
          <p:cNvPr id="3" name="Zástupný symbol pro obsah 2"/>
          <p:cNvSpPr>
            <a:spLocks noGrp="1"/>
          </p:cNvSpPr>
          <p:nvPr>
            <p:ph idx="1"/>
          </p:nvPr>
        </p:nvSpPr>
        <p:spPr/>
        <p:txBody>
          <a:bodyPr/>
          <a:lstStyle/>
          <a:p>
            <a:r>
              <a:rPr lang="en-US" dirty="0" smtClean="0"/>
              <a:t>We are deeply sank in the statistical terminology,</a:t>
            </a:r>
            <a:endParaRPr lang="cs-CZ" dirty="0" smtClean="0"/>
          </a:p>
          <a:p>
            <a:r>
              <a:rPr lang="en-US" dirty="0" smtClean="0"/>
              <a:t>findings should be critically evaluated not only by statisticians but by psychologists who are experts in the field,</a:t>
            </a:r>
          </a:p>
          <a:p>
            <a:r>
              <a:rPr lang="en-US" dirty="0" smtClean="0"/>
              <a:t>there exists no direct route from data to truth.</a:t>
            </a:r>
          </a:p>
          <a:p>
            <a:endParaRPr lang="en-US" dirty="0" smtClean="0"/>
          </a:p>
          <a:p>
            <a:r>
              <a:rPr lang="en-US" dirty="0" smtClean="0"/>
              <a:t>Science is about arguments and about critical debates that should be based on empirical evidence and subtle epistemology and not be only determined by probabilistic parameters a statistical paths from data to “truth”.  </a:t>
            </a:r>
          </a:p>
          <a:p>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647700" y="152401"/>
            <a:ext cx="11036300" cy="1333500"/>
          </a:xfrm>
          <a:solidFill>
            <a:schemeClr val="accent1">
              <a:lumMod val="40000"/>
              <a:lumOff val="60000"/>
            </a:schemeClr>
          </a:solidFill>
          <a:ln w="28575">
            <a:solidFill>
              <a:schemeClr val="accent5">
                <a:lumMod val="50000"/>
              </a:schemeClr>
            </a:solidFill>
          </a:ln>
        </p:spPr>
        <p:txBody>
          <a:bodyPr>
            <a:normAutofit/>
          </a:bodyPr>
          <a:lstStyle/>
          <a:p>
            <a:r>
              <a:rPr lang="en-US" dirty="0" smtClean="0"/>
              <a:t>Psychology is not only in replication crisis. Psychologists stepped into many dead ends. </a:t>
            </a:r>
            <a:endParaRPr lang="cs-CZ" dirty="0"/>
          </a:p>
        </p:txBody>
      </p:sp>
      <p:pic>
        <p:nvPicPr>
          <p:cNvPr id="4" name="Zástupný symbol pro obsah 3" descr="Cul-de-sac2.jpg"/>
          <p:cNvPicPr>
            <a:picLocks noChangeAspect="1"/>
          </p:cNvPicPr>
          <p:nvPr/>
        </p:nvPicPr>
        <p:blipFill>
          <a:blip r:embed="rId2" cstate="print"/>
          <a:stretch>
            <a:fillRect/>
          </a:stretch>
        </p:blipFill>
        <p:spPr>
          <a:xfrm>
            <a:off x="3025620" y="1502664"/>
            <a:ext cx="7581392" cy="535533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60000"/>
              <a:lumOff val="40000"/>
            </a:schemeClr>
          </a:solidFill>
          <a:ln w="28575">
            <a:solidFill>
              <a:schemeClr val="tx1"/>
            </a:solidFill>
          </a:ln>
        </p:spPr>
        <p:txBody>
          <a:bodyPr/>
          <a:lstStyle/>
          <a:p>
            <a:r>
              <a:rPr lang="en-US" dirty="0" smtClean="0"/>
              <a:t>How do look dead ends in scientific psychology?</a:t>
            </a:r>
            <a:endParaRPr lang="cs-CZ" dirty="0"/>
          </a:p>
        </p:txBody>
      </p:sp>
      <p:sp>
        <p:nvSpPr>
          <p:cNvPr id="3" name="Zástupný symbol pro obsah 2"/>
          <p:cNvSpPr>
            <a:spLocks noGrp="1"/>
          </p:cNvSpPr>
          <p:nvPr>
            <p:ph idx="1"/>
          </p:nvPr>
        </p:nvSpPr>
        <p:spPr/>
        <p:txBody>
          <a:bodyPr>
            <a:normAutofit/>
          </a:bodyPr>
          <a:lstStyle/>
          <a:p>
            <a:r>
              <a:rPr lang="en-US" dirty="0" smtClean="0"/>
              <a:t>Oversimplified conclusions dressed up in science (Carol </a:t>
            </a:r>
            <a:r>
              <a:rPr lang="en-US" dirty="0" err="1" smtClean="0"/>
              <a:t>Tavris</a:t>
            </a:r>
            <a:r>
              <a:rPr lang="en-US" dirty="0" smtClean="0"/>
              <a:t>)</a:t>
            </a:r>
          </a:p>
          <a:p>
            <a:r>
              <a:rPr lang="en-US" dirty="0" smtClean="0"/>
              <a:t>Logical fallacies like </a:t>
            </a:r>
            <a:r>
              <a:rPr lang="en-US" i="1" dirty="0" smtClean="0"/>
              <a:t>one consequence must to have one cause</a:t>
            </a:r>
            <a:endParaRPr lang="en-US" dirty="0" smtClean="0"/>
          </a:p>
          <a:p>
            <a:r>
              <a:rPr lang="en-US" dirty="0" smtClean="0"/>
              <a:t>Confirmation bias and other biases (Scott </a:t>
            </a:r>
            <a:r>
              <a:rPr lang="en-US" dirty="0" err="1" smtClean="0"/>
              <a:t>Lilienfeld</a:t>
            </a:r>
            <a:r>
              <a:rPr lang="en-US" dirty="0" smtClean="0"/>
              <a:t>) </a:t>
            </a:r>
          </a:p>
          <a:p>
            <a:r>
              <a:rPr lang="en-US" dirty="0" smtClean="0"/>
              <a:t>Overestimation of statisticians views of point (Fritz </a:t>
            </a:r>
            <a:r>
              <a:rPr lang="en-US" dirty="0" err="1" smtClean="0"/>
              <a:t>Strack</a:t>
            </a:r>
            <a:r>
              <a:rPr lang="en-US" dirty="0" smtClean="0"/>
              <a:t>)</a:t>
            </a:r>
          </a:p>
          <a:p>
            <a:r>
              <a:rPr lang="en-GB" dirty="0" smtClean="0"/>
              <a:t>(Often very self-confident) statements without any visible means of empirical support</a:t>
            </a:r>
          </a:p>
          <a:p>
            <a:r>
              <a:rPr lang="en-GB" dirty="0" smtClean="0"/>
              <a:t>Manipulations with data</a:t>
            </a:r>
          </a:p>
          <a:p>
            <a:r>
              <a:rPr lang="en-GB" dirty="0" smtClean="0"/>
              <a:t>Manipulated and coercive proclamations  </a:t>
            </a:r>
          </a:p>
          <a:p>
            <a:pPr>
              <a:buNone/>
            </a:pPr>
            <a:endParaRPr lang="cs-CZ" dirty="0"/>
          </a:p>
        </p:txBody>
      </p:sp>
      <p:pic>
        <p:nvPicPr>
          <p:cNvPr id="4" name="Obrázek 3" descr="značka4.jpg"/>
          <p:cNvPicPr>
            <a:picLocks noChangeAspect="1"/>
          </p:cNvPicPr>
          <p:nvPr/>
        </p:nvPicPr>
        <p:blipFill>
          <a:blip r:embed="rId2" cstate="print"/>
          <a:stretch>
            <a:fillRect/>
          </a:stretch>
        </p:blipFill>
        <p:spPr>
          <a:xfrm>
            <a:off x="9686544" y="199460"/>
            <a:ext cx="1706880" cy="1714500"/>
          </a:xfrm>
          <a:prstGeom prst="rect">
            <a:avLst/>
          </a:prstGeom>
        </p:spPr>
      </p:pic>
    </p:spTree>
    <p:extLst>
      <p:ext uri="{BB962C8B-B14F-4D97-AF65-F5344CB8AC3E}">
        <p14:creationId xmlns:p14="http://schemas.microsoft.com/office/powerpoint/2010/main" xmlns="" val="3762212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1690688"/>
          </a:xfrm>
          <a:solidFill>
            <a:schemeClr val="accent1">
              <a:lumMod val="60000"/>
              <a:lumOff val="40000"/>
            </a:schemeClr>
          </a:solidFill>
          <a:ln w="28575">
            <a:solidFill>
              <a:schemeClr val="tx1"/>
            </a:solidFill>
          </a:ln>
        </p:spPr>
        <p:txBody>
          <a:bodyPr>
            <a:normAutofit fontScale="90000"/>
          </a:bodyPr>
          <a:lstStyle/>
          <a:p>
            <a:r>
              <a:rPr lang="en-US" dirty="0" smtClean="0"/>
              <a:t>Myths, not facts remain, go on and are widespread by pop-psychology </a:t>
            </a:r>
            <a:br>
              <a:rPr lang="en-US" dirty="0" smtClean="0"/>
            </a:br>
            <a:endParaRPr lang="cs-CZ" dirty="0"/>
          </a:p>
        </p:txBody>
      </p:sp>
      <p:sp>
        <p:nvSpPr>
          <p:cNvPr id="3" name="Zástupný symbol pro obsah 2"/>
          <p:cNvSpPr>
            <a:spLocks noGrp="1"/>
          </p:cNvSpPr>
          <p:nvPr>
            <p:ph idx="1"/>
          </p:nvPr>
        </p:nvSpPr>
        <p:spPr/>
        <p:txBody>
          <a:bodyPr/>
          <a:lstStyle/>
          <a:p>
            <a:pPr>
              <a:buNone/>
            </a:pPr>
            <a:r>
              <a:rPr lang="en-US" dirty="0" smtClean="0"/>
              <a:t>	When you are smiling, you feel happier! </a:t>
            </a:r>
          </a:p>
          <a:p>
            <a:pPr>
              <a:buNone/>
            </a:pPr>
            <a:r>
              <a:rPr lang="en-US" dirty="0" smtClean="0"/>
              <a:t>	The more smiles, the more funny you will feel!</a:t>
            </a:r>
            <a:endParaRPr lang="cs-CZ" dirty="0" smtClean="0"/>
          </a:p>
          <a:p>
            <a:pPr>
              <a:buNone/>
            </a:pPr>
            <a:r>
              <a:rPr lang="cs-CZ" dirty="0" smtClean="0"/>
              <a:t>	</a:t>
            </a:r>
            <a:r>
              <a:rPr lang="en-US" dirty="0" smtClean="0"/>
              <a:t>Smile could serve you as </a:t>
            </a:r>
            <a:r>
              <a:rPr lang="en-US" dirty="0" smtClean="0"/>
              <a:t>a prevention </a:t>
            </a:r>
            <a:r>
              <a:rPr lang="en-US" dirty="0" smtClean="0"/>
              <a:t>against depression.</a:t>
            </a:r>
          </a:p>
          <a:p>
            <a:pPr>
              <a:buNone/>
            </a:pPr>
            <a:r>
              <a:rPr lang="cs-CZ" dirty="0" smtClean="0">
                <a:sym typeface="Wingdings" pitchFamily="2" charset="2"/>
              </a:rPr>
              <a:t>	</a:t>
            </a:r>
            <a:endParaRPr lang="en-US" dirty="0" smtClean="0">
              <a:sym typeface="Wingdings" pitchFamily="2" charset="2"/>
            </a:endParaRPr>
          </a:p>
          <a:p>
            <a:pPr>
              <a:buNone/>
            </a:pPr>
            <a:r>
              <a:rPr lang="cs-CZ" dirty="0" smtClean="0">
                <a:sym typeface="Wingdings" pitchFamily="2" charset="2"/>
              </a:rPr>
              <a:t>	</a:t>
            </a:r>
          </a:p>
          <a:p>
            <a:pPr>
              <a:buNone/>
            </a:pPr>
            <a:r>
              <a:rPr lang="cs-CZ" dirty="0" smtClean="0">
                <a:sym typeface="Wingdings" pitchFamily="2" charset="2"/>
              </a:rPr>
              <a:t>	</a:t>
            </a:r>
          </a:p>
          <a:p>
            <a:pPr>
              <a:buNone/>
            </a:pP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40000"/>
              <a:lumOff val="60000"/>
            </a:schemeClr>
          </a:solidFill>
          <a:ln w="38100">
            <a:solidFill>
              <a:schemeClr val="accent5">
                <a:lumMod val="50000"/>
              </a:schemeClr>
            </a:solidFill>
          </a:ln>
        </p:spPr>
        <p:txBody>
          <a:bodyPr/>
          <a:lstStyle/>
          <a:p>
            <a:r>
              <a:rPr lang="en-US" b="1" dirty="0" err="1" smtClean="0">
                <a:solidFill>
                  <a:srgbClr val="002060"/>
                </a:solidFill>
              </a:rPr>
              <a:t>Neurorealism</a:t>
            </a:r>
            <a:r>
              <a:rPr lang="en-US" dirty="0" smtClean="0"/>
              <a:t> </a:t>
            </a:r>
            <a:endParaRPr lang="cs-CZ" dirty="0"/>
          </a:p>
        </p:txBody>
      </p:sp>
      <p:sp>
        <p:nvSpPr>
          <p:cNvPr id="3" name="Zástupný symbol pro obsah 2"/>
          <p:cNvSpPr>
            <a:spLocks noGrp="1"/>
          </p:cNvSpPr>
          <p:nvPr>
            <p:ph idx="1"/>
          </p:nvPr>
        </p:nvSpPr>
        <p:spPr>
          <a:xfrm>
            <a:off x="838200" y="1840992"/>
            <a:ext cx="10515600" cy="4791455"/>
          </a:xfrm>
        </p:spPr>
        <p:txBody>
          <a:bodyPr/>
          <a:lstStyle/>
          <a:p>
            <a:r>
              <a:rPr lang="en-US" dirty="0" smtClean="0"/>
              <a:t>Passages accompanied with fMRI images; anorexia visible with brain scans;</a:t>
            </a:r>
            <a:r>
              <a:rPr lang="en-US" b="1" dirty="0" smtClean="0"/>
              <a:t> Brain Scans Can Diagnose Autism With 97% Accuracy…</a:t>
            </a:r>
          </a:p>
          <a:p>
            <a:r>
              <a:rPr lang="en-US" dirty="0" smtClean="0"/>
              <a:t>Prefix </a:t>
            </a:r>
            <a:r>
              <a:rPr lang="en-US" dirty="0" err="1" smtClean="0"/>
              <a:t>neuro</a:t>
            </a:r>
            <a:r>
              <a:rPr lang="en-US" dirty="0" smtClean="0"/>
              <a:t>- has been developing its own story</a:t>
            </a:r>
          </a:p>
          <a:p>
            <a:pPr>
              <a:buNone/>
            </a:pPr>
            <a:r>
              <a:rPr lang="en-US" sz="3200" dirty="0" smtClean="0"/>
              <a:t>See:</a:t>
            </a:r>
          </a:p>
          <a:p>
            <a:r>
              <a:rPr lang="en-US" b="1" dirty="0" smtClean="0"/>
              <a:t>Carol </a:t>
            </a:r>
            <a:r>
              <a:rPr lang="en-US" b="1" dirty="0" err="1" smtClean="0"/>
              <a:t>Tavris</a:t>
            </a:r>
            <a:r>
              <a:rPr lang="en-US" b="1" dirty="0" smtClean="0"/>
              <a:t>, Ph.D. - "A Skeptical Look at </a:t>
            </a:r>
            <a:r>
              <a:rPr lang="en-US" b="1" dirty="0" err="1" smtClean="0"/>
              <a:t>Pseudoneuroscience</a:t>
            </a:r>
            <a:r>
              <a:rPr lang="en-US" b="1" dirty="0" smtClean="0"/>
              <a:t>" - TAM 2012</a:t>
            </a:r>
          </a:p>
        </p:txBody>
      </p:sp>
    </p:spTree>
    <p:extLst>
      <p:ext uri="{BB962C8B-B14F-4D97-AF65-F5344CB8AC3E}">
        <p14:creationId xmlns:p14="http://schemas.microsoft.com/office/powerpoint/2010/main" xmlns="" val="2922677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058150" cy="6858000"/>
          </a:xfrm>
          <a:prstGeom prst="rect">
            <a:avLst/>
          </a:prstGeom>
        </p:spPr>
      </p:pic>
    </p:spTree>
    <p:extLst>
      <p:ext uri="{BB962C8B-B14F-4D97-AF65-F5344CB8AC3E}">
        <p14:creationId xmlns:p14="http://schemas.microsoft.com/office/powerpoint/2010/main" xmlns="" val="3840063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58356" y="0"/>
            <a:ext cx="8675288" cy="6858000"/>
          </a:xfrm>
          <a:prstGeom prst="rect">
            <a:avLst/>
          </a:prstGeom>
        </p:spPr>
      </p:pic>
    </p:spTree>
    <p:extLst>
      <p:ext uri="{BB962C8B-B14F-4D97-AF65-F5344CB8AC3E}">
        <p14:creationId xmlns:p14="http://schemas.microsoft.com/office/powerpoint/2010/main" xmlns="" val="2025329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40000"/>
              <a:lumOff val="60000"/>
            </a:schemeClr>
          </a:solidFill>
          <a:ln w="28575">
            <a:solidFill>
              <a:schemeClr val="accent5">
                <a:lumMod val="50000"/>
              </a:schemeClr>
            </a:solidFill>
          </a:ln>
        </p:spPr>
        <p:txBody>
          <a:bodyPr/>
          <a:lstStyle/>
          <a:p>
            <a:r>
              <a:rPr lang="en-US" dirty="0" smtClean="0"/>
              <a:t>And then we are watching headlines like</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stretch>
            <a:fillRect/>
          </a:stretch>
        </p:blipFill>
        <p:spPr>
          <a:xfrm>
            <a:off x="-457200" y="-1375833"/>
            <a:ext cx="18288000" cy="10287000"/>
          </a:xfrm>
          <a:prstGeom prst="rect">
            <a:avLst/>
          </a:prstGeom>
        </p:spPr>
      </p:pic>
    </p:spTree>
    <p:extLst>
      <p:ext uri="{BB962C8B-B14F-4D97-AF65-F5344CB8AC3E}">
        <p14:creationId xmlns:p14="http://schemas.microsoft.com/office/powerpoint/2010/main" xmlns="" val="2931174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stretch>
            <a:fillRect/>
          </a:stretch>
        </p:blipFill>
        <p:spPr>
          <a:xfrm>
            <a:off x="-3048000" y="-1452033"/>
            <a:ext cx="18288000" cy="10287000"/>
          </a:xfrm>
          <a:prstGeom prst="rect">
            <a:avLst/>
          </a:prstGeom>
        </p:spPr>
      </p:pic>
    </p:spTree>
    <p:extLst>
      <p:ext uri="{BB962C8B-B14F-4D97-AF65-F5344CB8AC3E}">
        <p14:creationId xmlns:p14="http://schemas.microsoft.com/office/powerpoint/2010/main" xmlns="" val="4164150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499872"/>
            <a:ext cx="10515600" cy="1190816"/>
          </a:xfrm>
          <a:solidFill>
            <a:schemeClr val="accent1">
              <a:lumMod val="40000"/>
              <a:lumOff val="60000"/>
            </a:schemeClr>
          </a:solidFill>
          <a:ln w="28575">
            <a:solidFill>
              <a:schemeClr val="tx1"/>
            </a:solidFill>
          </a:ln>
        </p:spPr>
        <p:txBody>
          <a:bodyPr>
            <a:noAutofit/>
          </a:bodyPr>
          <a:lstStyle/>
          <a:p>
            <a:r>
              <a:rPr lang="en-US" sz="3200" b="1" dirty="0" smtClean="0"/>
              <a:t/>
            </a:r>
            <a:br>
              <a:rPr lang="en-US" sz="3200" b="1" dirty="0" smtClean="0"/>
            </a:br>
            <a:r>
              <a:rPr lang="cs-CZ" sz="3200" b="1" dirty="0" smtClean="0"/>
              <a:t>A Bug in FMRI Software </a:t>
            </a:r>
            <a:r>
              <a:rPr lang="cs-CZ" sz="3200" b="1" dirty="0" err="1" smtClean="0"/>
              <a:t>Could</a:t>
            </a:r>
            <a:r>
              <a:rPr lang="cs-CZ" sz="3200" b="1" dirty="0" smtClean="0"/>
              <a:t> </a:t>
            </a:r>
            <a:r>
              <a:rPr lang="cs-CZ" sz="3200" b="1" dirty="0" err="1" smtClean="0"/>
              <a:t>Invalidate</a:t>
            </a:r>
            <a:r>
              <a:rPr lang="cs-CZ" sz="3200" b="1" dirty="0" smtClean="0"/>
              <a:t> 15 </a:t>
            </a:r>
            <a:r>
              <a:rPr lang="cs-CZ" sz="3200" b="1" dirty="0" err="1" smtClean="0"/>
              <a:t>Years</a:t>
            </a:r>
            <a:r>
              <a:rPr lang="cs-CZ" sz="3200" b="1" dirty="0" smtClean="0"/>
              <a:t> </a:t>
            </a:r>
            <a:r>
              <a:rPr lang="cs-CZ" sz="3200" b="1" dirty="0" err="1" smtClean="0"/>
              <a:t>of</a:t>
            </a:r>
            <a:r>
              <a:rPr lang="cs-CZ" sz="3200" b="1" dirty="0" smtClean="0"/>
              <a:t> </a:t>
            </a:r>
            <a:r>
              <a:rPr lang="cs-CZ" sz="3200" b="1" dirty="0" err="1" smtClean="0"/>
              <a:t>Brain</a:t>
            </a:r>
            <a:r>
              <a:rPr lang="cs-CZ" sz="3200" b="1" dirty="0" smtClean="0"/>
              <a:t> </a:t>
            </a:r>
            <a:r>
              <a:rPr lang="cs-CZ" sz="3200" b="1" dirty="0" err="1" smtClean="0"/>
              <a:t>Research</a:t>
            </a:r>
            <a:r>
              <a:rPr lang="cs-CZ" sz="3200" b="1" dirty="0" smtClean="0"/>
              <a:t> </a:t>
            </a:r>
            <a:r>
              <a:rPr lang="en-US" sz="3200" dirty="0" smtClean="0"/>
              <a:t> (</a:t>
            </a:r>
            <a:r>
              <a:rPr lang="cs-CZ" sz="3200" dirty="0" smtClean="0"/>
              <a:t>6 JUL 2016</a:t>
            </a:r>
            <a:r>
              <a:rPr lang="en-US" sz="3200" dirty="0" smtClean="0"/>
              <a:t>)</a:t>
            </a:r>
            <a:r>
              <a:rPr lang="cs-CZ" sz="3200" dirty="0" smtClean="0"/>
              <a:t> </a:t>
            </a:r>
            <a:br>
              <a:rPr lang="cs-CZ" sz="3200" dirty="0" smtClean="0"/>
            </a:br>
            <a:endParaRPr lang="cs-CZ" sz="3200" dirty="0"/>
          </a:p>
        </p:txBody>
      </p:sp>
      <p:sp>
        <p:nvSpPr>
          <p:cNvPr id="3" name="Zástupný symbol pro obsah 2"/>
          <p:cNvSpPr>
            <a:spLocks noGrp="1"/>
          </p:cNvSpPr>
          <p:nvPr>
            <p:ph idx="1"/>
          </p:nvPr>
        </p:nvSpPr>
        <p:spPr/>
        <p:txBody>
          <a:bodyPr/>
          <a:lstStyle/>
          <a:p>
            <a:pPr marL="0" indent="0">
              <a:buNone/>
            </a:pP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5724" y="1833132"/>
            <a:ext cx="11216640" cy="4545806"/>
          </a:xfrm>
          <a:prstGeom prst="rect">
            <a:avLst/>
          </a:prstGeom>
        </p:spPr>
      </p:pic>
    </p:spTree>
    <p:extLst>
      <p:ext uri="{BB962C8B-B14F-4D97-AF65-F5344CB8AC3E}">
        <p14:creationId xmlns:p14="http://schemas.microsoft.com/office/powerpoint/2010/main" xmlns="" val="4192730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60000"/>
              <a:lumOff val="40000"/>
            </a:schemeClr>
          </a:solidFill>
          <a:ln w="38100">
            <a:solidFill>
              <a:schemeClr val="tx1"/>
            </a:solidFill>
          </a:ln>
        </p:spPr>
        <p:txBody>
          <a:bodyPr>
            <a:normAutofit/>
          </a:bodyPr>
          <a:lstStyle/>
          <a:p>
            <a:r>
              <a:rPr lang="en-US" dirty="0" smtClean="0"/>
              <a:t>Does it mean that the new dead end is here? </a:t>
            </a:r>
            <a:br>
              <a:rPr lang="en-US" dirty="0" smtClean="0"/>
            </a:br>
            <a:r>
              <a:rPr lang="en-US" dirty="0" smtClean="0"/>
              <a:t>Or no? Who is </a:t>
            </a:r>
            <a:r>
              <a:rPr lang="en-US" dirty="0" smtClean="0"/>
              <a:t>right?</a:t>
            </a:r>
            <a:endParaRPr lang="cs-CZ" dirty="0"/>
          </a:p>
        </p:txBody>
      </p:sp>
      <p:sp>
        <p:nvSpPr>
          <p:cNvPr id="3" name="Zástupný symbol pro obsah 2"/>
          <p:cNvSpPr>
            <a:spLocks noGrp="1"/>
          </p:cNvSpPr>
          <p:nvPr>
            <p:ph idx="1"/>
          </p:nvPr>
        </p:nvSpPr>
        <p:spPr/>
        <p:txBody>
          <a:bodyPr/>
          <a:lstStyle/>
          <a:p>
            <a:r>
              <a:rPr lang="en-US" dirty="0" smtClean="0"/>
              <a:t>Sometimes we don’t know if the alley is cul-de-sac</a:t>
            </a:r>
            <a:endParaRPr lang="en-US" i="1" dirty="0" smtClean="0"/>
          </a:p>
          <a:p>
            <a:r>
              <a:rPr lang="en-US" i="1" dirty="0" smtClean="0"/>
              <a:t>or</a:t>
            </a:r>
          </a:p>
          <a:p>
            <a:r>
              <a:rPr lang="en-US" i="1" dirty="0" smtClean="0"/>
              <a:t>permitted direction </a:t>
            </a:r>
            <a:r>
              <a:rPr lang="en-US" dirty="0" smtClean="0"/>
              <a:t>remains…</a:t>
            </a:r>
            <a:endParaRPr lang="cs-CZ" dirty="0"/>
          </a:p>
        </p:txBody>
      </p:sp>
      <p:pic>
        <p:nvPicPr>
          <p:cNvPr id="4" name="Obrázek 3" descr="značka4.jpg"/>
          <p:cNvPicPr>
            <a:picLocks noChangeAspect="1"/>
          </p:cNvPicPr>
          <p:nvPr/>
        </p:nvPicPr>
        <p:blipFill>
          <a:blip r:embed="rId2" cstate="print"/>
          <a:stretch>
            <a:fillRect/>
          </a:stretch>
        </p:blipFill>
        <p:spPr>
          <a:xfrm>
            <a:off x="9652029" y="1842121"/>
            <a:ext cx="1493520" cy="1500188"/>
          </a:xfrm>
          <a:prstGeom prst="rect">
            <a:avLst/>
          </a:prstGeom>
        </p:spPr>
      </p:pic>
      <p:pic>
        <p:nvPicPr>
          <p:cNvPr id="5" name="Obrázek 4" descr="značka.jpg"/>
          <p:cNvPicPr>
            <a:picLocks noChangeAspect="1"/>
          </p:cNvPicPr>
          <p:nvPr/>
        </p:nvPicPr>
        <p:blipFill>
          <a:blip r:embed="rId3" cstate="print"/>
          <a:stretch>
            <a:fillRect/>
          </a:stretch>
        </p:blipFill>
        <p:spPr>
          <a:xfrm>
            <a:off x="671893" y="3942397"/>
            <a:ext cx="2143125" cy="2143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cul-de-sac.jpg"/>
          <p:cNvPicPr>
            <a:picLocks noChangeAspect="1"/>
          </p:cNvPicPr>
          <p:nvPr/>
        </p:nvPicPr>
        <p:blipFill>
          <a:blip r:embed="rId2" cstate="print"/>
          <a:stretch>
            <a:fillRect/>
          </a:stretch>
        </p:blipFill>
        <p:spPr>
          <a:xfrm>
            <a:off x="509016" y="0"/>
            <a:ext cx="10515600" cy="694029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40000"/>
              <a:lumOff val="60000"/>
            </a:schemeClr>
          </a:solidFill>
          <a:ln w="28575">
            <a:solidFill>
              <a:schemeClr val="accent5">
                <a:lumMod val="50000"/>
              </a:schemeClr>
            </a:solidFill>
          </a:ln>
        </p:spPr>
        <p:txBody>
          <a:bodyPr/>
          <a:lstStyle/>
          <a:p>
            <a:r>
              <a:rPr lang="en-US" dirty="0" smtClean="0"/>
              <a:t>Recommended reading (e.g.)</a:t>
            </a:r>
            <a:endParaRPr lang="cs-CZ" dirty="0"/>
          </a:p>
        </p:txBody>
      </p:sp>
      <p:sp>
        <p:nvSpPr>
          <p:cNvPr id="3" name="Zástupný symbol pro obsah 2"/>
          <p:cNvSpPr>
            <a:spLocks noGrp="1"/>
          </p:cNvSpPr>
          <p:nvPr>
            <p:ph idx="1"/>
          </p:nvPr>
        </p:nvSpPr>
        <p:spPr/>
        <p:txBody>
          <a:bodyPr>
            <a:normAutofit/>
          </a:bodyPr>
          <a:lstStyle/>
          <a:p>
            <a:r>
              <a:rPr lang="en-US" dirty="0" err="1" smtClean="0"/>
              <a:t>Eklund</a:t>
            </a:r>
            <a:r>
              <a:rPr lang="en-US" dirty="0" smtClean="0"/>
              <a:t>, A. et al. </a:t>
            </a:r>
            <a:r>
              <a:rPr lang="cs-CZ" dirty="0" smtClean="0"/>
              <a:t>(2016)</a:t>
            </a:r>
          </a:p>
          <a:p>
            <a:pPr>
              <a:buNone/>
            </a:pPr>
            <a:r>
              <a:rPr lang="cs-CZ" dirty="0"/>
              <a:t>	</a:t>
            </a:r>
            <a:endParaRPr lang="en-US" dirty="0" smtClean="0"/>
          </a:p>
          <a:p>
            <a:pPr>
              <a:buNone/>
            </a:pPr>
            <a:r>
              <a:rPr lang="en-US" i="1" dirty="0"/>
              <a:t>	</a:t>
            </a:r>
            <a:endParaRPr lang="en-US" i="1" dirty="0" smtClean="0"/>
          </a:p>
          <a:p>
            <a:pPr>
              <a:buNone/>
            </a:pPr>
            <a:r>
              <a:rPr lang="en-US" i="1" dirty="0"/>
              <a:t>	</a:t>
            </a:r>
            <a:r>
              <a:rPr lang="en-US" i="1" dirty="0" smtClean="0"/>
              <a:t>See:</a:t>
            </a:r>
            <a:endParaRPr lang="en-US" dirty="0" smtClean="0"/>
          </a:p>
          <a:p>
            <a:r>
              <a:rPr lang="cs-CZ" dirty="0" smtClean="0">
                <a:hlinkClick r:id="rId2"/>
              </a:rPr>
              <a:t>https://sciencebasedmedicine.org/new-study-questions-fmri-validity/</a:t>
            </a:r>
            <a:endParaRPr lang="cs-CZ" dirty="0" smtClean="0"/>
          </a:p>
          <a:p>
            <a:r>
              <a:rPr lang="cs-CZ" dirty="0" smtClean="0">
                <a:hlinkClick r:id="rId3"/>
              </a:rPr>
              <a:t>https://www.sciencealert.com/a-bug-in-fmri-software-could-invalidate-decades-of-brain-research-scientists-discover</a:t>
            </a:r>
            <a:endParaRPr lang="cs-CZ" dirty="0" smtClean="0"/>
          </a:p>
          <a:p>
            <a:endParaRPr lang="cs-CZ" dirty="0" smtClean="0"/>
          </a:p>
          <a:p>
            <a:pPr>
              <a:buNone/>
            </a:pPr>
            <a:endParaRPr lang="cs-CZ" dirty="0"/>
          </a:p>
        </p:txBody>
      </p:sp>
      <p:pic>
        <p:nvPicPr>
          <p:cNvPr id="4" name="Obrázek 3" descr="citations.jpg"/>
          <p:cNvPicPr>
            <a:picLocks noChangeAspect="1"/>
          </p:cNvPicPr>
          <p:nvPr/>
        </p:nvPicPr>
        <p:blipFill>
          <a:blip r:embed="rId4" cstate="print"/>
          <a:stretch>
            <a:fillRect/>
          </a:stretch>
        </p:blipFill>
        <p:spPr>
          <a:xfrm>
            <a:off x="7114005" y="1765200"/>
            <a:ext cx="2084832" cy="208483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40000"/>
              <a:lumOff val="60000"/>
            </a:schemeClr>
          </a:solidFill>
          <a:ln w="28575">
            <a:solidFill>
              <a:schemeClr val="tx1"/>
            </a:solidFill>
          </a:ln>
        </p:spPr>
        <p:txBody>
          <a:bodyPr/>
          <a:lstStyle/>
          <a:p>
            <a:r>
              <a:rPr lang="en-US" b="1" smtClean="0">
                <a:solidFill>
                  <a:srgbClr val="002060"/>
                </a:solidFill>
              </a:rPr>
              <a:t>Another story</a:t>
            </a:r>
            <a:endParaRPr lang="cs-CZ" b="1"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40000"/>
              <a:lumOff val="60000"/>
            </a:schemeClr>
          </a:solidFill>
          <a:ln w="28575">
            <a:solidFill>
              <a:schemeClr val="accent5">
                <a:lumMod val="75000"/>
              </a:schemeClr>
            </a:solidFill>
          </a:ln>
        </p:spPr>
        <p:txBody>
          <a:bodyPr/>
          <a:lstStyle/>
          <a:p>
            <a:r>
              <a:rPr lang="en-US" dirty="0" smtClean="0"/>
              <a:t>Idea of universal emotion expressions and universal emotion recognition</a:t>
            </a:r>
            <a:endParaRPr lang="en-US" dirty="0"/>
          </a:p>
        </p:txBody>
      </p:sp>
      <p:sp>
        <p:nvSpPr>
          <p:cNvPr id="3" name="Zástupný symbol pro obsah 2"/>
          <p:cNvSpPr>
            <a:spLocks noGrp="1"/>
          </p:cNvSpPr>
          <p:nvPr>
            <p:ph idx="1"/>
          </p:nvPr>
        </p:nvSpPr>
        <p:spPr/>
        <p:txBody>
          <a:bodyPr/>
          <a:lstStyle/>
          <a:p>
            <a:r>
              <a:rPr lang="en-US" dirty="0" smtClean="0"/>
              <a:t>Presented as scientific discovery, see</a:t>
            </a:r>
          </a:p>
          <a:p>
            <a:pPr marL="457200" lvl="1" indent="0">
              <a:buNone/>
            </a:pPr>
            <a:r>
              <a:rPr lang="cs-CZ" i="1" dirty="0" smtClean="0">
                <a:hlinkClick r:id="rId2"/>
              </a:rPr>
              <a:t>http</a:t>
            </a:r>
            <a:r>
              <a:rPr lang="cs-CZ" i="1" dirty="0">
                <a:hlinkClick r:id="rId2"/>
              </a:rPr>
              <a:t>://</a:t>
            </a:r>
            <a:r>
              <a:rPr lang="cs-CZ" i="1" dirty="0" smtClean="0">
                <a:hlinkClick r:id="rId2"/>
              </a:rPr>
              <a:t>www.apa.org/science/about/psa/2011/05/facial-expressions.aspx</a:t>
            </a:r>
            <a:endParaRPr lang="cs-CZ" i="1" dirty="0"/>
          </a:p>
          <a:p>
            <a:r>
              <a:rPr lang="en-US" i="1" dirty="0" smtClean="0"/>
              <a:t>Yes, we know, that additional info stress:</a:t>
            </a:r>
          </a:p>
          <a:p>
            <a:r>
              <a:rPr lang="en-US" i="1" dirty="0" smtClean="0"/>
              <a:t>The </a:t>
            </a:r>
            <a:r>
              <a:rPr lang="en-US" i="1" dirty="0"/>
              <a:t>views expressed in Science Briefs are those of the authors and do not reflect the opinions or policies of APA.</a:t>
            </a:r>
            <a:endParaRPr lang="cs-CZ" dirty="0"/>
          </a:p>
        </p:txBody>
      </p:sp>
    </p:spTree>
    <p:extLst>
      <p:ext uri="{BB962C8B-B14F-4D97-AF65-F5344CB8AC3E}">
        <p14:creationId xmlns:p14="http://schemas.microsoft.com/office/powerpoint/2010/main" xmlns="" val="429729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expression_anger.jpg"/>
          <p:cNvPicPr>
            <a:picLocks noChangeAspect="1"/>
          </p:cNvPicPr>
          <p:nvPr/>
        </p:nvPicPr>
        <p:blipFill>
          <a:blip r:embed="rId3" cstate="print"/>
          <a:stretch>
            <a:fillRect/>
          </a:stretch>
        </p:blipFill>
        <p:spPr>
          <a:xfrm>
            <a:off x="0" y="-251916"/>
            <a:ext cx="6870700" cy="3659900"/>
          </a:xfrm>
          <a:prstGeom prst="rect">
            <a:avLst/>
          </a:prstGeom>
        </p:spPr>
      </p:pic>
      <p:pic>
        <p:nvPicPr>
          <p:cNvPr id="3" name="Obrázek 2" descr="expression_sadn.jpg"/>
          <p:cNvPicPr>
            <a:picLocks noChangeAspect="1"/>
          </p:cNvPicPr>
          <p:nvPr/>
        </p:nvPicPr>
        <p:blipFill>
          <a:blip r:embed="rId4" cstate="print"/>
          <a:stretch>
            <a:fillRect/>
          </a:stretch>
        </p:blipFill>
        <p:spPr>
          <a:xfrm>
            <a:off x="5537200" y="-222200"/>
            <a:ext cx="6654800" cy="3309959"/>
          </a:xfrm>
          <a:prstGeom prst="rect">
            <a:avLst/>
          </a:prstGeom>
        </p:spPr>
      </p:pic>
      <p:pic>
        <p:nvPicPr>
          <p:cNvPr id="4" name="Obrázek 3" descr="expression_disg.jpg"/>
          <p:cNvPicPr>
            <a:picLocks noChangeAspect="1"/>
          </p:cNvPicPr>
          <p:nvPr/>
        </p:nvPicPr>
        <p:blipFill>
          <a:blip r:embed="rId5" cstate="print"/>
          <a:stretch>
            <a:fillRect/>
          </a:stretch>
        </p:blipFill>
        <p:spPr>
          <a:xfrm>
            <a:off x="1" y="3370786"/>
            <a:ext cx="6654800" cy="3487214"/>
          </a:xfrm>
          <a:prstGeom prst="rect">
            <a:avLst/>
          </a:prstGeom>
        </p:spPr>
      </p:pic>
      <p:pic>
        <p:nvPicPr>
          <p:cNvPr id="5" name="Obrázek 4" descr="expression_contem.jpg"/>
          <p:cNvPicPr>
            <a:picLocks noChangeAspect="1"/>
          </p:cNvPicPr>
          <p:nvPr/>
        </p:nvPicPr>
        <p:blipFill>
          <a:blip r:embed="rId6" cstate="print"/>
          <a:stretch>
            <a:fillRect/>
          </a:stretch>
        </p:blipFill>
        <p:spPr>
          <a:xfrm>
            <a:off x="5615947" y="3140968"/>
            <a:ext cx="6576053" cy="333784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4023995"/>
          </a:xfrm>
          <a:solidFill>
            <a:schemeClr val="accent1">
              <a:lumMod val="60000"/>
              <a:lumOff val="40000"/>
            </a:schemeClr>
          </a:solidFill>
          <a:ln w="38100">
            <a:solidFill>
              <a:schemeClr val="tx2">
                <a:lumMod val="75000"/>
              </a:schemeClr>
            </a:solidFill>
          </a:ln>
        </p:spPr>
        <p:txBody>
          <a:bodyPr/>
          <a:lstStyle/>
          <a:p>
            <a:r>
              <a:rPr lang="en-US" dirty="0" smtClean="0"/>
              <a:t>Sometimes it seems easy to recognize a myth</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60000"/>
              <a:lumOff val="40000"/>
            </a:schemeClr>
          </a:solidFill>
          <a:ln w="28575">
            <a:solidFill>
              <a:schemeClr val="tx1"/>
            </a:solidFill>
          </a:ln>
        </p:spPr>
        <p:txBody>
          <a:bodyPr>
            <a:normAutofit/>
          </a:bodyPr>
          <a:lstStyle/>
          <a:p>
            <a:r>
              <a:rPr lang="en-US" sz="3200" b="1" dirty="0" smtClean="0">
                <a:solidFill>
                  <a:srgbClr val="002060"/>
                </a:solidFill>
              </a:rPr>
              <a:t>Anger: the same expression all </a:t>
            </a:r>
            <a:r>
              <a:rPr lang="en-US" sz="3200" b="1" dirty="0" err="1" smtClean="0">
                <a:solidFill>
                  <a:srgbClr val="002060"/>
                </a:solidFill>
              </a:rPr>
              <a:t>ar</a:t>
            </a:r>
            <a:r>
              <a:rPr lang="cs-CZ" sz="3200" b="1" dirty="0" smtClean="0">
                <a:solidFill>
                  <a:srgbClr val="002060"/>
                </a:solidFill>
              </a:rPr>
              <a:t>o</a:t>
            </a:r>
            <a:r>
              <a:rPr lang="en-US" sz="3200" b="1" dirty="0" smtClean="0">
                <a:solidFill>
                  <a:srgbClr val="002060"/>
                </a:solidFill>
              </a:rPr>
              <a:t>und the world</a:t>
            </a:r>
            <a:endParaRPr lang="en-US" sz="3200" b="1" dirty="0">
              <a:solidFill>
                <a:srgbClr val="002060"/>
              </a:solidFill>
            </a:endParaRPr>
          </a:p>
        </p:txBody>
      </p:sp>
      <p:sp>
        <p:nvSpPr>
          <p:cNvPr id="3" name="Zástupný symbol pro obsah 2"/>
          <p:cNvSpPr>
            <a:spLocks noGrp="1"/>
          </p:cNvSpPr>
          <p:nvPr>
            <p:ph idx="1"/>
          </p:nvPr>
        </p:nvSpPr>
        <p:spPr/>
        <p:txBody>
          <a:bodyPr>
            <a:normAutofit/>
          </a:bodyPr>
          <a:lstStyle/>
          <a:p>
            <a:r>
              <a:rPr lang="en-US" dirty="0" smtClean="0"/>
              <a:t>The basic emotion of “Anger” can be recognized by the picture all around the world, </a:t>
            </a:r>
            <a:r>
              <a:rPr lang="en-US" dirty="0" smtClean="0">
                <a:solidFill>
                  <a:srgbClr val="C00000"/>
                </a:solidFill>
              </a:rPr>
              <a:t>no matter what age, religion or gender you are</a:t>
            </a:r>
            <a:r>
              <a:rPr lang="en-US" dirty="0" smtClean="0"/>
              <a:t>, or what language you speak. </a:t>
            </a:r>
            <a:endParaRPr lang="en-US" sz="2600" dirty="0" smtClean="0"/>
          </a:p>
          <a:p>
            <a:endParaRPr lang="cs-CZ" dirty="0"/>
          </a:p>
        </p:txBody>
      </p:sp>
      <p:pic>
        <p:nvPicPr>
          <p:cNvPr id="4" name="Obrázek 3" descr="expressions_history.jpg"/>
          <p:cNvPicPr>
            <a:picLocks noChangeAspect="1"/>
          </p:cNvPicPr>
          <p:nvPr/>
        </p:nvPicPr>
        <p:blipFill>
          <a:blip r:embed="rId2" cstate="print"/>
          <a:stretch>
            <a:fillRect/>
          </a:stretch>
        </p:blipFill>
        <p:spPr>
          <a:xfrm>
            <a:off x="6446570" y="2641107"/>
            <a:ext cx="4610100" cy="398145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The New Handbook.jpg"/>
          <p:cNvPicPr>
            <a:picLocks noChangeAspect="1"/>
          </p:cNvPicPr>
          <p:nvPr/>
        </p:nvPicPr>
        <p:blipFill>
          <a:blip r:embed="rId2" cstate="print"/>
          <a:stretch>
            <a:fillRect/>
          </a:stretch>
        </p:blipFill>
        <p:spPr>
          <a:xfrm>
            <a:off x="6422139" y="108775"/>
            <a:ext cx="4503992" cy="6749225"/>
          </a:xfrm>
          <a:prstGeom prst="rect">
            <a:avLst/>
          </a:prstGeom>
        </p:spPr>
      </p:pic>
      <p:sp>
        <p:nvSpPr>
          <p:cNvPr id="6" name="Zástupný symbol pro obsah 5"/>
          <p:cNvSpPr>
            <a:spLocks noGrp="1"/>
          </p:cNvSpPr>
          <p:nvPr>
            <p:ph sz="half" idx="4294967295"/>
          </p:nvPr>
        </p:nvSpPr>
        <p:spPr>
          <a:xfrm>
            <a:off x="815413" y="836712"/>
            <a:ext cx="4569387" cy="5832648"/>
          </a:xfrm>
        </p:spPr>
        <p:txBody>
          <a:bodyPr>
            <a:normAutofit/>
          </a:bodyPr>
          <a:lstStyle/>
          <a:p>
            <a:pPr>
              <a:buNone/>
            </a:pPr>
            <a:r>
              <a:rPr lang="en-US" b="1" dirty="0" smtClean="0">
                <a:solidFill>
                  <a:srgbClr val="002060"/>
                </a:solidFill>
              </a:rPr>
              <a:t>Read more</a:t>
            </a:r>
          </a:p>
          <a:p>
            <a:pPr>
              <a:buNone/>
            </a:pPr>
            <a:endParaRPr lang="en-US" dirty="0" smtClean="0"/>
          </a:p>
          <a:p>
            <a:pPr>
              <a:buNone/>
            </a:pPr>
            <a:r>
              <a:rPr lang="cs-CZ" i="1" dirty="0" err="1" smtClean="0"/>
              <a:t>Chapter</a:t>
            </a:r>
            <a:r>
              <a:rPr lang="cs-CZ" i="1" dirty="0" smtClean="0"/>
              <a:t> 9:</a:t>
            </a:r>
          </a:p>
          <a:p>
            <a:pPr>
              <a:buNone/>
            </a:pPr>
            <a:r>
              <a:rPr lang="cs-CZ" dirty="0" smtClean="0"/>
              <a:t>„</a:t>
            </a:r>
            <a:r>
              <a:rPr lang="en-US" dirty="0" smtClean="0"/>
              <a:t>Measuring Facial Action by Manual Coding, Facial EMG,</a:t>
            </a:r>
            <a:r>
              <a:rPr lang="cs-CZ" dirty="0" smtClean="0"/>
              <a:t> </a:t>
            </a:r>
            <a:r>
              <a:rPr lang="en-US" dirty="0" smtClean="0"/>
              <a:t>and Automatic Facial Image</a:t>
            </a:r>
            <a:r>
              <a:rPr lang="cs-CZ" dirty="0" smtClean="0"/>
              <a:t> </a:t>
            </a:r>
            <a:r>
              <a:rPr lang="en-US" dirty="0" smtClean="0"/>
              <a:t>Analysis</a:t>
            </a:r>
            <a:r>
              <a:rPr lang="cs-CZ" dirty="0" smtClean="0"/>
              <a:t>“</a:t>
            </a:r>
            <a:endParaRPr lang="en-US" dirty="0" smtClean="0"/>
          </a:p>
          <a:p>
            <a:pPr>
              <a:buNone/>
            </a:pPr>
            <a:r>
              <a:rPr lang="cs-CZ" dirty="0" err="1" smtClean="0"/>
              <a:t>Jeffrey</a:t>
            </a:r>
            <a:r>
              <a:rPr lang="cs-CZ" dirty="0" smtClean="0"/>
              <a:t> F. </a:t>
            </a:r>
            <a:r>
              <a:rPr lang="cs-CZ" dirty="0" err="1" smtClean="0"/>
              <a:t>Cohn</a:t>
            </a:r>
            <a:r>
              <a:rPr lang="cs-CZ" dirty="0" smtClean="0"/>
              <a:t> (University </a:t>
            </a:r>
            <a:r>
              <a:rPr lang="cs-CZ" dirty="0" err="1" smtClean="0"/>
              <a:t>of</a:t>
            </a:r>
            <a:r>
              <a:rPr lang="cs-CZ" dirty="0" smtClean="0"/>
              <a:t> Pittsburgh)</a:t>
            </a:r>
          </a:p>
          <a:p>
            <a:pPr>
              <a:buNone/>
            </a:pPr>
            <a:r>
              <a:rPr lang="cs-CZ" dirty="0" smtClean="0"/>
              <a:t>Paul </a:t>
            </a:r>
            <a:r>
              <a:rPr lang="cs-CZ" dirty="0" err="1" smtClean="0"/>
              <a:t>Ekman</a:t>
            </a:r>
            <a:r>
              <a:rPr lang="cs-CZ" dirty="0" smtClean="0"/>
              <a:t> (</a:t>
            </a:r>
            <a:r>
              <a:rPr lang="en-US" dirty="0" smtClean="0"/>
              <a:t>University of California San Francisco</a:t>
            </a:r>
            <a:r>
              <a:rPr lang="cs-CZ" dirty="0" smtClean="0"/>
              <a:t>)</a:t>
            </a:r>
          </a:p>
          <a:p>
            <a:pPr>
              <a:buNone/>
            </a:pPr>
            <a:r>
              <a:rPr lang="cs-CZ" dirty="0" smtClean="0"/>
              <a:t>2005</a:t>
            </a:r>
          </a:p>
          <a:p>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40000"/>
              <a:lumOff val="60000"/>
            </a:schemeClr>
          </a:solidFill>
          <a:ln w="28575">
            <a:solidFill>
              <a:schemeClr val="accent5">
                <a:lumMod val="50000"/>
              </a:schemeClr>
            </a:solidFill>
          </a:ln>
        </p:spPr>
        <p:txBody>
          <a:bodyPr/>
          <a:lstStyle/>
          <a:p>
            <a:r>
              <a:rPr lang="en-US" b="1" dirty="0" smtClean="0">
                <a:solidFill>
                  <a:srgbClr val="002060"/>
                </a:solidFill>
              </a:rPr>
              <a:t>A story of behavioral priming</a:t>
            </a:r>
            <a:endParaRPr lang="cs-CZ" b="1" dirty="0">
              <a:solidFill>
                <a:srgbClr val="00206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60000"/>
              <a:lumOff val="40000"/>
            </a:schemeClr>
          </a:solidFill>
          <a:ln w="28575">
            <a:solidFill>
              <a:schemeClr val="tx1"/>
            </a:solidFill>
          </a:ln>
        </p:spPr>
        <p:txBody>
          <a:bodyPr/>
          <a:lstStyle/>
          <a:p>
            <a:r>
              <a:rPr lang="en-US" dirty="0" smtClean="0"/>
              <a:t>In </a:t>
            </a:r>
            <a:r>
              <a:rPr lang="cs-CZ" dirty="0" smtClean="0"/>
              <a:t>1988 </a:t>
            </a:r>
            <a:r>
              <a:rPr lang="en-US" dirty="0" smtClean="0"/>
              <a:t>John </a:t>
            </a:r>
            <a:r>
              <a:rPr lang="en-US" dirty="0" err="1" smtClean="0"/>
              <a:t>Bargh</a:t>
            </a:r>
            <a:r>
              <a:rPr lang="en-US" dirty="0" smtClean="0"/>
              <a:t> concluded that</a:t>
            </a:r>
            <a:endParaRPr lang="cs-CZ" dirty="0"/>
          </a:p>
        </p:txBody>
      </p:sp>
      <p:sp>
        <p:nvSpPr>
          <p:cNvPr id="3" name="Zástupný symbol pro obsah 2"/>
          <p:cNvSpPr>
            <a:spLocks noGrp="1"/>
          </p:cNvSpPr>
          <p:nvPr>
            <p:ph idx="1"/>
          </p:nvPr>
        </p:nvSpPr>
        <p:spPr/>
        <p:txBody>
          <a:bodyPr/>
          <a:lstStyle/>
          <a:p>
            <a:r>
              <a:rPr lang="en-US" dirty="0" smtClean="0"/>
              <a:t>Behavior can be triggered automatically by features of environment… e.g. via automatic stereotype activation. And that behavior occurs unintentionally and without conscious involvement…</a:t>
            </a:r>
          </a:p>
          <a:p>
            <a:r>
              <a:rPr lang="en-US" dirty="0" smtClean="0"/>
              <a:t>The results of three experiments of his team showed that the e.g. activation of the elderly stereotypes had direct and </a:t>
            </a:r>
            <a:r>
              <a:rPr lang="en-US" dirty="0" err="1" smtClean="0"/>
              <a:t>nonconscious</a:t>
            </a:r>
            <a:r>
              <a:rPr lang="en-US" dirty="0" smtClean="0"/>
              <a:t> effect on behavior…</a:t>
            </a:r>
          </a:p>
          <a:p>
            <a:r>
              <a:rPr lang="en-US" dirty="0" smtClean="0"/>
              <a:t>New York University graduates </a:t>
            </a:r>
            <a:r>
              <a:rPr lang="en-US" b="1" dirty="0" smtClean="0"/>
              <a:t>primed </a:t>
            </a:r>
            <a:r>
              <a:rPr lang="en-US" dirty="0" smtClean="0"/>
              <a:t>with the elderly stereotype had a slower walking speed compared to them in a neutral condition.  </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3768993"/>
          </a:xfrm>
          <a:solidFill>
            <a:schemeClr val="accent1">
              <a:lumMod val="60000"/>
              <a:lumOff val="40000"/>
            </a:schemeClr>
          </a:solidFill>
        </p:spPr>
        <p:txBody>
          <a:bodyPr>
            <a:noAutofit/>
          </a:bodyPr>
          <a:lstStyle/>
          <a:p>
            <a:r>
              <a:rPr lang="en-US" sz="3600" dirty="0" smtClean="0"/>
              <a:t>Why so many questions reveal?</a:t>
            </a:r>
            <a:br>
              <a:rPr lang="en-US" sz="3600" dirty="0" smtClean="0"/>
            </a:br>
            <a:r>
              <a:rPr lang="en-US" sz="3600" dirty="0" smtClean="0"/>
              <a:t>So many questioning…</a:t>
            </a:r>
            <a:br>
              <a:rPr lang="en-US" sz="3600" dirty="0" smtClean="0"/>
            </a:br>
            <a:r>
              <a:rPr lang="en-US" sz="3600" dirty="0" smtClean="0"/>
              <a:t>What happened with the psychology in good condition? What happens with the promising discipline from the past? </a:t>
            </a:r>
            <a:br>
              <a:rPr lang="en-US" sz="3600" dirty="0" smtClean="0"/>
            </a:br>
            <a:r>
              <a:rPr lang="en-US" sz="3600" dirty="0" smtClean="0"/>
              <a:t>Where disappeared our well known psychology? </a:t>
            </a:r>
            <a:endParaRPr lang="cs-CZ" sz="3600" dirty="0"/>
          </a:p>
        </p:txBody>
      </p:sp>
    </p:spTree>
    <p:extLst>
      <p:ext uri="{BB962C8B-B14F-4D97-AF65-F5344CB8AC3E}">
        <p14:creationId xmlns:p14="http://schemas.microsoft.com/office/powerpoint/2010/main" xmlns="" val="2203401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3804" y="365125"/>
            <a:ext cx="10515600" cy="1325563"/>
          </a:xfrm>
          <a:solidFill>
            <a:schemeClr val="accent1">
              <a:lumMod val="40000"/>
              <a:lumOff val="60000"/>
            </a:schemeClr>
          </a:solidFill>
          <a:ln w="28575">
            <a:solidFill>
              <a:schemeClr val="accent5">
                <a:lumMod val="50000"/>
              </a:schemeClr>
            </a:solidFill>
          </a:ln>
        </p:spPr>
        <p:txBody>
          <a:bodyPr/>
          <a:lstStyle/>
          <a:p>
            <a:r>
              <a:rPr lang="cs-CZ" b="1" dirty="0" err="1" smtClean="0">
                <a:solidFill>
                  <a:schemeClr val="tx2">
                    <a:lumMod val="75000"/>
                  </a:schemeClr>
                </a:solidFill>
              </a:rPr>
              <a:t>Psychobabble</a:t>
            </a:r>
            <a:endParaRPr lang="cs-CZ" b="1" dirty="0">
              <a:solidFill>
                <a:schemeClr val="tx2">
                  <a:lumMod val="75000"/>
                </a:schemeClr>
              </a:solidFill>
            </a:endParaRPr>
          </a:p>
        </p:txBody>
      </p:sp>
      <p:sp>
        <p:nvSpPr>
          <p:cNvPr id="3" name="Zástupný symbol pro obsah 2"/>
          <p:cNvSpPr>
            <a:spLocks noGrp="1"/>
          </p:cNvSpPr>
          <p:nvPr>
            <p:ph idx="1"/>
          </p:nvPr>
        </p:nvSpPr>
        <p:spPr/>
        <p:txBody>
          <a:bodyPr>
            <a:normAutofit/>
          </a:bodyPr>
          <a:lstStyle/>
          <a:p>
            <a:pPr>
              <a:buNone/>
            </a:pPr>
            <a:r>
              <a:rPr lang="en-US" sz="3600" dirty="0" smtClean="0"/>
              <a:t>	A form of speech or writing using </a:t>
            </a:r>
            <a:r>
              <a:rPr lang="en-US" sz="3600" dirty="0" smtClean="0">
                <a:hlinkClick r:id="rId2" tooltip="Psychology"/>
              </a:rPr>
              <a:t>psychological</a:t>
            </a:r>
            <a:r>
              <a:rPr lang="en-US" sz="3600" dirty="0" smtClean="0"/>
              <a:t> </a:t>
            </a:r>
            <a:r>
              <a:rPr lang="en-US" sz="3600" dirty="0" smtClean="0">
                <a:hlinkClick r:id="rId3" tooltip="Jargon"/>
              </a:rPr>
              <a:t>jargon</a:t>
            </a:r>
            <a:r>
              <a:rPr lang="en-US" sz="3600" dirty="0" smtClean="0"/>
              <a:t>, </a:t>
            </a:r>
            <a:r>
              <a:rPr lang="en-US" sz="3600" dirty="0" smtClean="0">
                <a:hlinkClick r:id="rId4" tooltip="Buzzword"/>
              </a:rPr>
              <a:t>buzzwords</a:t>
            </a:r>
            <a:r>
              <a:rPr lang="en-US" sz="3600" dirty="0" smtClean="0"/>
              <a:t>, or </a:t>
            </a:r>
            <a:r>
              <a:rPr lang="en-US" sz="3600" dirty="0" smtClean="0">
                <a:hlinkClick r:id="rId5" tooltip="wiktionary:esoteric"/>
              </a:rPr>
              <a:t>esoteric</a:t>
            </a:r>
            <a:r>
              <a:rPr lang="en-US" sz="3600" dirty="0" smtClean="0"/>
              <a:t> language to create an impression of truth or </a:t>
            </a:r>
            <a:r>
              <a:rPr lang="en-US" sz="3600" dirty="0" smtClean="0">
                <a:hlinkClick r:id="rId6" tooltip="wiktionary:plausibility"/>
              </a:rPr>
              <a:t>plausibility</a:t>
            </a:r>
            <a:r>
              <a:rPr lang="en-US" sz="3600" dirty="0" smtClean="0"/>
              <a:t>. The term implies that the speaker or writer lacks the experience and understanding necessary for the proper use of psychological terms (wiki)</a:t>
            </a:r>
          </a:p>
          <a:p>
            <a:pPr>
              <a:buNone/>
            </a:pPr>
            <a:r>
              <a:rPr lang="en-US" sz="3600" dirty="0" smtClean="0"/>
              <a:t>  The term implies that (s)he who talk about XY doesn’t know what XY means. </a:t>
            </a:r>
            <a:endParaRPr lang="cs-CZ" sz="3600" dirty="0"/>
          </a:p>
        </p:txBody>
      </p:sp>
    </p:spTree>
    <p:extLst>
      <p:ext uri="{BB962C8B-B14F-4D97-AF65-F5344CB8AC3E}">
        <p14:creationId xmlns:p14="http://schemas.microsoft.com/office/powerpoint/2010/main" xmlns="" val="2812317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60000"/>
              <a:lumOff val="40000"/>
            </a:schemeClr>
          </a:solidFill>
          <a:ln w="28575">
            <a:solidFill>
              <a:schemeClr val="tx1"/>
            </a:solidFill>
          </a:ln>
        </p:spPr>
        <p:txBody>
          <a:bodyPr/>
          <a:lstStyle/>
          <a:p>
            <a:r>
              <a:rPr lang="en-US" dirty="0" smtClean="0"/>
              <a:t>Three major dead ends</a:t>
            </a:r>
            <a:r>
              <a:rPr lang="en-US" i="1" dirty="0" smtClean="0"/>
              <a:t> </a:t>
            </a:r>
            <a:r>
              <a:rPr lang="en-US" dirty="0" smtClean="0"/>
              <a:t>in psychology</a:t>
            </a:r>
            <a:endParaRPr lang="cs-CZ" dirty="0"/>
          </a:p>
        </p:txBody>
      </p:sp>
      <p:sp>
        <p:nvSpPr>
          <p:cNvPr id="3" name="Zástupný symbol pro obsah 2"/>
          <p:cNvSpPr>
            <a:spLocks noGrp="1"/>
          </p:cNvSpPr>
          <p:nvPr>
            <p:ph idx="1"/>
          </p:nvPr>
        </p:nvSpPr>
        <p:spPr>
          <a:xfrm>
            <a:off x="838200" y="1804417"/>
            <a:ext cx="10515600" cy="4372546"/>
          </a:xfrm>
        </p:spPr>
        <p:txBody>
          <a:bodyPr>
            <a:normAutofit fontScale="92500" lnSpcReduction="10000"/>
          </a:bodyPr>
          <a:lstStyle/>
          <a:p>
            <a:r>
              <a:rPr lang="en-US" dirty="0" smtClean="0"/>
              <a:t>We promise you (…end of depression)</a:t>
            </a:r>
          </a:p>
          <a:p>
            <a:r>
              <a:rPr lang="en-US" dirty="0" smtClean="0"/>
              <a:t>We give you the best explanation </a:t>
            </a:r>
          </a:p>
          <a:p>
            <a:r>
              <a:rPr lang="en-US" dirty="0" smtClean="0"/>
              <a:t>Psychology offers response to any question to which you don’t know answer</a:t>
            </a:r>
          </a:p>
          <a:p>
            <a:r>
              <a:rPr lang="en-US" dirty="0" smtClean="0"/>
              <a:t>Be </a:t>
            </a:r>
            <a:r>
              <a:rPr lang="en-US" dirty="0" smtClean="0"/>
              <a:t>compliant to </a:t>
            </a:r>
            <a:r>
              <a:rPr lang="en-US" dirty="0" smtClean="0"/>
              <a:t>coercive </a:t>
            </a:r>
            <a:r>
              <a:rPr lang="en-US" dirty="0" smtClean="0"/>
              <a:t>challenges</a:t>
            </a:r>
            <a:r>
              <a:rPr lang="en-US" dirty="0" smtClean="0"/>
              <a:t> </a:t>
            </a:r>
            <a:r>
              <a:rPr lang="en-US" dirty="0" smtClean="0"/>
              <a:t>or requirements like : Be unambiguous! Just say: yes, or no! </a:t>
            </a:r>
            <a:r>
              <a:rPr lang="cs-CZ" dirty="0" smtClean="0"/>
              <a:t> </a:t>
            </a:r>
          </a:p>
          <a:p>
            <a:endParaRPr lang="en-US" dirty="0" smtClean="0"/>
          </a:p>
          <a:p>
            <a:pPr>
              <a:buNone/>
            </a:pPr>
            <a:endParaRPr lang="en-GB" dirty="0" smtClean="0"/>
          </a:p>
          <a:p>
            <a:pPr>
              <a:buNone/>
            </a:pPr>
            <a:r>
              <a:rPr lang="en-GB" dirty="0" smtClean="0"/>
              <a:t>Of course, there’s a lot of bunks in psychology. And bunks seem more attractive than truth (or scientific findings).</a:t>
            </a:r>
          </a:p>
          <a:p>
            <a:pPr>
              <a:buNone/>
            </a:pPr>
            <a:endParaRPr lang="cs-CZ" dirty="0"/>
          </a:p>
        </p:txBody>
      </p:sp>
      <p:pic>
        <p:nvPicPr>
          <p:cNvPr id="4" name="Obrázek 3" descr="značka4.jpg"/>
          <p:cNvPicPr>
            <a:picLocks noChangeAspect="1"/>
          </p:cNvPicPr>
          <p:nvPr/>
        </p:nvPicPr>
        <p:blipFill>
          <a:blip r:embed="rId2" cstate="print"/>
          <a:stretch>
            <a:fillRect/>
          </a:stretch>
        </p:blipFill>
        <p:spPr>
          <a:xfrm>
            <a:off x="9529422" y="0"/>
            <a:ext cx="2133600" cy="2143125"/>
          </a:xfrm>
          <a:prstGeom prst="rect">
            <a:avLst/>
          </a:prstGeom>
        </p:spPr>
      </p:pic>
    </p:spTree>
    <p:extLst>
      <p:ext uri="{BB962C8B-B14F-4D97-AF65-F5344CB8AC3E}">
        <p14:creationId xmlns:p14="http://schemas.microsoft.com/office/powerpoint/2010/main" xmlns="" val="285754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60000"/>
              <a:lumOff val="40000"/>
            </a:schemeClr>
          </a:solidFill>
          <a:ln w="28575">
            <a:solidFill>
              <a:schemeClr val="tx1"/>
            </a:solidFill>
          </a:ln>
        </p:spPr>
        <p:txBody>
          <a:bodyPr/>
          <a:lstStyle/>
          <a:p>
            <a:r>
              <a:rPr lang="en-US" dirty="0" smtClean="0"/>
              <a:t>How look mandatory signs and permitted directions in scientific psychology?</a:t>
            </a:r>
            <a:endParaRPr lang="cs-CZ" dirty="0"/>
          </a:p>
        </p:txBody>
      </p:sp>
      <p:pic>
        <p:nvPicPr>
          <p:cNvPr id="4" name="Zástupný symbol pro obsah 3" descr="přikázaný směr.jpg"/>
          <p:cNvPicPr>
            <a:picLocks noGrp="1" noChangeAspect="1"/>
          </p:cNvPicPr>
          <p:nvPr>
            <p:ph idx="1"/>
          </p:nvPr>
        </p:nvPicPr>
        <p:blipFill>
          <a:blip r:embed="rId2" cstate="print"/>
          <a:stretch>
            <a:fillRect/>
          </a:stretch>
        </p:blipFill>
        <p:spPr>
          <a:xfrm>
            <a:off x="2772664" y="1941608"/>
            <a:ext cx="5588000" cy="4191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60000"/>
              <a:lumOff val="40000"/>
            </a:schemeClr>
          </a:solidFill>
          <a:ln w="28575">
            <a:solidFill>
              <a:schemeClr val="tx1"/>
            </a:solidFill>
          </a:ln>
        </p:spPr>
        <p:txBody>
          <a:bodyPr/>
          <a:lstStyle/>
          <a:p>
            <a:r>
              <a:rPr lang="en-US" dirty="0" smtClean="0"/>
              <a:t>Three major scientific developments in psychology</a:t>
            </a:r>
            <a:endParaRPr lang="cs-CZ" dirty="0"/>
          </a:p>
        </p:txBody>
      </p:sp>
      <p:sp>
        <p:nvSpPr>
          <p:cNvPr id="3" name="Zástupný symbol pro obsah 2"/>
          <p:cNvSpPr>
            <a:spLocks noGrp="1"/>
          </p:cNvSpPr>
          <p:nvPr>
            <p:ph idx="1"/>
          </p:nvPr>
        </p:nvSpPr>
        <p:spPr/>
        <p:txBody>
          <a:bodyPr/>
          <a:lstStyle/>
          <a:p>
            <a:r>
              <a:rPr lang="en-US" dirty="0" smtClean="0"/>
              <a:t>Replications</a:t>
            </a:r>
          </a:p>
          <a:p>
            <a:r>
              <a:rPr lang="en-US" dirty="0" smtClean="0"/>
              <a:t>Fight </a:t>
            </a:r>
            <a:r>
              <a:rPr lang="en-US" dirty="0" smtClean="0"/>
              <a:t>against </a:t>
            </a:r>
            <a:r>
              <a:rPr lang="en-US" dirty="0" smtClean="0"/>
              <a:t>generalizations and simplifications  </a:t>
            </a:r>
          </a:p>
          <a:p>
            <a:r>
              <a:rPr lang="en-US" dirty="0" smtClean="0"/>
              <a:t>Need to tolerate the uncertainty </a:t>
            </a:r>
          </a:p>
          <a:p>
            <a:pPr>
              <a:buNone/>
            </a:pPr>
            <a:endParaRPr lang="en-US" dirty="0" smtClean="0"/>
          </a:p>
          <a:p>
            <a:pPr>
              <a:buNone/>
            </a:pPr>
            <a:r>
              <a:rPr lang="en-US" dirty="0" smtClean="0"/>
              <a:t>Mostly the interaction of the various influences has been so complex that it seems highly problematic generate a prediction. </a:t>
            </a:r>
          </a:p>
          <a:p>
            <a:endParaRPr lang="en-US" dirty="0"/>
          </a:p>
          <a:p>
            <a:r>
              <a:rPr lang="en-US" dirty="0" smtClean="0"/>
              <a:t>All these developments aiming to have </a:t>
            </a:r>
            <a:r>
              <a:rPr lang="en-US" dirty="0" smtClean="0"/>
              <a:t>better </a:t>
            </a:r>
            <a:r>
              <a:rPr lang="cs-CZ" dirty="0" smtClean="0"/>
              <a:t>(</a:t>
            </a:r>
            <a:r>
              <a:rPr lang="en-US" dirty="0" smtClean="0"/>
              <a:t>more precise or valid and reliable) and more suitable psychology.</a:t>
            </a:r>
            <a:endParaRPr lang="cs-CZ" dirty="0"/>
          </a:p>
        </p:txBody>
      </p:sp>
      <p:pic>
        <p:nvPicPr>
          <p:cNvPr id="5" name="Obrázek 4" descr="přikázaný směr.jpg"/>
          <p:cNvPicPr>
            <a:picLocks noChangeAspect="1"/>
          </p:cNvPicPr>
          <p:nvPr/>
        </p:nvPicPr>
        <p:blipFill>
          <a:blip r:embed="rId2" cstate="print"/>
          <a:stretch>
            <a:fillRect/>
          </a:stretch>
        </p:blipFill>
        <p:spPr>
          <a:xfrm>
            <a:off x="8917432" y="1088898"/>
            <a:ext cx="2794000" cy="2095500"/>
          </a:xfrm>
          <a:prstGeom prst="rect">
            <a:avLst/>
          </a:prstGeom>
        </p:spPr>
      </p:pic>
      <p:pic>
        <p:nvPicPr>
          <p:cNvPr id="6" name="Obrázek 5" descr="značka3.jpg"/>
          <p:cNvPicPr>
            <a:picLocks noChangeAspect="1"/>
          </p:cNvPicPr>
          <p:nvPr/>
        </p:nvPicPr>
        <p:blipFill>
          <a:blip r:embed="rId3" cstate="print"/>
          <a:stretch>
            <a:fillRect/>
          </a:stretch>
        </p:blipFill>
        <p:spPr>
          <a:xfrm>
            <a:off x="3955490" y="927883"/>
            <a:ext cx="1285875" cy="1285875"/>
          </a:xfrm>
          <a:prstGeom prst="rect">
            <a:avLst/>
          </a:prstGeom>
        </p:spPr>
      </p:pic>
    </p:spTree>
    <p:extLst>
      <p:ext uri="{BB962C8B-B14F-4D97-AF65-F5344CB8AC3E}">
        <p14:creationId xmlns:p14="http://schemas.microsoft.com/office/powerpoint/2010/main" xmlns="" val="1435581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Who is right? John </a:t>
            </a:r>
            <a:r>
              <a:rPr lang="en-US" dirty="0" err="1" smtClean="0"/>
              <a:t>Bargh</a:t>
            </a:r>
            <a:r>
              <a:rPr lang="en-US" dirty="0" smtClean="0"/>
              <a:t>, or his skeptical replicators? </a:t>
            </a:r>
            <a:endParaRPr lang="cs-CZ" dirty="0"/>
          </a:p>
        </p:txBody>
      </p:sp>
      <p:pic>
        <p:nvPicPr>
          <p:cNvPr id="4" name="Zástupný symbol pro obsah 3" descr="boxing.jpg"/>
          <p:cNvPicPr>
            <a:picLocks noGrp="1" noChangeAspect="1"/>
          </p:cNvPicPr>
          <p:nvPr>
            <p:ph idx="1"/>
          </p:nvPr>
        </p:nvPicPr>
        <p:blipFill>
          <a:blip r:embed="rId2" cstate="print"/>
          <a:stretch>
            <a:fillRect/>
          </a:stretch>
        </p:blipFill>
        <p:spPr>
          <a:xfrm>
            <a:off x="4127252" y="1085596"/>
            <a:ext cx="5632184" cy="550418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boxing.jpg"/>
          <p:cNvPicPr>
            <a:picLocks noGrp="1" noChangeAspect="1"/>
          </p:cNvPicPr>
          <p:nvPr>
            <p:ph idx="1"/>
          </p:nvPr>
        </p:nvPicPr>
        <p:blipFill>
          <a:blip r:embed="rId2" cstate="print"/>
          <a:stretch>
            <a:fillRect/>
          </a:stretch>
        </p:blipFill>
        <p:spPr>
          <a:xfrm>
            <a:off x="4869688" y="1134364"/>
            <a:ext cx="6146800" cy="5504180"/>
          </a:xfrm>
        </p:spPr>
      </p:pic>
      <p:sp>
        <p:nvSpPr>
          <p:cNvPr id="2" name="Nadpis 1"/>
          <p:cNvSpPr>
            <a:spLocks noGrp="1"/>
          </p:cNvSpPr>
          <p:nvPr>
            <p:ph type="title"/>
          </p:nvPr>
        </p:nvSpPr>
        <p:spPr/>
        <p:txBody>
          <a:bodyPr/>
          <a:lstStyle/>
          <a:p>
            <a:r>
              <a:rPr lang="en-US" dirty="0" smtClean="0"/>
              <a:t>Who is right? </a:t>
            </a:r>
            <a:r>
              <a:rPr lang="cs-CZ" dirty="0" err="1" smtClean="0"/>
              <a:t>Fritz</a:t>
            </a:r>
            <a:r>
              <a:rPr lang="cs-CZ" dirty="0" smtClean="0"/>
              <a:t> </a:t>
            </a:r>
            <a:r>
              <a:rPr lang="cs-CZ" dirty="0" err="1" smtClean="0"/>
              <a:t>Strack</a:t>
            </a:r>
            <a:r>
              <a:rPr lang="cs-CZ" dirty="0" smtClean="0"/>
              <a:t> </a:t>
            </a:r>
            <a:r>
              <a:rPr lang="cs-CZ" dirty="0" err="1" smtClean="0"/>
              <a:t>et</a:t>
            </a:r>
            <a:r>
              <a:rPr lang="cs-CZ" dirty="0" smtClean="0"/>
              <a:t> </a:t>
            </a:r>
            <a:r>
              <a:rPr lang="cs-CZ" dirty="0" err="1" smtClean="0"/>
              <a:t>al</a:t>
            </a:r>
            <a:r>
              <a:rPr lang="en-US" dirty="0" smtClean="0"/>
              <a:t>., or their skeptical replicators? </a:t>
            </a:r>
            <a:endParaRPr lang="cs-CZ"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What we should learn from scientific combats between scientists (psychologists)?</a:t>
            </a:r>
            <a:endParaRPr lang="cs-CZ" dirty="0"/>
          </a:p>
        </p:txBody>
      </p:sp>
      <p:pic>
        <p:nvPicPr>
          <p:cNvPr id="4" name="Zástupný symbol pro obsah 3" descr="přikázaný směr.jpg"/>
          <p:cNvPicPr>
            <a:picLocks noGrp="1" noChangeAspect="1"/>
          </p:cNvPicPr>
          <p:nvPr>
            <p:ph idx="1"/>
          </p:nvPr>
        </p:nvPicPr>
        <p:blipFill>
          <a:blip r:embed="rId2" cstate="print"/>
          <a:stretch>
            <a:fillRect/>
          </a:stretch>
        </p:blipFill>
        <p:spPr>
          <a:xfrm>
            <a:off x="9388620" y="4526312"/>
            <a:ext cx="2144232" cy="2095500"/>
          </a:xfrm>
          <a:prstGeom prst="rect">
            <a:avLst/>
          </a:prstGeom>
        </p:spPr>
      </p:pic>
      <p:pic>
        <p:nvPicPr>
          <p:cNvPr id="5" name="Obrázek 4" descr="boxing3.jpg"/>
          <p:cNvPicPr>
            <a:picLocks noChangeAspect="1"/>
          </p:cNvPicPr>
          <p:nvPr/>
        </p:nvPicPr>
        <p:blipFill>
          <a:blip r:embed="rId3" cstate="print"/>
          <a:stretch>
            <a:fillRect/>
          </a:stretch>
        </p:blipFill>
        <p:spPr>
          <a:xfrm>
            <a:off x="821944" y="1645158"/>
            <a:ext cx="2794000" cy="4762500"/>
          </a:xfrm>
          <a:prstGeom prst="rect">
            <a:avLst/>
          </a:prstGeom>
        </p:spPr>
      </p:pic>
      <p:pic>
        <p:nvPicPr>
          <p:cNvPr id="6" name="Obrázek 5" descr="boxing.jpg"/>
          <p:cNvPicPr>
            <a:picLocks noChangeAspect="1"/>
          </p:cNvPicPr>
          <p:nvPr/>
        </p:nvPicPr>
        <p:blipFill>
          <a:blip r:embed="rId4" cstate="print"/>
          <a:stretch>
            <a:fillRect/>
          </a:stretch>
        </p:blipFill>
        <p:spPr>
          <a:xfrm>
            <a:off x="8746744" y="1690370"/>
            <a:ext cx="2794000" cy="25019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4950587"/>
          </a:xfrm>
          <a:solidFill>
            <a:schemeClr val="accent1">
              <a:lumMod val="60000"/>
              <a:lumOff val="40000"/>
            </a:schemeClr>
          </a:solidFill>
          <a:ln w="28575">
            <a:solidFill>
              <a:schemeClr val="tx1"/>
            </a:solidFill>
          </a:ln>
        </p:spPr>
        <p:txBody>
          <a:bodyPr>
            <a:normAutofit/>
          </a:bodyPr>
          <a:lstStyle/>
          <a:p>
            <a:r>
              <a:rPr lang="en-US" dirty="0" smtClean="0"/>
              <a:t>What we should learn from epistemological crisis in psychology?</a:t>
            </a:r>
            <a:endParaRPr lang="cs-CZ"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59064"/>
            <a:ext cx="10515600" cy="793974"/>
          </a:xfrm>
          <a:solidFill>
            <a:schemeClr val="accent1">
              <a:lumMod val="60000"/>
              <a:lumOff val="40000"/>
            </a:schemeClr>
          </a:solidFill>
          <a:ln w="28575">
            <a:solidFill>
              <a:schemeClr val="tx1"/>
            </a:solidFill>
          </a:ln>
        </p:spPr>
        <p:txBody>
          <a:bodyPr/>
          <a:lstStyle/>
          <a:p>
            <a:r>
              <a:rPr lang="en-US" dirty="0" smtClean="0"/>
              <a:t>Permitted directions</a:t>
            </a:r>
            <a:endParaRPr lang="cs-CZ" dirty="0"/>
          </a:p>
        </p:txBody>
      </p:sp>
      <p:sp>
        <p:nvSpPr>
          <p:cNvPr id="3" name="Zástupný symbol pro obsah 2"/>
          <p:cNvSpPr>
            <a:spLocks noGrp="1"/>
          </p:cNvSpPr>
          <p:nvPr>
            <p:ph idx="1"/>
          </p:nvPr>
        </p:nvSpPr>
        <p:spPr>
          <a:xfrm>
            <a:off x="193183" y="1133341"/>
            <a:ext cx="11803745" cy="6143221"/>
          </a:xfrm>
        </p:spPr>
        <p:txBody>
          <a:bodyPr>
            <a:normAutofit fontScale="92500" lnSpcReduction="20000"/>
          </a:bodyPr>
          <a:lstStyle/>
          <a:p>
            <a:r>
              <a:rPr lang="en-US" dirty="0" smtClean="0"/>
              <a:t>Study the results and designs of all replications recently done </a:t>
            </a:r>
          </a:p>
          <a:p>
            <a:r>
              <a:rPr lang="en-US" dirty="0" smtClean="0"/>
              <a:t>Study the original results (!)</a:t>
            </a:r>
          </a:p>
          <a:p>
            <a:r>
              <a:rPr lang="en-US" dirty="0" smtClean="0"/>
              <a:t>Read the defense of questioned scientists – published after critique of his, or her original findings</a:t>
            </a:r>
          </a:p>
          <a:p>
            <a:r>
              <a:rPr lang="en-US" dirty="0" smtClean="0"/>
              <a:t>Search the successful </a:t>
            </a:r>
            <a:r>
              <a:rPr lang="en-US" dirty="0" smtClean="0"/>
              <a:t>replications as </a:t>
            </a:r>
            <a:r>
              <a:rPr lang="en-US" dirty="0" smtClean="0"/>
              <a:t>well (questioned author </a:t>
            </a:r>
            <a:r>
              <a:rPr lang="en-US" dirty="0" smtClean="0"/>
              <a:t>always refers</a:t>
            </a:r>
            <a:r>
              <a:rPr lang="en-US" dirty="0" smtClean="0"/>
              <a:t> that </a:t>
            </a:r>
            <a:r>
              <a:rPr lang="en-US" dirty="0" smtClean="0"/>
              <a:t>some </a:t>
            </a:r>
            <a:r>
              <a:rPr lang="en-US" dirty="0" smtClean="0"/>
              <a:t>of </a:t>
            </a:r>
            <a:r>
              <a:rPr lang="en-US" dirty="0" smtClean="0"/>
              <a:t>replications </a:t>
            </a:r>
            <a:r>
              <a:rPr lang="en-US" dirty="0" smtClean="0"/>
              <a:t>were successful) </a:t>
            </a:r>
            <a:endParaRPr lang="en-US" dirty="0" smtClean="0"/>
          </a:p>
          <a:p>
            <a:r>
              <a:rPr lang="en-US" dirty="0" smtClean="0"/>
              <a:t>Turn off to step one</a:t>
            </a:r>
          </a:p>
          <a:p>
            <a:r>
              <a:rPr lang="en-US" dirty="0" smtClean="0"/>
              <a:t>Turn off to step two</a:t>
            </a:r>
          </a:p>
          <a:p>
            <a:r>
              <a:rPr lang="en-US" dirty="0" smtClean="0"/>
              <a:t>Think about conceptions and misconceptions</a:t>
            </a:r>
          </a:p>
          <a:p>
            <a:r>
              <a:rPr lang="en-US" dirty="0" smtClean="0"/>
              <a:t>Think about generalization, and limits of each study</a:t>
            </a:r>
          </a:p>
          <a:p>
            <a:r>
              <a:rPr lang="en-US" dirty="0" smtClean="0"/>
              <a:t>Recognize the blind alley</a:t>
            </a:r>
          </a:p>
          <a:p>
            <a:r>
              <a:rPr lang="en-US" i="1" dirty="0" smtClean="0"/>
              <a:t>and</a:t>
            </a:r>
          </a:p>
          <a:p>
            <a:r>
              <a:rPr lang="en-US" dirty="0" smtClean="0"/>
              <a:t>Discover the way you have to go (permitted direction) </a:t>
            </a:r>
          </a:p>
          <a:p>
            <a:endParaRPr lang="en-US" i="1" dirty="0" smtClean="0"/>
          </a:p>
          <a:p>
            <a:pPr>
              <a:buNone/>
            </a:pPr>
            <a:r>
              <a:rPr lang="en-US" dirty="0" smtClean="0"/>
              <a:t>  </a:t>
            </a:r>
          </a:p>
          <a:p>
            <a:endParaRPr lang="cs-CZ" dirty="0"/>
          </a:p>
        </p:txBody>
      </p:sp>
      <p:pic>
        <p:nvPicPr>
          <p:cNvPr id="4" name="Obrázek 3" descr="značka4.jpg"/>
          <p:cNvPicPr>
            <a:picLocks noChangeAspect="1"/>
          </p:cNvPicPr>
          <p:nvPr/>
        </p:nvPicPr>
        <p:blipFill>
          <a:blip r:embed="rId2" cstate="print"/>
          <a:stretch>
            <a:fillRect/>
          </a:stretch>
        </p:blipFill>
        <p:spPr>
          <a:xfrm>
            <a:off x="4017264" y="4845751"/>
            <a:ext cx="640080" cy="642938"/>
          </a:xfrm>
          <a:prstGeom prst="rect">
            <a:avLst/>
          </a:prstGeom>
        </p:spPr>
      </p:pic>
      <p:pic>
        <p:nvPicPr>
          <p:cNvPr id="5" name="Obrázek 4" descr="značka.jpg"/>
          <p:cNvPicPr>
            <a:picLocks noChangeAspect="1"/>
          </p:cNvPicPr>
          <p:nvPr/>
        </p:nvPicPr>
        <p:blipFill>
          <a:blip r:embed="rId3" cstate="print"/>
          <a:stretch>
            <a:fillRect/>
          </a:stretch>
        </p:blipFill>
        <p:spPr>
          <a:xfrm>
            <a:off x="7596973" y="5003125"/>
            <a:ext cx="750094" cy="75009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60000"/>
              <a:lumOff val="40000"/>
            </a:schemeClr>
          </a:solidFill>
          <a:ln w="28575">
            <a:solidFill>
              <a:schemeClr val="tx1"/>
            </a:solidFill>
          </a:ln>
        </p:spPr>
        <p:txBody>
          <a:bodyPr/>
          <a:lstStyle/>
          <a:p>
            <a:r>
              <a:rPr lang="en-US" dirty="0" smtClean="0"/>
              <a:t>Psychology is not only in replication crisis, but</a:t>
            </a:r>
            <a:endParaRPr lang="cs-CZ" dirty="0"/>
          </a:p>
        </p:txBody>
      </p:sp>
      <p:sp>
        <p:nvSpPr>
          <p:cNvPr id="3" name="Zástupný symbol pro obsah 2"/>
          <p:cNvSpPr>
            <a:spLocks noGrp="1"/>
          </p:cNvSpPr>
          <p:nvPr>
            <p:ph idx="1"/>
          </p:nvPr>
        </p:nvSpPr>
        <p:spPr>
          <a:ln w="28575">
            <a:solidFill>
              <a:schemeClr val="tx2">
                <a:lumMod val="75000"/>
              </a:schemeClr>
            </a:solidFill>
          </a:ln>
        </p:spPr>
        <p:txBody>
          <a:bodyPr/>
          <a:lstStyle/>
          <a:p>
            <a:r>
              <a:rPr lang="en-US" dirty="0" smtClean="0"/>
              <a:t>also within a debunking crisis,</a:t>
            </a:r>
          </a:p>
          <a:p>
            <a:r>
              <a:rPr lang="en-US" dirty="0" smtClean="0"/>
              <a:t>within credibility crisis,</a:t>
            </a:r>
          </a:p>
          <a:p>
            <a:r>
              <a:rPr lang="en-US" dirty="0" smtClean="0"/>
              <a:t>moreover – not always, but often – in ethical crisis.</a:t>
            </a:r>
          </a:p>
          <a:p>
            <a:pPr>
              <a:buNone/>
            </a:pPr>
            <a:endParaRPr lang="en-US" dirty="0" smtClean="0"/>
          </a:p>
          <a:p>
            <a:endParaRPr lang="en-US" dirty="0" smtClean="0"/>
          </a:p>
          <a:p>
            <a:pPr>
              <a:buNone/>
            </a:pPr>
            <a:r>
              <a:rPr lang="en-US" dirty="0" smtClean="0"/>
              <a:t>But in principle, a crisis is a challenge and give us chance to develop a better psychology.</a:t>
            </a:r>
          </a:p>
          <a:p>
            <a:pPr>
              <a:buNone/>
            </a:pPr>
            <a:r>
              <a:rPr lang="en-US" dirty="0" smtClean="0"/>
              <a:t>I am not idealist, but believe that we can do more and really develop attractive and scientific discipline.  </a:t>
            </a:r>
            <a:endParaRPr lang="cs-CZ"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Unger4.gif"/>
          <p:cNvPicPr>
            <a:picLocks noChangeAspect="1"/>
          </p:cNvPicPr>
          <p:nvPr/>
        </p:nvPicPr>
        <p:blipFill>
          <a:blip r:embed="rId2" cstate="print"/>
          <a:stretch>
            <a:fillRect/>
          </a:stretch>
        </p:blipFill>
        <p:spPr>
          <a:xfrm>
            <a:off x="3131058" y="182880"/>
            <a:ext cx="5715000" cy="6400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60000"/>
              <a:lumOff val="40000"/>
            </a:schemeClr>
          </a:solidFill>
          <a:ln w="28575">
            <a:solidFill>
              <a:schemeClr val="tx1"/>
            </a:solidFill>
          </a:ln>
        </p:spPr>
        <p:txBody>
          <a:bodyPr/>
          <a:lstStyle/>
          <a:p>
            <a:r>
              <a:rPr lang="en-US" dirty="0" smtClean="0"/>
              <a:t>The problem is that </a:t>
            </a:r>
            <a:endParaRPr lang="cs-CZ" dirty="0"/>
          </a:p>
        </p:txBody>
      </p:sp>
      <p:sp>
        <p:nvSpPr>
          <p:cNvPr id="3" name="Zástupný symbol pro obsah 2"/>
          <p:cNvSpPr>
            <a:spLocks noGrp="1"/>
          </p:cNvSpPr>
          <p:nvPr>
            <p:ph idx="1"/>
          </p:nvPr>
        </p:nvSpPr>
        <p:spPr/>
        <p:txBody>
          <a:bodyPr>
            <a:normAutofit/>
          </a:bodyPr>
          <a:lstStyle/>
          <a:p>
            <a:pPr algn="ctr">
              <a:buNone/>
            </a:pPr>
            <a:r>
              <a:rPr lang="cs-CZ" sz="4400" dirty="0" smtClean="0"/>
              <a:t>	</a:t>
            </a:r>
            <a:r>
              <a:rPr lang="en-US" sz="4400" dirty="0" smtClean="0"/>
              <a:t>Psychobabble is not widespread </a:t>
            </a:r>
            <a:endParaRPr lang="cs-CZ" sz="4400" dirty="0" smtClean="0"/>
          </a:p>
          <a:p>
            <a:pPr algn="ctr">
              <a:buNone/>
            </a:pPr>
            <a:r>
              <a:rPr lang="en-US" sz="4400" dirty="0" smtClean="0"/>
              <a:t>only by </a:t>
            </a:r>
            <a:endParaRPr lang="cs-CZ" sz="4400" dirty="0" smtClean="0"/>
          </a:p>
          <a:p>
            <a:pPr algn="ctr">
              <a:buNone/>
            </a:pPr>
            <a:r>
              <a:rPr lang="en-US" sz="4400" dirty="0" smtClean="0"/>
              <a:t>journalists and nonprofessionals </a:t>
            </a:r>
            <a:endParaRPr lang="cs-CZ" sz="4400" dirty="0" smtClean="0"/>
          </a:p>
          <a:p>
            <a:pPr algn="ctr">
              <a:buNone/>
            </a:pPr>
            <a:r>
              <a:rPr lang="en-US" sz="4400" dirty="0" smtClean="0"/>
              <a:t>but also by </a:t>
            </a:r>
            <a:endParaRPr lang="cs-CZ" sz="4400" dirty="0" smtClean="0"/>
          </a:p>
          <a:p>
            <a:pPr algn="ctr">
              <a:buNone/>
            </a:pPr>
            <a:r>
              <a:rPr lang="en-US" sz="4400" dirty="0" smtClean="0"/>
              <a:t>psychologist</a:t>
            </a:r>
            <a:r>
              <a:rPr lang="cs-CZ" sz="4400" dirty="0" smtClean="0"/>
              <a:t>s</a:t>
            </a:r>
            <a:r>
              <a:rPr lang="en-US" sz="4400" dirty="0" smtClean="0"/>
              <a:t> </a:t>
            </a:r>
            <a:r>
              <a:rPr lang="en-US" sz="4400" dirty="0" smtClean="0"/>
              <a:t>themselves. </a:t>
            </a:r>
            <a:endParaRPr lang="en-US" sz="4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chemeClr val="accent5">
                    <a:lumMod val="50000"/>
                  </a:schemeClr>
                </a:solidFill>
              </a:rPr>
              <a:t>Recommended reading</a:t>
            </a:r>
            <a:endParaRPr lang="cs-CZ" b="1" dirty="0">
              <a:solidFill>
                <a:schemeClr val="accent5">
                  <a:lumMod val="50000"/>
                </a:schemeClr>
              </a:solidFill>
            </a:endParaRPr>
          </a:p>
        </p:txBody>
      </p:sp>
      <p:sp>
        <p:nvSpPr>
          <p:cNvPr id="3" name="Zástupný symbol pro obsah 2"/>
          <p:cNvSpPr>
            <a:spLocks noGrp="1"/>
          </p:cNvSpPr>
          <p:nvPr>
            <p:ph idx="1"/>
          </p:nvPr>
        </p:nvSpPr>
        <p:spPr/>
        <p:txBody>
          <a:bodyPr/>
          <a:lstStyle/>
          <a:p>
            <a:r>
              <a:rPr lang="en-US" dirty="0" err="1" smtClean="0"/>
              <a:t>Tavris</a:t>
            </a:r>
            <a:r>
              <a:rPr lang="en-US" dirty="0" smtClean="0"/>
              <a:t>, Carol</a:t>
            </a:r>
            <a:r>
              <a:rPr lang="cs-CZ" dirty="0" smtClean="0"/>
              <a:t> (2014) </a:t>
            </a:r>
            <a:r>
              <a:rPr lang="en-US" dirty="0" smtClean="0"/>
              <a:t>Thinking Critically about Psychology’s Classic Studies. </a:t>
            </a:r>
            <a:r>
              <a:rPr lang="en-US" i="1" dirty="0" smtClean="0"/>
              <a:t>Skeptic Magazine </a:t>
            </a:r>
            <a:r>
              <a:rPr lang="cs-CZ" dirty="0" smtClean="0"/>
              <a:t>19(4), 38–43 </a:t>
            </a:r>
            <a:r>
              <a:rPr lang="en-US" dirty="0" smtClean="0"/>
              <a:t> </a:t>
            </a:r>
            <a:endParaRPr lang="cs-CZ"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03326" y="0"/>
            <a:ext cx="4523740" cy="6890004"/>
          </a:xfrm>
          <a:prstGeom prst="rect">
            <a:avLst/>
          </a:prstGeom>
        </p:spPr>
      </p:pic>
      <p:pic>
        <p:nvPicPr>
          <p:cNvPr id="3" name="Obrázek 2" descr="50 myths.jpg"/>
          <p:cNvPicPr>
            <a:picLocks noChangeAspect="1"/>
          </p:cNvPicPr>
          <p:nvPr/>
        </p:nvPicPr>
        <p:blipFill>
          <a:blip r:embed="rId3" cstate="print"/>
          <a:stretch>
            <a:fillRect/>
          </a:stretch>
        </p:blipFill>
        <p:spPr>
          <a:xfrm>
            <a:off x="366082" y="0"/>
            <a:ext cx="4556760" cy="6858000"/>
          </a:xfrm>
          <a:prstGeom prst="rect">
            <a:avLst/>
          </a:prstGeom>
        </p:spPr>
      </p:pic>
    </p:spTree>
    <p:extLst>
      <p:ext uri="{BB962C8B-B14F-4D97-AF65-F5344CB8AC3E}">
        <p14:creationId xmlns:p14="http://schemas.microsoft.com/office/powerpoint/2010/main" xmlns="" val="1959886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3627326"/>
          </a:xfrm>
          <a:solidFill>
            <a:schemeClr val="accent1">
              <a:lumMod val="60000"/>
              <a:lumOff val="40000"/>
            </a:schemeClr>
          </a:solidFill>
          <a:ln w="38100">
            <a:solidFill>
              <a:schemeClr val="tx1"/>
            </a:solidFill>
          </a:ln>
        </p:spPr>
        <p:txBody>
          <a:bodyPr/>
          <a:lstStyle/>
          <a:p>
            <a:pPr algn="ctr"/>
            <a:r>
              <a:rPr lang="en-US" dirty="0" smtClean="0"/>
              <a:t>Thank you for your attention.</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ul-de-sac2.jpg"/>
          <p:cNvPicPr>
            <a:picLocks noChangeAspect="1"/>
          </p:cNvPicPr>
          <p:nvPr/>
        </p:nvPicPr>
        <p:blipFill>
          <a:blip r:embed="rId2" cstate="print"/>
          <a:stretch>
            <a:fillRect/>
          </a:stretch>
        </p:blipFill>
        <p:spPr>
          <a:xfrm>
            <a:off x="1133341" y="0"/>
            <a:ext cx="9747504" cy="688543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4036187"/>
          </a:xfrm>
          <a:solidFill>
            <a:schemeClr val="accent1">
              <a:lumMod val="60000"/>
              <a:lumOff val="40000"/>
            </a:schemeClr>
          </a:solidFill>
          <a:ln w="38100">
            <a:solidFill>
              <a:schemeClr val="accent1">
                <a:lumMod val="50000"/>
              </a:schemeClr>
            </a:solidFill>
          </a:ln>
        </p:spPr>
        <p:txBody>
          <a:bodyPr/>
          <a:lstStyle/>
          <a:p>
            <a:r>
              <a:rPr lang="en-US" b="1" dirty="0" smtClean="0">
                <a:solidFill>
                  <a:schemeClr val="tx2">
                    <a:lumMod val="75000"/>
                  </a:schemeClr>
                </a:solidFill>
              </a:rPr>
              <a:t>One of the famous story in social psychology. </a:t>
            </a:r>
            <a:endParaRPr lang="cs-CZ"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2780411"/>
          </a:xfrm>
          <a:solidFill>
            <a:schemeClr val="accent1">
              <a:lumMod val="60000"/>
              <a:lumOff val="40000"/>
            </a:schemeClr>
          </a:solidFill>
          <a:ln w="38100">
            <a:solidFill>
              <a:schemeClr val="tx1"/>
            </a:solidFill>
          </a:ln>
        </p:spPr>
        <p:txBody>
          <a:bodyPr/>
          <a:lstStyle/>
          <a:p>
            <a:r>
              <a:rPr lang="en-US" dirty="0" smtClean="0"/>
              <a:t>Facial feedback hypothesis: </a:t>
            </a:r>
            <a:br>
              <a:rPr lang="en-US" dirty="0" smtClean="0"/>
            </a:br>
            <a:r>
              <a:rPr lang="en-US" b="1" dirty="0" smtClean="0">
                <a:solidFill>
                  <a:schemeClr val="tx2">
                    <a:lumMod val="75000"/>
                  </a:schemeClr>
                </a:solidFill>
              </a:rPr>
              <a:t>Facts first, not myths.</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60000"/>
              <a:lumOff val="40000"/>
            </a:schemeClr>
          </a:solidFill>
          <a:ln w="28575">
            <a:solidFill>
              <a:schemeClr val="tx1"/>
            </a:solidFill>
          </a:ln>
        </p:spPr>
        <p:txBody>
          <a:bodyPr/>
          <a:lstStyle/>
          <a:p>
            <a:r>
              <a:rPr lang="en-US" b="1" dirty="0" smtClean="0">
                <a:solidFill>
                  <a:schemeClr val="tx2">
                    <a:lumMod val="75000"/>
                  </a:schemeClr>
                </a:solidFill>
              </a:rPr>
              <a:t>The fact is that </a:t>
            </a:r>
            <a:endParaRPr lang="cs-CZ" b="1" dirty="0">
              <a:solidFill>
                <a:schemeClr val="tx2">
                  <a:lumMod val="75000"/>
                </a:schemeClr>
              </a:solidFill>
            </a:endParaRPr>
          </a:p>
        </p:txBody>
      </p:sp>
      <p:sp>
        <p:nvSpPr>
          <p:cNvPr id="3" name="Zástupný symbol pro obsah 2"/>
          <p:cNvSpPr>
            <a:spLocks noGrp="1"/>
          </p:cNvSpPr>
          <p:nvPr>
            <p:ph idx="1"/>
          </p:nvPr>
        </p:nvSpPr>
        <p:spPr>
          <a:xfrm>
            <a:off x="838200" y="1825624"/>
            <a:ext cx="10515600" cy="4526407"/>
          </a:xfrm>
        </p:spPr>
        <p:txBody>
          <a:bodyPr>
            <a:normAutofit/>
          </a:bodyPr>
          <a:lstStyle/>
          <a:p>
            <a:r>
              <a:rPr lang="en-US" sz="3600" dirty="0" smtClean="0"/>
              <a:t>Coordinated replications conducted across </a:t>
            </a:r>
            <a:r>
              <a:rPr lang="cs-CZ" sz="3600" dirty="0" smtClean="0"/>
              <a:t>17 </a:t>
            </a:r>
            <a:r>
              <a:rPr lang="en-US" sz="3600" dirty="0" smtClean="0"/>
              <a:t>labs worldwide found no evidence for FFH. </a:t>
            </a:r>
          </a:p>
          <a:p>
            <a:r>
              <a:rPr lang="en-US" sz="3600" dirty="0" smtClean="0"/>
              <a:t>Pushing people to smile or frown can’t trigger inner emotional reactions (evaluated in such a way that funny cartoons seemed more, or less amusing).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1089</Words>
  <Application>Microsoft Office PowerPoint</Application>
  <PresentationFormat>Vlastní</PresentationFormat>
  <Paragraphs>137</Paragraphs>
  <Slides>52</Slides>
  <Notes>1</Notes>
  <HiddenSlides>0</HiddenSlides>
  <MMClips>0</MMClips>
  <ScaleCrop>false</ScaleCrop>
  <HeadingPairs>
    <vt:vector size="4" baseType="variant">
      <vt:variant>
        <vt:lpstr>Motiv</vt:lpstr>
      </vt:variant>
      <vt:variant>
        <vt:i4>1</vt:i4>
      </vt:variant>
      <vt:variant>
        <vt:lpstr>Nadpisy snímků</vt:lpstr>
      </vt:variant>
      <vt:variant>
        <vt:i4>52</vt:i4>
      </vt:variant>
    </vt:vector>
  </HeadingPairs>
  <TitlesOfParts>
    <vt:vector size="53" baseType="lpstr">
      <vt:lpstr>Motiv Office</vt:lpstr>
      <vt:lpstr>Dead ends and mandatory directions in scientific psychology </vt:lpstr>
      <vt:lpstr>Psychology is not only in replication crisis. Psychologists stepped into many dead ends. </vt:lpstr>
      <vt:lpstr>Snímek 3</vt:lpstr>
      <vt:lpstr>Psychobabble</vt:lpstr>
      <vt:lpstr>The problem is that </vt:lpstr>
      <vt:lpstr>Snímek 6</vt:lpstr>
      <vt:lpstr>One of the famous story in social psychology. </vt:lpstr>
      <vt:lpstr>Facial feedback hypothesis:  Facts first, not myths.</vt:lpstr>
      <vt:lpstr>The fact is that </vt:lpstr>
      <vt:lpstr>Snímek 10</vt:lpstr>
      <vt:lpstr>The facts continued</vt:lpstr>
      <vt:lpstr>Snímek 12</vt:lpstr>
      <vt:lpstr>Snímek 13</vt:lpstr>
      <vt:lpstr>Some cartoons from  Garry Larson’s series The Far Side</vt:lpstr>
      <vt:lpstr>Snímek 15</vt:lpstr>
      <vt:lpstr>Snímek 16</vt:lpstr>
      <vt:lpstr>manipulations with  zygomaticus major versus orbicularis oris muscles</vt:lpstr>
      <vt:lpstr>The result of replication report (2016)</vt:lpstr>
      <vt:lpstr>Fritz Strack’s objections to debunking, and adherent’s talk about FFH  </vt:lpstr>
      <vt:lpstr>How do look dead ends in scientific psychology?</vt:lpstr>
      <vt:lpstr>Myths, not facts remain, go on and are widespread by pop-psychology  </vt:lpstr>
      <vt:lpstr>Neurorealism </vt:lpstr>
      <vt:lpstr>Snímek 23</vt:lpstr>
      <vt:lpstr>Snímek 24</vt:lpstr>
      <vt:lpstr>And then we are watching headlines like</vt:lpstr>
      <vt:lpstr>Snímek 26</vt:lpstr>
      <vt:lpstr>Snímek 27</vt:lpstr>
      <vt:lpstr> A Bug in FMRI Software Could Invalidate 15 Years of Brain Research  (6 JUL 2016)  </vt:lpstr>
      <vt:lpstr>Does it mean that the new dead end is here?  Or no? Who is right?</vt:lpstr>
      <vt:lpstr>Recommended reading (e.g.)</vt:lpstr>
      <vt:lpstr>Another story</vt:lpstr>
      <vt:lpstr>Idea of universal emotion expressions and universal emotion recognition</vt:lpstr>
      <vt:lpstr>Snímek 33</vt:lpstr>
      <vt:lpstr>Sometimes it seems easy to recognize a myth</vt:lpstr>
      <vt:lpstr>Anger: the same expression all around the world</vt:lpstr>
      <vt:lpstr>Snímek 36</vt:lpstr>
      <vt:lpstr>A story of behavioral priming</vt:lpstr>
      <vt:lpstr>In 1988 John Bargh concluded that</vt:lpstr>
      <vt:lpstr>Why so many questions reveal? So many questioning… What happened with the psychology in good condition? What happens with the promising discipline from the past?  Where disappeared our well known psychology? </vt:lpstr>
      <vt:lpstr>Three major dead ends in psychology</vt:lpstr>
      <vt:lpstr>How look mandatory signs and permitted directions in scientific psychology?</vt:lpstr>
      <vt:lpstr>Three major scientific developments in psychology</vt:lpstr>
      <vt:lpstr>Who is right? John Bargh, or his skeptical replicators? </vt:lpstr>
      <vt:lpstr>Who is right? Fritz Strack et al., or their skeptical replicators? </vt:lpstr>
      <vt:lpstr>What we should learn from scientific combats between scientists (psychologists)?</vt:lpstr>
      <vt:lpstr>What we should learn from epistemological crisis in psychology?</vt:lpstr>
      <vt:lpstr>Permitted directions</vt:lpstr>
      <vt:lpstr>Psychology is not only in replication crisis, but</vt:lpstr>
      <vt:lpstr>Snímek 49</vt:lpstr>
      <vt:lpstr>Recommended reading</vt:lpstr>
      <vt:lpstr>Snímek 51</vt:lpstr>
      <vt:lpstr>Thank you for your attention.</vt:lpstr>
    </vt:vector>
  </TitlesOfParts>
  <Company>FSS 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recenzent</dc:creator>
  <cp:lastModifiedBy>CIKT</cp:lastModifiedBy>
  <cp:revision>147</cp:revision>
  <dcterms:created xsi:type="dcterms:W3CDTF">2017-09-11T10:55:47Z</dcterms:created>
  <dcterms:modified xsi:type="dcterms:W3CDTF">2017-09-20T19:07:25Z</dcterms:modified>
</cp:coreProperties>
</file>