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62"/>
  </p:notesMasterIdLst>
  <p:handoutMasterIdLst>
    <p:handoutMasterId r:id="rId63"/>
  </p:handoutMasterIdLst>
  <p:sldIdLst>
    <p:sldId id="256" r:id="rId2"/>
    <p:sldId id="257" r:id="rId3"/>
    <p:sldId id="340" r:id="rId4"/>
    <p:sldId id="342" r:id="rId5"/>
    <p:sldId id="262" r:id="rId6"/>
    <p:sldId id="263" r:id="rId7"/>
    <p:sldId id="264" r:id="rId8"/>
    <p:sldId id="267" r:id="rId9"/>
    <p:sldId id="266" r:id="rId10"/>
    <p:sldId id="265" r:id="rId11"/>
    <p:sldId id="268" r:id="rId12"/>
    <p:sldId id="269" r:id="rId13"/>
    <p:sldId id="273" r:id="rId14"/>
    <p:sldId id="270" r:id="rId15"/>
    <p:sldId id="343" r:id="rId16"/>
    <p:sldId id="344" r:id="rId17"/>
    <p:sldId id="345" r:id="rId18"/>
    <p:sldId id="346" r:id="rId19"/>
    <p:sldId id="347" r:id="rId20"/>
    <p:sldId id="274" r:id="rId21"/>
    <p:sldId id="331" r:id="rId22"/>
    <p:sldId id="271" r:id="rId23"/>
    <p:sldId id="275" r:id="rId24"/>
    <p:sldId id="348" r:id="rId25"/>
    <p:sldId id="350" r:id="rId26"/>
    <p:sldId id="351" r:id="rId27"/>
    <p:sldId id="352" r:id="rId28"/>
    <p:sldId id="354" r:id="rId29"/>
    <p:sldId id="355" r:id="rId30"/>
    <p:sldId id="356" r:id="rId31"/>
    <p:sldId id="357" r:id="rId32"/>
    <p:sldId id="358" r:id="rId33"/>
    <p:sldId id="359" r:id="rId34"/>
    <p:sldId id="360" r:id="rId35"/>
    <p:sldId id="361" r:id="rId36"/>
    <p:sldId id="362" r:id="rId37"/>
    <p:sldId id="363" r:id="rId38"/>
    <p:sldId id="365" r:id="rId39"/>
    <p:sldId id="366" r:id="rId40"/>
    <p:sldId id="367" r:id="rId41"/>
    <p:sldId id="369" r:id="rId42"/>
    <p:sldId id="373" r:id="rId43"/>
    <p:sldId id="370" r:id="rId44"/>
    <p:sldId id="371" r:id="rId45"/>
    <p:sldId id="372" r:id="rId46"/>
    <p:sldId id="384" r:id="rId47"/>
    <p:sldId id="393" r:id="rId48"/>
    <p:sldId id="395" r:id="rId49"/>
    <p:sldId id="396" r:id="rId50"/>
    <p:sldId id="397" r:id="rId51"/>
    <p:sldId id="389" r:id="rId52"/>
    <p:sldId id="390" r:id="rId53"/>
    <p:sldId id="391" r:id="rId54"/>
    <p:sldId id="392" r:id="rId55"/>
    <p:sldId id="398" r:id="rId56"/>
    <p:sldId id="399" r:id="rId57"/>
    <p:sldId id="400" r:id="rId58"/>
    <p:sldId id="380" r:id="rId59"/>
    <p:sldId id="401" r:id="rId60"/>
    <p:sldId id="381" r:id="rId61"/>
  </p:sldIdLst>
  <p:sldSz cx="12192000" cy="6858000"/>
  <p:notesSz cx="7102475" cy="93694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uzi" initials="ZS" lastIdx="2" clrIdx="0">
    <p:extLst>
      <p:ext uri="{19B8F6BF-5375-455C-9EA6-DF929625EA0E}">
        <p15:presenceInfo xmlns:p15="http://schemas.microsoft.com/office/powerpoint/2012/main" userId="789dcb915e4cae7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0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9AAB9B-3C09-204C-75BC-2BC59999C69C}" v="1509" dt="2020-11-01T17:01:15.124"/>
    <p1510:client id="{B4948625-B647-4892-B6F8-3435136E5995}" v="6" dt="2020-10-29T16:41:27.8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p:scale>
          <a:sx n="85" d="100"/>
          <a:sy n="85" d="100"/>
        </p:scale>
        <p:origin x="413"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83"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357A389F-2294-4A08-8B82-D180A40A133A}" type="datetimeFigureOut">
              <a:rPr lang="en-US" smtClean="0"/>
              <a:t>11/2/2021</a:t>
            </a:fld>
            <a:endParaRPr lang="en-US"/>
          </a:p>
        </p:txBody>
      </p:sp>
      <p:sp>
        <p:nvSpPr>
          <p:cNvPr id="4" name="Footer Placeholder 3"/>
          <p:cNvSpPr>
            <a:spLocks noGrp="1"/>
          </p:cNvSpPr>
          <p:nvPr>
            <p:ph type="ftr" sz="quarter" idx="2"/>
          </p:nvPr>
        </p:nvSpPr>
        <p:spPr>
          <a:xfrm>
            <a:off x="0" y="8899525"/>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899525"/>
            <a:ext cx="3078163" cy="469900"/>
          </a:xfrm>
          <a:prstGeom prst="rect">
            <a:avLst/>
          </a:prstGeom>
        </p:spPr>
        <p:txBody>
          <a:bodyPr vert="horz" lIns="91440" tIns="45720" rIns="91440" bIns="45720" rtlCol="0" anchor="b"/>
          <a:lstStyle>
            <a:lvl1pPr algn="r">
              <a:defRPr sz="1200"/>
            </a:lvl1pPr>
          </a:lstStyle>
          <a:p>
            <a:fld id="{625700CA-5B11-4248-A0E9-20AE8FD9F8DD}" type="slidenum">
              <a:rPr lang="en-US" smtClean="0"/>
              <a:t>‹#›</a:t>
            </a:fld>
            <a:endParaRPr lang="en-US"/>
          </a:p>
        </p:txBody>
      </p:sp>
    </p:spTree>
    <p:extLst>
      <p:ext uri="{BB962C8B-B14F-4D97-AF65-F5344CB8AC3E}">
        <p14:creationId xmlns:p14="http://schemas.microsoft.com/office/powerpoint/2010/main" val="2261772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0098"/>
          </a:xfrm>
          <a:prstGeom prst="rect">
            <a:avLst/>
          </a:prstGeom>
        </p:spPr>
        <p:txBody>
          <a:bodyPr vert="horz" lIns="94119" tIns="47060" rIns="94119" bIns="47060" rtlCol="0"/>
          <a:lstStyle>
            <a:lvl1pPr algn="l">
              <a:defRPr sz="1200"/>
            </a:lvl1pPr>
          </a:lstStyle>
          <a:p>
            <a:endParaRPr lang="en-US"/>
          </a:p>
        </p:txBody>
      </p:sp>
      <p:sp>
        <p:nvSpPr>
          <p:cNvPr id="3" name="Date Placeholder 2"/>
          <p:cNvSpPr>
            <a:spLocks noGrp="1"/>
          </p:cNvSpPr>
          <p:nvPr>
            <p:ph type="dt" idx="1"/>
          </p:nvPr>
        </p:nvSpPr>
        <p:spPr>
          <a:xfrm>
            <a:off x="4023092" y="0"/>
            <a:ext cx="3077739" cy="470098"/>
          </a:xfrm>
          <a:prstGeom prst="rect">
            <a:avLst/>
          </a:prstGeom>
        </p:spPr>
        <p:txBody>
          <a:bodyPr vert="horz" lIns="94119" tIns="47060" rIns="94119" bIns="47060" rtlCol="0"/>
          <a:lstStyle>
            <a:lvl1pPr algn="r">
              <a:defRPr sz="1200"/>
            </a:lvl1pPr>
          </a:lstStyle>
          <a:p>
            <a:fld id="{E61FAFB3-630E-436D-804D-F6497144501B}" type="datetimeFigureOut">
              <a:rPr lang="en-US" smtClean="0"/>
              <a:t>10/27/2021</a:t>
            </a:fld>
            <a:endParaRPr lang="en-US"/>
          </a:p>
        </p:txBody>
      </p:sp>
      <p:sp>
        <p:nvSpPr>
          <p:cNvPr id="4" name="Slide Image Placeholder 3"/>
          <p:cNvSpPr>
            <a:spLocks noGrp="1" noRot="1" noChangeAspect="1"/>
          </p:cNvSpPr>
          <p:nvPr>
            <p:ph type="sldImg" idx="2"/>
          </p:nvPr>
        </p:nvSpPr>
        <p:spPr>
          <a:xfrm>
            <a:off x="739775" y="1171575"/>
            <a:ext cx="5622925" cy="3162300"/>
          </a:xfrm>
          <a:prstGeom prst="rect">
            <a:avLst/>
          </a:prstGeom>
          <a:noFill/>
          <a:ln w="12700">
            <a:solidFill>
              <a:prstClr val="black"/>
            </a:solidFill>
          </a:ln>
        </p:spPr>
        <p:txBody>
          <a:bodyPr vert="horz" lIns="94119" tIns="47060" rIns="94119" bIns="47060" rtlCol="0" anchor="ctr"/>
          <a:lstStyle/>
          <a:p>
            <a:endParaRPr lang="en-US"/>
          </a:p>
        </p:txBody>
      </p:sp>
      <p:sp>
        <p:nvSpPr>
          <p:cNvPr id="5" name="Notes Placeholder 4"/>
          <p:cNvSpPr>
            <a:spLocks noGrp="1"/>
          </p:cNvSpPr>
          <p:nvPr>
            <p:ph type="body" sz="quarter" idx="3"/>
          </p:nvPr>
        </p:nvSpPr>
        <p:spPr>
          <a:xfrm>
            <a:off x="710248" y="4509036"/>
            <a:ext cx="5681980" cy="3689211"/>
          </a:xfrm>
          <a:prstGeom prst="rect">
            <a:avLst/>
          </a:prstGeom>
        </p:spPr>
        <p:txBody>
          <a:bodyPr vert="horz" lIns="94119" tIns="47060" rIns="94119" bIns="4706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9328"/>
            <a:ext cx="3077739" cy="470097"/>
          </a:xfrm>
          <a:prstGeom prst="rect">
            <a:avLst/>
          </a:prstGeom>
        </p:spPr>
        <p:txBody>
          <a:bodyPr vert="horz" lIns="94119" tIns="47060" rIns="94119" bIns="47060"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899328"/>
            <a:ext cx="3077739" cy="470097"/>
          </a:xfrm>
          <a:prstGeom prst="rect">
            <a:avLst/>
          </a:prstGeom>
        </p:spPr>
        <p:txBody>
          <a:bodyPr vert="horz" lIns="94119" tIns="47060" rIns="94119" bIns="47060" rtlCol="0" anchor="b"/>
          <a:lstStyle>
            <a:lvl1pPr algn="r">
              <a:defRPr sz="1200"/>
            </a:lvl1pPr>
          </a:lstStyle>
          <a:p>
            <a:fld id="{20C5AD6E-9202-4EE2-8719-457134318F35}" type="slidenum">
              <a:rPr lang="en-US" smtClean="0"/>
              <a:t>‹#›</a:t>
            </a:fld>
            <a:endParaRPr lang="en-US"/>
          </a:p>
        </p:txBody>
      </p:sp>
    </p:spTree>
    <p:extLst>
      <p:ext uri="{BB962C8B-B14F-4D97-AF65-F5344CB8AC3E}">
        <p14:creationId xmlns:p14="http://schemas.microsoft.com/office/powerpoint/2010/main" val="2528307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10/27/2021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31732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10/27/2021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8298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10/27/2021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92373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10/27/2021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30543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10/27/2021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87090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10/27/2021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05507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10/27/2021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55486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10/27/2021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85867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10/27/2021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99834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10/27/2021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577411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10/27/2021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82144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10/27/2021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649731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90000"/>
        </a:lnSpc>
        <a:spcBef>
          <a:spcPct val="0"/>
        </a:spcBef>
        <a:buNone/>
        <a:defRPr sz="44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www.theewc.org/statement/three.myths.on.civic.engagement.among.roma.youth"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theewc.org/statement/three.myths.on.civic.engagement.among.roma.youth"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www.theewc.org/statement/three.myths.on.civic.engagement.among.roma.youth"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mailto:scott.zuzana@gmail.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8C6E698C-8155-4B8B-BDC9-B7299772B5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ctrTitle"/>
          </p:nvPr>
        </p:nvSpPr>
        <p:spPr>
          <a:xfrm>
            <a:off x="4878028" y="965200"/>
            <a:ext cx="7070564" cy="5513387"/>
          </a:xfrm>
        </p:spPr>
        <p:txBody>
          <a:bodyPr anchor="ctr">
            <a:normAutofit/>
          </a:bodyPr>
          <a:lstStyle/>
          <a:p>
            <a:endParaRPr lang="cs-CZ" sz="6000" dirty="0">
              <a:solidFill>
                <a:schemeClr val="tx2"/>
              </a:solidFill>
            </a:endParaRPr>
          </a:p>
          <a:p>
            <a:pPr algn="ctr"/>
            <a:r>
              <a:rPr lang="cs-CZ" sz="4000" b="1" dirty="0"/>
              <a:t>Psychology of political mobilization</a:t>
            </a:r>
            <a:br>
              <a:rPr lang="cs-CZ" sz="4000" b="1" dirty="0"/>
            </a:br>
            <a:r>
              <a:rPr lang="cs-CZ" sz="5400" dirty="0"/>
              <a:t/>
            </a:r>
            <a:br>
              <a:rPr lang="cs-CZ" sz="5400" dirty="0"/>
            </a:br>
            <a:r>
              <a:rPr lang="cs-CZ" sz="3200" dirty="0">
                <a:cs typeface="Calibri Light"/>
              </a:rPr>
              <a:t>Zuzana Scott</a:t>
            </a:r>
            <a:br>
              <a:rPr lang="cs-CZ" sz="3200" dirty="0">
                <a:cs typeface="Calibri Light"/>
              </a:rPr>
            </a:br>
            <a:r>
              <a:rPr lang="cs-CZ" sz="3200" dirty="0">
                <a:cs typeface="Calibri Light"/>
              </a:rPr>
              <a:t/>
            </a:r>
            <a:br>
              <a:rPr lang="cs-CZ" sz="3200" dirty="0">
                <a:cs typeface="Calibri Light"/>
              </a:rPr>
            </a:br>
            <a:r>
              <a:rPr lang="en-US" sz="3200" dirty="0" smtClean="0">
                <a:cs typeface="Calibri Light"/>
              </a:rPr>
              <a:t>4</a:t>
            </a:r>
            <a:r>
              <a:rPr lang="cs-CZ" sz="3200" dirty="0" smtClean="0">
                <a:cs typeface="Calibri Light"/>
              </a:rPr>
              <a:t>/11/202</a:t>
            </a:r>
            <a:r>
              <a:rPr lang="en-US" sz="3200" dirty="0" smtClean="0">
                <a:cs typeface="Calibri Light"/>
              </a:rPr>
              <a:t>1</a:t>
            </a:r>
            <a:endParaRPr lang="cs-CZ" sz="3200" dirty="0">
              <a:cs typeface="Calibri Light"/>
            </a:endParaRPr>
          </a:p>
          <a:p>
            <a:endParaRPr lang="cs-CZ" dirty="0">
              <a:cs typeface="Calibri Light"/>
            </a:endParaRPr>
          </a:p>
        </p:txBody>
      </p:sp>
      <p:sp>
        <p:nvSpPr>
          <p:cNvPr id="6" name="Rectangle 9">
            <a:extLst>
              <a:ext uri="{FF2B5EF4-FFF2-40B4-BE49-F238E27FC236}">
                <a16:creationId xmlns:a16="http://schemas.microsoft.com/office/drawing/2014/main" id="{0EEF5601-A8BC-411D-AA64-3E79320BA1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584734"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odnadpis 2"/>
          <p:cNvSpPr>
            <a:spLocks noGrp="1"/>
          </p:cNvSpPr>
          <p:nvPr>
            <p:ph type="subTitle" idx="1"/>
          </p:nvPr>
        </p:nvSpPr>
        <p:spPr>
          <a:xfrm>
            <a:off x="247093" y="469003"/>
            <a:ext cx="3977808" cy="4929592"/>
          </a:xfrm>
        </p:spPr>
        <p:txBody>
          <a:bodyPr anchor="ctr">
            <a:normAutofit/>
          </a:bodyPr>
          <a:lstStyle/>
          <a:p>
            <a:r>
              <a:rPr lang="en-US" dirty="0">
                <a:solidFill>
                  <a:srgbClr val="FFFFFF"/>
                </a:solidFill>
              </a:rPr>
              <a:t>PSY 280 Political psychology and intergroup conflict</a:t>
            </a:r>
          </a:p>
        </p:txBody>
      </p:sp>
    </p:spTree>
    <p:extLst>
      <p:ext uri="{BB962C8B-B14F-4D97-AF65-F5344CB8AC3E}">
        <p14:creationId xmlns:p14="http://schemas.microsoft.com/office/powerpoint/2010/main" val="3799523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b="1" dirty="0" smtClean="0"/>
              <a:t>Participation</a:t>
            </a:r>
            <a:endParaRPr lang="en-US" b="1"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dirty="0" smtClean="0"/>
              <a:t>Engagement</a:t>
            </a:r>
            <a:endParaRPr lang="en-US" dirty="0"/>
          </a:p>
        </p:txBody>
      </p:sp>
      <p:sp>
        <p:nvSpPr>
          <p:cNvPr id="11" name="TextBox 10"/>
          <p:cNvSpPr txBox="1"/>
          <p:nvPr/>
        </p:nvSpPr>
        <p:spPr>
          <a:xfrm>
            <a:off x="6225541" y="1923535"/>
            <a:ext cx="1618129" cy="369332"/>
          </a:xfrm>
          <a:prstGeom prst="rect">
            <a:avLst/>
          </a:prstGeom>
          <a:noFill/>
        </p:spPr>
        <p:txBody>
          <a:bodyPr wrap="square" rtlCol="0">
            <a:spAutoFit/>
          </a:bodyPr>
          <a:lstStyle/>
          <a:p>
            <a:r>
              <a:rPr lang="en-US" dirty="0" smtClean="0"/>
              <a:t>Civic</a:t>
            </a:r>
            <a:endParaRPr lang="en-US"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b="1" dirty="0" smtClean="0"/>
              <a:t>Political</a:t>
            </a:r>
            <a:endParaRPr lang="en-US" b="1" dirty="0"/>
          </a:p>
        </p:txBody>
      </p:sp>
      <p:sp>
        <p:nvSpPr>
          <p:cNvPr id="5" name="TextBox 4"/>
          <p:cNvSpPr txBox="1"/>
          <p:nvPr/>
        </p:nvSpPr>
        <p:spPr>
          <a:xfrm>
            <a:off x="188259" y="4176500"/>
            <a:ext cx="5750859"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Conventional: </a:t>
            </a:r>
          </a:p>
          <a:p>
            <a:pPr marL="742950" lvl="1" indent="-285750">
              <a:buFont typeface="Arial" panose="020B0604020202020204" pitchFamily="34" charset="0"/>
              <a:buChar char="•"/>
            </a:pPr>
            <a:r>
              <a:rPr lang="en-US" sz="1400" dirty="0" smtClean="0"/>
              <a:t>Voting/ Working </a:t>
            </a:r>
            <a:r>
              <a:rPr lang="en-US" sz="1400" dirty="0"/>
              <a:t>on political </a:t>
            </a:r>
            <a:r>
              <a:rPr lang="en-US" sz="1400" dirty="0" smtClean="0"/>
              <a:t>campaign</a:t>
            </a:r>
            <a:endParaRPr lang="en-US" sz="1400" dirty="0"/>
          </a:p>
          <a:p>
            <a:pPr marL="742950" lvl="1" indent="-285750">
              <a:buFont typeface="Arial" panose="020B0604020202020204" pitchFamily="34" charset="0"/>
              <a:buChar char="•"/>
            </a:pPr>
            <a:r>
              <a:rPr lang="en-US" sz="1400" dirty="0" smtClean="0"/>
              <a:t>Political party membership/ </a:t>
            </a:r>
            <a:r>
              <a:rPr lang="en-US" sz="1400" dirty="0"/>
              <a:t>Running for political election</a:t>
            </a:r>
          </a:p>
          <a:p>
            <a:pPr marL="742950" lvl="1" indent="-285750">
              <a:buFont typeface="Arial" panose="020B0604020202020204" pitchFamily="34" charset="0"/>
              <a:buChar char="•"/>
            </a:pPr>
            <a:r>
              <a:rPr lang="en-US" sz="1400" dirty="0" smtClean="0"/>
              <a:t>Donation </a:t>
            </a:r>
            <a:r>
              <a:rPr lang="en-US" sz="1400" dirty="0"/>
              <a:t>money to political parties/ Persuading </a:t>
            </a:r>
            <a:r>
              <a:rPr lang="en-US" sz="1400" dirty="0" smtClean="0"/>
              <a:t>others</a:t>
            </a:r>
          </a:p>
          <a:p>
            <a:pPr marL="285750" indent="-285750">
              <a:buFont typeface="Arial" panose="020B0604020202020204" pitchFamily="34" charset="0"/>
              <a:buChar char="•"/>
            </a:pPr>
            <a:r>
              <a:rPr lang="en-US" sz="1400" dirty="0" smtClean="0"/>
              <a:t>Non-conventional:</a:t>
            </a:r>
          </a:p>
          <a:p>
            <a:pPr marL="742950" lvl="1" indent="-285750">
              <a:buFont typeface="Arial" panose="020B0604020202020204" pitchFamily="34" charset="0"/>
              <a:buChar char="•"/>
            </a:pPr>
            <a:r>
              <a:rPr lang="en-US" sz="1400" dirty="0" smtClean="0"/>
              <a:t>Protests, demonstrations, marches</a:t>
            </a:r>
          </a:p>
          <a:p>
            <a:pPr marL="742950" lvl="1" indent="-285750">
              <a:buFont typeface="Arial" panose="020B0604020202020204" pitchFamily="34" charset="0"/>
              <a:buChar char="•"/>
            </a:pPr>
            <a:r>
              <a:rPr lang="en-US" sz="1400" dirty="0" smtClean="0"/>
              <a:t>Signing petitions</a:t>
            </a:r>
          </a:p>
          <a:p>
            <a:pPr marL="742950" lvl="1" indent="-285750">
              <a:buFont typeface="Arial" panose="020B0604020202020204" pitchFamily="34" charset="0"/>
              <a:buChar char="•"/>
            </a:pPr>
            <a:r>
              <a:rPr lang="en-US" sz="1400" dirty="0" smtClean="0"/>
              <a:t>Contacting politicians/public officials</a:t>
            </a:r>
          </a:p>
          <a:p>
            <a:pPr marL="742950" lvl="1" indent="-285750">
              <a:buFont typeface="Arial" panose="020B0604020202020204" pitchFamily="34" charset="0"/>
              <a:buChar char="•"/>
            </a:pPr>
            <a:r>
              <a:rPr lang="en-US" sz="1400" dirty="0"/>
              <a:t>Wearing a symbol with political cause/ graffiti </a:t>
            </a:r>
          </a:p>
          <a:p>
            <a:pPr marL="742950" lvl="1" indent="-285750">
              <a:buFont typeface="Arial" panose="020B0604020202020204" pitchFamily="34" charset="0"/>
              <a:buChar char="•"/>
            </a:pPr>
            <a:r>
              <a:rPr lang="en-US" sz="1400" dirty="0" smtClean="0"/>
              <a:t>Illegal activities (riots, burning flags)</a:t>
            </a:r>
          </a:p>
          <a:p>
            <a:pPr lvl="1"/>
            <a:endParaRPr lang="en-US" sz="1400" dirty="0" smtClean="0"/>
          </a:p>
        </p:txBody>
      </p:sp>
    </p:spTree>
    <p:extLst>
      <p:ext uri="{BB962C8B-B14F-4D97-AF65-F5344CB8AC3E}">
        <p14:creationId xmlns:p14="http://schemas.microsoft.com/office/powerpoint/2010/main" val="702785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b="1" dirty="0" smtClean="0"/>
              <a:t>Participation</a:t>
            </a:r>
            <a:endParaRPr lang="en-US" b="1"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dirty="0" smtClean="0"/>
              <a:t>Engagement</a:t>
            </a:r>
            <a:endParaRPr lang="en-US" dirty="0"/>
          </a:p>
        </p:txBody>
      </p:sp>
      <p:sp>
        <p:nvSpPr>
          <p:cNvPr id="11" name="TextBox 10"/>
          <p:cNvSpPr txBox="1"/>
          <p:nvPr/>
        </p:nvSpPr>
        <p:spPr>
          <a:xfrm>
            <a:off x="6225541" y="1923535"/>
            <a:ext cx="1618129" cy="369332"/>
          </a:xfrm>
          <a:prstGeom prst="rect">
            <a:avLst/>
          </a:prstGeom>
          <a:noFill/>
        </p:spPr>
        <p:txBody>
          <a:bodyPr wrap="square" rtlCol="0">
            <a:spAutoFit/>
          </a:bodyPr>
          <a:lstStyle/>
          <a:p>
            <a:r>
              <a:rPr lang="en-US" b="1" dirty="0" smtClean="0"/>
              <a:t>Civic</a:t>
            </a:r>
            <a:endParaRPr lang="en-US" b="1"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dirty="0" smtClean="0"/>
              <a:t>Political</a:t>
            </a:r>
            <a:endParaRPr lang="en-US" dirty="0"/>
          </a:p>
        </p:txBody>
      </p:sp>
      <p:sp>
        <p:nvSpPr>
          <p:cNvPr id="5" name="TextBox 4"/>
          <p:cNvSpPr txBox="1"/>
          <p:nvPr/>
        </p:nvSpPr>
        <p:spPr>
          <a:xfrm>
            <a:off x="188259" y="4176500"/>
            <a:ext cx="5750859"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Conventional: </a:t>
            </a:r>
          </a:p>
          <a:p>
            <a:pPr marL="742950" lvl="1" indent="-285750">
              <a:buFont typeface="Arial" panose="020B0604020202020204" pitchFamily="34" charset="0"/>
              <a:buChar char="•"/>
            </a:pPr>
            <a:r>
              <a:rPr lang="en-US" sz="1400" dirty="0" smtClean="0"/>
              <a:t>Voting/ Working </a:t>
            </a:r>
            <a:r>
              <a:rPr lang="en-US" sz="1400" dirty="0"/>
              <a:t>on political </a:t>
            </a:r>
            <a:r>
              <a:rPr lang="en-US" sz="1400" dirty="0" smtClean="0"/>
              <a:t>campaign</a:t>
            </a:r>
            <a:endParaRPr lang="en-US" sz="1400" dirty="0"/>
          </a:p>
          <a:p>
            <a:pPr marL="742950" lvl="1" indent="-285750">
              <a:buFont typeface="Arial" panose="020B0604020202020204" pitchFamily="34" charset="0"/>
              <a:buChar char="•"/>
            </a:pPr>
            <a:r>
              <a:rPr lang="en-US" sz="1400" dirty="0"/>
              <a:t>Political party membership / Running for political election</a:t>
            </a:r>
          </a:p>
          <a:p>
            <a:pPr marL="742950" lvl="1" indent="-285750">
              <a:buFont typeface="Arial" panose="020B0604020202020204" pitchFamily="34" charset="0"/>
              <a:buChar char="•"/>
            </a:pPr>
            <a:r>
              <a:rPr lang="en-US" sz="1400" dirty="0" smtClean="0"/>
              <a:t>Donation </a:t>
            </a:r>
            <a:r>
              <a:rPr lang="en-US" sz="1400" dirty="0"/>
              <a:t>money to political parties/ Persuading </a:t>
            </a:r>
            <a:r>
              <a:rPr lang="en-US" sz="1400" dirty="0" smtClean="0"/>
              <a:t>others</a:t>
            </a:r>
          </a:p>
          <a:p>
            <a:pPr marL="285750" indent="-285750">
              <a:buFont typeface="Arial" panose="020B0604020202020204" pitchFamily="34" charset="0"/>
              <a:buChar char="•"/>
            </a:pPr>
            <a:r>
              <a:rPr lang="en-US" sz="1400" dirty="0" smtClean="0"/>
              <a:t>Non-conventional:</a:t>
            </a:r>
          </a:p>
          <a:p>
            <a:pPr marL="742950" lvl="1" indent="-285750">
              <a:buFont typeface="Arial" panose="020B0604020202020204" pitchFamily="34" charset="0"/>
              <a:buChar char="•"/>
            </a:pPr>
            <a:r>
              <a:rPr lang="en-US" sz="1400" dirty="0" smtClean="0"/>
              <a:t>Protests, demonstrations, marches</a:t>
            </a:r>
          </a:p>
          <a:p>
            <a:pPr marL="742950" lvl="1" indent="-285750">
              <a:buFont typeface="Arial" panose="020B0604020202020204" pitchFamily="34" charset="0"/>
              <a:buChar char="•"/>
            </a:pPr>
            <a:r>
              <a:rPr lang="en-US" sz="1400" dirty="0" smtClean="0"/>
              <a:t>Signing petitions</a:t>
            </a:r>
          </a:p>
          <a:p>
            <a:pPr marL="742950" lvl="1" indent="-285750">
              <a:buFont typeface="Arial" panose="020B0604020202020204" pitchFamily="34" charset="0"/>
              <a:buChar char="•"/>
            </a:pPr>
            <a:r>
              <a:rPr lang="en-US" sz="1400" dirty="0" smtClean="0"/>
              <a:t>Contacting politicians/public officials</a:t>
            </a:r>
          </a:p>
          <a:p>
            <a:pPr marL="742950" lvl="1" indent="-285750">
              <a:buFont typeface="Arial" panose="020B0604020202020204" pitchFamily="34" charset="0"/>
              <a:buChar char="•"/>
            </a:pPr>
            <a:r>
              <a:rPr lang="en-US" sz="1400" dirty="0" smtClean="0"/>
              <a:t>Wearing a symbol with political cause/ graffiti </a:t>
            </a:r>
          </a:p>
          <a:p>
            <a:pPr marL="742950" lvl="1" indent="-285750">
              <a:buFont typeface="Arial" panose="020B0604020202020204" pitchFamily="34" charset="0"/>
              <a:buChar char="•"/>
            </a:pPr>
            <a:r>
              <a:rPr lang="en-US" sz="1400" dirty="0" smtClean="0"/>
              <a:t>Illegal activities (riots, burning flags)</a:t>
            </a:r>
          </a:p>
          <a:p>
            <a:pPr lvl="1"/>
            <a:endParaRPr lang="en-US" sz="1400" dirty="0" smtClean="0"/>
          </a:p>
        </p:txBody>
      </p:sp>
      <p:sp>
        <p:nvSpPr>
          <p:cNvPr id="13" name="TextBox 12"/>
          <p:cNvSpPr txBox="1"/>
          <p:nvPr/>
        </p:nvSpPr>
        <p:spPr>
          <a:xfrm>
            <a:off x="242047" y="2003469"/>
            <a:ext cx="5834903" cy="2031325"/>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Community problem solving through community organizations – membership, attending meetings, expression one’s point of view,…</a:t>
            </a:r>
          </a:p>
          <a:p>
            <a:pPr marL="285750" indent="-285750">
              <a:buFont typeface="Arial" panose="020B0604020202020204" pitchFamily="34" charset="0"/>
              <a:buChar char="•"/>
            </a:pPr>
            <a:r>
              <a:rPr lang="en-US" sz="1400" dirty="0" smtClean="0"/>
              <a:t>Membership in non-political organizations – religious, sports, NGO</a:t>
            </a:r>
          </a:p>
          <a:p>
            <a:pPr marL="285750" indent="-285750">
              <a:buFont typeface="Arial" panose="020B0604020202020204" pitchFamily="34" charset="0"/>
              <a:buChar char="•"/>
            </a:pPr>
            <a:r>
              <a:rPr lang="en-US" sz="1400" dirty="0" smtClean="0"/>
              <a:t>School-based community service</a:t>
            </a:r>
          </a:p>
          <a:p>
            <a:pPr marL="285750" indent="-285750">
              <a:buFont typeface="Arial" panose="020B0604020202020204" pitchFamily="34" charset="0"/>
              <a:buChar char="•"/>
            </a:pPr>
            <a:r>
              <a:rPr lang="en-US" sz="1400" dirty="0" smtClean="0"/>
              <a:t>Voluntary work</a:t>
            </a:r>
          </a:p>
          <a:p>
            <a:pPr marL="285750" indent="-285750">
              <a:buFont typeface="Arial" panose="020B0604020202020204" pitchFamily="34" charset="0"/>
              <a:buChar char="•"/>
            </a:pPr>
            <a:r>
              <a:rPr lang="en-US" sz="1400" dirty="0" smtClean="0"/>
              <a:t>Donations to charities</a:t>
            </a:r>
          </a:p>
          <a:p>
            <a:pPr marL="285750" indent="-285750">
              <a:buFont typeface="Arial" panose="020B0604020202020204" pitchFamily="34" charset="0"/>
              <a:buChar char="•"/>
            </a:pPr>
            <a:r>
              <a:rPr lang="en-US" sz="1400" dirty="0" smtClean="0"/>
              <a:t>Consumer behavior: Buy-</a:t>
            </a:r>
            <a:r>
              <a:rPr lang="en-US" sz="1400" dirty="0"/>
              <a:t>/Boycotting </a:t>
            </a:r>
            <a:r>
              <a:rPr lang="en-US" sz="1400" dirty="0" smtClean="0"/>
              <a:t>products</a:t>
            </a:r>
            <a:endParaRPr lang="en-US" sz="1400" dirty="0"/>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endParaRPr lang="en-US" sz="1400" dirty="0" smtClean="0"/>
          </a:p>
        </p:txBody>
      </p:sp>
    </p:spTree>
    <p:extLst>
      <p:ext uri="{BB962C8B-B14F-4D97-AF65-F5344CB8AC3E}">
        <p14:creationId xmlns:p14="http://schemas.microsoft.com/office/powerpoint/2010/main" val="208506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42047" y="2003469"/>
            <a:ext cx="5834903" cy="1815882"/>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Community problem solving through community organizations – membership, attending meetings, expression one’s point of view,…</a:t>
            </a:r>
          </a:p>
          <a:p>
            <a:pPr marL="285750" indent="-285750">
              <a:buFont typeface="Arial" panose="020B0604020202020204" pitchFamily="34" charset="0"/>
              <a:buChar char="•"/>
            </a:pPr>
            <a:r>
              <a:rPr lang="en-US" sz="1400" dirty="0" smtClean="0"/>
              <a:t>Membership in non-political organizations – religious, sports, NGO</a:t>
            </a:r>
          </a:p>
          <a:p>
            <a:pPr marL="285750" indent="-285750">
              <a:buFont typeface="Arial" panose="020B0604020202020204" pitchFamily="34" charset="0"/>
              <a:buChar char="•"/>
            </a:pPr>
            <a:r>
              <a:rPr lang="en-US" sz="1400" dirty="0" smtClean="0"/>
              <a:t>School-based community service</a:t>
            </a:r>
          </a:p>
          <a:p>
            <a:pPr marL="285750" indent="-285750">
              <a:buFont typeface="Arial" panose="020B0604020202020204" pitchFamily="34" charset="0"/>
              <a:buChar char="•"/>
            </a:pPr>
            <a:r>
              <a:rPr lang="en-US" sz="1400" dirty="0" smtClean="0"/>
              <a:t>Voluntary work</a:t>
            </a:r>
          </a:p>
          <a:p>
            <a:pPr marL="285750" indent="-285750">
              <a:buFont typeface="Arial" panose="020B0604020202020204" pitchFamily="34" charset="0"/>
              <a:buChar char="•"/>
            </a:pPr>
            <a:r>
              <a:rPr lang="en-US" sz="1400" dirty="0" smtClean="0"/>
              <a:t>Donations to charities</a:t>
            </a:r>
          </a:p>
          <a:p>
            <a:pPr marL="285750" indent="-285750">
              <a:buFont typeface="Arial" panose="020B0604020202020204" pitchFamily="34" charset="0"/>
              <a:buChar char="•"/>
            </a:pPr>
            <a:r>
              <a:rPr lang="en-US" sz="1400" dirty="0" smtClean="0"/>
              <a:t>Consumer behavior: Buy-</a:t>
            </a:r>
            <a:r>
              <a:rPr lang="en-US" sz="1400" dirty="0"/>
              <a:t>/Boycotting </a:t>
            </a:r>
            <a:r>
              <a:rPr lang="en-US" sz="1400" dirty="0" smtClean="0"/>
              <a:t>products</a:t>
            </a:r>
            <a:endParaRPr lang="en-US" sz="1400" b="1" dirty="0" smtClean="0"/>
          </a:p>
          <a:p>
            <a:pPr marL="285750" indent="-285750">
              <a:buFont typeface="Arial" panose="020B0604020202020204" pitchFamily="34" charset="0"/>
              <a:buChar char="•"/>
            </a:pPr>
            <a:endParaRPr lang="en-US" sz="1400" dirty="0" smtClean="0"/>
          </a:p>
        </p:txBody>
      </p:sp>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dirty="0" smtClean="0"/>
              <a:t>Participation</a:t>
            </a:r>
            <a:endParaRPr lang="en-US"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b="1" dirty="0" smtClean="0"/>
              <a:t>Engagement</a:t>
            </a:r>
            <a:endParaRPr lang="en-US" b="1" dirty="0"/>
          </a:p>
        </p:txBody>
      </p:sp>
      <p:sp>
        <p:nvSpPr>
          <p:cNvPr id="11" name="TextBox 10"/>
          <p:cNvSpPr txBox="1"/>
          <p:nvPr/>
        </p:nvSpPr>
        <p:spPr>
          <a:xfrm>
            <a:off x="6225541" y="1923535"/>
            <a:ext cx="1618129" cy="369332"/>
          </a:xfrm>
          <a:prstGeom prst="rect">
            <a:avLst/>
          </a:prstGeom>
          <a:noFill/>
        </p:spPr>
        <p:txBody>
          <a:bodyPr wrap="square" rtlCol="0">
            <a:spAutoFit/>
          </a:bodyPr>
          <a:lstStyle/>
          <a:p>
            <a:r>
              <a:rPr lang="en-US" b="1" dirty="0" smtClean="0"/>
              <a:t>Civic</a:t>
            </a:r>
            <a:endParaRPr lang="en-US" b="1"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b="1" dirty="0" smtClean="0"/>
              <a:t>Political</a:t>
            </a:r>
            <a:endParaRPr lang="en-US" b="1" dirty="0"/>
          </a:p>
        </p:txBody>
      </p:sp>
      <p:sp>
        <p:nvSpPr>
          <p:cNvPr id="5" name="TextBox 4"/>
          <p:cNvSpPr txBox="1"/>
          <p:nvPr/>
        </p:nvSpPr>
        <p:spPr>
          <a:xfrm>
            <a:off x="188259" y="4176500"/>
            <a:ext cx="5750859"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Conventional: </a:t>
            </a:r>
          </a:p>
          <a:p>
            <a:pPr marL="742950" lvl="1" indent="-285750">
              <a:buFont typeface="Arial" panose="020B0604020202020204" pitchFamily="34" charset="0"/>
              <a:buChar char="•"/>
            </a:pPr>
            <a:r>
              <a:rPr lang="en-US" sz="1400" dirty="0" smtClean="0"/>
              <a:t>Voting/ Working </a:t>
            </a:r>
            <a:r>
              <a:rPr lang="en-US" sz="1400" dirty="0"/>
              <a:t>on political </a:t>
            </a:r>
            <a:r>
              <a:rPr lang="en-US" sz="1400" dirty="0" smtClean="0"/>
              <a:t>campaign</a:t>
            </a:r>
            <a:endParaRPr lang="en-US" sz="1400" dirty="0"/>
          </a:p>
          <a:p>
            <a:pPr marL="742950" lvl="1" indent="-285750">
              <a:buFont typeface="Arial" panose="020B0604020202020204" pitchFamily="34" charset="0"/>
              <a:buChar char="•"/>
            </a:pPr>
            <a:r>
              <a:rPr lang="en-US" sz="1400" dirty="0"/>
              <a:t>Political party membership / Running for political election</a:t>
            </a:r>
          </a:p>
          <a:p>
            <a:pPr marL="742950" lvl="1" indent="-285750">
              <a:buFont typeface="Arial" panose="020B0604020202020204" pitchFamily="34" charset="0"/>
              <a:buChar char="•"/>
            </a:pPr>
            <a:r>
              <a:rPr lang="en-US" sz="1400" dirty="0" smtClean="0"/>
              <a:t>Donation </a:t>
            </a:r>
            <a:r>
              <a:rPr lang="en-US" sz="1400" dirty="0"/>
              <a:t>money to political parties/ Persuading </a:t>
            </a:r>
            <a:r>
              <a:rPr lang="en-US" sz="1400" dirty="0" smtClean="0"/>
              <a:t>others</a:t>
            </a:r>
          </a:p>
          <a:p>
            <a:pPr marL="285750" indent="-285750">
              <a:buFont typeface="Arial" panose="020B0604020202020204" pitchFamily="34" charset="0"/>
              <a:buChar char="•"/>
            </a:pPr>
            <a:r>
              <a:rPr lang="en-US" sz="1400" dirty="0" smtClean="0"/>
              <a:t>Non-conventional:</a:t>
            </a:r>
          </a:p>
          <a:p>
            <a:pPr marL="742950" lvl="1" indent="-285750">
              <a:buFont typeface="Arial" panose="020B0604020202020204" pitchFamily="34" charset="0"/>
              <a:buChar char="•"/>
            </a:pPr>
            <a:r>
              <a:rPr lang="en-US" sz="1400" dirty="0" smtClean="0"/>
              <a:t>Protests, demonstrations, marches</a:t>
            </a:r>
          </a:p>
          <a:p>
            <a:pPr marL="742950" lvl="1" indent="-285750">
              <a:buFont typeface="Arial" panose="020B0604020202020204" pitchFamily="34" charset="0"/>
              <a:buChar char="•"/>
            </a:pPr>
            <a:r>
              <a:rPr lang="en-US" sz="1400" dirty="0" smtClean="0"/>
              <a:t>Signing petitions</a:t>
            </a:r>
          </a:p>
          <a:p>
            <a:pPr marL="742950" lvl="1" indent="-285750">
              <a:buFont typeface="Arial" panose="020B0604020202020204" pitchFamily="34" charset="0"/>
              <a:buChar char="•"/>
            </a:pPr>
            <a:r>
              <a:rPr lang="en-US" sz="1400" dirty="0" smtClean="0"/>
              <a:t>Contacting politicians/public officials</a:t>
            </a:r>
          </a:p>
          <a:p>
            <a:pPr marL="742950" lvl="1" indent="-285750">
              <a:buFont typeface="Arial" panose="020B0604020202020204" pitchFamily="34" charset="0"/>
              <a:buChar char="•"/>
            </a:pPr>
            <a:r>
              <a:rPr lang="en-US" sz="1400" dirty="0" smtClean="0"/>
              <a:t>Wearing a symbol with political cause/ graffiti </a:t>
            </a:r>
          </a:p>
          <a:p>
            <a:pPr marL="742950" lvl="1" indent="-285750">
              <a:buFont typeface="Arial" panose="020B0604020202020204" pitchFamily="34" charset="0"/>
              <a:buChar char="•"/>
            </a:pPr>
            <a:r>
              <a:rPr lang="en-US" sz="1400" dirty="0" smtClean="0"/>
              <a:t>Illegal activities (riots, burning flags)</a:t>
            </a:r>
          </a:p>
          <a:p>
            <a:pPr lvl="1"/>
            <a:endParaRPr lang="en-US" sz="1400" dirty="0" smtClean="0"/>
          </a:p>
        </p:txBody>
      </p:sp>
      <p:sp>
        <p:nvSpPr>
          <p:cNvPr id="14" name="TextBox 13"/>
          <p:cNvSpPr txBox="1"/>
          <p:nvPr/>
        </p:nvSpPr>
        <p:spPr>
          <a:xfrm>
            <a:off x="6225541" y="2312602"/>
            <a:ext cx="5750859" cy="3108543"/>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1400" dirty="0" smtClean="0"/>
              <a:t>Paying attention to or follow political or civic events</a:t>
            </a:r>
          </a:p>
          <a:p>
            <a:pPr marL="285750" indent="-285750">
              <a:lnSpc>
                <a:spcPct val="200000"/>
              </a:lnSpc>
              <a:buFont typeface="Arial" panose="020B0604020202020204" pitchFamily="34" charset="0"/>
              <a:buChar char="•"/>
            </a:pPr>
            <a:r>
              <a:rPr lang="en-US" sz="1400" dirty="0" smtClean="0"/>
              <a:t>Having political or civic knowledge or beliefs</a:t>
            </a:r>
          </a:p>
          <a:p>
            <a:pPr marL="285750" indent="-285750">
              <a:lnSpc>
                <a:spcPct val="200000"/>
              </a:lnSpc>
              <a:buFont typeface="Arial" panose="020B0604020202020204" pitchFamily="34" charset="0"/>
              <a:buChar char="•"/>
            </a:pPr>
            <a:r>
              <a:rPr lang="en-US" sz="1400" dirty="0" smtClean="0"/>
              <a:t>Holding opinions about political of civic matters</a:t>
            </a:r>
          </a:p>
          <a:p>
            <a:pPr marL="285750" indent="-285750">
              <a:lnSpc>
                <a:spcPct val="200000"/>
              </a:lnSpc>
              <a:buFont typeface="Arial" panose="020B0604020202020204" pitchFamily="34" charset="0"/>
              <a:buChar char="•"/>
            </a:pPr>
            <a:r>
              <a:rPr lang="en-US" sz="1400" dirty="0" smtClean="0"/>
              <a:t>Having feelings about political or civic matters</a:t>
            </a:r>
          </a:p>
          <a:p>
            <a:pPr marL="285750" indent="-285750">
              <a:lnSpc>
                <a:spcPct val="200000"/>
              </a:lnSpc>
              <a:buFont typeface="Arial" panose="020B0604020202020204" pitchFamily="34" charset="0"/>
              <a:buChar char="•"/>
            </a:pPr>
            <a:r>
              <a:rPr lang="en-US" sz="1400" dirty="0" smtClean="0"/>
              <a:t>Having political of civic skills</a:t>
            </a:r>
          </a:p>
          <a:p>
            <a:pPr marL="285750" indent="-285750">
              <a:lnSpc>
                <a:spcPct val="200000"/>
              </a:lnSpc>
              <a:buFont typeface="Arial" panose="020B0604020202020204" pitchFamily="34" charset="0"/>
              <a:buChar char="•"/>
            </a:pPr>
            <a:r>
              <a:rPr lang="en-US" sz="1400" dirty="0" smtClean="0"/>
              <a:t>Understanding political or civic institutions</a:t>
            </a:r>
          </a:p>
          <a:p>
            <a:pPr marL="285750" indent="-285750">
              <a:lnSpc>
                <a:spcPct val="200000"/>
              </a:lnSpc>
              <a:buFont typeface="Arial" panose="020B0604020202020204" pitchFamily="34" charset="0"/>
              <a:buChar char="•"/>
            </a:pPr>
            <a:r>
              <a:rPr lang="en-US" sz="1400" dirty="0" smtClean="0"/>
              <a:t>Understanding or holding political or civic values</a:t>
            </a:r>
          </a:p>
        </p:txBody>
      </p:sp>
    </p:spTree>
    <p:extLst>
      <p:ext uri="{BB962C8B-B14F-4D97-AF65-F5344CB8AC3E}">
        <p14:creationId xmlns:p14="http://schemas.microsoft.com/office/powerpoint/2010/main" val="297732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42047" y="2003469"/>
            <a:ext cx="5834903" cy="2031325"/>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Community problem solving through community organizations – membership, attending meetings, expression one’s point of view,…</a:t>
            </a:r>
          </a:p>
          <a:p>
            <a:pPr marL="285750" indent="-285750">
              <a:buFont typeface="Arial" panose="020B0604020202020204" pitchFamily="34" charset="0"/>
              <a:buChar char="•"/>
            </a:pPr>
            <a:r>
              <a:rPr lang="en-US" sz="1400" dirty="0" smtClean="0"/>
              <a:t>Membership in non-political organizations – religious, sports, NGO</a:t>
            </a:r>
          </a:p>
          <a:p>
            <a:pPr marL="285750" indent="-285750">
              <a:buFont typeface="Arial" panose="020B0604020202020204" pitchFamily="34" charset="0"/>
              <a:buChar char="•"/>
            </a:pPr>
            <a:r>
              <a:rPr lang="en-US" sz="1400" dirty="0" smtClean="0"/>
              <a:t>School-based community service</a:t>
            </a:r>
          </a:p>
          <a:p>
            <a:pPr marL="285750" indent="-285750">
              <a:buFont typeface="Arial" panose="020B0604020202020204" pitchFamily="34" charset="0"/>
              <a:buChar char="•"/>
            </a:pPr>
            <a:r>
              <a:rPr lang="en-US" sz="1400" dirty="0" smtClean="0"/>
              <a:t>Voluntary work</a:t>
            </a:r>
          </a:p>
          <a:p>
            <a:pPr marL="285750" indent="-285750">
              <a:buFont typeface="Arial" panose="020B0604020202020204" pitchFamily="34" charset="0"/>
              <a:buChar char="•"/>
            </a:pPr>
            <a:r>
              <a:rPr lang="en-US" sz="1400" dirty="0" smtClean="0"/>
              <a:t>Donations to charities</a:t>
            </a:r>
          </a:p>
          <a:p>
            <a:pPr marL="285750" indent="-285750">
              <a:buFont typeface="Arial" panose="020B0604020202020204" pitchFamily="34" charset="0"/>
              <a:buChar char="•"/>
            </a:pPr>
            <a:r>
              <a:rPr lang="en-US" sz="1400" dirty="0" smtClean="0"/>
              <a:t>Consumer behavior: Buy-</a:t>
            </a:r>
            <a:r>
              <a:rPr lang="en-US" sz="1400" dirty="0"/>
              <a:t>/Boycotting products for political reasons</a:t>
            </a:r>
          </a:p>
          <a:p>
            <a:pPr marL="285750" indent="-285750">
              <a:buFont typeface="Arial" panose="020B0604020202020204" pitchFamily="34" charset="0"/>
              <a:buChar char="•"/>
            </a:pPr>
            <a:endParaRPr lang="en-US" sz="1400" b="1" dirty="0" smtClean="0"/>
          </a:p>
          <a:p>
            <a:pPr marL="285750" indent="-285750">
              <a:buFont typeface="Arial" panose="020B0604020202020204" pitchFamily="34" charset="0"/>
              <a:buChar char="•"/>
            </a:pPr>
            <a:endParaRPr lang="en-US" sz="1400" dirty="0" smtClean="0"/>
          </a:p>
        </p:txBody>
      </p:sp>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dirty="0" smtClean="0"/>
              <a:t>Participation</a:t>
            </a:r>
            <a:endParaRPr lang="en-US"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b="1" dirty="0" smtClean="0"/>
              <a:t>Engagement</a:t>
            </a:r>
            <a:endParaRPr lang="en-US" b="1" dirty="0"/>
          </a:p>
        </p:txBody>
      </p:sp>
      <p:sp>
        <p:nvSpPr>
          <p:cNvPr id="11" name="TextBox 10"/>
          <p:cNvSpPr txBox="1"/>
          <p:nvPr/>
        </p:nvSpPr>
        <p:spPr>
          <a:xfrm>
            <a:off x="6225541" y="1923535"/>
            <a:ext cx="1618129" cy="369332"/>
          </a:xfrm>
          <a:prstGeom prst="rect">
            <a:avLst/>
          </a:prstGeom>
          <a:noFill/>
        </p:spPr>
        <p:txBody>
          <a:bodyPr wrap="square" rtlCol="0">
            <a:spAutoFit/>
          </a:bodyPr>
          <a:lstStyle/>
          <a:p>
            <a:r>
              <a:rPr lang="en-US" b="1" dirty="0" smtClean="0"/>
              <a:t>Civic</a:t>
            </a:r>
            <a:endParaRPr lang="en-US" b="1"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b="1" dirty="0" smtClean="0"/>
              <a:t>Political</a:t>
            </a:r>
            <a:endParaRPr lang="en-US" b="1" dirty="0"/>
          </a:p>
        </p:txBody>
      </p:sp>
      <p:sp>
        <p:nvSpPr>
          <p:cNvPr id="5" name="TextBox 4"/>
          <p:cNvSpPr txBox="1"/>
          <p:nvPr/>
        </p:nvSpPr>
        <p:spPr>
          <a:xfrm>
            <a:off x="188259" y="4176500"/>
            <a:ext cx="5750859"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Conventional: </a:t>
            </a:r>
          </a:p>
          <a:p>
            <a:pPr marL="742950" lvl="1" indent="-285750">
              <a:buFont typeface="Arial" panose="020B0604020202020204" pitchFamily="34" charset="0"/>
              <a:buChar char="•"/>
            </a:pPr>
            <a:r>
              <a:rPr lang="en-US" sz="1400" dirty="0" smtClean="0"/>
              <a:t>Voting/ Working </a:t>
            </a:r>
            <a:r>
              <a:rPr lang="en-US" sz="1400" dirty="0"/>
              <a:t>on political </a:t>
            </a:r>
            <a:r>
              <a:rPr lang="en-US" sz="1400" dirty="0" smtClean="0"/>
              <a:t>campaign</a:t>
            </a:r>
            <a:endParaRPr lang="en-US" sz="1400" dirty="0"/>
          </a:p>
          <a:p>
            <a:pPr marL="742950" lvl="1" indent="-285750">
              <a:buFont typeface="Arial" panose="020B0604020202020204" pitchFamily="34" charset="0"/>
              <a:buChar char="•"/>
            </a:pPr>
            <a:r>
              <a:rPr lang="en-US" sz="1400" dirty="0"/>
              <a:t>Political party membership / Running for political election</a:t>
            </a:r>
          </a:p>
          <a:p>
            <a:pPr marL="742950" lvl="1" indent="-285750">
              <a:buFont typeface="Arial" panose="020B0604020202020204" pitchFamily="34" charset="0"/>
              <a:buChar char="•"/>
            </a:pPr>
            <a:r>
              <a:rPr lang="en-US" sz="1400" dirty="0" smtClean="0"/>
              <a:t>Donation </a:t>
            </a:r>
            <a:r>
              <a:rPr lang="en-US" sz="1400" dirty="0"/>
              <a:t>money to political parties/ Persuading </a:t>
            </a:r>
            <a:r>
              <a:rPr lang="en-US" sz="1400" dirty="0" smtClean="0"/>
              <a:t>others</a:t>
            </a:r>
          </a:p>
          <a:p>
            <a:pPr marL="285750" indent="-285750">
              <a:buFont typeface="Arial" panose="020B0604020202020204" pitchFamily="34" charset="0"/>
              <a:buChar char="•"/>
            </a:pPr>
            <a:r>
              <a:rPr lang="en-US" sz="1400" dirty="0" smtClean="0"/>
              <a:t>Non-conventional:</a:t>
            </a:r>
          </a:p>
          <a:p>
            <a:pPr marL="742950" lvl="1" indent="-285750">
              <a:buFont typeface="Arial" panose="020B0604020202020204" pitchFamily="34" charset="0"/>
              <a:buChar char="•"/>
            </a:pPr>
            <a:r>
              <a:rPr lang="en-US" sz="1400" dirty="0" smtClean="0"/>
              <a:t>Protests, demonstrations, marches</a:t>
            </a:r>
          </a:p>
          <a:p>
            <a:pPr marL="742950" lvl="1" indent="-285750">
              <a:buFont typeface="Arial" panose="020B0604020202020204" pitchFamily="34" charset="0"/>
              <a:buChar char="•"/>
            </a:pPr>
            <a:r>
              <a:rPr lang="en-US" sz="1400" dirty="0" smtClean="0"/>
              <a:t>Signing petitions</a:t>
            </a:r>
          </a:p>
          <a:p>
            <a:pPr marL="742950" lvl="1" indent="-285750">
              <a:buFont typeface="Arial" panose="020B0604020202020204" pitchFamily="34" charset="0"/>
              <a:buChar char="•"/>
            </a:pPr>
            <a:r>
              <a:rPr lang="en-US" sz="1400" dirty="0" smtClean="0"/>
              <a:t>Contacting politicians/public officials</a:t>
            </a:r>
          </a:p>
          <a:p>
            <a:pPr marL="742950" lvl="1" indent="-285750">
              <a:buFont typeface="Arial" panose="020B0604020202020204" pitchFamily="34" charset="0"/>
              <a:buChar char="•"/>
            </a:pPr>
            <a:r>
              <a:rPr lang="en-US" sz="1400" dirty="0" smtClean="0"/>
              <a:t>Wearing a symbol with political cause/ graffiti </a:t>
            </a:r>
          </a:p>
          <a:p>
            <a:pPr marL="742950" lvl="1" indent="-285750">
              <a:buFont typeface="Arial" panose="020B0604020202020204" pitchFamily="34" charset="0"/>
              <a:buChar char="•"/>
            </a:pPr>
            <a:r>
              <a:rPr lang="en-US" sz="1400" dirty="0" smtClean="0"/>
              <a:t>Illegal activities (riots, burning flags)</a:t>
            </a:r>
          </a:p>
          <a:p>
            <a:pPr lvl="1"/>
            <a:endParaRPr lang="en-US" sz="1400" dirty="0" smtClean="0"/>
          </a:p>
        </p:txBody>
      </p:sp>
      <p:sp>
        <p:nvSpPr>
          <p:cNvPr id="14" name="TextBox 13"/>
          <p:cNvSpPr txBox="1"/>
          <p:nvPr/>
        </p:nvSpPr>
        <p:spPr>
          <a:xfrm>
            <a:off x="6225541" y="2312602"/>
            <a:ext cx="5750859" cy="3108543"/>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1400" dirty="0" smtClean="0"/>
              <a:t>Paying attention to or follow political or civic events</a:t>
            </a:r>
          </a:p>
          <a:p>
            <a:pPr marL="285750" indent="-285750">
              <a:lnSpc>
                <a:spcPct val="200000"/>
              </a:lnSpc>
              <a:buFont typeface="Arial" panose="020B0604020202020204" pitchFamily="34" charset="0"/>
              <a:buChar char="•"/>
            </a:pPr>
            <a:r>
              <a:rPr lang="en-US" sz="1400" dirty="0" smtClean="0"/>
              <a:t>Having political or civic knowledge or beliefs</a:t>
            </a:r>
          </a:p>
          <a:p>
            <a:pPr marL="285750" indent="-285750">
              <a:lnSpc>
                <a:spcPct val="200000"/>
              </a:lnSpc>
              <a:buFont typeface="Arial" panose="020B0604020202020204" pitchFamily="34" charset="0"/>
              <a:buChar char="•"/>
            </a:pPr>
            <a:r>
              <a:rPr lang="en-US" sz="1400" dirty="0" smtClean="0"/>
              <a:t>Holding opinions about political of civic matters</a:t>
            </a:r>
          </a:p>
          <a:p>
            <a:pPr marL="285750" indent="-285750">
              <a:lnSpc>
                <a:spcPct val="200000"/>
              </a:lnSpc>
              <a:buFont typeface="Arial" panose="020B0604020202020204" pitchFamily="34" charset="0"/>
              <a:buChar char="•"/>
            </a:pPr>
            <a:r>
              <a:rPr lang="en-US" sz="1400" dirty="0" smtClean="0"/>
              <a:t>Having feelings about political or civic matters</a:t>
            </a:r>
          </a:p>
          <a:p>
            <a:pPr marL="285750" indent="-285750">
              <a:lnSpc>
                <a:spcPct val="200000"/>
              </a:lnSpc>
              <a:buFont typeface="Arial" panose="020B0604020202020204" pitchFamily="34" charset="0"/>
              <a:buChar char="•"/>
            </a:pPr>
            <a:r>
              <a:rPr lang="en-US" sz="1400" dirty="0" smtClean="0"/>
              <a:t>Having political of civic skills</a:t>
            </a:r>
          </a:p>
          <a:p>
            <a:pPr marL="285750" indent="-285750">
              <a:lnSpc>
                <a:spcPct val="200000"/>
              </a:lnSpc>
              <a:buFont typeface="Arial" panose="020B0604020202020204" pitchFamily="34" charset="0"/>
              <a:buChar char="•"/>
            </a:pPr>
            <a:r>
              <a:rPr lang="en-US" sz="1400" dirty="0" smtClean="0"/>
              <a:t>Understanding political or civic institutions</a:t>
            </a:r>
          </a:p>
          <a:p>
            <a:pPr marL="285750" indent="-285750">
              <a:lnSpc>
                <a:spcPct val="200000"/>
              </a:lnSpc>
              <a:buFont typeface="Arial" panose="020B0604020202020204" pitchFamily="34" charset="0"/>
              <a:buChar char="•"/>
            </a:pPr>
            <a:r>
              <a:rPr lang="en-US" sz="1400" dirty="0" smtClean="0"/>
              <a:t>Understanding or holding political or civic values</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204" t="14452" b="13129"/>
          <a:stretch/>
        </p:blipFill>
        <p:spPr>
          <a:xfrm>
            <a:off x="3542179" y="1277831"/>
            <a:ext cx="4387103" cy="4244788"/>
          </a:xfrm>
          <a:prstGeom prst="rect">
            <a:avLst/>
          </a:prstGeom>
        </p:spPr>
      </p:pic>
    </p:spTree>
    <p:extLst>
      <p:ext uri="{BB962C8B-B14F-4D97-AF65-F5344CB8AC3E}">
        <p14:creationId xmlns:p14="http://schemas.microsoft.com/office/powerpoint/2010/main" val="1248632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42047" y="2003469"/>
            <a:ext cx="5834903" cy="2031325"/>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Community problem solving through community organizations – membership, attending meetings, expression one’s point of view,…</a:t>
            </a:r>
          </a:p>
          <a:p>
            <a:pPr marL="285750" indent="-285750">
              <a:buFont typeface="Arial" panose="020B0604020202020204" pitchFamily="34" charset="0"/>
              <a:buChar char="•"/>
            </a:pPr>
            <a:r>
              <a:rPr lang="en-US" sz="1400" dirty="0" smtClean="0"/>
              <a:t>Membership in non-political organizations – religious, sports, NGO</a:t>
            </a:r>
          </a:p>
          <a:p>
            <a:pPr marL="285750" indent="-285750">
              <a:buFont typeface="Arial" panose="020B0604020202020204" pitchFamily="34" charset="0"/>
              <a:buChar char="•"/>
            </a:pPr>
            <a:r>
              <a:rPr lang="en-US" sz="1400" dirty="0" smtClean="0"/>
              <a:t>School-based community service</a:t>
            </a:r>
          </a:p>
          <a:p>
            <a:pPr marL="285750" indent="-285750">
              <a:buFont typeface="Arial" panose="020B0604020202020204" pitchFamily="34" charset="0"/>
              <a:buChar char="•"/>
            </a:pPr>
            <a:r>
              <a:rPr lang="en-US" sz="1400" dirty="0" smtClean="0"/>
              <a:t>Voluntary work</a:t>
            </a:r>
          </a:p>
          <a:p>
            <a:pPr marL="285750" indent="-285750">
              <a:buFont typeface="Arial" panose="020B0604020202020204" pitchFamily="34" charset="0"/>
              <a:buChar char="•"/>
            </a:pPr>
            <a:r>
              <a:rPr lang="en-US" sz="1400" dirty="0" smtClean="0"/>
              <a:t>Donations to charities</a:t>
            </a:r>
          </a:p>
          <a:p>
            <a:pPr marL="285750" indent="-285750">
              <a:buFont typeface="Arial" panose="020B0604020202020204" pitchFamily="34" charset="0"/>
              <a:buChar char="•"/>
            </a:pPr>
            <a:r>
              <a:rPr lang="en-US" sz="1400" dirty="0" smtClean="0"/>
              <a:t>Consumer behavior: Buy-</a:t>
            </a:r>
            <a:r>
              <a:rPr lang="en-US" sz="1400" dirty="0"/>
              <a:t>/Boycotting products for political reasons</a:t>
            </a:r>
          </a:p>
          <a:p>
            <a:pPr marL="285750" indent="-285750">
              <a:buFont typeface="Arial" panose="020B0604020202020204" pitchFamily="34" charset="0"/>
              <a:buChar char="•"/>
            </a:pPr>
            <a:endParaRPr lang="en-US" sz="1400" b="1" dirty="0" smtClean="0"/>
          </a:p>
          <a:p>
            <a:pPr marL="285750" indent="-285750">
              <a:buFont typeface="Arial" panose="020B0604020202020204" pitchFamily="34" charset="0"/>
              <a:buChar char="•"/>
            </a:pPr>
            <a:endParaRPr lang="en-US" sz="1400" dirty="0" smtClean="0"/>
          </a:p>
        </p:txBody>
      </p:sp>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dirty="0" smtClean="0"/>
              <a:t>Participation</a:t>
            </a:r>
            <a:endParaRPr lang="en-US"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b="1" dirty="0" smtClean="0"/>
              <a:t>Engagement</a:t>
            </a:r>
            <a:endParaRPr lang="en-US" b="1" dirty="0"/>
          </a:p>
        </p:txBody>
      </p:sp>
      <p:sp>
        <p:nvSpPr>
          <p:cNvPr id="11" name="TextBox 10"/>
          <p:cNvSpPr txBox="1"/>
          <p:nvPr/>
        </p:nvSpPr>
        <p:spPr>
          <a:xfrm>
            <a:off x="6225541" y="1923535"/>
            <a:ext cx="1618129" cy="369332"/>
          </a:xfrm>
          <a:prstGeom prst="rect">
            <a:avLst/>
          </a:prstGeom>
          <a:noFill/>
        </p:spPr>
        <p:txBody>
          <a:bodyPr wrap="square" rtlCol="0">
            <a:spAutoFit/>
          </a:bodyPr>
          <a:lstStyle/>
          <a:p>
            <a:r>
              <a:rPr lang="en-US" b="1" dirty="0" smtClean="0"/>
              <a:t>Civic</a:t>
            </a:r>
            <a:endParaRPr lang="en-US" b="1"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b="1" dirty="0" smtClean="0"/>
              <a:t>Political</a:t>
            </a:r>
            <a:endParaRPr lang="en-US" b="1" dirty="0"/>
          </a:p>
        </p:txBody>
      </p:sp>
      <p:sp>
        <p:nvSpPr>
          <p:cNvPr id="5" name="TextBox 4"/>
          <p:cNvSpPr txBox="1"/>
          <p:nvPr/>
        </p:nvSpPr>
        <p:spPr>
          <a:xfrm>
            <a:off x="188259" y="4176500"/>
            <a:ext cx="5750859"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Conventional: </a:t>
            </a:r>
          </a:p>
          <a:p>
            <a:pPr marL="742950" lvl="1" indent="-285750">
              <a:buFont typeface="Arial" panose="020B0604020202020204" pitchFamily="34" charset="0"/>
              <a:buChar char="•"/>
            </a:pPr>
            <a:r>
              <a:rPr lang="en-US" sz="1400" dirty="0" smtClean="0"/>
              <a:t>Voting/ Working </a:t>
            </a:r>
            <a:r>
              <a:rPr lang="en-US" sz="1400" dirty="0"/>
              <a:t>on political </a:t>
            </a:r>
            <a:r>
              <a:rPr lang="en-US" sz="1400" dirty="0" smtClean="0"/>
              <a:t>campaign</a:t>
            </a:r>
            <a:endParaRPr lang="en-US" sz="1400" dirty="0"/>
          </a:p>
          <a:p>
            <a:pPr marL="742950" lvl="1" indent="-285750">
              <a:buFont typeface="Arial" panose="020B0604020202020204" pitchFamily="34" charset="0"/>
              <a:buChar char="•"/>
            </a:pPr>
            <a:r>
              <a:rPr lang="en-US" sz="1400" dirty="0"/>
              <a:t>Membership of political party/ Running for political election</a:t>
            </a:r>
          </a:p>
          <a:p>
            <a:pPr marL="742950" lvl="1" indent="-285750">
              <a:buFont typeface="Arial" panose="020B0604020202020204" pitchFamily="34" charset="0"/>
              <a:buChar char="•"/>
            </a:pPr>
            <a:r>
              <a:rPr lang="en-US" sz="1400" dirty="0" smtClean="0"/>
              <a:t>Donation </a:t>
            </a:r>
            <a:r>
              <a:rPr lang="en-US" sz="1400" dirty="0"/>
              <a:t>money to political parties/ Persuading </a:t>
            </a:r>
            <a:r>
              <a:rPr lang="en-US" sz="1400" dirty="0" smtClean="0"/>
              <a:t>others</a:t>
            </a:r>
          </a:p>
          <a:p>
            <a:pPr marL="285750" indent="-285750">
              <a:buFont typeface="Arial" panose="020B0604020202020204" pitchFamily="34" charset="0"/>
              <a:buChar char="•"/>
            </a:pPr>
            <a:r>
              <a:rPr lang="en-US" sz="1400" dirty="0" smtClean="0"/>
              <a:t>Non-conventional:</a:t>
            </a:r>
          </a:p>
          <a:p>
            <a:pPr marL="742950" lvl="1" indent="-285750">
              <a:buFont typeface="Arial" panose="020B0604020202020204" pitchFamily="34" charset="0"/>
              <a:buChar char="•"/>
            </a:pPr>
            <a:r>
              <a:rPr lang="en-US" sz="1400" dirty="0" smtClean="0"/>
              <a:t>Protests, demonstrations, marches</a:t>
            </a:r>
          </a:p>
          <a:p>
            <a:pPr marL="742950" lvl="1" indent="-285750">
              <a:buFont typeface="Arial" panose="020B0604020202020204" pitchFamily="34" charset="0"/>
              <a:buChar char="•"/>
            </a:pPr>
            <a:r>
              <a:rPr lang="en-US" sz="1400" dirty="0" smtClean="0"/>
              <a:t>Signing petitions</a:t>
            </a:r>
          </a:p>
          <a:p>
            <a:pPr marL="742950" lvl="1" indent="-285750">
              <a:buFont typeface="Arial" panose="020B0604020202020204" pitchFamily="34" charset="0"/>
              <a:buChar char="•"/>
            </a:pPr>
            <a:r>
              <a:rPr lang="en-US" sz="1400" dirty="0" smtClean="0"/>
              <a:t>Contacting politicians/public officials</a:t>
            </a:r>
          </a:p>
          <a:p>
            <a:pPr marL="742950" lvl="1" indent="-285750">
              <a:buFont typeface="Arial" panose="020B0604020202020204" pitchFamily="34" charset="0"/>
              <a:buChar char="•"/>
            </a:pPr>
            <a:r>
              <a:rPr lang="en-US" sz="1400" dirty="0" smtClean="0"/>
              <a:t>Wearing a symbol with political cause/ graffiti </a:t>
            </a:r>
          </a:p>
          <a:p>
            <a:pPr marL="742950" lvl="1" indent="-285750">
              <a:buFont typeface="Arial" panose="020B0604020202020204" pitchFamily="34" charset="0"/>
              <a:buChar char="•"/>
            </a:pPr>
            <a:r>
              <a:rPr lang="en-US" sz="1400" dirty="0" smtClean="0"/>
              <a:t>Illegal activities (riots, burning flags)</a:t>
            </a:r>
          </a:p>
          <a:p>
            <a:pPr lvl="1"/>
            <a:endParaRPr lang="en-US" sz="1400" dirty="0" smtClean="0"/>
          </a:p>
        </p:txBody>
      </p:sp>
      <p:sp>
        <p:nvSpPr>
          <p:cNvPr id="14" name="TextBox 13"/>
          <p:cNvSpPr txBox="1"/>
          <p:nvPr/>
        </p:nvSpPr>
        <p:spPr>
          <a:xfrm>
            <a:off x="6225541" y="2312602"/>
            <a:ext cx="5750859" cy="3048207"/>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1400" dirty="0" smtClean="0"/>
              <a:t>Paying attention to or follow political or civic events</a:t>
            </a:r>
          </a:p>
          <a:p>
            <a:pPr marL="285750" indent="-285750">
              <a:lnSpc>
                <a:spcPct val="200000"/>
              </a:lnSpc>
              <a:buFont typeface="Arial" panose="020B0604020202020204" pitchFamily="34" charset="0"/>
              <a:buChar char="•"/>
            </a:pPr>
            <a:r>
              <a:rPr lang="en-US" sz="1400" dirty="0" smtClean="0"/>
              <a:t>Having political or civic knowledge or beliefs</a:t>
            </a:r>
          </a:p>
          <a:p>
            <a:pPr marL="285750" indent="-285750">
              <a:lnSpc>
                <a:spcPct val="200000"/>
              </a:lnSpc>
              <a:buFont typeface="Arial" panose="020B0604020202020204" pitchFamily="34" charset="0"/>
              <a:buChar char="•"/>
            </a:pPr>
            <a:r>
              <a:rPr lang="en-US" sz="1400" dirty="0" smtClean="0"/>
              <a:t>Holding opinions about </a:t>
            </a:r>
            <a:r>
              <a:rPr lang="en-US" sz="1400" dirty="0" err="1" smtClean="0"/>
              <a:t>poloitical</a:t>
            </a:r>
            <a:r>
              <a:rPr lang="en-US" sz="1400" dirty="0" smtClean="0"/>
              <a:t> of civic matters</a:t>
            </a:r>
          </a:p>
          <a:p>
            <a:pPr marL="285750" indent="-285750">
              <a:lnSpc>
                <a:spcPct val="200000"/>
              </a:lnSpc>
              <a:buFont typeface="Arial" panose="020B0604020202020204" pitchFamily="34" charset="0"/>
              <a:buChar char="•"/>
            </a:pPr>
            <a:r>
              <a:rPr lang="en-US" sz="1400" dirty="0" smtClean="0"/>
              <a:t>Having feelings about political or civic matters</a:t>
            </a:r>
          </a:p>
          <a:p>
            <a:pPr marL="285750" indent="-285750">
              <a:lnSpc>
                <a:spcPct val="200000"/>
              </a:lnSpc>
              <a:buFont typeface="Arial" panose="020B0604020202020204" pitchFamily="34" charset="0"/>
              <a:buChar char="•"/>
            </a:pPr>
            <a:r>
              <a:rPr lang="en-US" sz="1400" dirty="0" smtClean="0"/>
              <a:t>Having political of civic skills</a:t>
            </a:r>
          </a:p>
          <a:p>
            <a:pPr marL="285750" indent="-285750">
              <a:lnSpc>
                <a:spcPct val="200000"/>
              </a:lnSpc>
              <a:buFont typeface="Arial" panose="020B0604020202020204" pitchFamily="34" charset="0"/>
              <a:buChar char="•"/>
            </a:pPr>
            <a:r>
              <a:rPr lang="en-US" sz="1400" dirty="0" smtClean="0"/>
              <a:t>Understanding political or civic institutions</a:t>
            </a:r>
          </a:p>
          <a:p>
            <a:pPr marL="285750" indent="-285750">
              <a:lnSpc>
                <a:spcPct val="200000"/>
              </a:lnSpc>
              <a:buFont typeface="Arial" panose="020B0604020202020204" pitchFamily="34" charset="0"/>
              <a:buChar char="•"/>
            </a:pPr>
            <a:r>
              <a:rPr lang="en-US" sz="1400" dirty="0" smtClean="0"/>
              <a:t>Understanding or holding political or civic values</a:t>
            </a:r>
          </a:p>
        </p:txBody>
      </p:sp>
      <p:sp>
        <p:nvSpPr>
          <p:cNvPr id="3" name="Oval 2"/>
          <p:cNvSpPr/>
          <p:nvPr/>
        </p:nvSpPr>
        <p:spPr>
          <a:xfrm>
            <a:off x="2097742" y="2312602"/>
            <a:ext cx="7279341" cy="3415696"/>
          </a:xfrm>
          <a:prstGeom prst="ellipse">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Box 6"/>
          <p:cNvSpPr txBox="1"/>
          <p:nvPr/>
        </p:nvSpPr>
        <p:spPr>
          <a:xfrm>
            <a:off x="3581400" y="2887328"/>
            <a:ext cx="4468906" cy="2585323"/>
          </a:xfrm>
          <a:prstGeom prst="rect">
            <a:avLst/>
          </a:prstGeom>
          <a:noFill/>
        </p:spPr>
        <p:txBody>
          <a:bodyPr wrap="square" rtlCol="0">
            <a:spAutoFit/>
          </a:bodyPr>
          <a:lstStyle/>
          <a:p>
            <a:pPr marL="285750" indent="-285750">
              <a:buFont typeface="Arial" panose="020B0604020202020204" pitchFamily="34" charset="0"/>
              <a:buChar char="•"/>
            </a:pPr>
            <a:r>
              <a:rPr lang="en-US" dirty="0" smtClean="0"/>
              <a:t>In real world: Not strict distinctions – rather serves methodological purposes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smtClean="0"/>
              <a:t>Remember</a:t>
            </a:r>
            <a:r>
              <a:rPr lang="en-US" dirty="0" smtClean="0"/>
              <a:t>: engagement doesn’t have to involve action/ participation is more goal oriented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smtClean="0"/>
              <a:t>Civic and Political arenas are different in its content</a:t>
            </a:r>
            <a:r>
              <a:rPr lang="en-US" dirty="0" smtClean="0"/>
              <a:t> </a:t>
            </a:r>
            <a:endParaRPr lang="en-US" dirty="0"/>
          </a:p>
        </p:txBody>
      </p:sp>
    </p:spTree>
    <p:extLst>
      <p:ext uri="{BB962C8B-B14F-4D97-AF65-F5344CB8AC3E}">
        <p14:creationId xmlns:p14="http://schemas.microsoft.com/office/powerpoint/2010/main" val="20134323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42047" y="2003469"/>
            <a:ext cx="5834903" cy="2031325"/>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Community problem solving through community organizations – membership, attending meetings, expression one’s point of view,…</a:t>
            </a:r>
          </a:p>
          <a:p>
            <a:pPr marL="285750" indent="-285750">
              <a:buFont typeface="Arial" panose="020B0604020202020204" pitchFamily="34" charset="0"/>
              <a:buChar char="•"/>
            </a:pPr>
            <a:r>
              <a:rPr lang="en-US" sz="1400" dirty="0" smtClean="0"/>
              <a:t>Membership in non-political organizations – religious, sports, NGO</a:t>
            </a:r>
          </a:p>
          <a:p>
            <a:pPr marL="285750" indent="-285750">
              <a:buFont typeface="Arial" panose="020B0604020202020204" pitchFamily="34" charset="0"/>
              <a:buChar char="•"/>
            </a:pPr>
            <a:r>
              <a:rPr lang="en-US" sz="1400" dirty="0" smtClean="0"/>
              <a:t>School-based community service</a:t>
            </a:r>
          </a:p>
          <a:p>
            <a:pPr marL="285750" indent="-285750">
              <a:buFont typeface="Arial" panose="020B0604020202020204" pitchFamily="34" charset="0"/>
              <a:buChar char="•"/>
            </a:pPr>
            <a:r>
              <a:rPr lang="en-US" sz="1400" dirty="0" smtClean="0"/>
              <a:t>Voluntary work</a:t>
            </a:r>
          </a:p>
          <a:p>
            <a:pPr marL="285750" indent="-285750">
              <a:buFont typeface="Arial" panose="020B0604020202020204" pitchFamily="34" charset="0"/>
              <a:buChar char="•"/>
            </a:pPr>
            <a:r>
              <a:rPr lang="en-US" sz="1400" dirty="0" smtClean="0"/>
              <a:t>Donations to charities</a:t>
            </a:r>
          </a:p>
          <a:p>
            <a:pPr marL="285750" indent="-285750">
              <a:buFont typeface="Arial" panose="020B0604020202020204" pitchFamily="34" charset="0"/>
              <a:buChar char="•"/>
            </a:pPr>
            <a:r>
              <a:rPr lang="en-US" sz="1400" dirty="0" smtClean="0"/>
              <a:t>Consumer behavior: Buy-</a:t>
            </a:r>
            <a:r>
              <a:rPr lang="en-US" sz="1400" dirty="0"/>
              <a:t>/Boycotting products for political reasons</a:t>
            </a:r>
          </a:p>
          <a:p>
            <a:pPr marL="285750" indent="-285750">
              <a:buFont typeface="Arial" panose="020B0604020202020204" pitchFamily="34" charset="0"/>
              <a:buChar char="•"/>
            </a:pPr>
            <a:endParaRPr lang="en-US" sz="1400" b="1" dirty="0" smtClean="0"/>
          </a:p>
          <a:p>
            <a:pPr marL="285750" indent="-285750">
              <a:buFont typeface="Arial" panose="020B0604020202020204" pitchFamily="34" charset="0"/>
              <a:buChar char="•"/>
            </a:pPr>
            <a:endParaRPr lang="en-US" sz="1400" dirty="0" smtClean="0"/>
          </a:p>
        </p:txBody>
      </p:sp>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dirty="0" smtClean="0"/>
              <a:t>Participation</a:t>
            </a:r>
            <a:endParaRPr lang="en-US"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b="1" dirty="0" smtClean="0"/>
              <a:t>Engagement</a:t>
            </a:r>
            <a:endParaRPr lang="en-US" b="1" dirty="0"/>
          </a:p>
        </p:txBody>
      </p:sp>
      <p:sp>
        <p:nvSpPr>
          <p:cNvPr id="11" name="TextBox 10"/>
          <p:cNvSpPr txBox="1"/>
          <p:nvPr/>
        </p:nvSpPr>
        <p:spPr>
          <a:xfrm>
            <a:off x="6263864" y="2306028"/>
            <a:ext cx="1618129" cy="369332"/>
          </a:xfrm>
          <a:prstGeom prst="rect">
            <a:avLst/>
          </a:prstGeom>
          <a:noFill/>
        </p:spPr>
        <p:txBody>
          <a:bodyPr wrap="square" rtlCol="0">
            <a:spAutoFit/>
          </a:bodyPr>
          <a:lstStyle/>
          <a:p>
            <a:r>
              <a:rPr lang="en-US" b="1" dirty="0" smtClean="0"/>
              <a:t>Civic</a:t>
            </a:r>
            <a:endParaRPr lang="en-US" b="1"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b="1" dirty="0" smtClean="0"/>
              <a:t>Political</a:t>
            </a:r>
            <a:endParaRPr lang="en-US" b="1" dirty="0"/>
          </a:p>
        </p:txBody>
      </p:sp>
      <p:sp>
        <p:nvSpPr>
          <p:cNvPr id="5" name="TextBox 4"/>
          <p:cNvSpPr txBox="1"/>
          <p:nvPr/>
        </p:nvSpPr>
        <p:spPr>
          <a:xfrm>
            <a:off x="188259" y="4176500"/>
            <a:ext cx="5750859"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Conventional: </a:t>
            </a:r>
          </a:p>
          <a:p>
            <a:pPr marL="742950" lvl="1" indent="-285750">
              <a:buFont typeface="Arial" panose="020B0604020202020204" pitchFamily="34" charset="0"/>
              <a:buChar char="•"/>
            </a:pPr>
            <a:r>
              <a:rPr lang="en-US" sz="1400" dirty="0" smtClean="0"/>
              <a:t>Voting/ Working </a:t>
            </a:r>
            <a:r>
              <a:rPr lang="en-US" sz="1400" dirty="0"/>
              <a:t>on political </a:t>
            </a:r>
            <a:r>
              <a:rPr lang="en-US" sz="1400" dirty="0" smtClean="0"/>
              <a:t>campaign</a:t>
            </a:r>
            <a:endParaRPr lang="en-US" sz="1400" dirty="0"/>
          </a:p>
          <a:p>
            <a:pPr marL="742950" lvl="1" indent="-285750">
              <a:buFont typeface="Arial" panose="020B0604020202020204" pitchFamily="34" charset="0"/>
              <a:buChar char="•"/>
            </a:pPr>
            <a:r>
              <a:rPr lang="en-US" sz="1400" dirty="0"/>
              <a:t>Membership of political party/ Running for political election</a:t>
            </a:r>
          </a:p>
          <a:p>
            <a:pPr marL="742950" lvl="1" indent="-285750">
              <a:buFont typeface="Arial" panose="020B0604020202020204" pitchFamily="34" charset="0"/>
              <a:buChar char="•"/>
            </a:pPr>
            <a:r>
              <a:rPr lang="en-US" sz="1400" dirty="0" smtClean="0"/>
              <a:t>Donation </a:t>
            </a:r>
            <a:r>
              <a:rPr lang="en-US" sz="1400" dirty="0"/>
              <a:t>money to political parties/ Persuading </a:t>
            </a:r>
            <a:r>
              <a:rPr lang="en-US" sz="1400" dirty="0" smtClean="0"/>
              <a:t>others</a:t>
            </a:r>
          </a:p>
          <a:p>
            <a:pPr marL="285750" indent="-285750">
              <a:buFont typeface="Arial" panose="020B0604020202020204" pitchFamily="34" charset="0"/>
              <a:buChar char="•"/>
            </a:pPr>
            <a:r>
              <a:rPr lang="en-US" sz="1400" dirty="0" smtClean="0"/>
              <a:t>Non-conventional:</a:t>
            </a:r>
          </a:p>
          <a:p>
            <a:pPr marL="742950" lvl="1" indent="-285750">
              <a:buFont typeface="Arial" panose="020B0604020202020204" pitchFamily="34" charset="0"/>
              <a:buChar char="•"/>
            </a:pPr>
            <a:r>
              <a:rPr lang="en-US" sz="1400" dirty="0" smtClean="0"/>
              <a:t>Protests, demonstrations, marches</a:t>
            </a:r>
          </a:p>
          <a:p>
            <a:pPr marL="742950" lvl="1" indent="-285750">
              <a:buFont typeface="Arial" panose="020B0604020202020204" pitchFamily="34" charset="0"/>
              <a:buChar char="•"/>
            </a:pPr>
            <a:r>
              <a:rPr lang="en-US" sz="1400" dirty="0" smtClean="0"/>
              <a:t>Signing petitions</a:t>
            </a:r>
          </a:p>
          <a:p>
            <a:pPr marL="742950" lvl="1" indent="-285750">
              <a:buFont typeface="Arial" panose="020B0604020202020204" pitchFamily="34" charset="0"/>
              <a:buChar char="•"/>
            </a:pPr>
            <a:r>
              <a:rPr lang="en-US" sz="1400" dirty="0" smtClean="0"/>
              <a:t>Contacting politicians/public officials</a:t>
            </a:r>
          </a:p>
          <a:p>
            <a:pPr marL="742950" lvl="1" indent="-285750">
              <a:buFont typeface="Arial" panose="020B0604020202020204" pitchFamily="34" charset="0"/>
              <a:buChar char="•"/>
            </a:pPr>
            <a:r>
              <a:rPr lang="en-US" sz="1400" dirty="0" smtClean="0"/>
              <a:t>Wearing a symbol with political cause/ graffiti </a:t>
            </a:r>
          </a:p>
          <a:p>
            <a:pPr marL="742950" lvl="1" indent="-285750">
              <a:buFont typeface="Arial" panose="020B0604020202020204" pitchFamily="34" charset="0"/>
              <a:buChar char="•"/>
            </a:pPr>
            <a:r>
              <a:rPr lang="en-US" sz="1400" dirty="0" smtClean="0"/>
              <a:t>Illegal activities (riots, burning flags)</a:t>
            </a:r>
          </a:p>
          <a:p>
            <a:pPr lvl="1"/>
            <a:endParaRPr lang="en-US" sz="1400" dirty="0" smtClean="0"/>
          </a:p>
        </p:txBody>
      </p:sp>
      <p:sp>
        <p:nvSpPr>
          <p:cNvPr id="14" name="TextBox 13"/>
          <p:cNvSpPr txBox="1"/>
          <p:nvPr/>
        </p:nvSpPr>
        <p:spPr>
          <a:xfrm>
            <a:off x="6225541" y="2312602"/>
            <a:ext cx="5750859" cy="3048207"/>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1400" dirty="0" smtClean="0"/>
              <a:t>Paying attention to or follow political or civic events</a:t>
            </a:r>
          </a:p>
          <a:p>
            <a:pPr marL="285750" indent="-285750">
              <a:lnSpc>
                <a:spcPct val="200000"/>
              </a:lnSpc>
              <a:buFont typeface="Arial" panose="020B0604020202020204" pitchFamily="34" charset="0"/>
              <a:buChar char="•"/>
            </a:pPr>
            <a:r>
              <a:rPr lang="en-US" sz="1400" dirty="0" smtClean="0"/>
              <a:t>Having political or civic knowledge or beliefs</a:t>
            </a:r>
          </a:p>
          <a:p>
            <a:pPr marL="285750" indent="-285750">
              <a:lnSpc>
                <a:spcPct val="200000"/>
              </a:lnSpc>
              <a:buFont typeface="Arial" panose="020B0604020202020204" pitchFamily="34" charset="0"/>
              <a:buChar char="•"/>
            </a:pPr>
            <a:r>
              <a:rPr lang="en-US" sz="1400" dirty="0" smtClean="0"/>
              <a:t>Holding opinions about </a:t>
            </a:r>
            <a:r>
              <a:rPr lang="en-US" sz="1400" dirty="0" err="1" smtClean="0"/>
              <a:t>poloitical</a:t>
            </a:r>
            <a:r>
              <a:rPr lang="en-US" sz="1400" dirty="0" smtClean="0"/>
              <a:t> of civic matters</a:t>
            </a:r>
          </a:p>
          <a:p>
            <a:pPr marL="285750" indent="-285750">
              <a:lnSpc>
                <a:spcPct val="200000"/>
              </a:lnSpc>
              <a:buFont typeface="Arial" panose="020B0604020202020204" pitchFamily="34" charset="0"/>
              <a:buChar char="•"/>
            </a:pPr>
            <a:r>
              <a:rPr lang="en-US" sz="1400" dirty="0" smtClean="0"/>
              <a:t>Having feelings about political or civic matters</a:t>
            </a:r>
          </a:p>
          <a:p>
            <a:pPr marL="285750" indent="-285750">
              <a:lnSpc>
                <a:spcPct val="200000"/>
              </a:lnSpc>
              <a:buFont typeface="Arial" panose="020B0604020202020204" pitchFamily="34" charset="0"/>
              <a:buChar char="•"/>
            </a:pPr>
            <a:r>
              <a:rPr lang="en-US" sz="1400" dirty="0" smtClean="0"/>
              <a:t>Having political of civic skills</a:t>
            </a:r>
          </a:p>
          <a:p>
            <a:pPr marL="285750" indent="-285750">
              <a:lnSpc>
                <a:spcPct val="200000"/>
              </a:lnSpc>
              <a:buFont typeface="Arial" panose="020B0604020202020204" pitchFamily="34" charset="0"/>
              <a:buChar char="•"/>
            </a:pPr>
            <a:r>
              <a:rPr lang="en-US" sz="1400" dirty="0" smtClean="0"/>
              <a:t>Understanding political or civic institutions</a:t>
            </a:r>
          </a:p>
          <a:p>
            <a:pPr marL="285750" indent="-285750">
              <a:lnSpc>
                <a:spcPct val="200000"/>
              </a:lnSpc>
              <a:buFont typeface="Arial" panose="020B0604020202020204" pitchFamily="34" charset="0"/>
              <a:buChar char="•"/>
            </a:pPr>
            <a:r>
              <a:rPr lang="en-US" sz="1400" dirty="0" smtClean="0"/>
              <a:t>Understanding or holding political or civic values</a:t>
            </a:r>
          </a:p>
        </p:txBody>
      </p:sp>
      <p:sp>
        <p:nvSpPr>
          <p:cNvPr id="3" name="Oval 2"/>
          <p:cNvSpPr/>
          <p:nvPr/>
        </p:nvSpPr>
        <p:spPr>
          <a:xfrm>
            <a:off x="2097742" y="2312602"/>
            <a:ext cx="7279341" cy="3415696"/>
          </a:xfrm>
          <a:prstGeom prst="ellipse">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Box 6"/>
          <p:cNvSpPr txBox="1"/>
          <p:nvPr/>
        </p:nvSpPr>
        <p:spPr>
          <a:xfrm>
            <a:off x="3581400" y="2887328"/>
            <a:ext cx="4468906" cy="2585323"/>
          </a:xfrm>
          <a:prstGeom prst="rect">
            <a:avLst/>
          </a:prstGeom>
          <a:noFill/>
        </p:spPr>
        <p:txBody>
          <a:bodyPr wrap="square" rtlCol="0">
            <a:spAutoFit/>
          </a:bodyPr>
          <a:lstStyle/>
          <a:p>
            <a:pPr marL="285750" indent="-285750">
              <a:buFont typeface="Arial" panose="020B0604020202020204" pitchFamily="34" charset="0"/>
              <a:buChar char="•"/>
            </a:pPr>
            <a:r>
              <a:rPr lang="en-US" dirty="0" smtClean="0"/>
              <a:t>In real world: Not strict distinctions – rather serves methodological purposes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smtClean="0"/>
              <a:t>Remember</a:t>
            </a:r>
            <a:r>
              <a:rPr lang="en-US" dirty="0" smtClean="0"/>
              <a:t>: engagement doesn’t have to involve action/ participation is more goal oriented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smtClean="0"/>
              <a:t>Civic and Political arenas are different in its content</a:t>
            </a:r>
            <a:r>
              <a:rPr lang="en-US" dirty="0" smtClean="0"/>
              <a:t> </a:t>
            </a:r>
            <a:endParaRPr lang="en-US" dirty="0"/>
          </a:p>
        </p:txBody>
      </p:sp>
      <p:grpSp>
        <p:nvGrpSpPr>
          <p:cNvPr id="17" name="Group 16"/>
          <p:cNvGrpSpPr/>
          <p:nvPr/>
        </p:nvGrpSpPr>
        <p:grpSpPr>
          <a:xfrm>
            <a:off x="4575026" y="3546224"/>
            <a:ext cx="6715237" cy="1917255"/>
            <a:chOff x="3101116" y="2071392"/>
            <a:chExt cx="6715237" cy="1917255"/>
          </a:xfrm>
        </p:grpSpPr>
        <p:sp>
          <p:nvSpPr>
            <p:cNvPr id="15" name="Oval 14"/>
            <p:cNvSpPr/>
            <p:nvPr/>
          </p:nvSpPr>
          <p:spPr>
            <a:xfrm>
              <a:off x="3101116" y="2071392"/>
              <a:ext cx="6450778" cy="1917255"/>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347882" y="2765612"/>
              <a:ext cx="5468471" cy="923330"/>
            </a:xfrm>
            <a:prstGeom prst="rect">
              <a:avLst/>
            </a:prstGeom>
            <a:noFill/>
          </p:spPr>
          <p:txBody>
            <a:bodyPr wrap="square" rtlCol="0">
              <a:spAutoFit/>
            </a:bodyPr>
            <a:lstStyle/>
            <a:p>
              <a:r>
                <a:rPr lang="en-US" dirty="0" smtClean="0"/>
                <a:t>So why have such a distinction?</a:t>
              </a:r>
            </a:p>
            <a:p>
              <a:endParaRPr lang="en-US" dirty="0"/>
            </a:p>
            <a:p>
              <a:endParaRPr lang="en-US" dirty="0"/>
            </a:p>
          </p:txBody>
        </p:sp>
      </p:grpSp>
    </p:spTree>
    <p:extLst>
      <p:ext uri="{BB962C8B-B14F-4D97-AF65-F5344CB8AC3E}">
        <p14:creationId xmlns:p14="http://schemas.microsoft.com/office/powerpoint/2010/main" val="29927872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42047" y="2003469"/>
            <a:ext cx="5834903" cy="1815882"/>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Community problem solving through community organizations – membership, attending meetings, expression one’s point of view,…</a:t>
            </a:r>
          </a:p>
          <a:p>
            <a:pPr marL="285750" indent="-285750">
              <a:buFont typeface="Arial" panose="020B0604020202020204" pitchFamily="34" charset="0"/>
              <a:buChar char="•"/>
            </a:pPr>
            <a:r>
              <a:rPr lang="en-US" sz="1400" dirty="0" smtClean="0"/>
              <a:t>Membership in non-political organizations – religious, sports, NGO</a:t>
            </a:r>
          </a:p>
          <a:p>
            <a:pPr marL="285750" indent="-285750">
              <a:buFont typeface="Arial" panose="020B0604020202020204" pitchFamily="34" charset="0"/>
              <a:buChar char="•"/>
            </a:pPr>
            <a:r>
              <a:rPr lang="en-US" sz="1400" dirty="0" smtClean="0"/>
              <a:t>School-based community service</a:t>
            </a:r>
          </a:p>
          <a:p>
            <a:pPr marL="285750" indent="-285750">
              <a:buFont typeface="Arial" panose="020B0604020202020204" pitchFamily="34" charset="0"/>
              <a:buChar char="•"/>
            </a:pPr>
            <a:r>
              <a:rPr lang="en-US" sz="1400" dirty="0" smtClean="0"/>
              <a:t>Voluntary work</a:t>
            </a:r>
          </a:p>
          <a:p>
            <a:pPr marL="285750" indent="-285750">
              <a:buFont typeface="Arial" panose="020B0604020202020204" pitchFamily="34" charset="0"/>
              <a:buChar char="•"/>
            </a:pPr>
            <a:r>
              <a:rPr lang="en-US" sz="1400" dirty="0" smtClean="0"/>
              <a:t>Donations to charities</a:t>
            </a:r>
          </a:p>
          <a:p>
            <a:pPr marL="285750" indent="-285750">
              <a:buFont typeface="Arial" panose="020B0604020202020204" pitchFamily="34" charset="0"/>
              <a:buChar char="•"/>
            </a:pPr>
            <a:r>
              <a:rPr lang="en-US" sz="1400" dirty="0" smtClean="0"/>
              <a:t>Consumer behavior: Buy-</a:t>
            </a:r>
            <a:r>
              <a:rPr lang="en-US" sz="1400" dirty="0"/>
              <a:t>/Boycotting </a:t>
            </a:r>
            <a:r>
              <a:rPr lang="en-US" sz="1400" dirty="0" smtClean="0"/>
              <a:t>products</a:t>
            </a:r>
            <a:endParaRPr lang="en-US" sz="1400" b="1" dirty="0" smtClean="0"/>
          </a:p>
          <a:p>
            <a:pPr marL="285750" indent="-285750">
              <a:buFont typeface="Arial" panose="020B0604020202020204" pitchFamily="34" charset="0"/>
              <a:buChar char="•"/>
            </a:pPr>
            <a:endParaRPr lang="en-US" sz="1400" dirty="0" smtClean="0"/>
          </a:p>
        </p:txBody>
      </p:sp>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dirty="0" smtClean="0"/>
              <a:t>Participation</a:t>
            </a:r>
            <a:endParaRPr lang="en-US"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b="1" dirty="0" smtClean="0"/>
              <a:t>Engagement</a:t>
            </a:r>
            <a:endParaRPr lang="en-US" b="1" dirty="0"/>
          </a:p>
        </p:txBody>
      </p:sp>
      <p:sp>
        <p:nvSpPr>
          <p:cNvPr id="11" name="TextBox 10"/>
          <p:cNvSpPr txBox="1"/>
          <p:nvPr/>
        </p:nvSpPr>
        <p:spPr>
          <a:xfrm>
            <a:off x="6225541" y="1923535"/>
            <a:ext cx="1618129" cy="369332"/>
          </a:xfrm>
          <a:prstGeom prst="rect">
            <a:avLst/>
          </a:prstGeom>
          <a:noFill/>
        </p:spPr>
        <p:txBody>
          <a:bodyPr wrap="square" rtlCol="0">
            <a:spAutoFit/>
          </a:bodyPr>
          <a:lstStyle/>
          <a:p>
            <a:r>
              <a:rPr lang="en-US" b="1" dirty="0" smtClean="0"/>
              <a:t>Civic</a:t>
            </a:r>
            <a:endParaRPr lang="en-US" b="1"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b="1" dirty="0" smtClean="0"/>
              <a:t>Political</a:t>
            </a:r>
            <a:endParaRPr lang="en-US" b="1" dirty="0"/>
          </a:p>
        </p:txBody>
      </p:sp>
      <p:sp>
        <p:nvSpPr>
          <p:cNvPr id="5" name="TextBox 4"/>
          <p:cNvSpPr txBox="1"/>
          <p:nvPr/>
        </p:nvSpPr>
        <p:spPr>
          <a:xfrm>
            <a:off x="188259" y="4176500"/>
            <a:ext cx="5750859"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Conventional: </a:t>
            </a:r>
          </a:p>
          <a:p>
            <a:pPr marL="742950" lvl="1" indent="-285750">
              <a:buFont typeface="Arial" panose="020B0604020202020204" pitchFamily="34" charset="0"/>
              <a:buChar char="•"/>
            </a:pPr>
            <a:r>
              <a:rPr lang="en-US" sz="1400" dirty="0" smtClean="0"/>
              <a:t>Voting/ Working </a:t>
            </a:r>
            <a:r>
              <a:rPr lang="en-US" sz="1400" dirty="0"/>
              <a:t>on political </a:t>
            </a:r>
            <a:r>
              <a:rPr lang="en-US" sz="1400" dirty="0" smtClean="0"/>
              <a:t>campaign</a:t>
            </a:r>
            <a:endParaRPr lang="en-US" sz="1400" dirty="0"/>
          </a:p>
          <a:p>
            <a:pPr marL="742950" lvl="1" indent="-285750">
              <a:buFont typeface="Arial" panose="020B0604020202020204" pitchFamily="34" charset="0"/>
              <a:buChar char="•"/>
            </a:pPr>
            <a:r>
              <a:rPr lang="en-US" sz="1400" dirty="0"/>
              <a:t>Political party membership / Running for political election</a:t>
            </a:r>
          </a:p>
          <a:p>
            <a:pPr marL="742950" lvl="1" indent="-285750">
              <a:buFont typeface="Arial" panose="020B0604020202020204" pitchFamily="34" charset="0"/>
              <a:buChar char="•"/>
            </a:pPr>
            <a:r>
              <a:rPr lang="en-US" sz="1400" dirty="0" smtClean="0"/>
              <a:t>Donation </a:t>
            </a:r>
            <a:r>
              <a:rPr lang="en-US" sz="1400" dirty="0"/>
              <a:t>money to political parties/ Persuading </a:t>
            </a:r>
            <a:r>
              <a:rPr lang="en-US" sz="1400" dirty="0" smtClean="0"/>
              <a:t>others</a:t>
            </a:r>
          </a:p>
          <a:p>
            <a:pPr marL="285750" indent="-285750">
              <a:buFont typeface="Arial" panose="020B0604020202020204" pitchFamily="34" charset="0"/>
              <a:buChar char="•"/>
            </a:pPr>
            <a:r>
              <a:rPr lang="en-US" sz="1400" dirty="0" smtClean="0"/>
              <a:t>Non-conventional:</a:t>
            </a:r>
          </a:p>
          <a:p>
            <a:pPr marL="742950" lvl="1" indent="-285750">
              <a:buFont typeface="Arial" panose="020B0604020202020204" pitchFamily="34" charset="0"/>
              <a:buChar char="•"/>
            </a:pPr>
            <a:r>
              <a:rPr lang="en-US" sz="1400" dirty="0" smtClean="0"/>
              <a:t>Protests, demonstrations, marches</a:t>
            </a:r>
          </a:p>
          <a:p>
            <a:pPr marL="742950" lvl="1" indent="-285750">
              <a:buFont typeface="Arial" panose="020B0604020202020204" pitchFamily="34" charset="0"/>
              <a:buChar char="•"/>
            </a:pPr>
            <a:r>
              <a:rPr lang="en-US" sz="1400" dirty="0" smtClean="0"/>
              <a:t>Signing petitions</a:t>
            </a:r>
          </a:p>
          <a:p>
            <a:pPr marL="742950" lvl="1" indent="-285750">
              <a:buFont typeface="Arial" panose="020B0604020202020204" pitchFamily="34" charset="0"/>
              <a:buChar char="•"/>
            </a:pPr>
            <a:r>
              <a:rPr lang="en-US" sz="1400" dirty="0" smtClean="0"/>
              <a:t>Contacting politicians/public officials</a:t>
            </a:r>
          </a:p>
          <a:p>
            <a:pPr marL="742950" lvl="1" indent="-285750">
              <a:buFont typeface="Arial" panose="020B0604020202020204" pitchFamily="34" charset="0"/>
              <a:buChar char="•"/>
            </a:pPr>
            <a:r>
              <a:rPr lang="en-US" sz="1400" dirty="0" smtClean="0"/>
              <a:t>Wearing a symbol with political cause/ graffiti </a:t>
            </a:r>
          </a:p>
          <a:p>
            <a:pPr marL="742950" lvl="1" indent="-285750">
              <a:buFont typeface="Arial" panose="020B0604020202020204" pitchFamily="34" charset="0"/>
              <a:buChar char="•"/>
            </a:pPr>
            <a:r>
              <a:rPr lang="en-US" sz="1400" dirty="0" smtClean="0"/>
              <a:t>Illegal activities (riots, burning flags)</a:t>
            </a:r>
          </a:p>
          <a:p>
            <a:pPr lvl="1"/>
            <a:endParaRPr lang="en-US" sz="1400" dirty="0" smtClean="0"/>
          </a:p>
        </p:txBody>
      </p:sp>
      <p:sp>
        <p:nvSpPr>
          <p:cNvPr id="14" name="TextBox 13"/>
          <p:cNvSpPr txBox="1"/>
          <p:nvPr/>
        </p:nvSpPr>
        <p:spPr>
          <a:xfrm>
            <a:off x="6225541" y="2312602"/>
            <a:ext cx="5750859" cy="3108543"/>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1400" dirty="0" smtClean="0"/>
              <a:t>Paying attention to or follow political or civic events</a:t>
            </a:r>
          </a:p>
          <a:p>
            <a:pPr marL="285750" indent="-285750">
              <a:lnSpc>
                <a:spcPct val="200000"/>
              </a:lnSpc>
              <a:buFont typeface="Arial" panose="020B0604020202020204" pitchFamily="34" charset="0"/>
              <a:buChar char="•"/>
            </a:pPr>
            <a:r>
              <a:rPr lang="en-US" sz="1400" dirty="0" smtClean="0"/>
              <a:t>Having political or civic knowledge or beliefs</a:t>
            </a:r>
          </a:p>
          <a:p>
            <a:pPr marL="285750" indent="-285750">
              <a:lnSpc>
                <a:spcPct val="200000"/>
              </a:lnSpc>
              <a:buFont typeface="Arial" panose="020B0604020202020204" pitchFamily="34" charset="0"/>
              <a:buChar char="•"/>
            </a:pPr>
            <a:r>
              <a:rPr lang="en-US" sz="1400" dirty="0" smtClean="0"/>
              <a:t>Holding opinions about political of civic matters</a:t>
            </a:r>
          </a:p>
          <a:p>
            <a:pPr marL="285750" indent="-285750">
              <a:lnSpc>
                <a:spcPct val="200000"/>
              </a:lnSpc>
              <a:buFont typeface="Arial" panose="020B0604020202020204" pitchFamily="34" charset="0"/>
              <a:buChar char="•"/>
            </a:pPr>
            <a:r>
              <a:rPr lang="en-US" sz="1400" dirty="0" smtClean="0"/>
              <a:t>Having feelings about political or civic matters</a:t>
            </a:r>
          </a:p>
          <a:p>
            <a:pPr marL="285750" indent="-285750">
              <a:lnSpc>
                <a:spcPct val="200000"/>
              </a:lnSpc>
              <a:buFont typeface="Arial" panose="020B0604020202020204" pitchFamily="34" charset="0"/>
              <a:buChar char="•"/>
            </a:pPr>
            <a:r>
              <a:rPr lang="en-US" sz="1400" dirty="0" smtClean="0"/>
              <a:t>Having political of civic skills</a:t>
            </a:r>
          </a:p>
          <a:p>
            <a:pPr marL="285750" indent="-285750">
              <a:lnSpc>
                <a:spcPct val="200000"/>
              </a:lnSpc>
              <a:buFont typeface="Arial" panose="020B0604020202020204" pitchFamily="34" charset="0"/>
              <a:buChar char="•"/>
            </a:pPr>
            <a:r>
              <a:rPr lang="en-US" sz="1400" dirty="0" smtClean="0"/>
              <a:t>Understanding political or civic institutions</a:t>
            </a:r>
          </a:p>
          <a:p>
            <a:pPr marL="285750" indent="-285750">
              <a:lnSpc>
                <a:spcPct val="200000"/>
              </a:lnSpc>
              <a:buFont typeface="Arial" panose="020B0604020202020204" pitchFamily="34" charset="0"/>
              <a:buChar char="•"/>
            </a:pPr>
            <a:r>
              <a:rPr lang="en-US" sz="1400" dirty="0" smtClean="0"/>
              <a:t>Understanding or holding political or civic values</a:t>
            </a:r>
          </a:p>
        </p:txBody>
      </p:sp>
      <p:grpSp>
        <p:nvGrpSpPr>
          <p:cNvPr id="15" name="Group 14"/>
          <p:cNvGrpSpPr/>
          <p:nvPr/>
        </p:nvGrpSpPr>
        <p:grpSpPr>
          <a:xfrm>
            <a:off x="5642610" y="279281"/>
            <a:ext cx="6450778" cy="2106860"/>
            <a:chOff x="3101116" y="2113284"/>
            <a:chExt cx="6450778" cy="2106860"/>
          </a:xfrm>
        </p:grpSpPr>
        <p:sp>
          <p:nvSpPr>
            <p:cNvPr id="16" name="Oval 15"/>
            <p:cNvSpPr/>
            <p:nvPr/>
          </p:nvSpPr>
          <p:spPr>
            <a:xfrm>
              <a:off x="3101116" y="2113284"/>
              <a:ext cx="6450778" cy="1917255"/>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948952" y="2404262"/>
              <a:ext cx="5468471" cy="1815882"/>
            </a:xfrm>
            <a:prstGeom prst="rect">
              <a:avLst/>
            </a:prstGeom>
            <a:noFill/>
          </p:spPr>
          <p:txBody>
            <a:bodyPr wrap="square" rtlCol="0">
              <a:spAutoFit/>
            </a:bodyPr>
            <a:lstStyle/>
            <a:p>
              <a:r>
                <a:rPr lang="en-US" sz="1400" dirty="0" smtClean="0"/>
                <a:t>Take a moment and consider where you stand on this grid. Do you actively participate? Do you lean more towards civic issues or political? Do you have any issues that are important to you and you follow the development? </a:t>
              </a:r>
            </a:p>
            <a:p>
              <a:r>
                <a:rPr lang="en-US" sz="1400" dirty="0" smtClean="0"/>
                <a:t>And yes, I know I’m missing the whole online world here, bear with me, that comes in upcoming lectures. </a:t>
              </a:r>
            </a:p>
            <a:p>
              <a:endParaRPr lang="en-US" sz="1400" dirty="0"/>
            </a:p>
            <a:p>
              <a:endParaRPr lang="en-US" sz="1400" dirty="0"/>
            </a:p>
          </p:txBody>
        </p:sp>
      </p:grpSp>
    </p:spTree>
    <p:extLst>
      <p:ext uri="{BB962C8B-B14F-4D97-AF65-F5344CB8AC3E}">
        <p14:creationId xmlns:p14="http://schemas.microsoft.com/office/powerpoint/2010/main" val="29515493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42047" y="2003469"/>
            <a:ext cx="5834903" cy="1815882"/>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Community problem solving through community organizations – membership, attending meetings, expression one’s point of view,…</a:t>
            </a:r>
          </a:p>
          <a:p>
            <a:pPr marL="285750" indent="-285750">
              <a:buFont typeface="Arial" panose="020B0604020202020204" pitchFamily="34" charset="0"/>
              <a:buChar char="•"/>
            </a:pPr>
            <a:r>
              <a:rPr lang="en-US" sz="1400" dirty="0" smtClean="0"/>
              <a:t>Membership in non-political organizations – religious, sports, NGO</a:t>
            </a:r>
          </a:p>
          <a:p>
            <a:pPr marL="285750" indent="-285750">
              <a:buFont typeface="Arial" panose="020B0604020202020204" pitchFamily="34" charset="0"/>
              <a:buChar char="•"/>
            </a:pPr>
            <a:r>
              <a:rPr lang="en-US" sz="1400" dirty="0" smtClean="0"/>
              <a:t>School-based community service</a:t>
            </a:r>
          </a:p>
          <a:p>
            <a:pPr marL="285750" indent="-285750">
              <a:buFont typeface="Arial" panose="020B0604020202020204" pitchFamily="34" charset="0"/>
              <a:buChar char="•"/>
            </a:pPr>
            <a:r>
              <a:rPr lang="en-US" sz="1400" dirty="0" smtClean="0"/>
              <a:t>Voluntary work</a:t>
            </a:r>
          </a:p>
          <a:p>
            <a:pPr marL="285750" indent="-285750">
              <a:buFont typeface="Arial" panose="020B0604020202020204" pitchFamily="34" charset="0"/>
              <a:buChar char="•"/>
            </a:pPr>
            <a:r>
              <a:rPr lang="en-US" sz="1400" dirty="0" smtClean="0"/>
              <a:t>Donations to charities</a:t>
            </a:r>
          </a:p>
          <a:p>
            <a:pPr marL="285750" indent="-285750">
              <a:buFont typeface="Arial" panose="020B0604020202020204" pitchFamily="34" charset="0"/>
              <a:buChar char="•"/>
            </a:pPr>
            <a:r>
              <a:rPr lang="en-US" sz="1400" dirty="0" smtClean="0"/>
              <a:t>Consumer behavior: Buy-</a:t>
            </a:r>
            <a:r>
              <a:rPr lang="en-US" sz="1400" dirty="0"/>
              <a:t>/Boycotting </a:t>
            </a:r>
            <a:r>
              <a:rPr lang="en-US" sz="1400" dirty="0" smtClean="0"/>
              <a:t>products</a:t>
            </a:r>
            <a:endParaRPr lang="en-US" sz="1400" b="1" dirty="0" smtClean="0"/>
          </a:p>
          <a:p>
            <a:pPr marL="285750" indent="-285750">
              <a:buFont typeface="Arial" panose="020B0604020202020204" pitchFamily="34" charset="0"/>
              <a:buChar char="•"/>
            </a:pPr>
            <a:endParaRPr lang="en-US" sz="1400" dirty="0" smtClean="0"/>
          </a:p>
        </p:txBody>
      </p:sp>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dirty="0" smtClean="0"/>
              <a:t>Participation</a:t>
            </a:r>
            <a:endParaRPr lang="en-US"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b="1" dirty="0" smtClean="0"/>
              <a:t>Engagement</a:t>
            </a:r>
            <a:endParaRPr lang="en-US" b="1" dirty="0"/>
          </a:p>
        </p:txBody>
      </p:sp>
      <p:sp>
        <p:nvSpPr>
          <p:cNvPr id="11" name="TextBox 10"/>
          <p:cNvSpPr txBox="1"/>
          <p:nvPr/>
        </p:nvSpPr>
        <p:spPr>
          <a:xfrm>
            <a:off x="6225541" y="1923535"/>
            <a:ext cx="1618129" cy="369332"/>
          </a:xfrm>
          <a:prstGeom prst="rect">
            <a:avLst/>
          </a:prstGeom>
          <a:noFill/>
        </p:spPr>
        <p:txBody>
          <a:bodyPr wrap="square" rtlCol="0">
            <a:spAutoFit/>
          </a:bodyPr>
          <a:lstStyle/>
          <a:p>
            <a:r>
              <a:rPr lang="en-US" b="1" dirty="0" smtClean="0"/>
              <a:t>Civic</a:t>
            </a:r>
            <a:endParaRPr lang="en-US" b="1"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b="1" dirty="0" smtClean="0"/>
              <a:t>Political</a:t>
            </a:r>
            <a:endParaRPr lang="en-US" b="1" dirty="0"/>
          </a:p>
        </p:txBody>
      </p:sp>
      <p:sp>
        <p:nvSpPr>
          <p:cNvPr id="5" name="TextBox 4"/>
          <p:cNvSpPr txBox="1"/>
          <p:nvPr/>
        </p:nvSpPr>
        <p:spPr>
          <a:xfrm>
            <a:off x="188259" y="4176500"/>
            <a:ext cx="5750859"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Conventional: </a:t>
            </a:r>
          </a:p>
          <a:p>
            <a:pPr marL="742950" lvl="1" indent="-285750">
              <a:buFont typeface="Arial" panose="020B0604020202020204" pitchFamily="34" charset="0"/>
              <a:buChar char="•"/>
            </a:pPr>
            <a:r>
              <a:rPr lang="en-US" sz="1400" dirty="0" smtClean="0"/>
              <a:t>Voting/ Working </a:t>
            </a:r>
            <a:r>
              <a:rPr lang="en-US" sz="1400" dirty="0"/>
              <a:t>on political </a:t>
            </a:r>
            <a:r>
              <a:rPr lang="en-US" sz="1400" dirty="0" smtClean="0"/>
              <a:t>campaign</a:t>
            </a:r>
            <a:endParaRPr lang="en-US" sz="1400" dirty="0"/>
          </a:p>
          <a:p>
            <a:pPr marL="742950" lvl="1" indent="-285750">
              <a:buFont typeface="Arial" panose="020B0604020202020204" pitchFamily="34" charset="0"/>
              <a:buChar char="•"/>
            </a:pPr>
            <a:r>
              <a:rPr lang="en-US" sz="1400" dirty="0"/>
              <a:t>Political party membership / Running for political election</a:t>
            </a:r>
          </a:p>
          <a:p>
            <a:pPr marL="742950" lvl="1" indent="-285750">
              <a:buFont typeface="Arial" panose="020B0604020202020204" pitchFamily="34" charset="0"/>
              <a:buChar char="•"/>
            </a:pPr>
            <a:r>
              <a:rPr lang="en-US" sz="1400" dirty="0" smtClean="0"/>
              <a:t>Donation </a:t>
            </a:r>
            <a:r>
              <a:rPr lang="en-US" sz="1400" dirty="0"/>
              <a:t>money to political parties/ Persuading </a:t>
            </a:r>
            <a:r>
              <a:rPr lang="en-US" sz="1400" dirty="0" smtClean="0"/>
              <a:t>others</a:t>
            </a:r>
          </a:p>
          <a:p>
            <a:pPr marL="285750" indent="-285750">
              <a:buFont typeface="Arial" panose="020B0604020202020204" pitchFamily="34" charset="0"/>
              <a:buChar char="•"/>
            </a:pPr>
            <a:r>
              <a:rPr lang="en-US" sz="1400" dirty="0" smtClean="0"/>
              <a:t>Non-conventional:</a:t>
            </a:r>
          </a:p>
          <a:p>
            <a:pPr marL="742950" lvl="1" indent="-285750">
              <a:buFont typeface="Arial" panose="020B0604020202020204" pitchFamily="34" charset="0"/>
              <a:buChar char="•"/>
            </a:pPr>
            <a:r>
              <a:rPr lang="en-US" sz="1400" dirty="0" smtClean="0"/>
              <a:t>Protests, demonstrations, marches</a:t>
            </a:r>
          </a:p>
          <a:p>
            <a:pPr marL="742950" lvl="1" indent="-285750">
              <a:buFont typeface="Arial" panose="020B0604020202020204" pitchFamily="34" charset="0"/>
              <a:buChar char="•"/>
            </a:pPr>
            <a:r>
              <a:rPr lang="en-US" sz="1400" dirty="0" smtClean="0"/>
              <a:t>Signing petitions</a:t>
            </a:r>
          </a:p>
          <a:p>
            <a:pPr marL="742950" lvl="1" indent="-285750">
              <a:buFont typeface="Arial" panose="020B0604020202020204" pitchFamily="34" charset="0"/>
              <a:buChar char="•"/>
            </a:pPr>
            <a:r>
              <a:rPr lang="en-US" sz="1400" dirty="0" smtClean="0"/>
              <a:t>Contacting politicians/public officials</a:t>
            </a:r>
          </a:p>
          <a:p>
            <a:pPr marL="742950" lvl="1" indent="-285750">
              <a:buFont typeface="Arial" panose="020B0604020202020204" pitchFamily="34" charset="0"/>
              <a:buChar char="•"/>
            </a:pPr>
            <a:r>
              <a:rPr lang="en-US" sz="1400" dirty="0" smtClean="0"/>
              <a:t>Wearing a symbol with political cause/ graffiti </a:t>
            </a:r>
          </a:p>
          <a:p>
            <a:pPr marL="742950" lvl="1" indent="-285750">
              <a:buFont typeface="Arial" panose="020B0604020202020204" pitchFamily="34" charset="0"/>
              <a:buChar char="•"/>
            </a:pPr>
            <a:r>
              <a:rPr lang="en-US" sz="1400" dirty="0" smtClean="0"/>
              <a:t>Illegal activities (riots, burning flags)</a:t>
            </a:r>
          </a:p>
          <a:p>
            <a:pPr lvl="1"/>
            <a:endParaRPr lang="en-US" sz="1400" dirty="0" smtClean="0"/>
          </a:p>
        </p:txBody>
      </p:sp>
      <p:sp>
        <p:nvSpPr>
          <p:cNvPr id="14" name="TextBox 13"/>
          <p:cNvSpPr txBox="1"/>
          <p:nvPr/>
        </p:nvSpPr>
        <p:spPr>
          <a:xfrm>
            <a:off x="6225541" y="2312602"/>
            <a:ext cx="5750859" cy="3108543"/>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1400" dirty="0" smtClean="0"/>
              <a:t>Paying attention to or </a:t>
            </a:r>
            <a:r>
              <a:rPr lang="en-US" sz="1400" dirty="0" smtClean="0"/>
              <a:t>following </a:t>
            </a:r>
            <a:r>
              <a:rPr lang="en-US" sz="1400" dirty="0" smtClean="0"/>
              <a:t>political or civic </a:t>
            </a:r>
            <a:r>
              <a:rPr lang="en-US" sz="1400" dirty="0" smtClean="0"/>
              <a:t>causes</a:t>
            </a:r>
            <a:endParaRPr lang="en-US" sz="1400" dirty="0" smtClean="0"/>
          </a:p>
          <a:p>
            <a:pPr marL="285750" indent="-285750">
              <a:lnSpc>
                <a:spcPct val="200000"/>
              </a:lnSpc>
              <a:buFont typeface="Arial" panose="020B0604020202020204" pitchFamily="34" charset="0"/>
              <a:buChar char="•"/>
            </a:pPr>
            <a:r>
              <a:rPr lang="en-US" sz="1400" dirty="0" smtClean="0"/>
              <a:t>Having political or civic knowledge or beliefs</a:t>
            </a:r>
          </a:p>
          <a:p>
            <a:pPr marL="285750" indent="-285750">
              <a:lnSpc>
                <a:spcPct val="200000"/>
              </a:lnSpc>
              <a:buFont typeface="Arial" panose="020B0604020202020204" pitchFamily="34" charset="0"/>
              <a:buChar char="•"/>
            </a:pPr>
            <a:r>
              <a:rPr lang="en-US" sz="1400" dirty="0" smtClean="0"/>
              <a:t>Holding opinions about political of civic matters</a:t>
            </a:r>
          </a:p>
          <a:p>
            <a:pPr marL="285750" indent="-285750">
              <a:lnSpc>
                <a:spcPct val="200000"/>
              </a:lnSpc>
              <a:buFont typeface="Arial" panose="020B0604020202020204" pitchFamily="34" charset="0"/>
              <a:buChar char="•"/>
            </a:pPr>
            <a:r>
              <a:rPr lang="en-US" sz="1400" dirty="0" smtClean="0"/>
              <a:t>Having feelings about political or civic matters</a:t>
            </a:r>
          </a:p>
          <a:p>
            <a:pPr marL="285750" indent="-285750">
              <a:lnSpc>
                <a:spcPct val="200000"/>
              </a:lnSpc>
              <a:buFont typeface="Arial" panose="020B0604020202020204" pitchFamily="34" charset="0"/>
              <a:buChar char="•"/>
            </a:pPr>
            <a:r>
              <a:rPr lang="en-US" sz="1400" dirty="0" smtClean="0"/>
              <a:t>Having political of civic skills</a:t>
            </a:r>
          </a:p>
          <a:p>
            <a:pPr marL="285750" indent="-285750">
              <a:lnSpc>
                <a:spcPct val="200000"/>
              </a:lnSpc>
              <a:buFont typeface="Arial" panose="020B0604020202020204" pitchFamily="34" charset="0"/>
              <a:buChar char="•"/>
            </a:pPr>
            <a:r>
              <a:rPr lang="en-US" sz="1400" dirty="0" smtClean="0"/>
              <a:t>Understanding political or civic institutions</a:t>
            </a:r>
          </a:p>
          <a:p>
            <a:pPr marL="285750" indent="-285750">
              <a:lnSpc>
                <a:spcPct val="200000"/>
              </a:lnSpc>
              <a:buFont typeface="Arial" panose="020B0604020202020204" pitchFamily="34" charset="0"/>
              <a:buChar char="•"/>
            </a:pPr>
            <a:r>
              <a:rPr lang="en-US" sz="1400" dirty="0" smtClean="0"/>
              <a:t>Understanding or holding political or civic values</a:t>
            </a:r>
          </a:p>
        </p:txBody>
      </p:sp>
      <p:grpSp>
        <p:nvGrpSpPr>
          <p:cNvPr id="15" name="Group 14"/>
          <p:cNvGrpSpPr/>
          <p:nvPr/>
        </p:nvGrpSpPr>
        <p:grpSpPr>
          <a:xfrm>
            <a:off x="5642610" y="279281"/>
            <a:ext cx="6450778" cy="2106860"/>
            <a:chOff x="3101116" y="2113284"/>
            <a:chExt cx="6450778" cy="2106860"/>
          </a:xfrm>
        </p:grpSpPr>
        <p:sp>
          <p:nvSpPr>
            <p:cNvPr id="16" name="Oval 15"/>
            <p:cNvSpPr/>
            <p:nvPr/>
          </p:nvSpPr>
          <p:spPr>
            <a:xfrm>
              <a:off x="3101116" y="2113284"/>
              <a:ext cx="6450778" cy="1917255"/>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948952" y="2404262"/>
              <a:ext cx="5468471" cy="1815882"/>
            </a:xfrm>
            <a:prstGeom prst="rect">
              <a:avLst/>
            </a:prstGeom>
            <a:noFill/>
          </p:spPr>
          <p:txBody>
            <a:bodyPr wrap="square" rtlCol="0">
              <a:spAutoFit/>
            </a:bodyPr>
            <a:lstStyle/>
            <a:p>
              <a:r>
                <a:rPr lang="en-US" sz="1400" dirty="0" smtClean="0"/>
                <a:t>Take a moment and consider where you stand on this grid. Do you actively participate? Do you lean more towards civic issues or political? Do you have any issues that are important to you and you follow the development? </a:t>
              </a:r>
            </a:p>
            <a:p>
              <a:r>
                <a:rPr lang="en-US" sz="1400" dirty="0" smtClean="0"/>
                <a:t>And yes, I know I’m missing the whole online world here, bear with me, that comes in upcoming lectures. </a:t>
              </a:r>
            </a:p>
            <a:p>
              <a:endParaRPr lang="en-US" sz="1400" dirty="0"/>
            </a:p>
            <a:p>
              <a:endParaRPr lang="en-US" sz="1400" dirty="0"/>
            </a:p>
          </p:txBody>
        </p:sp>
      </p:grpSp>
      <p:sp>
        <p:nvSpPr>
          <p:cNvPr id="3" name="Flowchart: Connector 2"/>
          <p:cNvSpPr/>
          <p:nvPr/>
        </p:nvSpPr>
        <p:spPr>
          <a:xfrm>
            <a:off x="9399494" y="5316695"/>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p:cNvSpPr/>
          <p:nvPr/>
        </p:nvSpPr>
        <p:spPr>
          <a:xfrm>
            <a:off x="7670650" y="2832684"/>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Connector 19"/>
          <p:cNvSpPr/>
          <p:nvPr/>
        </p:nvSpPr>
        <p:spPr>
          <a:xfrm>
            <a:off x="8862621" y="277116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Connector 20"/>
          <p:cNvSpPr/>
          <p:nvPr/>
        </p:nvSpPr>
        <p:spPr>
          <a:xfrm>
            <a:off x="7274859" y="2353233"/>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Connector 21"/>
          <p:cNvSpPr/>
          <p:nvPr/>
        </p:nvSpPr>
        <p:spPr>
          <a:xfrm>
            <a:off x="6408083" y="316349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p:cNvSpPr/>
          <p:nvPr/>
        </p:nvSpPr>
        <p:spPr>
          <a:xfrm>
            <a:off x="7929282" y="3319525"/>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lowchart: Connector 23"/>
          <p:cNvSpPr/>
          <p:nvPr/>
        </p:nvSpPr>
        <p:spPr>
          <a:xfrm>
            <a:off x="8727591" y="4319166"/>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Connector 24"/>
          <p:cNvSpPr/>
          <p:nvPr/>
        </p:nvSpPr>
        <p:spPr>
          <a:xfrm>
            <a:off x="6935544" y="478095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Connector 25"/>
          <p:cNvSpPr/>
          <p:nvPr/>
        </p:nvSpPr>
        <p:spPr>
          <a:xfrm>
            <a:off x="8329333" y="2318395"/>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lowchart: Connector 32"/>
          <p:cNvSpPr/>
          <p:nvPr/>
        </p:nvSpPr>
        <p:spPr>
          <a:xfrm>
            <a:off x="9845487" y="368403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lowchart: Connector 33"/>
          <p:cNvSpPr/>
          <p:nvPr/>
        </p:nvSpPr>
        <p:spPr>
          <a:xfrm>
            <a:off x="6973085" y="2727864"/>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lowchart: Connector 34"/>
          <p:cNvSpPr/>
          <p:nvPr/>
        </p:nvSpPr>
        <p:spPr>
          <a:xfrm>
            <a:off x="10069606" y="3311410"/>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lowchart: Connector 35"/>
          <p:cNvSpPr/>
          <p:nvPr/>
        </p:nvSpPr>
        <p:spPr>
          <a:xfrm>
            <a:off x="8548407" y="3171957"/>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lowchart: Connector 36"/>
          <p:cNvSpPr/>
          <p:nvPr/>
        </p:nvSpPr>
        <p:spPr>
          <a:xfrm>
            <a:off x="9325535" y="316007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lowchart: Connector 38"/>
          <p:cNvSpPr/>
          <p:nvPr/>
        </p:nvSpPr>
        <p:spPr>
          <a:xfrm>
            <a:off x="7422777" y="3573564"/>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42625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42047" y="2003469"/>
            <a:ext cx="5834903" cy="1815882"/>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Community problem solving through community organizations – membership, attending meetings, expression one’s point of view,…</a:t>
            </a:r>
          </a:p>
          <a:p>
            <a:pPr marL="285750" indent="-285750">
              <a:buFont typeface="Arial" panose="020B0604020202020204" pitchFamily="34" charset="0"/>
              <a:buChar char="•"/>
            </a:pPr>
            <a:r>
              <a:rPr lang="en-US" sz="1400" dirty="0" smtClean="0"/>
              <a:t>Membership in non-political organizations – religious, sports, NGO</a:t>
            </a:r>
          </a:p>
          <a:p>
            <a:pPr marL="285750" indent="-285750">
              <a:buFont typeface="Arial" panose="020B0604020202020204" pitchFamily="34" charset="0"/>
              <a:buChar char="•"/>
            </a:pPr>
            <a:r>
              <a:rPr lang="en-US" sz="1400" dirty="0" smtClean="0"/>
              <a:t>School-based community service</a:t>
            </a:r>
          </a:p>
          <a:p>
            <a:pPr marL="285750" indent="-285750">
              <a:buFont typeface="Arial" panose="020B0604020202020204" pitchFamily="34" charset="0"/>
              <a:buChar char="•"/>
            </a:pPr>
            <a:r>
              <a:rPr lang="en-US" sz="1400" dirty="0" smtClean="0"/>
              <a:t>Voluntary work</a:t>
            </a:r>
          </a:p>
          <a:p>
            <a:pPr marL="285750" indent="-285750">
              <a:buFont typeface="Arial" panose="020B0604020202020204" pitchFamily="34" charset="0"/>
              <a:buChar char="•"/>
            </a:pPr>
            <a:r>
              <a:rPr lang="en-US" sz="1400" dirty="0" smtClean="0"/>
              <a:t>Donations to charities</a:t>
            </a:r>
          </a:p>
          <a:p>
            <a:pPr marL="285750" indent="-285750">
              <a:buFont typeface="Arial" panose="020B0604020202020204" pitchFamily="34" charset="0"/>
              <a:buChar char="•"/>
            </a:pPr>
            <a:r>
              <a:rPr lang="en-US" sz="1400" dirty="0" smtClean="0"/>
              <a:t>Consumer behavior: Buy-</a:t>
            </a:r>
            <a:r>
              <a:rPr lang="en-US" sz="1400" dirty="0"/>
              <a:t>/Boycotting </a:t>
            </a:r>
            <a:r>
              <a:rPr lang="en-US" sz="1400" dirty="0" smtClean="0"/>
              <a:t>products</a:t>
            </a:r>
            <a:endParaRPr lang="en-US" sz="1400" b="1" dirty="0" smtClean="0"/>
          </a:p>
          <a:p>
            <a:pPr marL="285750" indent="-285750">
              <a:buFont typeface="Arial" panose="020B0604020202020204" pitchFamily="34" charset="0"/>
              <a:buChar char="•"/>
            </a:pPr>
            <a:endParaRPr lang="en-US" sz="1400" dirty="0" smtClean="0"/>
          </a:p>
        </p:txBody>
      </p:sp>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dirty="0" smtClean="0"/>
              <a:t>Participation</a:t>
            </a:r>
            <a:endParaRPr lang="en-US"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b="1" dirty="0" smtClean="0"/>
              <a:t>Engagement</a:t>
            </a:r>
            <a:endParaRPr lang="en-US" b="1" dirty="0"/>
          </a:p>
        </p:txBody>
      </p:sp>
      <p:sp>
        <p:nvSpPr>
          <p:cNvPr id="11" name="TextBox 10"/>
          <p:cNvSpPr txBox="1"/>
          <p:nvPr/>
        </p:nvSpPr>
        <p:spPr>
          <a:xfrm>
            <a:off x="6225541" y="1923535"/>
            <a:ext cx="1618129" cy="369332"/>
          </a:xfrm>
          <a:prstGeom prst="rect">
            <a:avLst/>
          </a:prstGeom>
          <a:noFill/>
        </p:spPr>
        <p:txBody>
          <a:bodyPr wrap="square" rtlCol="0">
            <a:spAutoFit/>
          </a:bodyPr>
          <a:lstStyle/>
          <a:p>
            <a:r>
              <a:rPr lang="en-US" b="1" dirty="0" smtClean="0"/>
              <a:t>Civic</a:t>
            </a:r>
            <a:endParaRPr lang="en-US" b="1"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b="1" dirty="0" smtClean="0"/>
              <a:t>Political</a:t>
            </a:r>
            <a:endParaRPr lang="en-US" b="1" dirty="0"/>
          </a:p>
        </p:txBody>
      </p:sp>
      <p:sp>
        <p:nvSpPr>
          <p:cNvPr id="5" name="TextBox 4"/>
          <p:cNvSpPr txBox="1"/>
          <p:nvPr/>
        </p:nvSpPr>
        <p:spPr>
          <a:xfrm>
            <a:off x="188259" y="4176500"/>
            <a:ext cx="5750859"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Conventional: </a:t>
            </a:r>
          </a:p>
          <a:p>
            <a:pPr marL="742950" lvl="1" indent="-285750">
              <a:buFont typeface="Arial" panose="020B0604020202020204" pitchFamily="34" charset="0"/>
              <a:buChar char="•"/>
            </a:pPr>
            <a:r>
              <a:rPr lang="en-US" sz="1400" dirty="0" smtClean="0"/>
              <a:t>Voting/ Working </a:t>
            </a:r>
            <a:r>
              <a:rPr lang="en-US" sz="1400" dirty="0"/>
              <a:t>on political </a:t>
            </a:r>
            <a:r>
              <a:rPr lang="en-US" sz="1400" dirty="0" smtClean="0"/>
              <a:t>campaign</a:t>
            </a:r>
            <a:endParaRPr lang="en-US" sz="1400" dirty="0"/>
          </a:p>
          <a:p>
            <a:pPr marL="742950" lvl="1" indent="-285750">
              <a:buFont typeface="Arial" panose="020B0604020202020204" pitchFamily="34" charset="0"/>
              <a:buChar char="•"/>
            </a:pPr>
            <a:r>
              <a:rPr lang="en-US" sz="1400" dirty="0"/>
              <a:t>Political party membership / Running for political election</a:t>
            </a:r>
          </a:p>
          <a:p>
            <a:pPr marL="742950" lvl="1" indent="-285750">
              <a:buFont typeface="Arial" panose="020B0604020202020204" pitchFamily="34" charset="0"/>
              <a:buChar char="•"/>
            </a:pPr>
            <a:r>
              <a:rPr lang="en-US" sz="1400" dirty="0" smtClean="0"/>
              <a:t>Donation </a:t>
            </a:r>
            <a:r>
              <a:rPr lang="en-US" sz="1400" dirty="0"/>
              <a:t>money to political parties/ Persuading </a:t>
            </a:r>
            <a:r>
              <a:rPr lang="en-US" sz="1400" dirty="0" smtClean="0"/>
              <a:t>others</a:t>
            </a:r>
          </a:p>
          <a:p>
            <a:pPr marL="285750" indent="-285750">
              <a:buFont typeface="Arial" panose="020B0604020202020204" pitchFamily="34" charset="0"/>
              <a:buChar char="•"/>
            </a:pPr>
            <a:r>
              <a:rPr lang="en-US" sz="1400" dirty="0" smtClean="0"/>
              <a:t>Non-conventional:</a:t>
            </a:r>
          </a:p>
          <a:p>
            <a:pPr marL="742950" lvl="1" indent="-285750">
              <a:buFont typeface="Arial" panose="020B0604020202020204" pitchFamily="34" charset="0"/>
              <a:buChar char="•"/>
            </a:pPr>
            <a:r>
              <a:rPr lang="en-US" sz="1400" dirty="0" smtClean="0"/>
              <a:t>Protests, demonstrations, marches</a:t>
            </a:r>
          </a:p>
          <a:p>
            <a:pPr marL="742950" lvl="1" indent="-285750">
              <a:buFont typeface="Arial" panose="020B0604020202020204" pitchFamily="34" charset="0"/>
              <a:buChar char="•"/>
            </a:pPr>
            <a:r>
              <a:rPr lang="en-US" sz="1400" dirty="0" smtClean="0"/>
              <a:t>Signing petitions</a:t>
            </a:r>
          </a:p>
          <a:p>
            <a:pPr marL="742950" lvl="1" indent="-285750">
              <a:buFont typeface="Arial" panose="020B0604020202020204" pitchFamily="34" charset="0"/>
              <a:buChar char="•"/>
            </a:pPr>
            <a:r>
              <a:rPr lang="en-US" sz="1400" dirty="0" smtClean="0"/>
              <a:t>Contacting politicians/public officials</a:t>
            </a:r>
          </a:p>
          <a:p>
            <a:pPr marL="742950" lvl="1" indent="-285750">
              <a:buFont typeface="Arial" panose="020B0604020202020204" pitchFamily="34" charset="0"/>
              <a:buChar char="•"/>
            </a:pPr>
            <a:r>
              <a:rPr lang="en-US" sz="1400" dirty="0" smtClean="0"/>
              <a:t>Wearing a symbol with political cause/ graffiti </a:t>
            </a:r>
          </a:p>
          <a:p>
            <a:pPr marL="742950" lvl="1" indent="-285750">
              <a:buFont typeface="Arial" panose="020B0604020202020204" pitchFamily="34" charset="0"/>
              <a:buChar char="•"/>
            </a:pPr>
            <a:r>
              <a:rPr lang="en-US" sz="1400" dirty="0" smtClean="0"/>
              <a:t>Illegal activities (riots, burning flags)</a:t>
            </a:r>
          </a:p>
          <a:p>
            <a:pPr lvl="1"/>
            <a:endParaRPr lang="en-US" sz="1400" dirty="0" smtClean="0"/>
          </a:p>
        </p:txBody>
      </p:sp>
      <p:sp>
        <p:nvSpPr>
          <p:cNvPr id="14" name="TextBox 13"/>
          <p:cNvSpPr txBox="1"/>
          <p:nvPr/>
        </p:nvSpPr>
        <p:spPr>
          <a:xfrm>
            <a:off x="6225541" y="2312602"/>
            <a:ext cx="5750859" cy="3108543"/>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1400" dirty="0" smtClean="0"/>
              <a:t>Paying attention to or </a:t>
            </a:r>
            <a:r>
              <a:rPr lang="en-US" sz="1400" dirty="0" smtClean="0"/>
              <a:t>following </a:t>
            </a:r>
            <a:r>
              <a:rPr lang="en-US" sz="1400" dirty="0" smtClean="0"/>
              <a:t>political or civic </a:t>
            </a:r>
            <a:r>
              <a:rPr lang="en-US" sz="1400" dirty="0" smtClean="0"/>
              <a:t>causes</a:t>
            </a:r>
            <a:endParaRPr lang="en-US" sz="1400" dirty="0" smtClean="0"/>
          </a:p>
          <a:p>
            <a:pPr marL="285750" indent="-285750">
              <a:lnSpc>
                <a:spcPct val="200000"/>
              </a:lnSpc>
              <a:buFont typeface="Arial" panose="020B0604020202020204" pitchFamily="34" charset="0"/>
              <a:buChar char="•"/>
            </a:pPr>
            <a:r>
              <a:rPr lang="en-US" sz="1400" dirty="0" smtClean="0"/>
              <a:t>Having political or civic knowledge or beliefs</a:t>
            </a:r>
          </a:p>
          <a:p>
            <a:pPr marL="285750" indent="-285750">
              <a:lnSpc>
                <a:spcPct val="200000"/>
              </a:lnSpc>
              <a:buFont typeface="Arial" panose="020B0604020202020204" pitchFamily="34" charset="0"/>
              <a:buChar char="•"/>
            </a:pPr>
            <a:r>
              <a:rPr lang="en-US" sz="1400" dirty="0" smtClean="0"/>
              <a:t>Holding opinions about political of civic matters</a:t>
            </a:r>
          </a:p>
          <a:p>
            <a:pPr marL="285750" indent="-285750">
              <a:lnSpc>
                <a:spcPct val="200000"/>
              </a:lnSpc>
              <a:buFont typeface="Arial" panose="020B0604020202020204" pitchFamily="34" charset="0"/>
              <a:buChar char="•"/>
            </a:pPr>
            <a:r>
              <a:rPr lang="en-US" sz="1400" dirty="0" smtClean="0"/>
              <a:t>Having feelings about political or civic matters</a:t>
            </a:r>
          </a:p>
          <a:p>
            <a:pPr marL="285750" indent="-285750">
              <a:lnSpc>
                <a:spcPct val="200000"/>
              </a:lnSpc>
              <a:buFont typeface="Arial" panose="020B0604020202020204" pitchFamily="34" charset="0"/>
              <a:buChar char="•"/>
            </a:pPr>
            <a:r>
              <a:rPr lang="en-US" sz="1400" dirty="0" smtClean="0"/>
              <a:t>Having political of civic skills</a:t>
            </a:r>
          </a:p>
          <a:p>
            <a:pPr marL="285750" indent="-285750">
              <a:lnSpc>
                <a:spcPct val="200000"/>
              </a:lnSpc>
              <a:buFont typeface="Arial" panose="020B0604020202020204" pitchFamily="34" charset="0"/>
              <a:buChar char="•"/>
            </a:pPr>
            <a:r>
              <a:rPr lang="en-US" sz="1400" dirty="0" smtClean="0"/>
              <a:t>Understanding political or civic institutions</a:t>
            </a:r>
          </a:p>
          <a:p>
            <a:pPr marL="285750" indent="-285750">
              <a:lnSpc>
                <a:spcPct val="200000"/>
              </a:lnSpc>
              <a:buFont typeface="Arial" panose="020B0604020202020204" pitchFamily="34" charset="0"/>
              <a:buChar char="•"/>
            </a:pPr>
            <a:r>
              <a:rPr lang="en-US" sz="1400" dirty="0" smtClean="0"/>
              <a:t>Understanding or holding political or civic values</a:t>
            </a:r>
          </a:p>
        </p:txBody>
      </p:sp>
      <p:grpSp>
        <p:nvGrpSpPr>
          <p:cNvPr id="15" name="Group 14"/>
          <p:cNvGrpSpPr/>
          <p:nvPr/>
        </p:nvGrpSpPr>
        <p:grpSpPr>
          <a:xfrm>
            <a:off x="5642610" y="279281"/>
            <a:ext cx="6450778" cy="2106860"/>
            <a:chOff x="3101116" y="2113284"/>
            <a:chExt cx="6450778" cy="2106860"/>
          </a:xfrm>
        </p:grpSpPr>
        <p:sp>
          <p:nvSpPr>
            <p:cNvPr id="16" name="Oval 15"/>
            <p:cNvSpPr/>
            <p:nvPr/>
          </p:nvSpPr>
          <p:spPr>
            <a:xfrm>
              <a:off x="3101116" y="2113284"/>
              <a:ext cx="6450778" cy="1917255"/>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948952" y="2404262"/>
              <a:ext cx="5468471" cy="1815882"/>
            </a:xfrm>
            <a:prstGeom prst="rect">
              <a:avLst/>
            </a:prstGeom>
            <a:noFill/>
          </p:spPr>
          <p:txBody>
            <a:bodyPr wrap="square" rtlCol="0">
              <a:spAutoFit/>
            </a:bodyPr>
            <a:lstStyle/>
            <a:p>
              <a:r>
                <a:rPr lang="en-US" sz="1400" dirty="0" smtClean="0"/>
                <a:t>Take a moment and consider where you stand on this grid. Do you actively participate? Do you lean more towards civic issues or political? Do you have any issues that are important to you and you follow the development? </a:t>
              </a:r>
            </a:p>
            <a:p>
              <a:r>
                <a:rPr lang="en-US" sz="1400" dirty="0" smtClean="0"/>
                <a:t>And yes, I know I’m missing the whole online world here, bear with me, that comes in upcoming lectures. </a:t>
              </a:r>
            </a:p>
            <a:p>
              <a:endParaRPr lang="en-US" sz="1400" dirty="0"/>
            </a:p>
            <a:p>
              <a:endParaRPr lang="en-US" sz="1400" dirty="0"/>
            </a:p>
          </p:txBody>
        </p:sp>
      </p:grpSp>
      <p:sp>
        <p:nvSpPr>
          <p:cNvPr id="3" name="Flowchart: Connector 2"/>
          <p:cNvSpPr/>
          <p:nvPr/>
        </p:nvSpPr>
        <p:spPr>
          <a:xfrm>
            <a:off x="9399494" y="5316695"/>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4214757" y="4537696"/>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p:cNvSpPr/>
          <p:nvPr/>
        </p:nvSpPr>
        <p:spPr>
          <a:xfrm>
            <a:off x="7670650" y="2832684"/>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Connector 19"/>
          <p:cNvSpPr/>
          <p:nvPr/>
        </p:nvSpPr>
        <p:spPr>
          <a:xfrm>
            <a:off x="8862621" y="277116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Connector 20"/>
          <p:cNvSpPr/>
          <p:nvPr/>
        </p:nvSpPr>
        <p:spPr>
          <a:xfrm>
            <a:off x="7274859" y="2353233"/>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Connector 21"/>
          <p:cNvSpPr/>
          <p:nvPr/>
        </p:nvSpPr>
        <p:spPr>
          <a:xfrm>
            <a:off x="6408083" y="316349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p:cNvSpPr/>
          <p:nvPr/>
        </p:nvSpPr>
        <p:spPr>
          <a:xfrm>
            <a:off x="7929282" y="3319525"/>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lowchart: Connector 23"/>
          <p:cNvSpPr/>
          <p:nvPr/>
        </p:nvSpPr>
        <p:spPr>
          <a:xfrm>
            <a:off x="8727591" y="4319166"/>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Connector 24"/>
          <p:cNvSpPr/>
          <p:nvPr/>
        </p:nvSpPr>
        <p:spPr>
          <a:xfrm>
            <a:off x="6935544" y="478095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Connector 25"/>
          <p:cNvSpPr/>
          <p:nvPr/>
        </p:nvSpPr>
        <p:spPr>
          <a:xfrm>
            <a:off x="8329333" y="2318395"/>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lowchart: Connector 26"/>
          <p:cNvSpPr/>
          <p:nvPr/>
        </p:nvSpPr>
        <p:spPr>
          <a:xfrm>
            <a:off x="4576483" y="5951765"/>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lowchart: Connector 29"/>
          <p:cNvSpPr/>
          <p:nvPr/>
        </p:nvSpPr>
        <p:spPr>
          <a:xfrm>
            <a:off x="3919369" y="4352729"/>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lowchart: Connector 30"/>
          <p:cNvSpPr/>
          <p:nvPr/>
        </p:nvSpPr>
        <p:spPr>
          <a:xfrm>
            <a:off x="4360434" y="5459483"/>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lowchart: Connector 32"/>
          <p:cNvSpPr/>
          <p:nvPr/>
        </p:nvSpPr>
        <p:spPr>
          <a:xfrm>
            <a:off x="9845487" y="368403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lowchart: Connector 33"/>
          <p:cNvSpPr/>
          <p:nvPr/>
        </p:nvSpPr>
        <p:spPr>
          <a:xfrm>
            <a:off x="6973085" y="2727864"/>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lowchart: Connector 34"/>
          <p:cNvSpPr/>
          <p:nvPr/>
        </p:nvSpPr>
        <p:spPr>
          <a:xfrm>
            <a:off x="10069606" y="3311410"/>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lowchart: Connector 35"/>
          <p:cNvSpPr/>
          <p:nvPr/>
        </p:nvSpPr>
        <p:spPr>
          <a:xfrm>
            <a:off x="8548407" y="3171957"/>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lowchart: Connector 36"/>
          <p:cNvSpPr/>
          <p:nvPr/>
        </p:nvSpPr>
        <p:spPr>
          <a:xfrm>
            <a:off x="9325535" y="316007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lowchart: Connector 37"/>
          <p:cNvSpPr/>
          <p:nvPr/>
        </p:nvSpPr>
        <p:spPr>
          <a:xfrm>
            <a:off x="5484831" y="4633034"/>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lowchart: Connector 38"/>
          <p:cNvSpPr/>
          <p:nvPr/>
        </p:nvSpPr>
        <p:spPr>
          <a:xfrm>
            <a:off x="7422777" y="3573564"/>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5987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42047" y="2003469"/>
            <a:ext cx="5834903" cy="1815882"/>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Community problem solving through community organizations – membership, attending meetings, expression one’s point of view,…</a:t>
            </a:r>
          </a:p>
          <a:p>
            <a:pPr marL="285750" indent="-285750">
              <a:buFont typeface="Arial" panose="020B0604020202020204" pitchFamily="34" charset="0"/>
              <a:buChar char="•"/>
            </a:pPr>
            <a:r>
              <a:rPr lang="en-US" sz="1400" dirty="0" smtClean="0"/>
              <a:t>Membership in non-political organizations – religious, sports, NGO</a:t>
            </a:r>
          </a:p>
          <a:p>
            <a:pPr marL="285750" indent="-285750">
              <a:buFont typeface="Arial" panose="020B0604020202020204" pitchFamily="34" charset="0"/>
              <a:buChar char="•"/>
            </a:pPr>
            <a:r>
              <a:rPr lang="en-US" sz="1400" dirty="0" smtClean="0"/>
              <a:t>School-based community service</a:t>
            </a:r>
          </a:p>
          <a:p>
            <a:pPr marL="285750" indent="-285750">
              <a:buFont typeface="Arial" panose="020B0604020202020204" pitchFamily="34" charset="0"/>
              <a:buChar char="•"/>
            </a:pPr>
            <a:r>
              <a:rPr lang="en-US" sz="1400" dirty="0" smtClean="0"/>
              <a:t>Voluntary work</a:t>
            </a:r>
          </a:p>
          <a:p>
            <a:pPr marL="285750" indent="-285750">
              <a:buFont typeface="Arial" panose="020B0604020202020204" pitchFamily="34" charset="0"/>
              <a:buChar char="•"/>
            </a:pPr>
            <a:r>
              <a:rPr lang="en-US" sz="1400" dirty="0" smtClean="0"/>
              <a:t>Donations to charities</a:t>
            </a:r>
          </a:p>
          <a:p>
            <a:pPr marL="285750" indent="-285750">
              <a:buFont typeface="Arial" panose="020B0604020202020204" pitchFamily="34" charset="0"/>
              <a:buChar char="•"/>
            </a:pPr>
            <a:r>
              <a:rPr lang="en-US" sz="1400" dirty="0" smtClean="0"/>
              <a:t>Consumer behavior: Buy-</a:t>
            </a:r>
            <a:r>
              <a:rPr lang="en-US" sz="1400" dirty="0"/>
              <a:t>/Boycotting </a:t>
            </a:r>
            <a:r>
              <a:rPr lang="en-US" sz="1400" dirty="0" smtClean="0"/>
              <a:t>products</a:t>
            </a:r>
            <a:endParaRPr lang="en-US" sz="1400" b="1" dirty="0" smtClean="0"/>
          </a:p>
          <a:p>
            <a:pPr marL="285750" indent="-285750">
              <a:buFont typeface="Arial" panose="020B0604020202020204" pitchFamily="34" charset="0"/>
              <a:buChar char="•"/>
            </a:pPr>
            <a:endParaRPr lang="en-US" sz="1400" dirty="0" smtClean="0"/>
          </a:p>
        </p:txBody>
      </p:sp>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dirty="0" smtClean="0"/>
              <a:t>Participation</a:t>
            </a:r>
            <a:endParaRPr lang="en-US"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b="1" dirty="0" smtClean="0"/>
              <a:t>Engagement</a:t>
            </a:r>
            <a:endParaRPr lang="en-US" b="1" dirty="0"/>
          </a:p>
        </p:txBody>
      </p:sp>
      <p:sp>
        <p:nvSpPr>
          <p:cNvPr id="11" name="TextBox 10"/>
          <p:cNvSpPr txBox="1"/>
          <p:nvPr/>
        </p:nvSpPr>
        <p:spPr>
          <a:xfrm>
            <a:off x="6225541" y="1923535"/>
            <a:ext cx="1618129" cy="369332"/>
          </a:xfrm>
          <a:prstGeom prst="rect">
            <a:avLst/>
          </a:prstGeom>
          <a:noFill/>
        </p:spPr>
        <p:txBody>
          <a:bodyPr wrap="square" rtlCol="0">
            <a:spAutoFit/>
          </a:bodyPr>
          <a:lstStyle/>
          <a:p>
            <a:r>
              <a:rPr lang="en-US" b="1" dirty="0" smtClean="0"/>
              <a:t>Civic</a:t>
            </a:r>
            <a:endParaRPr lang="en-US" b="1"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b="1" dirty="0" smtClean="0"/>
              <a:t>Political</a:t>
            </a:r>
            <a:endParaRPr lang="en-US" b="1" dirty="0"/>
          </a:p>
        </p:txBody>
      </p:sp>
      <p:sp>
        <p:nvSpPr>
          <p:cNvPr id="5" name="TextBox 4"/>
          <p:cNvSpPr txBox="1"/>
          <p:nvPr/>
        </p:nvSpPr>
        <p:spPr>
          <a:xfrm>
            <a:off x="188259" y="4176500"/>
            <a:ext cx="5750859"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Conventional: </a:t>
            </a:r>
          </a:p>
          <a:p>
            <a:pPr marL="742950" lvl="1" indent="-285750">
              <a:buFont typeface="Arial" panose="020B0604020202020204" pitchFamily="34" charset="0"/>
              <a:buChar char="•"/>
            </a:pPr>
            <a:r>
              <a:rPr lang="en-US" sz="1400" dirty="0" smtClean="0"/>
              <a:t>Voting/ Working </a:t>
            </a:r>
            <a:r>
              <a:rPr lang="en-US" sz="1400" dirty="0"/>
              <a:t>on political </a:t>
            </a:r>
            <a:r>
              <a:rPr lang="en-US" sz="1400" dirty="0" smtClean="0"/>
              <a:t>campaign</a:t>
            </a:r>
            <a:endParaRPr lang="en-US" sz="1400" dirty="0"/>
          </a:p>
          <a:p>
            <a:pPr marL="742950" lvl="1" indent="-285750">
              <a:buFont typeface="Arial" panose="020B0604020202020204" pitchFamily="34" charset="0"/>
              <a:buChar char="•"/>
            </a:pPr>
            <a:r>
              <a:rPr lang="en-US" sz="1400" dirty="0"/>
              <a:t>Political party membership / Running for political election</a:t>
            </a:r>
          </a:p>
          <a:p>
            <a:pPr marL="742950" lvl="1" indent="-285750">
              <a:buFont typeface="Arial" panose="020B0604020202020204" pitchFamily="34" charset="0"/>
              <a:buChar char="•"/>
            </a:pPr>
            <a:r>
              <a:rPr lang="en-US" sz="1400" dirty="0" smtClean="0"/>
              <a:t>Donation </a:t>
            </a:r>
            <a:r>
              <a:rPr lang="en-US" sz="1400" dirty="0"/>
              <a:t>money to political parties/ Persuading </a:t>
            </a:r>
            <a:r>
              <a:rPr lang="en-US" sz="1400" dirty="0" smtClean="0"/>
              <a:t>others</a:t>
            </a:r>
          </a:p>
          <a:p>
            <a:pPr marL="285750" indent="-285750">
              <a:buFont typeface="Arial" panose="020B0604020202020204" pitchFamily="34" charset="0"/>
              <a:buChar char="•"/>
            </a:pPr>
            <a:r>
              <a:rPr lang="en-US" sz="1400" dirty="0" smtClean="0"/>
              <a:t>Non-conventional:</a:t>
            </a:r>
          </a:p>
          <a:p>
            <a:pPr marL="742950" lvl="1" indent="-285750">
              <a:buFont typeface="Arial" panose="020B0604020202020204" pitchFamily="34" charset="0"/>
              <a:buChar char="•"/>
            </a:pPr>
            <a:r>
              <a:rPr lang="en-US" sz="1400" dirty="0" smtClean="0"/>
              <a:t>Protests, demonstrations, marches</a:t>
            </a:r>
          </a:p>
          <a:p>
            <a:pPr marL="742950" lvl="1" indent="-285750">
              <a:buFont typeface="Arial" panose="020B0604020202020204" pitchFamily="34" charset="0"/>
              <a:buChar char="•"/>
            </a:pPr>
            <a:r>
              <a:rPr lang="en-US" sz="1400" dirty="0" smtClean="0"/>
              <a:t>Signing petitions</a:t>
            </a:r>
          </a:p>
          <a:p>
            <a:pPr marL="742950" lvl="1" indent="-285750">
              <a:buFont typeface="Arial" panose="020B0604020202020204" pitchFamily="34" charset="0"/>
              <a:buChar char="•"/>
            </a:pPr>
            <a:r>
              <a:rPr lang="en-US" sz="1400" dirty="0" smtClean="0"/>
              <a:t>Contacting politicians/public officials</a:t>
            </a:r>
          </a:p>
          <a:p>
            <a:pPr marL="742950" lvl="1" indent="-285750">
              <a:buFont typeface="Arial" panose="020B0604020202020204" pitchFamily="34" charset="0"/>
              <a:buChar char="•"/>
            </a:pPr>
            <a:r>
              <a:rPr lang="en-US" sz="1400" dirty="0" smtClean="0"/>
              <a:t>Wearing a symbol with political cause/ graffiti </a:t>
            </a:r>
          </a:p>
          <a:p>
            <a:pPr marL="742950" lvl="1" indent="-285750">
              <a:buFont typeface="Arial" panose="020B0604020202020204" pitchFamily="34" charset="0"/>
              <a:buChar char="•"/>
            </a:pPr>
            <a:r>
              <a:rPr lang="en-US" sz="1400" dirty="0" smtClean="0"/>
              <a:t>Illegal activities (riots, burning flags)</a:t>
            </a:r>
          </a:p>
          <a:p>
            <a:pPr lvl="1"/>
            <a:endParaRPr lang="en-US" sz="1400" dirty="0" smtClean="0"/>
          </a:p>
        </p:txBody>
      </p:sp>
      <p:sp>
        <p:nvSpPr>
          <p:cNvPr id="14" name="TextBox 13"/>
          <p:cNvSpPr txBox="1"/>
          <p:nvPr/>
        </p:nvSpPr>
        <p:spPr>
          <a:xfrm>
            <a:off x="6225541" y="2312602"/>
            <a:ext cx="5750859" cy="3108543"/>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1400" dirty="0" smtClean="0"/>
              <a:t>Paying attention to or </a:t>
            </a:r>
            <a:r>
              <a:rPr lang="en-US" sz="1400" dirty="0" smtClean="0"/>
              <a:t>following </a:t>
            </a:r>
            <a:r>
              <a:rPr lang="en-US" sz="1400" dirty="0" smtClean="0"/>
              <a:t>political or civic </a:t>
            </a:r>
            <a:r>
              <a:rPr lang="en-US" sz="1400" dirty="0" smtClean="0"/>
              <a:t>causes</a:t>
            </a:r>
            <a:endParaRPr lang="en-US" sz="1400" dirty="0" smtClean="0"/>
          </a:p>
          <a:p>
            <a:pPr marL="285750" indent="-285750">
              <a:lnSpc>
                <a:spcPct val="200000"/>
              </a:lnSpc>
              <a:buFont typeface="Arial" panose="020B0604020202020204" pitchFamily="34" charset="0"/>
              <a:buChar char="•"/>
            </a:pPr>
            <a:r>
              <a:rPr lang="en-US" sz="1400" dirty="0" smtClean="0"/>
              <a:t>Having political or civic knowledge or beliefs</a:t>
            </a:r>
          </a:p>
          <a:p>
            <a:pPr marL="285750" indent="-285750">
              <a:lnSpc>
                <a:spcPct val="200000"/>
              </a:lnSpc>
              <a:buFont typeface="Arial" panose="020B0604020202020204" pitchFamily="34" charset="0"/>
              <a:buChar char="•"/>
            </a:pPr>
            <a:r>
              <a:rPr lang="en-US" sz="1400" dirty="0" smtClean="0"/>
              <a:t>Holding opinions about political of civic matters</a:t>
            </a:r>
          </a:p>
          <a:p>
            <a:pPr marL="285750" indent="-285750">
              <a:lnSpc>
                <a:spcPct val="200000"/>
              </a:lnSpc>
              <a:buFont typeface="Arial" panose="020B0604020202020204" pitchFamily="34" charset="0"/>
              <a:buChar char="•"/>
            </a:pPr>
            <a:r>
              <a:rPr lang="en-US" sz="1400" dirty="0" smtClean="0"/>
              <a:t>Having feelings about political or civic matters</a:t>
            </a:r>
          </a:p>
          <a:p>
            <a:pPr marL="285750" indent="-285750">
              <a:lnSpc>
                <a:spcPct val="200000"/>
              </a:lnSpc>
              <a:buFont typeface="Arial" panose="020B0604020202020204" pitchFamily="34" charset="0"/>
              <a:buChar char="•"/>
            </a:pPr>
            <a:r>
              <a:rPr lang="en-US" sz="1400" dirty="0" smtClean="0"/>
              <a:t>Having political of civic skills</a:t>
            </a:r>
          </a:p>
          <a:p>
            <a:pPr marL="285750" indent="-285750">
              <a:lnSpc>
                <a:spcPct val="200000"/>
              </a:lnSpc>
              <a:buFont typeface="Arial" panose="020B0604020202020204" pitchFamily="34" charset="0"/>
              <a:buChar char="•"/>
            </a:pPr>
            <a:r>
              <a:rPr lang="en-US" sz="1400" dirty="0" smtClean="0"/>
              <a:t>Understanding political or civic institutions</a:t>
            </a:r>
          </a:p>
          <a:p>
            <a:pPr marL="285750" indent="-285750">
              <a:lnSpc>
                <a:spcPct val="200000"/>
              </a:lnSpc>
              <a:buFont typeface="Arial" panose="020B0604020202020204" pitchFamily="34" charset="0"/>
              <a:buChar char="•"/>
            </a:pPr>
            <a:r>
              <a:rPr lang="en-US" sz="1400" dirty="0" smtClean="0"/>
              <a:t>Understanding or holding political or civic values</a:t>
            </a:r>
          </a:p>
        </p:txBody>
      </p:sp>
      <p:grpSp>
        <p:nvGrpSpPr>
          <p:cNvPr id="15" name="Group 14"/>
          <p:cNvGrpSpPr/>
          <p:nvPr/>
        </p:nvGrpSpPr>
        <p:grpSpPr>
          <a:xfrm>
            <a:off x="5642610" y="279281"/>
            <a:ext cx="6450778" cy="2106860"/>
            <a:chOff x="3101116" y="2113284"/>
            <a:chExt cx="6450778" cy="2106860"/>
          </a:xfrm>
        </p:grpSpPr>
        <p:sp>
          <p:nvSpPr>
            <p:cNvPr id="16" name="Oval 15"/>
            <p:cNvSpPr/>
            <p:nvPr/>
          </p:nvSpPr>
          <p:spPr>
            <a:xfrm>
              <a:off x="3101116" y="2113284"/>
              <a:ext cx="6450778" cy="1917255"/>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948952" y="2404262"/>
              <a:ext cx="5468471" cy="1815882"/>
            </a:xfrm>
            <a:prstGeom prst="rect">
              <a:avLst/>
            </a:prstGeom>
            <a:noFill/>
          </p:spPr>
          <p:txBody>
            <a:bodyPr wrap="square" rtlCol="0">
              <a:spAutoFit/>
            </a:bodyPr>
            <a:lstStyle/>
            <a:p>
              <a:r>
                <a:rPr lang="en-US" sz="1400" dirty="0" smtClean="0"/>
                <a:t>Take a moment and consider where you stand on this grid. Do you actively participate? Do you lean more towards civic issues or political? Do you have any issues that are important to you and you follow the development? </a:t>
              </a:r>
            </a:p>
            <a:p>
              <a:r>
                <a:rPr lang="en-US" sz="1400" dirty="0" smtClean="0"/>
                <a:t>And yes, I know I’m missing the whole online world here, bear with me, that comes in upcoming lectures. </a:t>
              </a:r>
            </a:p>
            <a:p>
              <a:endParaRPr lang="en-US" sz="1400" dirty="0"/>
            </a:p>
            <a:p>
              <a:endParaRPr lang="en-US" sz="1400" dirty="0"/>
            </a:p>
          </p:txBody>
        </p:sp>
      </p:grpSp>
      <p:sp>
        <p:nvSpPr>
          <p:cNvPr id="3" name="Flowchart: Connector 2"/>
          <p:cNvSpPr/>
          <p:nvPr/>
        </p:nvSpPr>
        <p:spPr>
          <a:xfrm>
            <a:off x="9399494" y="5316695"/>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4214757" y="4537696"/>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p:cNvSpPr/>
          <p:nvPr/>
        </p:nvSpPr>
        <p:spPr>
          <a:xfrm>
            <a:off x="7670650" y="2832684"/>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Connector 19"/>
          <p:cNvSpPr/>
          <p:nvPr/>
        </p:nvSpPr>
        <p:spPr>
          <a:xfrm>
            <a:off x="8862621" y="277116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Connector 20"/>
          <p:cNvSpPr/>
          <p:nvPr/>
        </p:nvSpPr>
        <p:spPr>
          <a:xfrm>
            <a:off x="7274859" y="2353233"/>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Connector 21"/>
          <p:cNvSpPr/>
          <p:nvPr/>
        </p:nvSpPr>
        <p:spPr>
          <a:xfrm>
            <a:off x="6408083" y="316349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p:cNvSpPr/>
          <p:nvPr/>
        </p:nvSpPr>
        <p:spPr>
          <a:xfrm>
            <a:off x="7929282" y="3319525"/>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lowchart: Connector 23"/>
          <p:cNvSpPr/>
          <p:nvPr/>
        </p:nvSpPr>
        <p:spPr>
          <a:xfrm>
            <a:off x="8727591" y="4319166"/>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Connector 24"/>
          <p:cNvSpPr/>
          <p:nvPr/>
        </p:nvSpPr>
        <p:spPr>
          <a:xfrm>
            <a:off x="6935544" y="478095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Connector 25"/>
          <p:cNvSpPr/>
          <p:nvPr/>
        </p:nvSpPr>
        <p:spPr>
          <a:xfrm>
            <a:off x="8329333" y="2318395"/>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lowchart: Connector 26"/>
          <p:cNvSpPr/>
          <p:nvPr/>
        </p:nvSpPr>
        <p:spPr>
          <a:xfrm>
            <a:off x="4576483" y="5951765"/>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lowchart: Connector 27"/>
          <p:cNvSpPr/>
          <p:nvPr/>
        </p:nvSpPr>
        <p:spPr>
          <a:xfrm>
            <a:off x="4434393" y="2682565"/>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lowchart: Connector 28"/>
          <p:cNvSpPr/>
          <p:nvPr/>
        </p:nvSpPr>
        <p:spPr>
          <a:xfrm>
            <a:off x="2142564" y="3005603"/>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lowchart: Connector 29"/>
          <p:cNvSpPr/>
          <p:nvPr/>
        </p:nvSpPr>
        <p:spPr>
          <a:xfrm>
            <a:off x="3919369" y="4352729"/>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lowchart: Connector 30"/>
          <p:cNvSpPr/>
          <p:nvPr/>
        </p:nvSpPr>
        <p:spPr>
          <a:xfrm>
            <a:off x="4360434" y="5459483"/>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lowchart: Connector 31"/>
          <p:cNvSpPr/>
          <p:nvPr/>
        </p:nvSpPr>
        <p:spPr>
          <a:xfrm>
            <a:off x="3558092" y="2832684"/>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lowchart: Connector 32"/>
          <p:cNvSpPr/>
          <p:nvPr/>
        </p:nvSpPr>
        <p:spPr>
          <a:xfrm>
            <a:off x="9845487" y="368403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lowchart: Connector 33"/>
          <p:cNvSpPr/>
          <p:nvPr/>
        </p:nvSpPr>
        <p:spPr>
          <a:xfrm>
            <a:off x="6973085" y="2727864"/>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lowchart: Connector 34"/>
          <p:cNvSpPr/>
          <p:nvPr/>
        </p:nvSpPr>
        <p:spPr>
          <a:xfrm>
            <a:off x="10069606" y="3311410"/>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lowchart: Connector 35"/>
          <p:cNvSpPr/>
          <p:nvPr/>
        </p:nvSpPr>
        <p:spPr>
          <a:xfrm>
            <a:off x="8548407" y="3171957"/>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lowchart: Connector 36"/>
          <p:cNvSpPr/>
          <p:nvPr/>
        </p:nvSpPr>
        <p:spPr>
          <a:xfrm>
            <a:off x="9325535" y="316007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lowchart: Connector 37"/>
          <p:cNvSpPr/>
          <p:nvPr/>
        </p:nvSpPr>
        <p:spPr>
          <a:xfrm>
            <a:off x="5484831" y="4633034"/>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lowchart: Connector 38"/>
          <p:cNvSpPr/>
          <p:nvPr/>
        </p:nvSpPr>
        <p:spPr>
          <a:xfrm>
            <a:off x="7422777" y="3573564"/>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lowchart: Connector 39"/>
          <p:cNvSpPr/>
          <p:nvPr/>
        </p:nvSpPr>
        <p:spPr>
          <a:xfrm>
            <a:off x="4649207" y="3153521"/>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lowchart: Connector 40"/>
          <p:cNvSpPr/>
          <p:nvPr/>
        </p:nvSpPr>
        <p:spPr>
          <a:xfrm>
            <a:off x="3994450" y="3626307"/>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2561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FA0AB7-DECE-4835-95CE-8B7F4CA97F3F}"/>
              </a:ext>
            </a:extLst>
          </p:cNvPr>
          <p:cNvSpPr>
            <a:spLocks noGrp="1"/>
          </p:cNvSpPr>
          <p:nvPr>
            <p:ph type="title"/>
          </p:nvPr>
        </p:nvSpPr>
        <p:spPr/>
        <p:txBody>
          <a:bodyPr/>
          <a:lstStyle/>
          <a:p>
            <a:r>
              <a:rPr lang="en-US" dirty="0"/>
              <a:t>Lecture</a:t>
            </a:r>
            <a:r>
              <a:rPr lang="cs-CZ" dirty="0"/>
              <a:t> </a:t>
            </a:r>
            <a:r>
              <a:rPr lang="cs-CZ" dirty="0" err="1"/>
              <a:t>overview</a:t>
            </a:r>
            <a:endParaRPr lang="cs-CZ" dirty="0"/>
          </a:p>
        </p:txBody>
      </p:sp>
      <p:sp>
        <p:nvSpPr>
          <p:cNvPr id="3" name="Zástupný obsah 2">
            <a:extLst>
              <a:ext uri="{FF2B5EF4-FFF2-40B4-BE49-F238E27FC236}">
                <a16:creationId xmlns:a16="http://schemas.microsoft.com/office/drawing/2014/main" id="{481218D4-5BD3-4860-9599-E726032DE5F7}"/>
              </a:ext>
            </a:extLst>
          </p:cNvPr>
          <p:cNvSpPr>
            <a:spLocks noGrp="1"/>
          </p:cNvSpPr>
          <p:nvPr>
            <p:ph idx="1"/>
          </p:nvPr>
        </p:nvSpPr>
        <p:spPr/>
        <p:txBody>
          <a:bodyPr vert="horz" lIns="0" tIns="45720" rIns="0" bIns="45720" rtlCol="0" anchor="t">
            <a:normAutofit/>
          </a:bodyPr>
          <a:lstStyle/>
          <a:p>
            <a:pPr>
              <a:buFont typeface="Arial" panose="020F0502020204030204" pitchFamily="34" charset="0"/>
              <a:buChar char="•"/>
            </a:pPr>
            <a:r>
              <a:rPr lang="en-US" dirty="0"/>
              <a:t> </a:t>
            </a:r>
            <a:r>
              <a:rPr lang="en-US" b="1" dirty="0" smtClean="0"/>
              <a:t>Terminology: </a:t>
            </a:r>
            <a:r>
              <a:rPr lang="en-US" dirty="0" smtClean="0"/>
              <a:t>political mobilization, civic and political participation/ engagement</a:t>
            </a:r>
            <a:endParaRPr lang="en-US" dirty="0"/>
          </a:p>
          <a:p>
            <a:pPr>
              <a:buFont typeface="Arial,Sans-Serif" panose="020F0502020204030204" pitchFamily="34" charset="0"/>
              <a:buChar char="•"/>
            </a:pPr>
            <a:r>
              <a:rPr lang="en-US" b="1" dirty="0" smtClean="0"/>
              <a:t>Terminology:</a:t>
            </a:r>
            <a:r>
              <a:rPr lang="en-US" dirty="0" smtClean="0"/>
              <a:t> Apolitical – </a:t>
            </a:r>
            <a:r>
              <a:rPr lang="en-US" dirty="0"/>
              <a:t>Stand-by </a:t>
            </a:r>
            <a:r>
              <a:rPr lang="en-US" dirty="0" smtClean="0"/>
              <a:t>– Active citizens</a:t>
            </a:r>
            <a:endParaRPr lang="en-US" dirty="0">
              <a:ea typeface="+mn-lt"/>
              <a:cs typeface="+mn-lt"/>
            </a:endParaRPr>
          </a:p>
          <a:p>
            <a:pPr>
              <a:buFont typeface="Arial" panose="020F0502020204030204" pitchFamily="34" charset="0"/>
              <a:buChar char="•"/>
            </a:pPr>
            <a:r>
              <a:rPr lang="en-US" b="1" dirty="0"/>
              <a:t>Why</a:t>
            </a:r>
            <a:r>
              <a:rPr lang="en-US" dirty="0"/>
              <a:t> </a:t>
            </a:r>
            <a:r>
              <a:rPr lang="en-US" dirty="0" smtClean="0"/>
              <a:t>do we study active citizenship?</a:t>
            </a:r>
            <a:endParaRPr lang="en-US" dirty="0"/>
          </a:p>
          <a:p>
            <a:pPr>
              <a:buFont typeface="Arial" panose="020F0502020204030204" pitchFamily="34" charset="0"/>
              <a:buChar char="•"/>
            </a:pPr>
            <a:r>
              <a:rPr lang="en-US" b="1" dirty="0"/>
              <a:t>Factors and processes</a:t>
            </a:r>
            <a:r>
              <a:rPr lang="en-US" dirty="0"/>
              <a:t> influencing individual/collective political </a:t>
            </a:r>
            <a:r>
              <a:rPr lang="en-US" dirty="0" smtClean="0"/>
              <a:t>mobilization </a:t>
            </a:r>
          </a:p>
          <a:p>
            <a:pPr lvl="1">
              <a:buFont typeface="Arial" panose="020F0502020204030204" pitchFamily="34" charset="0"/>
              <a:buChar char="•"/>
            </a:pPr>
            <a:r>
              <a:rPr lang="en-US" dirty="0" smtClean="0"/>
              <a:t>Civic Voluntarism Model</a:t>
            </a:r>
          </a:p>
          <a:p>
            <a:pPr lvl="1">
              <a:buFont typeface="Arial" panose="020F0502020204030204" pitchFamily="34" charset="0"/>
              <a:buChar char="•"/>
            </a:pPr>
            <a:r>
              <a:rPr lang="en-US" dirty="0" smtClean="0"/>
              <a:t>Social Capital Model</a:t>
            </a:r>
          </a:p>
          <a:p>
            <a:pPr lvl="1">
              <a:buFont typeface="Arial" panose="020F0502020204030204" pitchFamily="34" charset="0"/>
              <a:buChar char="•"/>
            </a:pPr>
            <a:r>
              <a:rPr lang="en-US" dirty="0" smtClean="0"/>
              <a:t>Dynamic Dual-pathway model</a:t>
            </a:r>
            <a:endParaRPr lang="en-US" dirty="0" smtClean="0"/>
          </a:p>
          <a:p>
            <a:pPr lvl="1">
              <a:buFont typeface="Arial" panose="020F0502020204030204" pitchFamily="34" charset="0"/>
              <a:buChar char="•"/>
            </a:pPr>
            <a:r>
              <a:rPr lang="en-US" dirty="0" smtClean="0"/>
              <a:t>with respect to minority citizens</a:t>
            </a:r>
            <a:endParaRPr lang="en-US" dirty="0"/>
          </a:p>
        </p:txBody>
      </p:sp>
    </p:spTree>
    <p:extLst>
      <p:ext uri="{BB962C8B-B14F-4D97-AF65-F5344CB8AC3E}">
        <p14:creationId xmlns:p14="http://schemas.microsoft.com/office/powerpoint/2010/main" val="617782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42047" y="2003469"/>
            <a:ext cx="5834903" cy="2031325"/>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Community problem solving through community organizations – membership, attending meetings, expression one’s point of view,…</a:t>
            </a:r>
          </a:p>
          <a:p>
            <a:pPr marL="285750" indent="-285750">
              <a:buFont typeface="Arial" panose="020B0604020202020204" pitchFamily="34" charset="0"/>
              <a:buChar char="•"/>
            </a:pPr>
            <a:r>
              <a:rPr lang="en-US" sz="1400" dirty="0" smtClean="0"/>
              <a:t>Membership in non-political organizations – religious, sports, NGO</a:t>
            </a:r>
          </a:p>
          <a:p>
            <a:pPr marL="285750" indent="-285750">
              <a:buFont typeface="Arial" panose="020B0604020202020204" pitchFamily="34" charset="0"/>
              <a:buChar char="•"/>
            </a:pPr>
            <a:r>
              <a:rPr lang="en-US" sz="1400" dirty="0" smtClean="0"/>
              <a:t>School-based community service</a:t>
            </a:r>
          </a:p>
          <a:p>
            <a:pPr marL="285750" indent="-285750">
              <a:buFont typeface="Arial" panose="020B0604020202020204" pitchFamily="34" charset="0"/>
              <a:buChar char="•"/>
            </a:pPr>
            <a:r>
              <a:rPr lang="en-US" sz="1400" dirty="0" smtClean="0"/>
              <a:t>Voluntary work</a:t>
            </a:r>
          </a:p>
          <a:p>
            <a:pPr marL="285750" indent="-285750">
              <a:buFont typeface="Arial" panose="020B0604020202020204" pitchFamily="34" charset="0"/>
              <a:buChar char="•"/>
            </a:pPr>
            <a:r>
              <a:rPr lang="en-US" sz="1400" dirty="0" smtClean="0"/>
              <a:t>Donations to charities</a:t>
            </a:r>
          </a:p>
          <a:p>
            <a:pPr marL="285750" indent="-285750">
              <a:buFont typeface="Arial" panose="020B0604020202020204" pitchFamily="34" charset="0"/>
              <a:buChar char="•"/>
            </a:pPr>
            <a:r>
              <a:rPr lang="en-US" sz="1400" dirty="0" smtClean="0"/>
              <a:t>Consumer behavior: Buy-</a:t>
            </a:r>
            <a:r>
              <a:rPr lang="en-US" sz="1400" dirty="0"/>
              <a:t>/Boycotting products for political reasons</a:t>
            </a:r>
          </a:p>
          <a:p>
            <a:pPr marL="285750" indent="-285750">
              <a:buFont typeface="Arial" panose="020B0604020202020204" pitchFamily="34" charset="0"/>
              <a:buChar char="•"/>
            </a:pPr>
            <a:endParaRPr lang="en-US" sz="1400" b="1" dirty="0" smtClean="0"/>
          </a:p>
          <a:p>
            <a:pPr marL="285750" indent="-285750">
              <a:buFont typeface="Arial" panose="020B0604020202020204" pitchFamily="34" charset="0"/>
              <a:buChar char="•"/>
            </a:pPr>
            <a:endParaRPr lang="en-US" sz="1400" dirty="0" smtClean="0"/>
          </a:p>
        </p:txBody>
      </p:sp>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dirty="0" smtClean="0"/>
              <a:t>Participation</a:t>
            </a:r>
            <a:endParaRPr lang="en-US"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b="1" dirty="0" smtClean="0"/>
              <a:t>Engagement</a:t>
            </a:r>
            <a:endParaRPr lang="en-US" b="1" dirty="0"/>
          </a:p>
        </p:txBody>
      </p:sp>
      <p:sp>
        <p:nvSpPr>
          <p:cNvPr id="11" name="TextBox 10"/>
          <p:cNvSpPr txBox="1"/>
          <p:nvPr/>
        </p:nvSpPr>
        <p:spPr>
          <a:xfrm>
            <a:off x="6225541" y="1923535"/>
            <a:ext cx="1618129" cy="369332"/>
          </a:xfrm>
          <a:prstGeom prst="rect">
            <a:avLst/>
          </a:prstGeom>
          <a:noFill/>
        </p:spPr>
        <p:txBody>
          <a:bodyPr wrap="square" rtlCol="0">
            <a:spAutoFit/>
          </a:bodyPr>
          <a:lstStyle/>
          <a:p>
            <a:r>
              <a:rPr lang="en-US" b="1" dirty="0" smtClean="0"/>
              <a:t>Civic</a:t>
            </a:r>
            <a:endParaRPr lang="en-US" b="1"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b="1" dirty="0" smtClean="0"/>
              <a:t>Political</a:t>
            </a:r>
            <a:endParaRPr lang="en-US" b="1" dirty="0"/>
          </a:p>
        </p:txBody>
      </p:sp>
      <p:sp>
        <p:nvSpPr>
          <p:cNvPr id="5" name="TextBox 4"/>
          <p:cNvSpPr txBox="1"/>
          <p:nvPr/>
        </p:nvSpPr>
        <p:spPr>
          <a:xfrm>
            <a:off x="188259" y="4176500"/>
            <a:ext cx="5750859"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Conventional: </a:t>
            </a:r>
          </a:p>
          <a:p>
            <a:pPr marL="742950" lvl="1" indent="-285750">
              <a:buFont typeface="Arial" panose="020B0604020202020204" pitchFamily="34" charset="0"/>
              <a:buChar char="•"/>
            </a:pPr>
            <a:r>
              <a:rPr lang="en-US" sz="1400" dirty="0" smtClean="0"/>
              <a:t>Voting/ Working </a:t>
            </a:r>
            <a:r>
              <a:rPr lang="en-US" sz="1400" dirty="0"/>
              <a:t>on political </a:t>
            </a:r>
            <a:r>
              <a:rPr lang="en-US" sz="1400" dirty="0" smtClean="0"/>
              <a:t>campaign</a:t>
            </a:r>
            <a:endParaRPr lang="en-US" sz="1400" dirty="0"/>
          </a:p>
          <a:p>
            <a:pPr marL="742950" lvl="1" indent="-285750">
              <a:buFont typeface="Arial" panose="020B0604020202020204" pitchFamily="34" charset="0"/>
              <a:buChar char="•"/>
            </a:pPr>
            <a:r>
              <a:rPr lang="en-US" sz="1400" dirty="0"/>
              <a:t>Membership of political party/ Running for political election</a:t>
            </a:r>
          </a:p>
          <a:p>
            <a:pPr marL="742950" lvl="1" indent="-285750">
              <a:buFont typeface="Arial" panose="020B0604020202020204" pitchFamily="34" charset="0"/>
              <a:buChar char="•"/>
            </a:pPr>
            <a:r>
              <a:rPr lang="en-US" sz="1400" dirty="0" smtClean="0"/>
              <a:t>Donation </a:t>
            </a:r>
            <a:r>
              <a:rPr lang="en-US" sz="1400" dirty="0"/>
              <a:t>money to political parties/ Persuading </a:t>
            </a:r>
            <a:r>
              <a:rPr lang="en-US" sz="1400" dirty="0" smtClean="0"/>
              <a:t>others</a:t>
            </a:r>
          </a:p>
          <a:p>
            <a:pPr marL="285750" indent="-285750">
              <a:buFont typeface="Arial" panose="020B0604020202020204" pitchFamily="34" charset="0"/>
              <a:buChar char="•"/>
            </a:pPr>
            <a:r>
              <a:rPr lang="en-US" sz="1400" dirty="0" smtClean="0"/>
              <a:t>Non-conventional:</a:t>
            </a:r>
          </a:p>
          <a:p>
            <a:pPr marL="742950" lvl="1" indent="-285750">
              <a:buFont typeface="Arial" panose="020B0604020202020204" pitchFamily="34" charset="0"/>
              <a:buChar char="•"/>
            </a:pPr>
            <a:r>
              <a:rPr lang="en-US" sz="1400" dirty="0" smtClean="0"/>
              <a:t>Protests, demonstrations, marches</a:t>
            </a:r>
          </a:p>
          <a:p>
            <a:pPr marL="742950" lvl="1" indent="-285750">
              <a:buFont typeface="Arial" panose="020B0604020202020204" pitchFamily="34" charset="0"/>
              <a:buChar char="•"/>
            </a:pPr>
            <a:r>
              <a:rPr lang="en-US" sz="1400" dirty="0" smtClean="0"/>
              <a:t>Signing petitions</a:t>
            </a:r>
          </a:p>
          <a:p>
            <a:pPr marL="742950" lvl="1" indent="-285750">
              <a:buFont typeface="Arial" panose="020B0604020202020204" pitchFamily="34" charset="0"/>
              <a:buChar char="•"/>
            </a:pPr>
            <a:r>
              <a:rPr lang="en-US" sz="1400" dirty="0" smtClean="0"/>
              <a:t>Contacting politicians/public officials</a:t>
            </a:r>
          </a:p>
          <a:p>
            <a:pPr marL="742950" lvl="1" indent="-285750">
              <a:buFont typeface="Arial" panose="020B0604020202020204" pitchFamily="34" charset="0"/>
              <a:buChar char="•"/>
            </a:pPr>
            <a:r>
              <a:rPr lang="en-US" sz="1400" dirty="0" smtClean="0"/>
              <a:t>Wearing a symbol with political cause/ graffiti </a:t>
            </a:r>
          </a:p>
          <a:p>
            <a:pPr marL="742950" lvl="1" indent="-285750">
              <a:buFont typeface="Arial" panose="020B0604020202020204" pitchFamily="34" charset="0"/>
              <a:buChar char="•"/>
            </a:pPr>
            <a:r>
              <a:rPr lang="en-US" sz="1400" dirty="0" smtClean="0"/>
              <a:t>Illegal activities (riots, burning flags)</a:t>
            </a:r>
          </a:p>
          <a:p>
            <a:pPr lvl="1"/>
            <a:endParaRPr lang="en-US" sz="1400" dirty="0" smtClean="0"/>
          </a:p>
        </p:txBody>
      </p:sp>
      <p:sp>
        <p:nvSpPr>
          <p:cNvPr id="14" name="TextBox 13"/>
          <p:cNvSpPr txBox="1"/>
          <p:nvPr/>
        </p:nvSpPr>
        <p:spPr>
          <a:xfrm>
            <a:off x="6225541" y="2312602"/>
            <a:ext cx="5750859" cy="3048207"/>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1400" dirty="0" smtClean="0"/>
              <a:t>Paying attention to or follow political or civic events</a:t>
            </a:r>
          </a:p>
          <a:p>
            <a:pPr marL="285750" indent="-285750">
              <a:lnSpc>
                <a:spcPct val="200000"/>
              </a:lnSpc>
              <a:buFont typeface="Arial" panose="020B0604020202020204" pitchFamily="34" charset="0"/>
              <a:buChar char="•"/>
            </a:pPr>
            <a:r>
              <a:rPr lang="en-US" sz="1400" dirty="0" smtClean="0"/>
              <a:t>Having political or civic knowledge or beliefs</a:t>
            </a:r>
          </a:p>
          <a:p>
            <a:pPr marL="285750" indent="-285750">
              <a:lnSpc>
                <a:spcPct val="200000"/>
              </a:lnSpc>
              <a:buFont typeface="Arial" panose="020B0604020202020204" pitchFamily="34" charset="0"/>
              <a:buChar char="•"/>
            </a:pPr>
            <a:r>
              <a:rPr lang="en-US" sz="1400" dirty="0" smtClean="0"/>
              <a:t>Holding opinions about </a:t>
            </a:r>
            <a:r>
              <a:rPr lang="en-US" sz="1400" dirty="0" err="1" smtClean="0"/>
              <a:t>poloitical</a:t>
            </a:r>
            <a:r>
              <a:rPr lang="en-US" sz="1400" dirty="0" smtClean="0"/>
              <a:t> of civic matters</a:t>
            </a:r>
          </a:p>
          <a:p>
            <a:pPr marL="285750" indent="-285750">
              <a:lnSpc>
                <a:spcPct val="200000"/>
              </a:lnSpc>
              <a:buFont typeface="Arial" panose="020B0604020202020204" pitchFamily="34" charset="0"/>
              <a:buChar char="•"/>
            </a:pPr>
            <a:r>
              <a:rPr lang="en-US" sz="1400" dirty="0" smtClean="0"/>
              <a:t>Having feelings about political or civic matters</a:t>
            </a:r>
          </a:p>
          <a:p>
            <a:pPr marL="285750" indent="-285750">
              <a:lnSpc>
                <a:spcPct val="200000"/>
              </a:lnSpc>
              <a:buFont typeface="Arial" panose="020B0604020202020204" pitchFamily="34" charset="0"/>
              <a:buChar char="•"/>
            </a:pPr>
            <a:r>
              <a:rPr lang="en-US" sz="1400" dirty="0" smtClean="0"/>
              <a:t>Having political of civic skills</a:t>
            </a:r>
          </a:p>
          <a:p>
            <a:pPr marL="285750" indent="-285750">
              <a:lnSpc>
                <a:spcPct val="200000"/>
              </a:lnSpc>
              <a:buFont typeface="Arial" panose="020B0604020202020204" pitchFamily="34" charset="0"/>
              <a:buChar char="•"/>
            </a:pPr>
            <a:r>
              <a:rPr lang="en-US" sz="1400" dirty="0" smtClean="0"/>
              <a:t>Understanding political or civic institutions</a:t>
            </a:r>
          </a:p>
          <a:p>
            <a:pPr marL="285750" indent="-285750">
              <a:lnSpc>
                <a:spcPct val="200000"/>
              </a:lnSpc>
              <a:buFont typeface="Arial" panose="020B0604020202020204" pitchFamily="34" charset="0"/>
              <a:buChar char="•"/>
            </a:pPr>
            <a:r>
              <a:rPr lang="en-US" sz="1400" dirty="0" smtClean="0"/>
              <a:t>Understanding or holding political or civic values</a:t>
            </a:r>
          </a:p>
        </p:txBody>
      </p:sp>
      <p:sp>
        <p:nvSpPr>
          <p:cNvPr id="3" name="Oval 2"/>
          <p:cNvSpPr/>
          <p:nvPr/>
        </p:nvSpPr>
        <p:spPr>
          <a:xfrm>
            <a:off x="2097742" y="2312602"/>
            <a:ext cx="7279341" cy="3415696"/>
          </a:xfrm>
          <a:prstGeom prst="ellipse">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Box 6"/>
          <p:cNvSpPr txBox="1"/>
          <p:nvPr/>
        </p:nvSpPr>
        <p:spPr>
          <a:xfrm>
            <a:off x="3312459" y="2840104"/>
            <a:ext cx="4849905" cy="2339102"/>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Disengagement</a:t>
            </a:r>
            <a:r>
              <a:rPr lang="en-US" sz="1600" dirty="0" smtClean="0"/>
              <a:t>: when individual does not exhibit any of the characteristic of engagement.</a:t>
            </a:r>
          </a:p>
          <a:p>
            <a:pPr marL="742950" lvl="1" indent="-285750">
              <a:buFont typeface="Arial" panose="020B0604020202020204" pitchFamily="34" charset="0"/>
              <a:buChar char="•"/>
            </a:pPr>
            <a:r>
              <a:rPr lang="en-US" sz="1600" b="1" dirty="0" smtClean="0"/>
              <a:t>Apolitical</a:t>
            </a:r>
            <a:r>
              <a:rPr lang="en-US" sz="1600" dirty="0" smtClean="0"/>
              <a:t> – passive and quiet (politics is boring and uninteresting, no desire to participate)</a:t>
            </a:r>
          </a:p>
          <a:p>
            <a:pPr marL="742950" lvl="1" indent="-285750">
              <a:buFont typeface="Arial" panose="020B0604020202020204" pitchFamily="34" charset="0"/>
              <a:buChar char="•"/>
            </a:pPr>
            <a:r>
              <a:rPr lang="en-US" sz="1600" b="1" dirty="0" err="1" smtClean="0"/>
              <a:t>Antipolitical</a:t>
            </a:r>
            <a:r>
              <a:rPr lang="en-US" sz="1600" b="1" dirty="0" smtClean="0"/>
              <a:t> </a:t>
            </a:r>
            <a:r>
              <a:rPr lang="en-US" sz="1600" dirty="0" smtClean="0"/>
              <a:t>– active and strong (refuse to engage in politics because e.g. consider politics fundamentally objectionable, corrupt, dishonest)</a:t>
            </a:r>
          </a:p>
          <a:p>
            <a:pPr marL="742950" lvl="1" indent="-285750">
              <a:buFont typeface="Arial" panose="020B0604020202020204" pitchFamily="34" charset="0"/>
              <a:buChar char="•"/>
            </a:pPr>
            <a:r>
              <a:rPr lang="en-US" sz="1600" b="1" dirty="0" err="1" smtClean="0"/>
              <a:t>Acivic</a:t>
            </a:r>
            <a:r>
              <a:rPr lang="en-US" sz="1600" b="1" dirty="0" smtClean="0"/>
              <a:t>/ </a:t>
            </a:r>
            <a:r>
              <a:rPr lang="en-US" sz="1600" b="1" dirty="0" err="1" smtClean="0"/>
              <a:t>Anticivic</a:t>
            </a:r>
            <a:endParaRPr lang="en-US" sz="1600" b="1" dirty="0"/>
          </a:p>
        </p:txBody>
      </p:sp>
      <p:sp>
        <p:nvSpPr>
          <p:cNvPr id="15" name="Flowchart: Connector 14"/>
          <p:cNvSpPr/>
          <p:nvPr/>
        </p:nvSpPr>
        <p:spPr>
          <a:xfrm>
            <a:off x="2436048" y="3421839"/>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p:cNvSpPr/>
          <p:nvPr/>
        </p:nvSpPr>
        <p:spPr>
          <a:xfrm>
            <a:off x="3527163" y="3742676"/>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p:cNvSpPr/>
          <p:nvPr/>
        </p:nvSpPr>
        <p:spPr>
          <a:xfrm>
            <a:off x="2872406" y="4215462"/>
            <a:ext cx="147918" cy="14791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8313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42047" y="2003469"/>
            <a:ext cx="5834903" cy="2031325"/>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Community problem solving through community organizations – membership, attending meetings, expression one’s point of view,…</a:t>
            </a:r>
          </a:p>
          <a:p>
            <a:pPr marL="285750" indent="-285750">
              <a:buFont typeface="Arial" panose="020B0604020202020204" pitchFamily="34" charset="0"/>
              <a:buChar char="•"/>
            </a:pPr>
            <a:r>
              <a:rPr lang="en-US" sz="1400" dirty="0" smtClean="0"/>
              <a:t>Membership in non-political organizations – religious, sports, NGO</a:t>
            </a:r>
          </a:p>
          <a:p>
            <a:pPr marL="285750" indent="-285750">
              <a:buFont typeface="Arial" panose="020B0604020202020204" pitchFamily="34" charset="0"/>
              <a:buChar char="•"/>
            </a:pPr>
            <a:r>
              <a:rPr lang="en-US" sz="1400" dirty="0" smtClean="0"/>
              <a:t>School-based community service</a:t>
            </a:r>
          </a:p>
          <a:p>
            <a:pPr marL="285750" indent="-285750">
              <a:buFont typeface="Arial" panose="020B0604020202020204" pitchFamily="34" charset="0"/>
              <a:buChar char="•"/>
            </a:pPr>
            <a:r>
              <a:rPr lang="en-US" sz="1400" dirty="0" smtClean="0"/>
              <a:t>Voluntary work</a:t>
            </a:r>
          </a:p>
          <a:p>
            <a:pPr marL="285750" indent="-285750">
              <a:buFont typeface="Arial" panose="020B0604020202020204" pitchFamily="34" charset="0"/>
              <a:buChar char="•"/>
            </a:pPr>
            <a:r>
              <a:rPr lang="en-US" sz="1400" dirty="0" smtClean="0"/>
              <a:t>Donations to charities</a:t>
            </a:r>
          </a:p>
          <a:p>
            <a:pPr marL="285750" indent="-285750">
              <a:buFont typeface="Arial" panose="020B0604020202020204" pitchFamily="34" charset="0"/>
              <a:buChar char="•"/>
            </a:pPr>
            <a:r>
              <a:rPr lang="en-US" sz="1400" dirty="0" smtClean="0"/>
              <a:t>Consumer behavior: Buy-</a:t>
            </a:r>
            <a:r>
              <a:rPr lang="en-US" sz="1400" dirty="0"/>
              <a:t>/Boycotting products for political reasons</a:t>
            </a:r>
          </a:p>
          <a:p>
            <a:pPr marL="285750" indent="-285750">
              <a:buFont typeface="Arial" panose="020B0604020202020204" pitchFamily="34" charset="0"/>
              <a:buChar char="•"/>
            </a:pPr>
            <a:endParaRPr lang="en-US" sz="1400" b="1" dirty="0" smtClean="0"/>
          </a:p>
          <a:p>
            <a:pPr marL="285750" indent="-285750">
              <a:buFont typeface="Arial" panose="020B0604020202020204" pitchFamily="34" charset="0"/>
              <a:buChar char="•"/>
            </a:pPr>
            <a:endParaRPr lang="en-US" sz="1400" dirty="0" smtClean="0"/>
          </a:p>
        </p:txBody>
      </p:sp>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*Ekman</a:t>
            </a:r>
            <a:r>
              <a:rPr lang="en-US" sz="1200" dirty="0">
                <a:solidFill>
                  <a:schemeClr val="bg1"/>
                </a:solidFill>
              </a:rPr>
              <a:t>, J., &amp; </a:t>
            </a:r>
            <a:r>
              <a:rPr lang="en-US" sz="1200" dirty="0" err="1">
                <a:solidFill>
                  <a:schemeClr val="bg1"/>
                </a:solidFill>
              </a:rPr>
              <a:t>Amnå</a:t>
            </a:r>
            <a:r>
              <a:rPr lang="en-US" sz="1200" dirty="0">
                <a:solidFill>
                  <a:schemeClr val="bg1"/>
                </a:solidFill>
              </a:rPr>
              <a:t>, E. (2012). Political participation and civic engagement: Towards a new typology. </a:t>
            </a:r>
            <a:r>
              <a:rPr lang="en-US" sz="1200" i="1" dirty="0">
                <a:solidFill>
                  <a:schemeClr val="bg1"/>
                </a:solidFill>
              </a:rPr>
              <a:t>Human affairs</a:t>
            </a:r>
            <a:r>
              <a:rPr lang="en-US" sz="1200" dirty="0">
                <a:solidFill>
                  <a:schemeClr val="bg1"/>
                </a:solidFill>
              </a:rPr>
              <a:t>, </a:t>
            </a:r>
            <a:r>
              <a:rPr lang="en-US" sz="1200" i="1" dirty="0">
                <a:solidFill>
                  <a:schemeClr val="bg1"/>
                </a:solidFill>
              </a:rPr>
              <a:t>22</a:t>
            </a:r>
            <a:r>
              <a:rPr lang="en-US" sz="1200" dirty="0">
                <a:solidFill>
                  <a:schemeClr val="bg1"/>
                </a:solidFill>
              </a:rPr>
              <a:t>(3), 283-300.</a:t>
            </a:r>
          </a:p>
        </p:txBody>
      </p:sp>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dirty="0" smtClean="0"/>
              <a:t>Participation</a:t>
            </a:r>
            <a:endParaRPr lang="en-US"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b="1" dirty="0" smtClean="0"/>
              <a:t>Engagement</a:t>
            </a:r>
            <a:endParaRPr lang="en-US" b="1" dirty="0"/>
          </a:p>
        </p:txBody>
      </p:sp>
      <p:sp>
        <p:nvSpPr>
          <p:cNvPr id="11" name="TextBox 10"/>
          <p:cNvSpPr txBox="1"/>
          <p:nvPr/>
        </p:nvSpPr>
        <p:spPr>
          <a:xfrm>
            <a:off x="6225541" y="1923535"/>
            <a:ext cx="1618129" cy="369332"/>
          </a:xfrm>
          <a:prstGeom prst="rect">
            <a:avLst/>
          </a:prstGeom>
          <a:noFill/>
        </p:spPr>
        <p:txBody>
          <a:bodyPr wrap="square" rtlCol="0">
            <a:spAutoFit/>
          </a:bodyPr>
          <a:lstStyle/>
          <a:p>
            <a:r>
              <a:rPr lang="en-US" b="1" dirty="0" smtClean="0"/>
              <a:t>Civic</a:t>
            </a:r>
            <a:endParaRPr lang="en-US" b="1"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b="1" dirty="0" smtClean="0"/>
              <a:t>Political</a:t>
            </a:r>
            <a:endParaRPr lang="en-US" b="1" dirty="0"/>
          </a:p>
        </p:txBody>
      </p:sp>
      <p:sp>
        <p:nvSpPr>
          <p:cNvPr id="5" name="TextBox 4"/>
          <p:cNvSpPr txBox="1"/>
          <p:nvPr/>
        </p:nvSpPr>
        <p:spPr>
          <a:xfrm>
            <a:off x="188259" y="4176500"/>
            <a:ext cx="5750859"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Conventional: </a:t>
            </a:r>
          </a:p>
          <a:p>
            <a:pPr marL="742950" lvl="1" indent="-285750">
              <a:buFont typeface="Arial" panose="020B0604020202020204" pitchFamily="34" charset="0"/>
              <a:buChar char="•"/>
            </a:pPr>
            <a:r>
              <a:rPr lang="en-US" sz="1400" dirty="0" smtClean="0"/>
              <a:t>Voting/ Working </a:t>
            </a:r>
            <a:r>
              <a:rPr lang="en-US" sz="1400" dirty="0"/>
              <a:t>on political </a:t>
            </a:r>
            <a:r>
              <a:rPr lang="en-US" sz="1400" dirty="0" smtClean="0"/>
              <a:t>campaign</a:t>
            </a:r>
            <a:endParaRPr lang="en-US" sz="1400" dirty="0"/>
          </a:p>
          <a:p>
            <a:pPr marL="742950" lvl="1" indent="-285750">
              <a:buFont typeface="Arial" panose="020B0604020202020204" pitchFamily="34" charset="0"/>
              <a:buChar char="•"/>
            </a:pPr>
            <a:r>
              <a:rPr lang="en-US" sz="1400" dirty="0"/>
              <a:t>Membership of political party/ Running for political election</a:t>
            </a:r>
          </a:p>
          <a:p>
            <a:pPr marL="742950" lvl="1" indent="-285750">
              <a:buFont typeface="Arial" panose="020B0604020202020204" pitchFamily="34" charset="0"/>
              <a:buChar char="•"/>
            </a:pPr>
            <a:r>
              <a:rPr lang="en-US" sz="1400" dirty="0" smtClean="0"/>
              <a:t>Donation </a:t>
            </a:r>
            <a:r>
              <a:rPr lang="en-US" sz="1400" dirty="0"/>
              <a:t>money to political parties/ Persuading </a:t>
            </a:r>
            <a:r>
              <a:rPr lang="en-US" sz="1400" dirty="0" smtClean="0"/>
              <a:t>others</a:t>
            </a:r>
          </a:p>
          <a:p>
            <a:pPr marL="285750" indent="-285750">
              <a:buFont typeface="Arial" panose="020B0604020202020204" pitchFamily="34" charset="0"/>
              <a:buChar char="•"/>
            </a:pPr>
            <a:r>
              <a:rPr lang="en-US" sz="1400" dirty="0" smtClean="0"/>
              <a:t>Non-conventional:</a:t>
            </a:r>
          </a:p>
          <a:p>
            <a:pPr marL="742950" lvl="1" indent="-285750">
              <a:buFont typeface="Arial" panose="020B0604020202020204" pitchFamily="34" charset="0"/>
              <a:buChar char="•"/>
            </a:pPr>
            <a:r>
              <a:rPr lang="en-US" sz="1400" dirty="0" smtClean="0"/>
              <a:t>Protests, demonstrations, marches</a:t>
            </a:r>
          </a:p>
          <a:p>
            <a:pPr marL="742950" lvl="1" indent="-285750">
              <a:buFont typeface="Arial" panose="020B0604020202020204" pitchFamily="34" charset="0"/>
              <a:buChar char="•"/>
            </a:pPr>
            <a:r>
              <a:rPr lang="en-US" sz="1400" dirty="0" smtClean="0"/>
              <a:t>Signing petitions</a:t>
            </a:r>
          </a:p>
          <a:p>
            <a:pPr marL="742950" lvl="1" indent="-285750">
              <a:buFont typeface="Arial" panose="020B0604020202020204" pitchFamily="34" charset="0"/>
              <a:buChar char="•"/>
            </a:pPr>
            <a:r>
              <a:rPr lang="en-US" sz="1400" dirty="0" smtClean="0"/>
              <a:t>Contacting politicians/public officials</a:t>
            </a:r>
          </a:p>
          <a:p>
            <a:pPr marL="742950" lvl="1" indent="-285750">
              <a:buFont typeface="Arial" panose="020B0604020202020204" pitchFamily="34" charset="0"/>
              <a:buChar char="•"/>
            </a:pPr>
            <a:r>
              <a:rPr lang="en-US" sz="1400" dirty="0" smtClean="0"/>
              <a:t>Wearing a symbol with political cause/ graffiti </a:t>
            </a:r>
          </a:p>
          <a:p>
            <a:pPr marL="742950" lvl="1" indent="-285750">
              <a:buFont typeface="Arial" panose="020B0604020202020204" pitchFamily="34" charset="0"/>
              <a:buChar char="•"/>
            </a:pPr>
            <a:r>
              <a:rPr lang="en-US" sz="1400" dirty="0" smtClean="0"/>
              <a:t>Illegal activities (riots, burning flags)</a:t>
            </a:r>
          </a:p>
          <a:p>
            <a:pPr lvl="1"/>
            <a:endParaRPr lang="en-US" sz="1400" dirty="0" smtClean="0"/>
          </a:p>
        </p:txBody>
      </p:sp>
      <p:sp>
        <p:nvSpPr>
          <p:cNvPr id="14" name="TextBox 13"/>
          <p:cNvSpPr txBox="1"/>
          <p:nvPr/>
        </p:nvSpPr>
        <p:spPr>
          <a:xfrm>
            <a:off x="6225541" y="2312602"/>
            <a:ext cx="5750859" cy="3048207"/>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1400" dirty="0" smtClean="0"/>
              <a:t>Paying attention to or follow political or civic events</a:t>
            </a:r>
          </a:p>
          <a:p>
            <a:pPr marL="285750" indent="-285750">
              <a:lnSpc>
                <a:spcPct val="200000"/>
              </a:lnSpc>
              <a:buFont typeface="Arial" panose="020B0604020202020204" pitchFamily="34" charset="0"/>
              <a:buChar char="•"/>
            </a:pPr>
            <a:r>
              <a:rPr lang="en-US" sz="1400" dirty="0" smtClean="0"/>
              <a:t>Having political or civic knowledge or beliefs</a:t>
            </a:r>
          </a:p>
          <a:p>
            <a:pPr marL="285750" indent="-285750">
              <a:lnSpc>
                <a:spcPct val="200000"/>
              </a:lnSpc>
              <a:buFont typeface="Arial" panose="020B0604020202020204" pitchFamily="34" charset="0"/>
              <a:buChar char="•"/>
            </a:pPr>
            <a:r>
              <a:rPr lang="en-US" sz="1400" dirty="0" smtClean="0"/>
              <a:t>Holding opinions about </a:t>
            </a:r>
            <a:r>
              <a:rPr lang="en-US" sz="1400" dirty="0" err="1" smtClean="0"/>
              <a:t>poloitical</a:t>
            </a:r>
            <a:r>
              <a:rPr lang="en-US" sz="1400" dirty="0" smtClean="0"/>
              <a:t> of civic matters</a:t>
            </a:r>
          </a:p>
          <a:p>
            <a:pPr marL="285750" indent="-285750">
              <a:lnSpc>
                <a:spcPct val="200000"/>
              </a:lnSpc>
              <a:buFont typeface="Arial" panose="020B0604020202020204" pitchFamily="34" charset="0"/>
              <a:buChar char="•"/>
            </a:pPr>
            <a:r>
              <a:rPr lang="en-US" sz="1400" dirty="0" smtClean="0"/>
              <a:t>Having feelings about political or civic matters</a:t>
            </a:r>
          </a:p>
          <a:p>
            <a:pPr marL="285750" indent="-285750">
              <a:lnSpc>
                <a:spcPct val="200000"/>
              </a:lnSpc>
              <a:buFont typeface="Arial" panose="020B0604020202020204" pitchFamily="34" charset="0"/>
              <a:buChar char="•"/>
            </a:pPr>
            <a:r>
              <a:rPr lang="en-US" sz="1400" dirty="0" smtClean="0"/>
              <a:t>Having political of civic skills</a:t>
            </a:r>
          </a:p>
          <a:p>
            <a:pPr marL="285750" indent="-285750">
              <a:lnSpc>
                <a:spcPct val="200000"/>
              </a:lnSpc>
              <a:buFont typeface="Arial" panose="020B0604020202020204" pitchFamily="34" charset="0"/>
              <a:buChar char="•"/>
            </a:pPr>
            <a:r>
              <a:rPr lang="en-US" sz="1400" dirty="0" smtClean="0"/>
              <a:t>Understanding political or civic institutions</a:t>
            </a:r>
          </a:p>
          <a:p>
            <a:pPr marL="285750" indent="-285750">
              <a:lnSpc>
                <a:spcPct val="200000"/>
              </a:lnSpc>
              <a:buFont typeface="Arial" panose="020B0604020202020204" pitchFamily="34" charset="0"/>
              <a:buChar char="•"/>
            </a:pPr>
            <a:r>
              <a:rPr lang="en-US" sz="1400" dirty="0" smtClean="0"/>
              <a:t>Understanding or holding political or civic values</a:t>
            </a:r>
          </a:p>
        </p:txBody>
      </p:sp>
      <p:sp>
        <p:nvSpPr>
          <p:cNvPr id="3" name="Oval 2"/>
          <p:cNvSpPr/>
          <p:nvPr/>
        </p:nvSpPr>
        <p:spPr>
          <a:xfrm>
            <a:off x="2097742" y="2312602"/>
            <a:ext cx="7279341" cy="3415696"/>
          </a:xfrm>
          <a:prstGeom prst="ellipse">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Box 6"/>
          <p:cNvSpPr txBox="1"/>
          <p:nvPr/>
        </p:nvSpPr>
        <p:spPr>
          <a:xfrm>
            <a:off x="2822986" y="2434573"/>
            <a:ext cx="5921188" cy="2923877"/>
          </a:xfrm>
          <a:prstGeom prst="rect">
            <a:avLst/>
          </a:prstGeom>
          <a:noFill/>
        </p:spPr>
        <p:txBody>
          <a:bodyPr wrap="square" rtlCol="0">
            <a:spAutoFit/>
          </a:bodyPr>
          <a:lstStyle/>
          <a:p>
            <a:pPr algn="ctr"/>
            <a:r>
              <a:rPr lang="en-US" sz="2400" b="1" dirty="0" smtClean="0"/>
              <a:t>Stand-by citizens*</a:t>
            </a:r>
          </a:p>
          <a:p>
            <a:pPr marL="285750" indent="-285750">
              <a:buFont typeface="Arial" panose="020B0604020202020204" pitchFamily="34" charset="0"/>
              <a:buChar char="•"/>
            </a:pPr>
            <a:r>
              <a:rPr lang="en-US" sz="1600" dirty="0"/>
              <a:t>individuals during the course of their lives go </a:t>
            </a:r>
            <a:r>
              <a:rPr lang="en-US" sz="1600" b="1" dirty="0"/>
              <a:t>in and out of different modes </a:t>
            </a:r>
            <a:r>
              <a:rPr lang="en-US" sz="1600" dirty="0"/>
              <a:t>(from active political participation, followed by intensive civic activism, followed by latent period and sporadic voting</a:t>
            </a:r>
            <a:r>
              <a:rPr lang="en-US" sz="1600" dirty="0" smtClean="0"/>
              <a: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b="1" dirty="0" smtClean="0"/>
              <a:t>high </a:t>
            </a:r>
            <a:r>
              <a:rPr lang="en-US" sz="1600" b="1" dirty="0" smtClean="0"/>
              <a:t>on (“latent”) </a:t>
            </a:r>
            <a:r>
              <a:rPr lang="en-US" sz="1600" dirty="0" smtClean="0"/>
              <a:t>civic and political </a:t>
            </a:r>
            <a:r>
              <a:rPr lang="en-US" sz="1600" dirty="0" smtClean="0"/>
              <a:t>engagement, but low on participation.</a:t>
            </a:r>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en-US" sz="1600" dirty="0" smtClean="0"/>
              <a:t>if </a:t>
            </a:r>
            <a:r>
              <a:rPr lang="en-US" sz="1600" dirty="0"/>
              <a:t>and </a:t>
            </a:r>
            <a:r>
              <a:rPr lang="en-US" sz="1600" dirty="0" smtClean="0"/>
              <a:t>in what </a:t>
            </a:r>
            <a:r>
              <a:rPr lang="en-US" sz="1600" dirty="0"/>
              <a:t>ways such “pre-political” or “stand-by” engagement can be </a:t>
            </a:r>
            <a:r>
              <a:rPr lang="en-US" sz="1600" dirty="0" smtClean="0"/>
              <a:t>channeled </a:t>
            </a:r>
            <a:r>
              <a:rPr lang="en-US" sz="1600" dirty="0"/>
              <a:t>into </a:t>
            </a:r>
            <a:r>
              <a:rPr lang="en-US" sz="1600" dirty="0" smtClean="0"/>
              <a:t>manifest political </a:t>
            </a:r>
            <a:r>
              <a:rPr lang="en-US" sz="1600" dirty="0" smtClean="0"/>
              <a:t>participation?</a:t>
            </a:r>
            <a:endParaRPr lang="en-US" sz="1600" dirty="0" smtClean="0"/>
          </a:p>
        </p:txBody>
      </p:sp>
    </p:spTree>
    <p:extLst>
      <p:ext uri="{BB962C8B-B14F-4D97-AF65-F5344CB8AC3E}">
        <p14:creationId xmlns:p14="http://schemas.microsoft.com/office/powerpoint/2010/main" val="38124236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bother?</a:t>
            </a:r>
            <a:endParaRPr lang="en-US" dirty="0"/>
          </a:p>
        </p:txBody>
      </p:sp>
      <p:sp>
        <p:nvSpPr>
          <p:cNvPr id="3" name="Content Placeholder 2"/>
          <p:cNvSpPr>
            <a:spLocks noGrp="1"/>
          </p:cNvSpPr>
          <p:nvPr>
            <p:ph idx="1"/>
          </p:nvPr>
        </p:nvSpPr>
        <p:spPr>
          <a:xfrm>
            <a:off x="1097280" y="2108201"/>
            <a:ext cx="10058400" cy="3996764"/>
          </a:xfrm>
        </p:spPr>
        <p:txBody>
          <a:bodyPr>
            <a:normAutofit/>
          </a:bodyPr>
          <a:lstStyle/>
          <a:p>
            <a:pPr>
              <a:lnSpc>
                <a:spcPct val="100000"/>
              </a:lnSpc>
              <a:spcBef>
                <a:spcPts val="600"/>
              </a:spcBef>
              <a:buFont typeface="Arial" panose="020B0604020202020204" pitchFamily="34" charset="0"/>
              <a:buChar char="•"/>
            </a:pPr>
            <a:r>
              <a:rPr lang="en-US" dirty="0" smtClean="0"/>
              <a:t> To maintain democracy – e.g. voting (too little people vote -&gt; who selected government?   -&gt; can such government be trusted (legitimacy)</a:t>
            </a:r>
          </a:p>
          <a:p>
            <a:pPr>
              <a:lnSpc>
                <a:spcPct val="100000"/>
              </a:lnSpc>
              <a:spcBef>
                <a:spcPts val="600"/>
              </a:spcBef>
              <a:buFont typeface="Arial" panose="020B0604020202020204" pitchFamily="34" charset="0"/>
              <a:buChar char="•"/>
            </a:pPr>
            <a:r>
              <a:rPr lang="en-US" dirty="0"/>
              <a:t> Legitimacy – citizens themselves are the best judges of what decisions are best for them – without their involvement any decisions can be viewed as illegitimate – importance of public deliberation between citizens on basis of equality.</a:t>
            </a:r>
          </a:p>
          <a:p>
            <a:pPr>
              <a:lnSpc>
                <a:spcPct val="100000"/>
              </a:lnSpc>
              <a:spcBef>
                <a:spcPts val="600"/>
              </a:spcBef>
              <a:buFont typeface="Arial" panose="020B0604020202020204" pitchFamily="34" charset="0"/>
              <a:buChar char="•"/>
            </a:pPr>
            <a:r>
              <a:rPr lang="en-US" dirty="0" smtClean="0"/>
              <a:t> </a:t>
            </a:r>
            <a:r>
              <a:rPr lang="en-US" dirty="0" smtClean="0"/>
              <a:t>To keep government under scrutiny and actively monitored – protect citizens against arbitrary use of power, ensure that decision-makers are not dishonest or corrupt.</a:t>
            </a:r>
          </a:p>
          <a:p>
            <a:pPr>
              <a:lnSpc>
                <a:spcPct val="100000"/>
              </a:lnSpc>
              <a:spcBef>
                <a:spcPts val="600"/>
              </a:spcBef>
              <a:buFont typeface="Arial" panose="020B0604020202020204" pitchFamily="34" charset="0"/>
              <a:buChar char="•"/>
            </a:pPr>
            <a:r>
              <a:rPr lang="en-US" dirty="0" smtClean="0"/>
              <a:t>To ensure that public authorities make better-informed decisions – communicate citizens’ needs, perspectives, contexts.</a:t>
            </a:r>
          </a:p>
          <a:p>
            <a:pPr>
              <a:lnSpc>
                <a:spcPct val="100000"/>
              </a:lnSpc>
              <a:spcBef>
                <a:spcPts val="600"/>
              </a:spcBef>
              <a:buFont typeface="Arial" panose="020B0604020202020204" pitchFamily="34" charset="0"/>
              <a:buChar char="•"/>
            </a:pPr>
            <a:r>
              <a:rPr lang="en-US" dirty="0" smtClean="0"/>
              <a:t>Participation itself is beneficial and valuable activity – building personal and social capacities, sense of efficacy/ agency, sense of responsibility towards others… enhanced sense of subjective well-being, tolerance</a:t>
            </a:r>
            <a:r>
              <a:rPr lang="en-US" dirty="0" smtClean="0"/>
              <a:t>.</a:t>
            </a:r>
            <a:endParaRPr lang="en-US" dirty="0" smtClean="0"/>
          </a:p>
        </p:txBody>
      </p:sp>
    </p:spTree>
    <p:extLst>
      <p:ext uri="{BB962C8B-B14F-4D97-AF65-F5344CB8AC3E}">
        <p14:creationId xmlns:p14="http://schemas.microsoft.com/office/powerpoint/2010/main" val="2889012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63203" y="4808980"/>
            <a:ext cx="3314700" cy="1381125"/>
          </a:xfrm>
          <a:prstGeom prst="rect">
            <a:avLst/>
          </a:prstGeom>
          <a:ln w="28575">
            <a:solidFill>
              <a:schemeClr val="bg1"/>
            </a:solidFill>
          </a:ln>
        </p:spPr>
      </p:pic>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l="14747" t="7190"/>
          <a:stretch/>
        </p:blipFill>
        <p:spPr>
          <a:xfrm>
            <a:off x="9614647" y="2286316"/>
            <a:ext cx="2357998" cy="1538191"/>
          </a:xfrm>
          <a:prstGeom prst="rect">
            <a:avLst/>
          </a:prstGeom>
          <a:ln w="28575">
            <a:solidFill>
              <a:schemeClr val="bg1"/>
            </a:solidFill>
          </a:ln>
        </p:spPr>
      </p:pic>
      <p:sp>
        <p:nvSpPr>
          <p:cNvPr id="2" name="Title 1"/>
          <p:cNvSpPr>
            <a:spLocks noGrp="1"/>
          </p:cNvSpPr>
          <p:nvPr>
            <p:ph type="title"/>
          </p:nvPr>
        </p:nvSpPr>
        <p:spPr/>
        <p:txBody>
          <a:bodyPr>
            <a:normAutofit/>
          </a:bodyPr>
          <a:lstStyle/>
          <a:p>
            <a:r>
              <a:rPr lang="en-US" sz="4000" dirty="0" smtClean="0"/>
              <a:t>Why some people participate and others don’t?</a:t>
            </a:r>
            <a:endParaRPr lang="en-US" sz="4000"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 Factors and processes influencing civic and political participation falls into 4 domains:</a:t>
            </a:r>
          </a:p>
          <a:p>
            <a:pPr lvl="1">
              <a:buFont typeface="Arial" panose="020B0604020202020204" pitchFamily="34" charset="0"/>
              <a:buChar char="•"/>
            </a:pPr>
            <a:r>
              <a:rPr lang="en-US" sz="2400" b="1" dirty="0" smtClean="0"/>
              <a:t>Macro-contextual level</a:t>
            </a:r>
          </a:p>
          <a:p>
            <a:pPr lvl="1">
              <a:buFont typeface="Arial" panose="020B0604020202020204" pitchFamily="34" charset="0"/>
              <a:buChar char="•"/>
            </a:pPr>
            <a:r>
              <a:rPr lang="en-US" sz="2400" b="1" dirty="0" smtClean="0"/>
              <a:t>Demographic</a:t>
            </a:r>
          </a:p>
          <a:p>
            <a:pPr lvl="1">
              <a:buFont typeface="Arial" panose="020B0604020202020204" pitchFamily="34" charset="0"/>
              <a:buChar char="•"/>
            </a:pPr>
            <a:r>
              <a:rPr lang="en-US" sz="2400" b="1" dirty="0" smtClean="0"/>
              <a:t>Social</a:t>
            </a:r>
          </a:p>
          <a:p>
            <a:pPr lvl="1">
              <a:buFont typeface="Arial" panose="020B0604020202020204" pitchFamily="34" charset="0"/>
              <a:buChar char="•"/>
            </a:pPr>
            <a:r>
              <a:rPr lang="en-US" sz="2400" b="1" dirty="0" smtClean="0"/>
              <a:t>Psychological</a:t>
            </a:r>
          </a:p>
          <a:p>
            <a:pPr lvl="1">
              <a:buFont typeface="Arial" panose="020B0604020202020204" pitchFamily="34" charset="0"/>
              <a:buChar char="•"/>
            </a:pPr>
            <a:endParaRPr lang="en-US" sz="2400" b="1" dirty="0"/>
          </a:p>
        </p:txBody>
      </p:sp>
      <p:sp>
        <p:nvSpPr>
          <p:cNvPr id="5" name="AutoShape 2" descr="Democracy Prep Schools Boost Civic Engagement - Education Next"/>
          <p:cNvSpPr>
            <a:spLocks noChangeAspect="1" noChangeArrowheads="1"/>
          </p:cNvSpPr>
          <p:nvPr/>
        </p:nvSpPr>
        <p:spPr bwMode="auto">
          <a:xfrm>
            <a:off x="155575" y="-776288"/>
            <a:ext cx="2838450" cy="1619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rotWithShape="1">
          <a:blip r:embed="rId4">
            <a:extLst>
              <a:ext uri="{28A0092B-C50C-407E-A947-70E740481C1C}">
                <a14:useLocalDpi xmlns:a14="http://schemas.microsoft.com/office/drawing/2010/main" val="0"/>
              </a:ext>
            </a:extLst>
          </a:blip>
          <a:srcRect r="49848"/>
          <a:stretch/>
        </p:blipFill>
        <p:spPr>
          <a:xfrm>
            <a:off x="7304556" y="2935609"/>
            <a:ext cx="2484904" cy="2605203"/>
          </a:xfrm>
          <a:prstGeom prst="rect">
            <a:avLst/>
          </a:prstGeom>
          <a:ln w="28575">
            <a:solidFill>
              <a:schemeClr val="bg1"/>
            </a:solidFill>
          </a:ln>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24191" y="4238211"/>
            <a:ext cx="2552700" cy="1790700"/>
          </a:xfrm>
          <a:prstGeom prst="rect">
            <a:avLst/>
          </a:prstGeom>
          <a:ln w="38100">
            <a:solidFill>
              <a:schemeClr val="bg1"/>
            </a:solidFill>
          </a:ln>
        </p:spPr>
      </p:pic>
      <p:sp>
        <p:nvSpPr>
          <p:cNvPr id="6" name="AutoShape 4" descr="Democracy Prep Schools Boost Civic Engagement - Education Next"/>
          <p:cNvSpPr>
            <a:spLocks noChangeAspect="1" noChangeArrowheads="1"/>
          </p:cNvSpPr>
          <p:nvPr/>
        </p:nvSpPr>
        <p:spPr bwMode="auto">
          <a:xfrm>
            <a:off x="1173069" y="-98570"/>
            <a:ext cx="2838450" cy="1619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Democracy Prep Schools Boost Civic Engagement - Education Next"/>
          <p:cNvSpPr>
            <a:spLocks noChangeAspect="1" noChangeArrowheads="1"/>
          </p:cNvSpPr>
          <p:nvPr/>
        </p:nvSpPr>
        <p:spPr bwMode="auto">
          <a:xfrm>
            <a:off x="307975" y="-623888"/>
            <a:ext cx="2838450" cy="1619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8" descr="Texas Ranks Low for Civic Participation [Infographic] | The Alcalde"/>
          <p:cNvSpPr>
            <a:spLocks noChangeAspect="1" noChangeArrowheads="1"/>
          </p:cNvSpPr>
          <p:nvPr/>
        </p:nvSpPr>
        <p:spPr bwMode="auto">
          <a:xfrm>
            <a:off x="1068705" y="-104903"/>
            <a:ext cx="2867025" cy="16002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10" descr="What are the benefits of student volunteering? | Times Higher Education  (THE)"/>
          <p:cNvSpPr>
            <a:spLocks noChangeAspect="1" noChangeArrowheads="1"/>
          </p:cNvSpPr>
          <p:nvPr/>
        </p:nvSpPr>
        <p:spPr bwMode="auto">
          <a:xfrm>
            <a:off x="155575" y="-830263"/>
            <a:ext cx="2609850"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78680" y="2615485"/>
            <a:ext cx="2895600" cy="1581150"/>
          </a:xfrm>
          <a:prstGeom prst="rect">
            <a:avLst/>
          </a:prstGeom>
          <a:ln w="28575">
            <a:solidFill>
              <a:schemeClr val="bg1"/>
            </a:solidFill>
          </a:ln>
        </p:spPr>
      </p:pic>
    </p:spTree>
    <p:extLst>
      <p:ext uri="{BB962C8B-B14F-4D97-AF65-F5344CB8AC3E}">
        <p14:creationId xmlns:p14="http://schemas.microsoft.com/office/powerpoint/2010/main" val="29920328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Why some people participate and others don’t?</a:t>
            </a:r>
            <a:endParaRPr lang="en-US" sz="4000" dirty="0"/>
          </a:p>
        </p:txBody>
      </p:sp>
      <p:sp>
        <p:nvSpPr>
          <p:cNvPr id="3" name="Content Placeholder 2"/>
          <p:cNvSpPr>
            <a:spLocks noGrp="1"/>
          </p:cNvSpPr>
          <p:nvPr>
            <p:ph idx="1"/>
          </p:nvPr>
        </p:nvSpPr>
        <p:spPr>
          <a:xfrm>
            <a:off x="1097280" y="2108201"/>
            <a:ext cx="10058400" cy="4019175"/>
          </a:xfrm>
        </p:spPr>
        <p:txBody>
          <a:bodyPr>
            <a:normAutofit fontScale="92500" lnSpcReduction="20000"/>
          </a:bodyPr>
          <a:lstStyle/>
          <a:p>
            <a:pPr>
              <a:buFont typeface="Arial" panose="020B0604020202020204" pitchFamily="34" charset="0"/>
              <a:buChar char="•"/>
            </a:pPr>
            <a:r>
              <a:rPr lang="en-US" dirty="0" smtClean="0"/>
              <a:t> Factors and processes influencing civic and political participation falls into 4 domains:</a:t>
            </a:r>
          </a:p>
          <a:p>
            <a:pPr lvl="1">
              <a:buFont typeface="Arial" panose="020B0604020202020204" pitchFamily="34" charset="0"/>
              <a:buChar char="•"/>
            </a:pPr>
            <a:r>
              <a:rPr lang="en-US" sz="2400" b="1" dirty="0" smtClean="0"/>
              <a:t>Macro-contextual level</a:t>
            </a:r>
          </a:p>
          <a:p>
            <a:pPr lvl="1">
              <a:buFont typeface="Arial" panose="020B0604020202020204" pitchFamily="34" charset="0"/>
              <a:buChar char="•"/>
            </a:pPr>
            <a:r>
              <a:rPr lang="en-US" sz="2400" b="1" dirty="0" smtClean="0"/>
              <a:t>Demographic</a:t>
            </a:r>
          </a:p>
          <a:p>
            <a:pPr lvl="1">
              <a:buFont typeface="Arial" panose="020B0604020202020204" pitchFamily="34" charset="0"/>
              <a:buChar char="•"/>
            </a:pPr>
            <a:r>
              <a:rPr lang="en-US" sz="2400" b="1" dirty="0" smtClean="0"/>
              <a:t>Social</a:t>
            </a:r>
          </a:p>
          <a:p>
            <a:pPr lvl="1">
              <a:buFont typeface="Arial" panose="020B0604020202020204" pitchFamily="34" charset="0"/>
              <a:buChar char="•"/>
            </a:pPr>
            <a:r>
              <a:rPr lang="en-US" sz="2400" b="1" dirty="0" smtClean="0"/>
              <a:t>Psychological</a:t>
            </a:r>
          </a:p>
          <a:p>
            <a:pPr lvl="1">
              <a:buFont typeface="Arial" panose="020B0604020202020204" pitchFamily="34" charset="0"/>
              <a:buChar char="•"/>
            </a:pPr>
            <a:endParaRPr lang="en-US" sz="2400" b="1" dirty="0"/>
          </a:p>
          <a:p>
            <a:pPr lvl="1">
              <a:buFont typeface="Arial" panose="020B0604020202020204" pitchFamily="34" charset="0"/>
              <a:buChar char="•"/>
            </a:pPr>
            <a:r>
              <a:rPr lang="en-US" sz="2400" b="1" dirty="0" smtClean="0"/>
              <a:t>Theoretical frameworks of Civic and Political Engagement and Participation</a:t>
            </a:r>
          </a:p>
          <a:p>
            <a:pPr lvl="2">
              <a:buFont typeface="Arial" panose="020B0604020202020204" pitchFamily="34" charset="0"/>
              <a:buChar char="•"/>
            </a:pPr>
            <a:r>
              <a:rPr lang="en-US" sz="2000" b="1" dirty="0" smtClean="0"/>
              <a:t>Civic Voluntarism Model</a:t>
            </a:r>
          </a:p>
          <a:p>
            <a:pPr lvl="2">
              <a:buFont typeface="Arial" panose="020B0604020202020204" pitchFamily="34" charset="0"/>
              <a:buChar char="•"/>
            </a:pPr>
            <a:r>
              <a:rPr lang="en-US" sz="2000" b="1" dirty="0" smtClean="0"/>
              <a:t>Social </a:t>
            </a:r>
            <a:r>
              <a:rPr lang="en-US" sz="2000" b="1" dirty="0" smtClean="0"/>
              <a:t>Capital Model</a:t>
            </a:r>
          </a:p>
          <a:p>
            <a:pPr lvl="2">
              <a:buFont typeface="Arial" panose="020B0604020202020204" pitchFamily="34" charset="0"/>
              <a:buChar char="•"/>
            </a:pPr>
            <a:r>
              <a:rPr lang="en-US" sz="2000" b="1" dirty="0"/>
              <a:t>Dynamic Dual-pathway model</a:t>
            </a:r>
          </a:p>
        </p:txBody>
      </p:sp>
      <p:sp>
        <p:nvSpPr>
          <p:cNvPr id="4" name="TextBox 3"/>
          <p:cNvSpPr txBox="1"/>
          <p:nvPr/>
        </p:nvSpPr>
        <p:spPr>
          <a:xfrm>
            <a:off x="6378389" y="2783545"/>
            <a:ext cx="4177553" cy="1538883"/>
          </a:xfrm>
          <a:prstGeom prst="rect">
            <a:avLst/>
          </a:prstGeom>
          <a:noFill/>
          <a:ln w="19050">
            <a:solidFill>
              <a:schemeClr val="accent2">
                <a:lumMod val="75000"/>
                <a:alpha val="60000"/>
              </a:schemeClr>
            </a:solidFill>
            <a:prstDash val="sysDot"/>
          </a:ln>
        </p:spPr>
        <p:txBody>
          <a:bodyPr wrap="square" rtlCol="0">
            <a:spAutoFit/>
          </a:bodyPr>
          <a:lstStyle/>
          <a:p>
            <a:r>
              <a:rPr lang="en-US" sz="1600" i="1" dirty="0" smtClean="0">
                <a:solidFill>
                  <a:schemeClr val="accent2">
                    <a:lumMod val="75000"/>
                  </a:schemeClr>
                </a:solidFill>
              </a:rPr>
              <a:t>“…the </a:t>
            </a:r>
            <a:r>
              <a:rPr lang="en-US" sz="1600" i="1" dirty="0">
                <a:solidFill>
                  <a:schemeClr val="accent2">
                    <a:lumMod val="75000"/>
                  </a:schemeClr>
                </a:solidFill>
              </a:rPr>
              <a:t>body of work is fragmented. There has been little </a:t>
            </a:r>
            <a:r>
              <a:rPr lang="en-US" sz="1600" i="1" dirty="0" err="1">
                <a:solidFill>
                  <a:schemeClr val="accent2">
                    <a:lumMod val="75000"/>
                  </a:schemeClr>
                </a:solidFill>
              </a:rPr>
              <a:t>cumulation</a:t>
            </a:r>
            <a:r>
              <a:rPr lang="en-US" sz="1600" i="1" dirty="0">
                <a:solidFill>
                  <a:schemeClr val="accent2">
                    <a:lumMod val="75000"/>
                  </a:schemeClr>
                </a:solidFill>
              </a:rPr>
              <a:t> of findings because the research questions and measures used in many studies have not been related to clear conceptual frameworks”</a:t>
            </a:r>
            <a:r>
              <a:rPr lang="en-US" sz="1600" dirty="0">
                <a:solidFill>
                  <a:schemeClr val="accent2">
                    <a:lumMod val="75000"/>
                  </a:schemeClr>
                </a:solidFill>
              </a:rPr>
              <a:t> </a:t>
            </a:r>
            <a:endParaRPr lang="en-US" sz="1600" dirty="0" smtClean="0">
              <a:solidFill>
                <a:schemeClr val="accent2">
                  <a:lumMod val="75000"/>
                </a:schemeClr>
              </a:solidFill>
            </a:endParaRPr>
          </a:p>
          <a:p>
            <a:r>
              <a:rPr lang="en-US" sz="1200" dirty="0" smtClean="0"/>
              <a:t>(</a:t>
            </a:r>
            <a:r>
              <a:rPr lang="en-US" sz="1200" dirty="0" err="1">
                <a:solidFill>
                  <a:schemeClr val="accent2">
                    <a:lumMod val="75000"/>
                  </a:schemeClr>
                </a:solidFill>
              </a:rPr>
              <a:t>Torney-Purta</a:t>
            </a:r>
            <a:r>
              <a:rPr lang="en-US" sz="1200" dirty="0">
                <a:solidFill>
                  <a:schemeClr val="accent2">
                    <a:lumMod val="75000"/>
                  </a:schemeClr>
                </a:solidFill>
              </a:rPr>
              <a:t> et al., 2010, 497)</a:t>
            </a:r>
          </a:p>
        </p:txBody>
      </p:sp>
      <p:sp>
        <p:nvSpPr>
          <p:cNvPr id="5" name="TextBox 4"/>
          <p:cNvSpPr txBox="1"/>
          <p:nvPr/>
        </p:nvSpPr>
        <p:spPr>
          <a:xfrm>
            <a:off x="268942" y="6396335"/>
            <a:ext cx="11308976" cy="461665"/>
          </a:xfrm>
          <a:prstGeom prst="rect">
            <a:avLst/>
          </a:prstGeom>
          <a:noFill/>
        </p:spPr>
        <p:txBody>
          <a:bodyPr wrap="square" rtlCol="0">
            <a:spAutoFit/>
          </a:bodyPr>
          <a:lstStyle/>
          <a:p>
            <a:r>
              <a:rPr lang="en-US" sz="1200" dirty="0" err="1">
                <a:solidFill>
                  <a:schemeClr val="bg1"/>
                </a:solidFill>
              </a:rPr>
              <a:t>Torney-Purta</a:t>
            </a:r>
            <a:r>
              <a:rPr lang="en-US" sz="1200" dirty="0">
                <a:solidFill>
                  <a:schemeClr val="bg1"/>
                </a:solidFill>
              </a:rPr>
              <a:t>, J., </a:t>
            </a:r>
            <a:r>
              <a:rPr lang="en-US" sz="1200" dirty="0" err="1">
                <a:solidFill>
                  <a:schemeClr val="bg1"/>
                </a:solidFill>
              </a:rPr>
              <a:t>Amadeo</a:t>
            </a:r>
            <a:r>
              <a:rPr lang="en-US" sz="1200" dirty="0">
                <a:solidFill>
                  <a:schemeClr val="bg1"/>
                </a:solidFill>
              </a:rPr>
              <a:t>, J. A., &amp; </a:t>
            </a:r>
            <a:r>
              <a:rPr lang="en-US" sz="1200" dirty="0" err="1">
                <a:solidFill>
                  <a:schemeClr val="bg1"/>
                </a:solidFill>
              </a:rPr>
              <a:t>Andolina</a:t>
            </a:r>
            <a:r>
              <a:rPr lang="en-US" sz="1200" dirty="0">
                <a:solidFill>
                  <a:schemeClr val="bg1"/>
                </a:solidFill>
              </a:rPr>
              <a:t>, M. W. (2010). A conceptual framework and multimethod approach for research on political socialization and civic engagement. </a:t>
            </a:r>
            <a:r>
              <a:rPr lang="en-US" sz="1200" i="1" dirty="0">
                <a:solidFill>
                  <a:schemeClr val="bg1"/>
                </a:solidFill>
              </a:rPr>
              <a:t>Handbook of research on civic engagement in youth</a:t>
            </a:r>
            <a:r>
              <a:rPr lang="en-US" sz="1200" dirty="0">
                <a:solidFill>
                  <a:schemeClr val="bg1"/>
                </a:solidFill>
              </a:rPr>
              <a:t>, 497-523.</a:t>
            </a:r>
          </a:p>
        </p:txBody>
      </p:sp>
      <p:sp>
        <p:nvSpPr>
          <p:cNvPr id="6" name="Oval 5"/>
          <p:cNvSpPr/>
          <p:nvPr/>
        </p:nvSpPr>
        <p:spPr>
          <a:xfrm>
            <a:off x="430306" y="2783545"/>
            <a:ext cx="3567953" cy="125954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39029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Civic Voluntarism Model</a:t>
            </a:r>
            <a:endParaRPr lang="en-US" dirty="0"/>
          </a:p>
        </p:txBody>
      </p:sp>
      <p:sp>
        <p:nvSpPr>
          <p:cNvPr id="3" name="Content Placeholder 2"/>
          <p:cNvSpPr>
            <a:spLocks noGrp="1"/>
          </p:cNvSpPr>
          <p:nvPr>
            <p:ph idx="1"/>
          </p:nvPr>
        </p:nvSpPr>
        <p:spPr/>
        <p:txBody>
          <a:bodyPr/>
          <a:lstStyle/>
          <a:p>
            <a:r>
              <a:rPr lang="cs-CZ" altLang="en-US" sz="2000" dirty="0"/>
              <a:t>Why people </a:t>
            </a:r>
            <a:r>
              <a:rPr lang="cs-CZ" altLang="en-US" sz="2000" b="1" dirty="0"/>
              <a:t>don‘t participate </a:t>
            </a:r>
            <a:r>
              <a:rPr lang="cs-CZ" altLang="en-US" sz="2000" dirty="0"/>
              <a:t>in civic/political life?</a:t>
            </a:r>
          </a:p>
          <a:p>
            <a:pPr lvl="1"/>
            <a:r>
              <a:rPr lang="en-US" altLang="en-US" sz="1800" dirty="0"/>
              <a:t>because they </a:t>
            </a:r>
            <a:r>
              <a:rPr lang="en-US" altLang="en-US" sz="1800" b="1" dirty="0"/>
              <a:t>can't</a:t>
            </a:r>
            <a:r>
              <a:rPr lang="en-US" altLang="en-US" sz="1800" dirty="0"/>
              <a:t>, </a:t>
            </a:r>
            <a:endParaRPr lang="cs-CZ" altLang="en-US" sz="1800" dirty="0"/>
          </a:p>
          <a:p>
            <a:pPr lvl="1"/>
            <a:r>
              <a:rPr lang="en-US" altLang="en-US" sz="1800" dirty="0"/>
              <a:t>because they </a:t>
            </a:r>
            <a:r>
              <a:rPr lang="en-US" altLang="en-US" sz="1800" b="1" dirty="0"/>
              <a:t>don't want to</a:t>
            </a:r>
            <a:r>
              <a:rPr lang="en-US" altLang="en-US" sz="1800" dirty="0"/>
              <a:t>, </a:t>
            </a:r>
            <a:endParaRPr lang="cs-CZ" altLang="en-US" sz="1800" dirty="0"/>
          </a:p>
          <a:p>
            <a:pPr lvl="1"/>
            <a:r>
              <a:rPr lang="en-US" altLang="en-US" sz="1800" dirty="0"/>
              <a:t>or because </a:t>
            </a:r>
            <a:r>
              <a:rPr lang="en-US" altLang="en-US" sz="1800" b="1" dirty="0"/>
              <a:t>nobody asked</a:t>
            </a:r>
            <a:r>
              <a:rPr lang="en-US" altLang="en-US" sz="1800" dirty="0"/>
              <a:t>.‘ </a:t>
            </a:r>
          </a:p>
          <a:p>
            <a:pPr>
              <a:buFont typeface="Arial" panose="020B0604020202020204" pitchFamily="34" charset="0"/>
              <a:buChar char="•"/>
            </a:pPr>
            <a:endParaRPr lang="en-US" sz="1600" dirty="0" smtClean="0"/>
          </a:p>
        </p:txBody>
      </p:sp>
      <p:sp>
        <p:nvSpPr>
          <p:cNvPr id="4" name="TextBox 3"/>
          <p:cNvSpPr txBox="1"/>
          <p:nvPr/>
        </p:nvSpPr>
        <p:spPr>
          <a:xfrm>
            <a:off x="170329" y="6441143"/>
            <a:ext cx="11909612" cy="276999"/>
          </a:xfrm>
          <a:prstGeom prst="rect">
            <a:avLst/>
          </a:prstGeom>
          <a:noFill/>
        </p:spPr>
        <p:txBody>
          <a:bodyPr wrap="square" rtlCol="0">
            <a:spAutoFit/>
          </a:bodyPr>
          <a:lstStyle/>
          <a:p>
            <a:r>
              <a:rPr lang="en-US" sz="1200" dirty="0" err="1">
                <a:solidFill>
                  <a:schemeClr val="bg1"/>
                </a:solidFill>
              </a:rPr>
              <a:t>Verba</a:t>
            </a:r>
            <a:r>
              <a:rPr lang="en-US" sz="1200" dirty="0">
                <a:solidFill>
                  <a:schemeClr val="bg1"/>
                </a:solidFill>
              </a:rPr>
              <a:t>, </a:t>
            </a:r>
            <a:r>
              <a:rPr lang="en-US" sz="1200" dirty="0" smtClean="0">
                <a:solidFill>
                  <a:schemeClr val="bg1"/>
                </a:solidFill>
              </a:rPr>
              <a:t>Sidney; </a:t>
            </a:r>
            <a:r>
              <a:rPr lang="en-US" sz="1200" dirty="0">
                <a:solidFill>
                  <a:schemeClr val="bg1"/>
                </a:solidFill>
              </a:rPr>
              <a:t>Kay Lehman </a:t>
            </a:r>
            <a:r>
              <a:rPr lang="en-US" sz="1200" dirty="0" err="1" smtClean="0">
                <a:solidFill>
                  <a:schemeClr val="bg1"/>
                </a:solidFill>
              </a:rPr>
              <a:t>Schlozman</a:t>
            </a:r>
            <a:r>
              <a:rPr lang="en-US" sz="1200" dirty="0">
                <a:solidFill>
                  <a:schemeClr val="bg1"/>
                </a:solidFill>
              </a:rPr>
              <a:t>;</a:t>
            </a:r>
            <a:r>
              <a:rPr lang="en-US" sz="1200" dirty="0" smtClean="0">
                <a:solidFill>
                  <a:schemeClr val="bg1"/>
                </a:solidFill>
              </a:rPr>
              <a:t> </a:t>
            </a:r>
            <a:r>
              <a:rPr lang="en-US" sz="1200" dirty="0">
                <a:solidFill>
                  <a:schemeClr val="bg1"/>
                </a:solidFill>
              </a:rPr>
              <a:t>and Henry E. Brady. 1995.Voice and Equality: </a:t>
            </a:r>
            <a:r>
              <a:rPr lang="en-US" sz="1200" dirty="0" err="1">
                <a:solidFill>
                  <a:schemeClr val="bg1"/>
                </a:solidFill>
              </a:rPr>
              <a:t>CivicVoluntarism</a:t>
            </a:r>
            <a:r>
              <a:rPr lang="en-US" sz="1200" dirty="0">
                <a:solidFill>
                  <a:schemeClr val="bg1"/>
                </a:solidFill>
              </a:rPr>
              <a:t> in American Politics. Cambridge: Harvard University Press.</a:t>
            </a:r>
            <a:endParaRPr lang="en-US" sz="1050" dirty="0">
              <a:solidFill>
                <a:schemeClr val="bg1"/>
              </a:solidFill>
            </a:endParaRPr>
          </a:p>
        </p:txBody>
      </p:sp>
    </p:spTree>
    <p:extLst>
      <p:ext uri="{BB962C8B-B14F-4D97-AF65-F5344CB8AC3E}">
        <p14:creationId xmlns:p14="http://schemas.microsoft.com/office/powerpoint/2010/main" val="28959050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Civic Voluntarism Model</a:t>
            </a:r>
            <a:endParaRPr lang="en-US" dirty="0"/>
          </a:p>
        </p:txBody>
      </p:sp>
      <p:sp>
        <p:nvSpPr>
          <p:cNvPr id="3" name="Content Placeholder 2"/>
          <p:cNvSpPr>
            <a:spLocks noGrp="1"/>
          </p:cNvSpPr>
          <p:nvPr>
            <p:ph idx="1"/>
          </p:nvPr>
        </p:nvSpPr>
        <p:spPr/>
        <p:txBody>
          <a:bodyPr/>
          <a:lstStyle/>
          <a:p>
            <a:r>
              <a:rPr lang="cs-CZ" altLang="en-US" sz="2000" dirty="0"/>
              <a:t>Why people </a:t>
            </a:r>
            <a:r>
              <a:rPr lang="cs-CZ" altLang="en-US" sz="2000" b="1" dirty="0"/>
              <a:t>don‘t participate </a:t>
            </a:r>
            <a:r>
              <a:rPr lang="cs-CZ" altLang="en-US" sz="2000" dirty="0"/>
              <a:t>in civic/political life?</a:t>
            </a:r>
          </a:p>
          <a:p>
            <a:pPr lvl="1"/>
            <a:r>
              <a:rPr lang="en-US" altLang="en-US" sz="1800" b="1" dirty="0">
                <a:solidFill>
                  <a:schemeClr val="accent1"/>
                </a:solidFill>
              </a:rPr>
              <a:t>"They can't"</a:t>
            </a:r>
            <a:r>
              <a:rPr lang="en-US" altLang="en-US" sz="1800" dirty="0"/>
              <a:t> </a:t>
            </a:r>
            <a:r>
              <a:rPr lang="cs-CZ" altLang="en-US" sz="1800" dirty="0"/>
              <a:t>- </a:t>
            </a:r>
            <a:r>
              <a:rPr lang="en-US" altLang="en-US" sz="1800" dirty="0" smtClean="0"/>
              <a:t>time </a:t>
            </a:r>
            <a:r>
              <a:rPr lang="en-US" altLang="en-US" sz="1800" dirty="0"/>
              <a:t>to take part in political activity, money to make contributions, and civic skills (i.e., the communications and organizational skills that facilitate effective participation). </a:t>
            </a:r>
            <a:endParaRPr lang="cs-CZ" altLang="en-US" sz="1800" dirty="0"/>
          </a:p>
          <a:p>
            <a:pPr lvl="1"/>
            <a:r>
              <a:rPr lang="en-US" altLang="en-US" sz="1800" b="1" dirty="0">
                <a:solidFill>
                  <a:schemeClr val="accent1"/>
                </a:solidFill>
              </a:rPr>
              <a:t>"They don't want to"</a:t>
            </a:r>
            <a:r>
              <a:rPr lang="en-US" altLang="en-US" sz="1800" dirty="0"/>
              <a:t> </a:t>
            </a:r>
            <a:r>
              <a:rPr lang="cs-CZ" altLang="en-US" sz="1800" dirty="0"/>
              <a:t>- </a:t>
            </a:r>
            <a:r>
              <a:rPr lang="en-US" altLang="en-US" sz="1800" dirty="0"/>
              <a:t>absence of psychological engagement with politics and civic affairs</a:t>
            </a:r>
            <a:r>
              <a:rPr lang="cs-CZ" altLang="en-US" sz="1800" dirty="0"/>
              <a:t>, </a:t>
            </a:r>
            <a:r>
              <a:rPr lang="en-US" altLang="en-US" sz="1800" dirty="0"/>
              <a:t>a lack of interest, minimal concern with public issues, a sense that activity makes no difference. </a:t>
            </a:r>
            <a:endParaRPr lang="cs-CZ" altLang="en-US" sz="1800" dirty="0"/>
          </a:p>
          <a:p>
            <a:pPr lvl="1"/>
            <a:r>
              <a:rPr lang="en-US" altLang="en-US" sz="1800" b="1" dirty="0">
                <a:solidFill>
                  <a:schemeClr val="accent1"/>
                </a:solidFill>
              </a:rPr>
              <a:t>"Nobody asked" </a:t>
            </a:r>
            <a:r>
              <a:rPr lang="cs-CZ" altLang="en-US" sz="1800" b="1" dirty="0">
                <a:solidFill>
                  <a:schemeClr val="accent1"/>
                </a:solidFill>
              </a:rPr>
              <a:t>- </a:t>
            </a:r>
            <a:r>
              <a:rPr lang="en-US" altLang="en-US" sz="1800" dirty="0"/>
              <a:t>isolation from the recruitment networks through which citizens are mobilized. </a:t>
            </a:r>
            <a:endParaRPr lang="cs-CZ" altLang="en-US" sz="1800" dirty="0"/>
          </a:p>
        </p:txBody>
      </p:sp>
      <p:sp>
        <p:nvSpPr>
          <p:cNvPr id="4" name="TextBox 3"/>
          <p:cNvSpPr txBox="1"/>
          <p:nvPr/>
        </p:nvSpPr>
        <p:spPr>
          <a:xfrm>
            <a:off x="170329" y="6441143"/>
            <a:ext cx="11909612" cy="276999"/>
          </a:xfrm>
          <a:prstGeom prst="rect">
            <a:avLst/>
          </a:prstGeom>
          <a:noFill/>
        </p:spPr>
        <p:txBody>
          <a:bodyPr wrap="square" rtlCol="0">
            <a:spAutoFit/>
          </a:bodyPr>
          <a:lstStyle/>
          <a:p>
            <a:r>
              <a:rPr lang="en-US" sz="1200" dirty="0" err="1">
                <a:solidFill>
                  <a:schemeClr val="bg1"/>
                </a:solidFill>
              </a:rPr>
              <a:t>Verba</a:t>
            </a:r>
            <a:r>
              <a:rPr lang="en-US" sz="1200" dirty="0">
                <a:solidFill>
                  <a:schemeClr val="bg1"/>
                </a:solidFill>
              </a:rPr>
              <a:t>, Sidney, Kay Lehman </a:t>
            </a:r>
            <a:r>
              <a:rPr lang="en-US" sz="1200" dirty="0" err="1">
                <a:solidFill>
                  <a:schemeClr val="bg1"/>
                </a:solidFill>
              </a:rPr>
              <a:t>Schlozman</a:t>
            </a:r>
            <a:r>
              <a:rPr lang="en-US" sz="1200" dirty="0">
                <a:solidFill>
                  <a:schemeClr val="bg1"/>
                </a:solidFill>
              </a:rPr>
              <a:t>, and Henry E. Brady. 1995.Voice and Equality: </a:t>
            </a:r>
            <a:r>
              <a:rPr lang="en-US" sz="1200" dirty="0" err="1">
                <a:solidFill>
                  <a:schemeClr val="bg1"/>
                </a:solidFill>
              </a:rPr>
              <a:t>CivicVoluntarism</a:t>
            </a:r>
            <a:r>
              <a:rPr lang="en-US" sz="1200" dirty="0">
                <a:solidFill>
                  <a:schemeClr val="bg1"/>
                </a:solidFill>
              </a:rPr>
              <a:t> in American Politics. Cambridge: Harvard University Press.</a:t>
            </a:r>
            <a:endParaRPr lang="en-US" sz="1050" dirty="0">
              <a:solidFill>
                <a:schemeClr val="bg1"/>
              </a:solidFill>
            </a:endParaRPr>
          </a:p>
        </p:txBody>
      </p:sp>
    </p:spTree>
    <p:extLst>
      <p:ext uri="{BB962C8B-B14F-4D97-AF65-F5344CB8AC3E}">
        <p14:creationId xmlns:p14="http://schemas.microsoft.com/office/powerpoint/2010/main" val="177518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Civic Voluntarism Model</a:t>
            </a:r>
            <a:endParaRPr lang="en-US" dirty="0"/>
          </a:p>
        </p:txBody>
      </p:sp>
      <p:sp>
        <p:nvSpPr>
          <p:cNvPr id="3" name="Content Placeholder 2"/>
          <p:cNvSpPr>
            <a:spLocks noGrp="1"/>
          </p:cNvSpPr>
          <p:nvPr>
            <p:ph idx="1"/>
          </p:nvPr>
        </p:nvSpPr>
        <p:spPr/>
        <p:txBody>
          <a:bodyPr/>
          <a:lstStyle/>
          <a:p>
            <a:r>
              <a:rPr lang="cs-CZ" altLang="en-US" sz="2000" dirty="0"/>
              <a:t>Why people </a:t>
            </a:r>
            <a:r>
              <a:rPr lang="cs-CZ" altLang="en-US" sz="2000" b="1" dirty="0"/>
              <a:t>don‘t participate </a:t>
            </a:r>
            <a:r>
              <a:rPr lang="cs-CZ" altLang="en-US" sz="2000" dirty="0"/>
              <a:t>in civic/political life?</a:t>
            </a:r>
          </a:p>
          <a:p>
            <a:pPr lvl="1"/>
            <a:r>
              <a:rPr lang="en-US" altLang="en-US" sz="1800" b="1" dirty="0">
                <a:solidFill>
                  <a:schemeClr val="accent1"/>
                </a:solidFill>
              </a:rPr>
              <a:t>"They can't"</a:t>
            </a:r>
            <a:r>
              <a:rPr lang="en-US" altLang="en-US" sz="1800" dirty="0"/>
              <a:t> </a:t>
            </a:r>
            <a:r>
              <a:rPr lang="cs-CZ" altLang="en-US" sz="1800" dirty="0"/>
              <a:t>- </a:t>
            </a:r>
            <a:r>
              <a:rPr lang="en-US" altLang="en-US" sz="1800" dirty="0"/>
              <a:t>resources: time to take part in political activity, money to make contributions, and civic skills (i.e., the communications and organizational skills that facilitate effective participation). </a:t>
            </a:r>
            <a:endParaRPr lang="cs-CZ" altLang="en-US" sz="1800" dirty="0"/>
          </a:p>
          <a:p>
            <a:pPr lvl="1"/>
            <a:r>
              <a:rPr lang="en-US" altLang="en-US" sz="1800" b="1" dirty="0">
                <a:solidFill>
                  <a:schemeClr val="accent1"/>
                </a:solidFill>
              </a:rPr>
              <a:t>"They don't want to"</a:t>
            </a:r>
            <a:r>
              <a:rPr lang="en-US" altLang="en-US" sz="1800" dirty="0"/>
              <a:t> </a:t>
            </a:r>
            <a:r>
              <a:rPr lang="cs-CZ" altLang="en-US" sz="1800" dirty="0"/>
              <a:t>- </a:t>
            </a:r>
            <a:r>
              <a:rPr lang="en-US" altLang="en-US" sz="1800" dirty="0"/>
              <a:t>absence of psychological engagement with politics and civic affairs</a:t>
            </a:r>
            <a:r>
              <a:rPr lang="cs-CZ" altLang="en-US" sz="1800" dirty="0"/>
              <a:t>, </a:t>
            </a:r>
            <a:r>
              <a:rPr lang="en-US" altLang="en-US" sz="1800" dirty="0"/>
              <a:t>a lack of interest, minimal concern with public issues, a sense that activity makes no difference. </a:t>
            </a:r>
            <a:endParaRPr lang="cs-CZ" altLang="en-US" sz="1800" dirty="0"/>
          </a:p>
          <a:p>
            <a:pPr lvl="1"/>
            <a:r>
              <a:rPr lang="en-US" altLang="en-US" sz="1800" b="1" dirty="0">
                <a:solidFill>
                  <a:schemeClr val="accent1"/>
                </a:solidFill>
              </a:rPr>
              <a:t>"Nobody asked" </a:t>
            </a:r>
            <a:r>
              <a:rPr lang="cs-CZ" altLang="en-US" sz="1800" b="1" dirty="0">
                <a:solidFill>
                  <a:schemeClr val="accent1"/>
                </a:solidFill>
              </a:rPr>
              <a:t>- </a:t>
            </a:r>
            <a:r>
              <a:rPr lang="en-US" altLang="en-US" sz="1800" dirty="0"/>
              <a:t>isolation from the recruitment networks through which citizens are mobilized. </a:t>
            </a:r>
            <a:endParaRPr lang="cs-CZ" altLang="en-US" sz="1800" dirty="0"/>
          </a:p>
        </p:txBody>
      </p:sp>
      <p:sp>
        <p:nvSpPr>
          <p:cNvPr id="4" name="TextBox 3"/>
          <p:cNvSpPr txBox="1"/>
          <p:nvPr/>
        </p:nvSpPr>
        <p:spPr>
          <a:xfrm>
            <a:off x="170329" y="6441143"/>
            <a:ext cx="11909612" cy="276999"/>
          </a:xfrm>
          <a:prstGeom prst="rect">
            <a:avLst/>
          </a:prstGeom>
          <a:noFill/>
        </p:spPr>
        <p:txBody>
          <a:bodyPr wrap="square" rtlCol="0">
            <a:spAutoFit/>
          </a:bodyPr>
          <a:lstStyle/>
          <a:p>
            <a:r>
              <a:rPr lang="en-US" sz="1200" dirty="0" err="1">
                <a:solidFill>
                  <a:schemeClr val="bg1"/>
                </a:solidFill>
              </a:rPr>
              <a:t>Verba</a:t>
            </a:r>
            <a:r>
              <a:rPr lang="en-US" sz="1200" dirty="0">
                <a:solidFill>
                  <a:schemeClr val="bg1"/>
                </a:solidFill>
              </a:rPr>
              <a:t>, Sidney, Kay Lehman </a:t>
            </a:r>
            <a:r>
              <a:rPr lang="en-US" sz="1200" dirty="0" err="1">
                <a:solidFill>
                  <a:schemeClr val="bg1"/>
                </a:solidFill>
              </a:rPr>
              <a:t>Schlozman</a:t>
            </a:r>
            <a:r>
              <a:rPr lang="en-US" sz="1200" dirty="0">
                <a:solidFill>
                  <a:schemeClr val="bg1"/>
                </a:solidFill>
              </a:rPr>
              <a:t>, and Henry E. Brady. 1995.Voice and Equality: </a:t>
            </a:r>
            <a:r>
              <a:rPr lang="en-US" sz="1200" dirty="0" err="1">
                <a:solidFill>
                  <a:schemeClr val="bg1"/>
                </a:solidFill>
              </a:rPr>
              <a:t>CivicVoluntarism</a:t>
            </a:r>
            <a:r>
              <a:rPr lang="en-US" sz="1200" dirty="0">
                <a:solidFill>
                  <a:schemeClr val="bg1"/>
                </a:solidFill>
              </a:rPr>
              <a:t> in American Politics. Cambridge: Harvard University Press.</a:t>
            </a:r>
            <a:endParaRPr lang="en-US" sz="1050" dirty="0">
              <a:solidFill>
                <a:schemeClr val="bg1"/>
              </a:solidFill>
            </a:endParaRPr>
          </a:p>
        </p:txBody>
      </p:sp>
      <p:sp>
        <p:nvSpPr>
          <p:cNvPr id="5" name="Oval 4"/>
          <p:cNvSpPr/>
          <p:nvPr/>
        </p:nvSpPr>
        <p:spPr>
          <a:xfrm>
            <a:off x="4737847" y="2389094"/>
            <a:ext cx="3191435" cy="8919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172635" y="2590800"/>
            <a:ext cx="2312894" cy="400110"/>
          </a:xfrm>
          <a:prstGeom prst="rect">
            <a:avLst/>
          </a:prstGeom>
          <a:noFill/>
        </p:spPr>
        <p:txBody>
          <a:bodyPr wrap="square" rtlCol="0">
            <a:spAutoFit/>
          </a:bodyPr>
          <a:lstStyle/>
          <a:p>
            <a:pPr algn="ctr"/>
            <a:r>
              <a:rPr lang="en-US" sz="2000" dirty="0" smtClean="0"/>
              <a:t>RESOURCES</a:t>
            </a:r>
            <a:endParaRPr lang="en-US" sz="2000" dirty="0"/>
          </a:p>
        </p:txBody>
      </p:sp>
      <p:sp>
        <p:nvSpPr>
          <p:cNvPr id="7" name="Oval 6"/>
          <p:cNvSpPr/>
          <p:nvPr/>
        </p:nvSpPr>
        <p:spPr>
          <a:xfrm>
            <a:off x="7288305" y="2961145"/>
            <a:ext cx="3191435" cy="8919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723093" y="3162851"/>
            <a:ext cx="2312894" cy="400110"/>
          </a:xfrm>
          <a:prstGeom prst="rect">
            <a:avLst/>
          </a:prstGeom>
          <a:noFill/>
        </p:spPr>
        <p:txBody>
          <a:bodyPr wrap="square" rtlCol="0">
            <a:spAutoFit/>
          </a:bodyPr>
          <a:lstStyle/>
          <a:p>
            <a:pPr algn="ctr"/>
            <a:r>
              <a:rPr lang="en-US" sz="2000" dirty="0" smtClean="0"/>
              <a:t>MOTIVATION</a:t>
            </a:r>
            <a:endParaRPr lang="en-US" sz="2000" dirty="0"/>
          </a:p>
        </p:txBody>
      </p:sp>
      <p:sp>
        <p:nvSpPr>
          <p:cNvPr id="9" name="Oval 8"/>
          <p:cNvSpPr/>
          <p:nvPr/>
        </p:nvSpPr>
        <p:spPr>
          <a:xfrm>
            <a:off x="3576917" y="3843076"/>
            <a:ext cx="3191435" cy="8919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011705" y="4044782"/>
            <a:ext cx="2312894" cy="400110"/>
          </a:xfrm>
          <a:prstGeom prst="rect">
            <a:avLst/>
          </a:prstGeom>
          <a:noFill/>
        </p:spPr>
        <p:txBody>
          <a:bodyPr wrap="square" rtlCol="0">
            <a:spAutoFit/>
          </a:bodyPr>
          <a:lstStyle/>
          <a:p>
            <a:pPr algn="ctr"/>
            <a:r>
              <a:rPr lang="en-US" sz="2000" dirty="0" smtClean="0"/>
              <a:t>OPPORTUNITIES</a:t>
            </a:r>
            <a:endParaRPr lang="en-US" sz="2000" dirty="0"/>
          </a:p>
        </p:txBody>
      </p:sp>
    </p:spTree>
    <p:extLst>
      <p:ext uri="{BB962C8B-B14F-4D97-AF65-F5344CB8AC3E}">
        <p14:creationId xmlns:p14="http://schemas.microsoft.com/office/powerpoint/2010/main" val="2008198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524000" y="274638"/>
            <a:ext cx="9144000" cy="1143000"/>
          </a:xfrm>
        </p:spPr>
        <p:txBody>
          <a:bodyPr/>
          <a:lstStyle/>
          <a:p>
            <a:r>
              <a:rPr lang="cs-CZ" altLang="en-US" dirty="0" smtClean="0"/>
              <a:t>PREDICTORS OF CIVIC PARTICIPATION</a:t>
            </a:r>
          </a:p>
        </p:txBody>
      </p:sp>
      <p:sp>
        <p:nvSpPr>
          <p:cNvPr id="19459" name="Content Placeholder 2"/>
          <p:cNvSpPr>
            <a:spLocks noGrp="1"/>
          </p:cNvSpPr>
          <p:nvPr>
            <p:ph idx="1"/>
          </p:nvPr>
        </p:nvSpPr>
        <p:spPr>
          <a:xfrm>
            <a:off x="1524001" y="1268414"/>
            <a:ext cx="8964613" cy="5400675"/>
          </a:xfrm>
        </p:spPr>
        <p:txBody>
          <a:bodyPr/>
          <a:lstStyle/>
          <a:p>
            <a:r>
              <a:rPr lang="cs-CZ" altLang="en-US" sz="2800" b="1" dirty="0">
                <a:solidFill>
                  <a:schemeClr val="accent1"/>
                </a:solidFill>
              </a:rPr>
              <a:t>RESOURCES</a:t>
            </a:r>
            <a:r>
              <a:rPr lang="cs-CZ" altLang="en-US" sz="2800" dirty="0"/>
              <a:t> (Socio-economic status)</a:t>
            </a:r>
          </a:p>
          <a:p>
            <a:r>
              <a:rPr lang="cs-CZ" altLang="en-US" sz="1800" b="1" dirty="0"/>
              <a:t>Age</a:t>
            </a:r>
            <a:r>
              <a:rPr lang="cs-CZ" altLang="en-US" sz="1800" dirty="0"/>
              <a:t> </a:t>
            </a:r>
            <a:r>
              <a:rPr lang="en-US" altLang="en-US" sz="1800" dirty="0"/>
              <a:t>-</a:t>
            </a:r>
            <a:r>
              <a:rPr lang="cs-CZ" altLang="en-US" sz="1800" dirty="0"/>
              <a:t> greater </a:t>
            </a:r>
            <a:r>
              <a:rPr lang="en-US" altLang="en-US" sz="1800" dirty="0"/>
              <a:t>civic knowledge</a:t>
            </a:r>
            <a:r>
              <a:rPr lang="cs-CZ" altLang="en-US" sz="1800" dirty="0"/>
              <a:t>, </a:t>
            </a:r>
            <a:r>
              <a:rPr lang="en-US" altLang="en-US" sz="1800" dirty="0"/>
              <a:t>previous experiences, </a:t>
            </a:r>
            <a:r>
              <a:rPr lang="cs-CZ" altLang="en-US" sz="1800" dirty="0"/>
              <a:t>greater </a:t>
            </a:r>
            <a:r>
              <a:rPr lang="en-US" altLang="en-US" sz="1800" dirty="0"/>
              <a:t>commitments to broader society</a:t>
            </a:r>
            <a:r>
              <a:rPr lang="cs-CZ" altLang="en-US" sz="1800" dirty="0"/>
              <a:t> </a:t>
            </a:r>
            <a:r>
              <a:rPr lang="en-US" altLang="en-US" sz="1800" dirty="0"/>
              <a:t>(more developed civic identity; </a:t>
            </a:r>
            <a:r>
              <a:rPr lang="en-US" altLang="en-US" sz="1600" dirty="0" err="1"/>
              <a:t>Kahne</a:t>
            </a:r>
            <a:r>
              <a:rPr lang="en-US" altLang="en-US" sz="1600" dirty="0"/>
              <a:t> &amp; </a:t>
            </a:r>
            <a:r>
              <a:rPr lang="en-US" altLang="en-US" sz="1600" dirty="0" err="1"/>
              <a:t>Sporte</a:t>
            </a:r>
            <a:r>
              <a:rPr lang="en-US" altLang="en-US" sz="1600" dirty="0"/>
              <a:t>, 2008; Yates &amp; </a:t>
            </a:r>
            <a:r>
              <a:rPr lang="en-US" altLang="en-US" sz="1600" dirty="0" err="1"/>
              <a:t>Youniss</a:t>
            </a:r>
            <a:r>
              <a:rPr lang="en-US" altLang="en-US" sz="1600" dirty="0"/>
              <a:t>, 1998)</a:t>
            </a:r>
            <a:endParaRPr lang="en-US" altLang="en-US" sz="1800" dirty="0"/>
          </a:p>
          <a:p>
            <a:r>
              <a:rPr lang="en-US" altLang="en-US" sz="1800" dirty="0"/>
              <a:t>Age – more demands (time &amp; money) on people , e.g. starting a career, a family, or going to university - new commitments and time restraints </a:t>
            </a:r>
            <a:r>
              <a:rPr lang="en-US" altLang="en-US" sz="1600" dirty="0"/>
              <a:t>(Brady et al., 1995; Wilson, 2000).</a:t>
            </a:r>
            <a:endParaRPr lang="en-US" altLang="en-US" sz="1800" dirty="0"/>
          </a:p>
          <a:p>
            <a:endParaRPr lang="cs-CZ" altLang="en-US" sz="1800" dirty="0"/>
          </a:p>
        </p:txBody>
      </p:sp>
    </p:spTree>
    <p:extLst>
      <p:ext uri="{BB962C8B-B14F-4D97-AF65-F5344CB8AC3E}">
        <p14:creationId xmlns:p14="http://schemas.microsoft.com/office/powerpoint/2010/main" val="11881687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524000" y="274638"/>
            <a:ext cx="9144000" cy="1143000"/>
          </a:xfrm>
        </p:spPr>
        <p:txBody>
          <a:bodyPr/>
          <a:lstStyle/>
          <a:p>
            <a:r>
              <a:rPr lang="cs-CZ" altLang="en-US" smtClean="0"/>
              <a:t>PREDICTORS OF CIVIC PARTICIPATION</a:t>
            </a:r>
          </a:p>
        </p:txBody>
      </p:sp>
      <p:sp>
        <p:nvSpPr>
          <p:cNvPr id="3" name="Content Placeholder 2"/>
          <p:cNvSpPr>
            <a:spLocks noGrp="1"/>
          </p:cNvSpPr>
          <p:nvPr>
            <p:ph idx="1"/>
          </p:nvPr>
        </p:nvSpPr>
        <p:spPr>
          <a:xfrm>
            <a:off x="1524001" y="1268414"/>
            <a:ext cx="8964613" cy="5400675"/>
          </a:xfrm>
        </p:spPr>
        <p:txBody>
          <a:bodyPr/>
          <a:lstStyle/>
          <a:p>
            <a:pPr>
              <a:defRPr/>
            </a:pPr>
            <a:r>
              <a:rPr lang="cs-CZ" sz="2800" b="1" dirty="0">
                <a:solidFill>
                  <a:schemeClr val="accent1"/>
                </a:solidFill>
              </a:rPr>
              <a:t>RESOURCES</a:t>
            </a:r>
            <a:r>
              <a:rPr lang="cs-CZ" sz="2800" dirty="0"/>
              <a:t> (Socio-economic status)</a:t>
            </a:r>
          </a:p>
          <a:p>
            <a:pPr>
              <a:defRPr/>
            </a:pPr>
            <a:r>
              <a:rPr lang="cs-CZ" sz="1800" b="1" dirty="0">
                <a:solidFill>
                  <a:schemeClr val="bg1">
                    <a:lumMod val="75000"/>
                  </a:schemeClr>
                </a:solidFill>
              </a:rPr>
              <a:t>Age</a:t>
            </a:r>
            <a:r>
              <a:rPr lang="cs-CZ" sz="1800" dirty="0">
                <a:solidFill>
                  <a:schemeClr val="bg1">
                    <a:lumMod val="75000"/>
                  </a:schemeClr>
                </a:solidFill>
              </a:rPr>
              <a:t> </a:t>
            </a:r>
            <a:r>
              <a:rPr lang="en-US" sz="1800" dirty="0">
                <a:solidFill>
                  <a:schemeClr val="bg1">
                    <a:lumMod val="75000"/>
                  </a:schemeClr>
                </a:solidFill>
              </a:rPr>
              <a:t>-</a:t>
            </a:r>
            <a:r>
              <a:rPr lang="cs-CZ" sz="1800" dirty="0">
                <a:solidFill>
                  <a:schemeClr val="bg1">
                    <a:lumMod val="75000"/>
                  </a:schemeClr>
                </a:solidFill>
              </a:rPr>
              <a:t> greater </a:t>
            </a:r>
            <a:r>
              <a:rPr lang="en-US" sz="1800" dirty="0">
                <a:solidFill>
                  <a:schemeClr val="bg1">
                    <a:lumMod val="75000"/>
                  </a:schemeClr>
                </a:solidFill>
              </a:rPr>
              <a:t>civic knowledge</a:t>
            </a:r>
            <a:r>
              <a:rPr lang="cs-CZ" sz="1800" dirty="0">
                <a:solidFill>
                  <a:schemeClr val="bg1">
                    <a:lumMod val="75000"/>
                  </a:schemeClr>
                </a:solidFill>
              </a:rPr>
              <a:t>, </a:t>
            </a:r>
            <a:r>
              <a:rPr lang="en-US" sz="1800" dirty="0">
                <a:solidFill>
                  <a:schemeClr val="bg1">
                    <a:lumMod val="75000"/>
                  </a:schemeClr>
                </a:solidFill>
              </a:rPr>
              <a:t>previous experiences, </a:t>
            </a:r>
            <a:r>
              <a:rPr lang="cs-CZ" sz="1800" dirty="0">
                <a:solidFill>
                  <a:schemeClr val="bg1">
                    <a:lumMod val="75000"/>
                  </a:schemeClr>
                </a:solidFill>
              </a:rPr>
              <a:t>greater </a:t>
            </a:r>
            <a:r>
              <a:rPr lang="en-US" sz="1800" dirty="0">
                <a:solidFill>
                  <a:schemeClr val="bg1">
                    <a:lumMod val="75000"/>
                  </a:schemeClr>
                </a:solidFill>
              </a:rPr>
              <a:t>commitments the broader society</a:t>
            </a:r>
            <a:r>
              <a:rPr lang="cs-CZ" sz="1800" dirty="0">
                <a:solidFill>
                  <a:schemeClr val="bg1">
                    <a:lumMod val="75000"/>
                  </a:schemeClr>
                </a:solidFill>
              </a:rPr>
              <a:t> </a:t>
            </a:r>
            <a:r>
              <a:rPr lang="en-US" sz="1800" dirty="0">
                <a:solidFill>
                  <a:schemeClr val="bg1">
                    <a:lumMod val="75000"/>
                  </a:schemeClr>
                </a:solidFill>
              </a:rPr>
              <a:t>(more developed civic identity; </a:t>
            </a:r>
            <a:r>
              <a:rPr lang="en-US" sz="1600" dirty="0" err="1">
                <a:solidFill>
                  <a:schemeClr val="bg1">
                    <a:lumMod val="75000"/>
                  </a:schemeClr>
                </a:solidFill>
              </a:rPr>
              <a:t>Kahne</a:t>
            </a:r>
            <a:r>
              <a:rPr lang="en-US" sz="1600" dirty="0">
                <a:solidFill>
                  <a:schemeClr val="bg1">
                    <a:lumMod val="75000"/>
                  </a:schemeClr>
                </a:solidFill>
              </a:rPr>
              <a:t> &amp; </a:t>
            </a:r>
            <a:r>
              <a:rPr lang="en-US" sz="1600" dirty="0" err="1">
                <a:solidFill>
                  <a:schemeClr val="bg1">
                    <a:lumMod val="75000"/>
                  </a:schemeClr>
                </a:solidFill>
              </a:rPr>
              <a:t>Sporte</a:t>
            </a:r>
            <a:r>
              <a:rPr lang="en-US" sz="1600" dirty="0">
                <a:solidFill>
                  <a:schemeClr val="bg1">
                    <a:lumMod val="75000"/>
                  </a:schemeClr>
                </a:solidFill>
              </a:rPr>
              <a:t>, 2008; Yates &amp; </a:t>
            </a:r>
            <a:r>
              <a:rPr lang="en-US" sz="1600" dirty="0" err="1">
                <a:solidFill>
                  <a:schemeClr val="bg1">
                    <a:lumMod val="75000"/>
                  </a:schemeClr>
                </a:solidFill>
              </a:rPr>
              <a:t>Youniss</a:t>
            </a:r>
            <a:r>
              <a:rPr lang="en-US" sz="1600" dirty="0">
                <a:solidFill>
                  <a:schemeClr val="bg1">
                    <a:lumMod val="75000"/>
                  </a:schemeClr>
                </a:solidFill>
              </a:rPr>
              <a:t>, 1998)</a:t>
            </a:r>
            <a:endParaRPr lang="en-US" sz="1800" dirty="0">
              <a:solidFill>
                <a:schemeClr val="bg1">
                  <a:lumMod val="75000"/>
                </a:schemeClr>
              </a:solidFill>
            </a:endParaRPr>
          </a:p>
          <a:p>
            <a:pPr>
              <a:defRPr/>
            </a:pPr>
            <a:r>
              <a:rPr lang="en-US" sz="1800" dirty="0">
                <a:solidFill>
                  <a:schemeClr val="bg1">
                    <a:lumMod val="75000"/>
                  </a:schemeClr>
                </a:solidFill>
              </a:rPr>
              <a:t>Age – more demands (time &amp; money) on people , e.g. starting a career, a family, or going to university - new commitments and time restraints </a:t>
            </a:r>
            <a:r>
              <a:rPr lang="en-US" sz="1600" dirty="0">
                <a:solidFill>
                  <a:schemeClr val="bg1">
                    <a:lumMod val="75000"/>
                  </a:schemeClr>
                </a:solidFill>
              </a:rPr>
              <a:t>(Brady et al., 1995; Wilson, 2000).</a:t>
            </a:r>
            <a:endParaRPr lang="en-US" sz="1800" dirty="0">
              <a:solidFill>
                <a:schemeClr val="bg1">
                  <a:lumMod val="75000"/>
                </a:schemeClr>
              </a:solidFill>
            </a:endParaRPr>
          </a:p>
          <a:p>
            <a:pPr>
              <a:defRPr/>
            </a:pPr>
            <a:r>
              <a:rPr lang="en-US" sz="1800" b="1" dirty="0"/>
              <a:t>Gender</a:t>
            </a:r>
            <a:r>
              <a:rPr lang="en-US" sz="1800" dirty="0"/>
              <a:t> – different availability of resources and skills required ; men as breadwinners, women as homemakers. Gender gap – slowly diminishing, but research still shows: men are more active in political domain, women in civic domain </a:t>
            </a:r>
            <a:r>
              <a:rPr lang="en-US" sz="1600" dirty="0"/>
              <a:t>(</a:t>
            </a:r>
            <a:r>
              <a:rPr lang="en-US" sz="1600" dirty="0" err="1"/>
              <a:t>Inglehart</a:t>
            </a:r>
            <a:r>
              <a:rPr lang="en-US" sz="1600" dirty="0"/>
              <a:t> &amp; Norris, 2003; Flanagan, Bowes, </a:t>
            </a:r>
            <a:r>
              <a:rPr lang="en-US" sz="1600" dirty="0" err="1"/>
              <a:t>Jonsson</a:t>
            </a:r>
            <a:r>
              <a:rPr lang="en-US" sz="1600" dirty="0"/>
              <a:t>, </a:t>
            </a:r>
            <a:r>
              <a:rPr lang="en-US" sz="1600" dirty="0" err="1"/>
              <a:t>Csapo</a:t>
            </a:r>
            <a:r>
              <a:rPr lang="en-US" sz="1600" dirty="0"/>
              <a:t>, &amp; </a:t>
            </a:r>
            <a:r>
              <a:rPr lang="en-US" sz="1600" dirty="0" err="1"/>
              <a:t>Sheblanova</a:t>
            </a:r>
            <a:r>
              <a:rPr lang="en-US" sz="1600" dirty="0"/>
              <a:t>, 1998, Jennings, 1979; </a:t>
            </a:r>
            <a:r>
              <a:rPr lang="en-US" sz="1600" dirty="0" err="1"/>
              <a:t>Verba</a:t>
            </a:r>
            <a:r>
              <a:rPr lang="en-US" sz="1600" dirty="0"/>
              <a:t>, Burns, &amp; </a:t>
            </a:r>
            <a:r>
              <a:rPr lang="en-US" sz="1600" dirty="0" err="1"/>
              <a:t>Schlozman</a:t>
            </a:r>
            <a:r>
              <a:rPr lang="en-US" sz="1600" dirty="0"/>
              <a:t>, 1997).</a:t>
            </a:r>
            <a:r>
              <a:rPr lang="en-US" sz="1800" dirty="0"/>
              <a:t> </a:t>
            </a:r>
          </a:p>
        </p:txBody>
      </p:sp>
    </p:spTree>
    <p:extLst>
      <p:ext uri="{BB962C8B-B14F-4D97-AF65-F5344CB8AC3E}">
        <p14:creationId xmlns:p14="http://schemas.microsoft.com/office/powerpoint/2010/main" val="1662516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FA0AB7-DECE-4835-95CE-8B7F4CA97F3F}"/>
              </a:ext>
            </a:extLst>
          </p:cNvPr>
          <p:cNvSpPr>
            <a:spLocks noGrp="1"/>
          </p:cNvSpPr>
          <p:nvPr>
            <p:ph type="title"/>
          </p:nvPr>
        </p:nvSpPr>
        <p:spPr/>
        <p:txBody>
          <a:bodyPr/>
          <a:lstStyle/>
          <a:p>
            <a:r>
              <a:rPr lang="en-US" dirty="0" smtClean="0"/>
              <a:t>Political mobilization*             </a:t>
            </a:r>
            <a:r>
              <a:rPr lang="en-US" sz="2000" dirty="0" smtClean="0"/>
              <a:t>(*</a:t>
            </a:r>
            <a:r>
              <a:rPr lang="en-US" sz="2000" dirty="0" err="1" smtClean="0"/>
              <a:t>mobilisation</a:t>
            </a:r>
            <a:r>
              <a:rPr lang="en-US" sz="2000" dirty="0" smtClean="0"/>
              <a:t> – British spelling)</a:t>
            </a:r>
            <a:endParaRPr lang="cs-CZ" dirty="0"/>
          </a:p>
        </p:txBody>
      </p:sp>
      <p:sp>
        <p:nvSpPr>
          <p:cNvPr id="3" name="Zástupný obsah 2">
            <a:extLst>
              <a:ext uri="{FF2B5EF4-FFF2-40B4-BE49-F238E27FC236}">
                <a16:creationId xmlns:a16="http://schemas.microsoft.com/office/drawing/2014/main" id="{481218D4-5BD3-4860-9599-E726032DE5F7}"/>
              </a:ext>
            </a:extLst>
          </p:cNvPr>
          <p:cNvSpPr>
            <a:spLocks noGrp="1"/>
          </p:cNvSpPr>
          <p:nvPr>
            <p:ph idx="1"/>
          </p:nvPr>
        </p:nvSpPr>
        <p:spPr/>
        <p:txBody>
          <a:bodyPr vert="horz" lIns="0" tIns="45720" rIns="0" bIns="45720" rtlCol="0" anchor="t">
            <a:normAutofit/>
          </a:bodyPr>
          <a:lstStyle/>
          <a:p>
            <a:pPr marL="0" indent="0">
              <a:buNone/>
            </a:pPr>
            <a:r>
              <a:rPr lang="en-US" dirty="0"/>
              <a:t> </a:t>
            </a:r>
            <a:endParaRPr lang="en-US" dirty="0" smtClean="0"/>
          </a:p>
          <a:p>
            <a:pPr>
              <a:buFont typeface="Arial" panose="020F0502020204030204" pitchFamily="34" charset="0"/>
              <a:buChar char="•"/>
            </a:pPr>
            <a:endParaRPr lang="en-US" dirty="0"/>
          </a:p>
          <a:p>
            <a:pPr>
              <a:buFont typeface="Arial" panose="020F0502020204030204" pitchFamily="34" charset="0"/>
              <a:buChar char="•"/>
            </a:pPr>
            <a:endParaRPr lang="en-US" dirty="0" smtClean="0"/>
          </a:p>
          <a:p>
            <a:pPr>
              <a:buFont typeface="Arial" panose="020F0502020204030204" pitchFamily="34" charset="0"/>
              <a:buChar char="•"/>
            </a:pPr>
            <a:r>
              <a:rPr lang="en-US" dirty="0" smtClean="0"/>
              <a:t>activities </a:t>
            </a:r>
            <a:r>
              <a:rPr lang="en-US" dirty="0"/>
              <a:t>that intend to motivate </a:t>
            </a:r>
            <a:r>
              <a:rPr lang="en-US" b="1" dirty="0"/>
              <a:t>masses of </a:t>
            </a:r>
            <a:r>
              <a:rPr lang="en-US" b="1" dirty="0" smtClean="0"/>
              <a:t>participants</a:t>
            </a:r>
            <a:r>
              <a:rPr lang="en-US" dirty="0" smtClean="0"/>
              <a:t> (organized or unorganized) </a:t>
            </a:r>
            <a:r>
              <a:rPr lang="en-US" dirty="0"/>
              <a:t>to </a:t>
            </a:r>
            <a:r>
              <a:rPr lang="en-US" b="1" dirty="0"/>
              <a:t>express themselves</a:t>
            </a:r>
            <a:r>
              <a:rPr lang="en-US" dirty="0"/>
              <a:t> and to </a:t>
            </a:r>
            <a:r>
              <a:rPr lang="en-US" b="1" dirty="0"/>
              <a:t>undertake a particular political </a:t>
            </a:r>
            <a:r>
              <a:rPr lang="en-US" b="1" dirty="0" smtClean="0"/>
              <a:t>action </a:t>
            </a:r>
            <a:r>
              <a:rPr lang="en-US" dirty="0" smtClean="0"/>
              <a:t>to accomplish </a:t>
            </a:r>
            <a:r>
              <a:rPr lang="en-US" b="1" dirty="0" smtClean="0"/>
              <a:t>political aims</a:t>
            </a:r>
          </a:p>
        </p:txBody>
      </p:sp>
      <p:sp>
        <p:nvSpPr>
          <p:cNvPr id="4" name="TextBox 3"/>
          <p:cNvSpPr txBox="1"/>
          <p:nvPr/>
        </p:nvSpPr>
        <p:spPr>
          <a:xfrm>
            <a:off x="259976" y="6485965"/>
            <a:ext cx="8919301" cy="553998"/>
          </a:xfrm>
          <a:prstGeom prst="rect">
            <a:avLst/>
          </a:prstGeom>
          <a:noFill/>
        </p:spPr>
        <p:txBody>
          <a:bodyPr wrap="none" rtlCol="0">
            <a:spAutoFit/>
          </a:bodyPr>
          <a:lstStyle/>
          <a:p>
            <a:r>
              <a:rPr lang="en-US" sz="1200" dirty="0">
                <a:solidFill>
                  <a:schemeClr val="bg1"/>
                </a:solidFill>
              </a:rPr>
              <a:t>Adria, M., &amp; Mao, Y. (Eds.). (2016). </a:t>
            </a:r>
            <a:r>
              <a:rPr lang="en-US" sz="1200" i="1" dirty="0">
                <a:solidFill>
                  <a:schemeClr val="bg1"/>
                </a:solidFill>
              </a:rPr>
              <a:t>Handbook of research on citizen engagement and public participation in the era of new media</a:t>
            </a:r>
            <a:r>
              <a:rPr lang="en-US" sz="1200" dirty="0">
                <a:solidFill>
                  <a:schemeClr val="bg1"/>
                </a:solidFill>
              </a:rPr>
              <a:t>. IGI Global.</a:t>
            </a:r>
          </a:p>
          <a:p>
            <a:endParaRPr lang="en-US" dirty="0"/>
          </a:p>
        </p:txBody>
      </p:sp>
    </p:spTree>
    <p:extLst>
      <p:ext uri="{BB962C8B-B14F-4D97-AF65-F5344CB8AC3E}">
        <p14:creationId xmlns:p14="http://schemas.microsoft.com/office/powerpoint/2010/main" val="26743482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274638"/>
            <a:ext cx="9144000" cy="1143000"/>
          </a:xfrm>
        </p:spPr>
        <p:txBody>
          <a:bodyPr/>
          <a:lstStyle/>
          <a:p>
            <a:r>
              <a:rPr lang="cs-CZ" altLang="en-US" smtClean="0"/>
              <a:t>PREDICTORS OF CIVIC PARTICIPATION</a:t>
            </a:r>
          </a:p>
        </p:txBody>
      </p:sp>
      <p:sp>
        <p:nvSpPr>
          <p:cNvPr id="3" name="Content Placeholder 2"/>
          <p:cNvSpPr>
            <a:spLocks noGrp="1"/>
          </p:cNvSpPr>
          <p:nvPr>
            <p:ph idx="1"/>
          </p:nvPr>
        </p:nvSpPr>
        <p:spPr>
          <a:xfrm>
            <a:off x="1524001" y="1268414"/>
            <a:ext cx="8964613" cy="5400675"/>
          </a:xfrm>
        </p:spPr>
        <p:txBody>
          <a:bodyPr/>
          <a:lstStyle/>
          <a:p>
            <a:pPr>
              <a:defRPr/>
            </a:pPr>
            <a:r>
              <a:rPr lang="cs-CZ" sz="2800" b="1" dirty="0">
                <a:solidFill>
                  <a:schemeClr val="accent1"/>
                </a:solidFill>
              </a:rPr>
              <a:t>RESOURCES</a:t>
            </a:r>
            <a:r>
              <a:rPr lang="cs-CZ" sz="2800" dirty="0"/>
              <a:t> (Socio-economic status)</a:t>
            </a:r>
          </a:p>
          <a:p>
            <a:pPr>
              <a:defRPr/>
            </a:pPr>
            <a:r>
              <a:rPr lang="cs-CZ" sz="1800" b="1" dirty="0">
                <a:solidFill>
                  <a:schemeClr val="bg1">
                    <a:lumMod val="75000"/>
                  </a:schemeClr>
                </a:solidFill>
              </a:rPr>
              <a:t>Age</a:t>
            </a:r>
            <a:r>
              <a:rPr lang="cs-CZ" sz="1800" dirty="0">
                <a:solidFill>
                  <a:schemeClr val="bg1">
                    <a:lumMod val="75000"/>
                  </a:schemeClr>
                </a:solidFill>
              </a:rPr>
              <a:t> </a:t>
            </a:r>
            <a:r>
              <a:rPr lang="en-US" sz="1800" dirty="0">
                <a:solidFill>
                  <a:schemeClr val="bg1">
                    <a:lumMod val="75000"/>
                  </a:schemeClr>
                </a:solidFill>
              </a:rPr>
              <a:t>-</a:t>
            </a:r>
            <a:r>
              <a:rPr lang="cs-CZ" sz="1800" dirty="0">
                <a:solidFill>
                  <a:schemeClr val="bg1">
                    <a:lumMod val="75000"/>
                  </a:schemeClr>
                </a:solidFill>
              </a:rPr>
              <a:t> greater </a:t>
            </a:r>
            <a:r>
              <a:rPr lang="en-US" sz="1800" dirty="0">
                <a:solidFill>
                  <a:schemeClr val="bg1">
                    <a:lumMod val="75000"/>
                  </a:schemeClr>
                </a:solidFill>
              </a:rPr>
              <a:t>civic knowledge</a:t>
            </a:r>
            <a:r>
              <a:rPr lang="cs-CZ" sz="1800" dirty="0">
                <a:solidFill>
                  <a:schemeClr val="bg1">
                    <a:lumMod val="75000"/>
                  </a:schemeClr>
                </a:solidFill>
              </a:rPr>
              <a:t>, </a:t>
            </a:r>
            <a:r>
              <a:rPr lang="en-US" sz="1800" dirty="0">
                <a:solidFill>
                  <a:schemeClr val="bg1">
                    <a:lumMod val="75000"/>
                  </a:schemeClr>
                </a:solidFill>
              </a:rPr>
              <a:t>previous experiences, </a:t>
            </a:r>
            <a:r>
              <a:rPr lang="cs-CZ" sz="1800" dirty="0">
                <a:solidFill>
                  <a:schemeClr val="bg1">
                    <a:lumMod val="75000"/>
                  </a:schemeClr>
                </a:solidFill>
              </a:rPr>
              <a:t>greater </a:t>
            </a:r>
            <a:r>
              <a:rPr lang="en-US" sz="1800" dirty="0">
                <a:solidFill>
                  <a:schemeClr val="bg1">
                    <a:lumMod val="75000"/>
                  </a:schemeClr>
                </a:solidFill>
              </a:rPr>
              <a:t>commitments the broader society</a:t>
            </a:r>
            <a:r>
              <a:rPr lang="cs-CZ" sz="1800" dirty="0">
                <a:solidFill>
                  <a:schemeClr val="bg1">
                    <a:lumMod val="75000"/>
                  </a:schemeClr>
                </a:solidFill>
              </a:rPr>
              <a:t> </a:t>
            </a:r>
            <a:r>
              <a:rPr lang="en-US" sz="1800" dirty="0">
                <a:solidFill>
                  <a:schemeClr val="bg1">
                    <a:lumMod val="75000"/>
                  </a:schemeClr>
                </a:solidFill>
              </a:rPr>
              <a:t>(more developed civic identity; </a:t>
            </a:r>
            <a:r>
              <a:rPr lang="en-US" sz="1600" dirty="0" err="1">
                <a:solidFill>
                  <a:schemeClr val="bg1">
                    <a:lumMod val="75000"/>
                  </a:schemeClr>
                </a:solidFill>
              </a:rPr>
              <a:t>Kahne</a:t>
            </a:r>
            <a:r>
              <a:rPr lang="en-US" sz="1600" dirty="0">
                <a:solidFill>
                  <a:schemeClr val="bg1">
                    <a:lumMod val="75000"/>
                  </a:schemeClr>
                </a:solidFill>
              </a:rPr>
              <a:t> &amp; </a:t>
            </a:r>
            <a:r>
              <a:rPr lang="en-US" sz="1600" dirty="0" err="1">
                <a:solidFill>
                  <a:schemeClr val="bg1">
                    <a:lumMod val="75000"/>
                  </a:schemeClr>
                </a:solidFill>
              </a:rPr>
              <a:t>Sporte</a:t>
            </a:r>
            <a:r>
              <a:rPr lang="en-US" sz="1600" dirty="0">
                <a:solidFill>
                  <a:schemeClr val="bg1">
                    <a:lumMod val="75000"/>
                  </a:schemeClr>
                </a:solidFill>
              </a:rPr>
              <a:t>, 2008; Yates &amp; </a:t>
            </a:r>
            <a:r>
              <a:rPr lang="en-US" sz="1600" dirty="0" err="1">
                <a:solidFill>
                  <a:schemeClr val="bg1">
                    <a:lumMod val="75000"/>
                  </a:schemeClr>
                </a:solidFill>
              </a:rPr>
              <a:t>Youniss</a:t>
            </a:r>
            <a:r>
              <a:rPr lang="en-US" sz="1600" dirty="0">
                <a:solidFill>
                  <a:schemeClr val="bg1">
                    <a:lumMod val="75000"/>
                  </a:schemeClr>
                </a:solidFill>
              </a:rPr>
              <a:t>, 1998)</a:t>
            </a:r>
            <a:endParaRPr lang="en-US" sz="1800" dirty="0">
              <a:solidFill>
                <a:schemeClr val="bg1">
                  <a:lumMod val="75000"/>
                </a:schemeClr>
              </a:solidFill>
            </a:endParaRPr>
          </a:p>
          <a:p>
            <a:pPr>
              <a:defRPr/>
            </a:pPr>
            <a:r>
              <a:rPr lang="en-US" sz="1800" dirty="0">
                <a:solidFill>
                  <a:schemeClr val="bg1">
                    <a:lumMod val="75000"/>
                  </a:schemeClr>
                </a:solidFill>
              </a:rPr>
              <a:t>Age – more demands (time &amp; money) on people , e.g. starting a career, a family, or going to university - new commitments and time restraints </a:t>
            </a:r>
            <a:r>
              <a:rPr lang="en-US" sz="1600" dirty="0">
                <a:solidFill>
                  <a:schemeClr val="bg1">
                    <a:lumMod val="75000"/>
                  </a:schemeClr>
                </a:solidFill>
              </a:rPr>
              <a:t>(Brady et al., 1995; Wilson, 2000).</a:t>
            </a:r>
            <a:endParaRPr lang="en-US" sz="1800" dirty="0">
              <a:solidFill>
                <a:schemeClr val="bg1">
                  <a:lumMod val="75000"/>
                </a:schemeClr>
              </a:solidFill>
            </a:endParaRPr>
          </a:p>
          <a:p>
            <a:pPr>
              <a:defRPr/>
            </a:pPr>
            <a:r>
              <a:rPr lang="en-US" sz="1800" b="1" dirty="0">
                <a:solidFill>
                  <a:schemeClr val="bg1">
                    <a:lumMod val="75000"/>
                  </a:schemeClr>
                </a:solidFill>
              </a:rPr>
              <a:t>Gender</a:t>
            </a:r>
            <a:r>
              <a:rPr lang="en-US" sz="1800" dirty="0">
                <a:solidFill>
                  <a:schemeClr val="bg1">
                    <a:lumMod val="75000"/>
                  </a:schemeClr>
                </a:solidFill>
              </a:rPr>
              <a:t> – different availability of resources and skills required ; men as breadwinners, women as homemakers. Gender gap – slowly diminishing, but research still shows: men are more active in political domain, women in civic domain </a:t>
            </a:r>
            <a:r>
              <a:rPr lang="en-US" sz="1600" dirty="0">
                <a:solidFill>
                  <a:schemeClr val="bg1">
                    <a:lumMod val="75000"/>
                  </a:schemeClr>
                </a:solidFill>
              </a:rPr>
              <a:t>(</a:t>
            </a:r>
            <a:r>
              <a:rPr lang="en-US" sz="1600" dirty="0" err="1">
                <a:solidFill>
                  <a:schemeClr val="bg1">
                    <a:lumMod val="75000"/>
                  </a:schemeClr>
                </a:solidFill>
              </a:rPr>
              <a:t>Inglehart</a:t>
            </a:r>
            <a:r>
              <a:rPr lang="en-US" sz="1600" dirty="0">
                <a:solidFill>
                  <a:schemeClr val="bg1">
                    <a:lumMod val="75000"/>
                  </a:schemeClr>
                </a:solidFill>
              </a:rPr>
              <a:t> &amp; Norris, 2003; Flanagan, Bowes, </a:t>
            </a:r>
            <a:r>
              <a:rPr lang="en-US" sz="1600" dirty="0" err="1">
                <a:solidFill>
                  <a:schemeClr val="bg1">
                    <a:lumMod val="75000"/>
                  </a:schemeClr>
                </a:solidFill>
              </a:rPr>
              <a:t>Jonsson</a:t>
            </a:r>
            <a:r>
              <a:rPr lang="en-US" sz="1600" dirty="0">
                <a:solidFill>
                  <a:schemeClr val="bg1">
                    <a:lumMod val="75000"/>
                  </a:schemeClr>
                </a:solidFill>
              </a:rPr>
              <a:t>, </a:t>
            </a:r>
            <a:r>
              <a:rPr lang="en-US" sz="1600" dirty="0" err="1">
                <a:solidFill>
                  <a:schemeClr val="bg1">
                    <a:lumMod val="75000"/>
                  </a:schemeClr>
                </a:solidFill>
              </a:rPr>
              <a:t>Csapo</a:t>
            </a:r>
            <a:r>
              <a:rPr lang="en-US" sz="1600" dirty="0">
                <a:solidFill>
                  <a:schemeClr val="bg1">
                    <a:lumMod val="75000"/>
                  </a:schemeClr>
                </a:solidFill>
              </a:rPr>
              <a:t>, &amp; </a:t>
            </a:r>
            <a:r>
              <a:rPr lang="en-US" sz="1600" dirty="0" err="1">
                <a:solidFill>
                  <a:schemeClr val="bg1">
                    <a:lumMod val="75000"/>
                  </a:schemeClr>
                </a:solidFill>
              </a:rPr>
              <a:t>Sheblanova</a:t>
            </a:r>
            <a:r>
              <a:rPr lang="en-US" sz="1600" dirty="0">
                <a:solidFill>
                  <a:schemeClr val="bg1">
                    <a:lumMod val="75000"/>
                  </a:schemeClr>
                </a:solidFill>
              </a:rPr>
              <a:t>, 1998, Jennings, 1979; </a:t>
            </a:r>
            <a:r>
              <a:rPr lang="en-US" sz="1600" dirty="0" err="1">
                <a:solidFill>
                  <a:schemeClr val="bg1">
                    <a:lumMod val="75000"/>
                  </a:schemeClr>
                </a:solidFill>
              </a:rPr>
              <a:t>Verba</a:t>
            </a:r>
            <a:r>
              <a:rPr lang="en-US" sz="1600" dirty="0">
                <a:solidFill>
                  <a:schemeClr val="bg1">
                    <a:lumMod val="75000"/>
                  </a:schemeClr>
                </a:solidFill>
              </a:rPr>
              <a:t>, Burns, &amp; </a:t>
            </a:r>
            <a:r>
              <a:rPr lang="en-US" sz="1600" dirty="0" err="1">
                <a:solidFill>
                  <a:schemeClr val="bg1">
                    <a:lumMod val="75000"/>
                  </a:schemeClr>
                </a:solidFill>
              </a:rPr>
              <a:t>Schlozman</a:t>
            </a:r>
            <a:r>
              <a:rPr lang="en-US" sz="1600" dirty="0">
                <a:solidFill>
                  <a:schemeClr val="bg1">
                    <a:lumMod val="75000"/>
                  </a:schemeClr>
                </a:solidFill>
              </a:rPr>
              <a:t>, 1997).</a:t>
            </a:r>
            <a:r>
              <a:rPr lang="en-US" sz="1800" dirty="0">
                <a:solidFill>
                  <a:schemeClr val="bg1">
                    <a:lumMod val="75000"/>
                  </a:schemeClr>
                </a:solidFill>
              </a:rPr>
              <a:t> </a:t>
            </a:r>
          </a:p>
          <a:p>
            <a:pPr>
              <a:defRPr/>
            </a:pPr>
            <a:r>
              <a:rPr lang="en-US" sz="1800" b="1" dirty="0"/>
              <a:t>Income  - </a:t>
            </a:r>
            <a:r>
              <a:rPr lang="en-US" sz="1800" dirty="0"/>
              <a:t>lower family income -&gt; lower levels of civic and political participation; either due to alienation from the broader society and political institutions or a lack of (financial/educational) resources </a:t>
            </a:r>
            <a:r>
              <a:rPr lang="en-US" sz="1600" dirty="0"/>
              <a:t>(Flanagan et al., 1998; Brady, </a:t>
            </a:r>
            <a:r>
              <a:rPr lang="en-US" sz="1600" dirty="0" err="1"/>
              <a:t>Verba</a:t>
            </a:r>
            <a:r>
              <a:rPr lang="en-US" sz="1600" dirty="0"/>
              <a:t>, &amp; </a:t>
            </a:r>
            <a:r>
              <a:rPr lang="en-US" sz="1600" dirty="0" err="1"/>
              <a:t>Schlozman</a:t>
            </a:r>
            <a:r>
              <a:rPr lang="en-US" sz="1600" dirty="0"/>
              <a:t>, 1995).</a:t>
            </a:r>
            <a:endParaRPr lang="en-US" sz="1800" dirty="0"/>
          </a:p>
          <a:p>
            <a:pPr>
              <a:defRPr/>
            </a:pPr>
            <a:endParaRPr lang="en-US" sz="1800" dirty="0"/>
          </a:p>
        </p:txBody>
      </p:sp>
    </p:spTree>
    <p:extLst>
      <p:ext uri="{BB962C8B-B14F-4D97-AF65-F5344CB8AC3E}">
        <p14:creationId xmlns:p14="http://schemas.microsoft.com/office/powerpoint/2010/main" val="20094702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524000" y="274638"/>
            <a:ext cx="9144000" cy="1143000"/>
          </a:xfrm>
        </p:spPr>
        <p:txBody>
          <a:bodyPr/>
          <a:lstStyle/>
          <a:p>
            <a:r>
              <a:rPr lang="cs-CZ" altLang="en-US" smtClean="0"/>
              <a:t>PREDICTORS OF CIVIC PARTICIPATION</a:t>
            </a:r>
          </a:p>
        </p:txBody>
      </p:sp>
      <p:sp>
        <p:nvSpPr>
          <p:cNvPr id="3" name="Content Placeholder 2"/>
          <p:cNvSpPr>
            <a:spLocks noGrp="1"/>
          </p:cNvSpPr>
          <p:nvPr>
            <p:ph idx="1"/>
          </p:nvPr>
        </p:nvSpPr>
        <p:spPr>
          <a:xfrm>
            <a:off x="1524001" y="1268414"/>
            <a:ext cx="8964613" cy="5400675"/>
          </a:xfrm>
        </p:spPr>
        <p:txBody>
          <a:bodyPr>
            <a:normAutofit fontScale="92500" lnSpcReduction="20000"/>
          </a:bodyPr>
          <a:lstStyle/>
          <a:p>
            <a:pPr>
              <a:defRPr/>
            </a:pPr>
            <a:r>
              <a:rPr lang="cs-CZ" sz="2800" b="1" dirty="0">
                <a:solidFill>
                  <a:schemeClr val="accent1"/>
                </a:solidFill>
              </a:rPr>
              <a:t>RESOURCES</a:t>
            </a:r>
            <a:r>
              <a:rPr lang="cs-CZ" sz="2800" dirty="0"/>
              <a:t> (Socio-economic status)</a:t>
            </a:r>
          </a:p>
          <a:p>
            <a:pPr>
              <a:defRPr/>
            </a:pPr>
            <a:r>
              <a:rPr lang="cs-CZ" sz="1800" b="1" dirty="0">
                <a:solidFill>
                  <a:schemeClr val="bg1">
                    <a:lumMod val="75000"/>
                  </a:schemeClr>
                </a:solidFill>
              </a:rPr>
              <a:t>Age</a:t>
            </a:r>
            <a:r>
              <a:rPr lang="cs-CZ" sz="1800" dirty="0">
                <a:solidFill>
                  <a:schemeClr val="bg1">
                    <a:lumMod val="75000"/>
                  </a:schemeClr>
                </a:solidFill>
              </a:rPr>
              <a:t> </a:t>
            </a:r>
            <a:r>
              <a:rPr lang="en-US" sz="1800" dirty="0">
                <a:solidFill>
                  <a:schemeClr val="bg1">
                    <a:lumMod val="75000"/>
                  </a:schemeClr>
                </a:solidFill>
              </a:rPr>
              <a:t>-</a:t>
            </a:r>
            <a:r>
              <a:rPr lang="cs-CZ" sz="1800" dirty="0">
                <a:solidFill>
                  <a:schemeClr val="bg1">
                    <a:lumMod val="75000"/>
                  </a:schemeClr>
                </a:solidFill>
              </a:rPr>
              <a:t> greater </a:t>
            </a:r>
            <a:r>
              <a:rPr lang="en-US" sz="1800" dirty="0">
                <a:solidFill>
                  <a:schemeClr val="bg1">
                    <a:lumMod val="75000"/>
                  </a:schemeClr>
                </a:solidFill>
              </a:rPr>
              <a:t>civic knowledge</a:t>
            </a:r>
            <a:r>
              <a:rPr lang="cs-CZ" sz="1800" dirty="0">
                <a:solidFill>
                  <a:schemeClr val="bg1">
                    <a:lumMod val="75000"/>
                  </a:schemeClr>
                </a:solidFill>
              </a:rPr>
              <a:t>, </a:t>
            </a:r>
            <a:r>
              <a:rPr lang="en-US" sz="1800" dirty="0">
                <a:solidFill>
                  <a:schemeClr val="bg1">
                    <a:lumMod val="75000"/>
                  </a:schemeClr>
                </a:solidFill>
              </a:rPr>
              <a:t>previous experiences, </a:t>
            </a:r>
            <a:r>
              <a:rPr lang="cs-CZ" sz="1800" dirty="0">
                <a:solidFill>
                  <a:schemeClr val="bg1">
                    <a:lumMod val="75000"/>
                  </a:schemeClr>
                </a:solidFill>
              </a:rPr>
              <a:t>greater </a:t>
            </a:r>
            <a:r>
              <a:rPr lang="en-US" sz="1800" dirty="0">
                <a:solidFill>
                  <a:schemeClr val="bg1">
                    <a:lumMod val="75000"/>
                  </a:schemeClr>
                </a:solidFill>
              </a:rPr>
              <a:t>commitments the broader society</a:t>
            </a:r>
            <a:r>
              <a:rPr lang="cs-CZ" sz="1800" dirty="0">
                <a:solidFill>
                  <a:schemeClr val="bg1">
                    <a:lumMod val="75000"/>
                  </a:schemeClr>
                </a:solidFill>
              </a:rPr>
              <a:t> </a:t>
            </a:r>
            <a:r>
              <a:rPr lang="en-US" sz="1800" dirty="0">
                <a:solidFill>
                  <a:schemeClr val="bg1">
                    <a:lumMod val="75000"/>
                  </a:schemeClr>
                </a:solidFill>
              </a:rPr>
              <a:t>(more developed civic identity; </a:t>
            </a:r>
            <a:r>
              <a:rPr lang="en-US" sz="1600" dirty="0" err="1">
                <a:solidFill>
                  <a:schemeClr val="bg1">
                    <a:lumMod val="75000"/>
                  </a:schemeClr>
                </a:solidFill>
              </a:rPr>
              <a:t>Kahne</a:t>
            </a:r>
            <a:r>
              <a:rPr lang="en-US" sz="1600" dirty="0">
                <a:solidFill>
                  <a:schemeClr val="bg1">
                    <a:lumMod val="75000"/>
                  </a:schemeClr>
                </a:solidFill>
              </a:rPr>
              <a:t> &amp; </a:t>
            </a:r>
            <a:r>
              <a:rPr lang="en-US" sz="1600" dirty="0" err="1">
                <a:solidFill>
                  <a:schemeClr val="bg1">
                    <a:lumMod val="75000"/>
                  </a:schemeClr>
                </a:solidFill>
              </a:rPr>
              <a:t>Sporte</a:t>
            </a:r>
            <a:r>
              <a:rPr lang="en-US" sz="1600" dirty="0">
                <a:solidFill>
                  <a:schemeClr val="bg1">
                    <a:lumMod val="75000"/>
                  </a:schemeClr>
                </a:solidFill>
              </a:rPr>
              <a:t>, 2008; Yates &amp; </a:t>
            </a:r>
            <a:r>
              <a:rPr lang="en-US" sz="1600" dirty="0" err="1">
                <a:solidFill>
                  <a:schemeClr val="bg1">
                    <a:lumMod val="75000"/>
                  </a:schemeClr>
                </a:solidFill>
              </a:rPr>
              <a:t>Youniss</a:t>
            </a:r>
            <a:r>
              <a:rPr lang="en-US" sz="1600" dirty="0">
                <a:solidFill>
                  <a:schemeClr val="bg1">
                    <a:lumMod val="75000"/>
                  </a:schemeClr>
                </a:solidFill>
              </a:rPr>
              <a:t>, 1998)</a:t>
            </a:r>
            <a:endParaRPr lang="en-US" sz="1800" dirty="0">
              <a:solidFill>
                <a:schemeClr val="bg1">
                  <a:lumMod val="75000"/>
                </a:schemeClr>
              </a:solidFill>
            </a:endParaRPr>
          </a:p>
          <a:p>
            <a:pPr>
              <a:defRPr/>
            </a:pPr>
            <a:r>
              <a:rPr lang="en-US" sz="1800" dirty="0">
                <a:solidFill>
                  <a:schemeClr val="bg1">
                    <a:lumMod val="75000"/>
                  </a:schemeClr>
                </a:solidFill>
              </a:rPr>
              <a:t>Age – more demands (time &amp; money) on people , e.g. starting a career, a family, or going to university - new commitments and time restraints </a:t>
            </a:r>
            <a:r>
              <a:rPr lang="en-US" sz="1600" dirty="0">
                <a:solidFill>
                  <a:schemeClr val="bg1">
                    <a:lumMod val="75000"/>
                  </a:schemeClr>
                </a:solidFill>
              </a:rPr>
              <a:t>(Brady et al., 1995; Wilson, 2000).</a:t>
            </a:r>
            <a:endParaRPr lang="en-US" sz="1800" dirty="0">
              <a:solidFill>
                <a:schemeClr val="bg1">
                  <a:lumMod val="75000"/>
                </a:schemeClr>
              </a:solidFill>
            </a:endParaRPr>
          </a:p>
          <a:p>
            <a:pPr>
              <a:defRPr/>
            </a:pPr>
            <a:r>
              <a:rPr lang="en-US" sz="1800" b="1" dirty="0">
                <a:solidFill>
                  <a:schemeClr val="bg1">
                    <a:lumMod val="75000"/>
                  </a:schemeClr>
                </a:solidFill>
              </a:rPr>
              <a:t>Gender</a:t>
            </a:r>
            <a:r>
              <a:rPr lang="en-US" sz="1800" dirty="0">
                <a:solidFill>
                  <a:schemeClr val="bg1">
                    <a:lumMod val="75000"/>
                  </a:schemeClr>
                </a:solidFill>
              </a:rPr>
              <a:t> – different availability of resources and skills required ; men as breadwinners, women as homemakers. Gender gap – slowly diminishing, but research still shows: men are more active in political domain, women in civic domain </a:t>
            </a:r>
            <a:r>
              <a:rPr lang="en-US" sz="1600" dirty="0">
                <a:solidFill>
                  <a:schemeClr val="bg1">
                    <a:lumMod val="75000"/>
                  </a:schemeClr>
                </a:solidFill>
              </a:rPr>
              <a:t>(</a:t>
            </a:r>
            <a:r>
              <a:rPr lang="en-US" sz="1600" dirty="0" err="1">
                <a:solidFill>
                  <a:schemeClr val="bg1">
                    <a:lumMod val="75000"/>
                  </a:schemeClr>
                </a:solidFill>
              </a:rPr>
              <a:t>Inglehart</a:t>
            </a:r>
            <a:r>
              <a:rPr lang="en-US" sz="1600" dirty="0">
                <a:solidFill>
                  <a:schemeClr val="bg1">
                    <a:lumMod val="75000"/>
                  </a:schemeClr>
                </a:solidFill>
              </a:rPr>
              <a:t> &amp; Norris, 2003; Flanagan, Bowes, </a:t>
            </a:r>
            <a:r>
              <a:rPr lang="en-US" sz="1600" dirty="0" err="1">
                <a:solidFill>
                  <a:schemeClr val="bg1">
                    <a:lumMod val="75000"/>
                  </a:schemeClr>
                </a:solidFill>
              </a:rPr>
              <a:t>Jonsson</a:t>
            </a:r>
            <a:r>
              <a:rPr lang="en-US" sz="1600" dirty="0">
                <a:solidFill>
                  <a:schemeClr val="bg1">
                    <a:lumMod val="75000"/>
                  </a:schemeClr>
                </a:solidFill>
              </a:rPr>
              <a:t>, </a:t>
            </a:r>
            <a:r>
              <a:rPr lang="en-US" sz="1600" dirty="0" err="1">
                <a:solidFill>
                  <a:schemeClr val="bg1">
                    <a:lumMod val="75000"/>
                  </a:schemeClr>
                </a:solidFill>
              </a:rPr>
              <a:t>Csapo</a:t>
            </a:r>
            <a:r>
              <a:rPr lang="en-US" sz="1600" dirty="0">
                <a:solidFill>
                  <a:schemeClr val="bg1">
                    <a:lumMod val="75000"/>
                  </a:schemeClr>
                </a:solidFill>
              </a:rPr>
              <a:t>, &amp; </a:t>
            </a:r>
            <a:r>
              <a:rPr lang="en-US" sz="1600" dirty="0" err="1">
                <a:solidFill>
                  <a:schemeClr val="bg1">
                    <a:lumMod val="75000"/>
                  </a:schemeClr>
                </a:solidFill>
              </a:rPr>
              <a:t>Sheblanova</a:t>
            </a:r>
            <a:r>
              <a:rPr lang="en-US" sz="1600" dirty="0">
                <a:solidFill>
                  <a:schemeClr val="bg1">
                    <a:lumMod val="75000"/>
                  </a:schemeClr>
                </a:solidFill>
              </a:rPr>
              <a:t>, 1998, Jennings, 1979; </a:t>
            </a:r>
            <a:r>
              <a:rPr lang="en-US" sz="1600" dirty="0" err="1">
                <a:solidFill>
                  <a:schemeClr val="bg1">
                    <a:lumMod val="75000"/>
                  </a:schemeClr>
                </a:solidFill>
              </a:rPr>
              <a:t>Verba</a:t>
            </a:r>
            <a:r>
              <a:rPr lang="en-US" sz="1600" dirty="0">
                <a:solidFill>
                  <a:schemeClr val="bg1">
                    <a:lumMod val="75000"/>
                  </a:schemeClr>
                </a:solidFill>
              </a:rPr>
              <a:t>, Burns, &amp; </a:t>
            </a:r>
            <a:r>
              <a:rPr lang="en-US" sz="1600" dirty="0" err="1">
                <a:solidFill>
                  <a:schemeClr val="bg1">
                    <a:lumMod val="75000"/>
                  </a:schemeClr>
                </a:solidFill>
              </a:rPr>
              <a:t>Schlozman</a:t>
            </a:r>
            <a:r>
              <a:rPr lang="en-US" sz="1600" dirty="0">
                <a:solidFill>
                  <a:schemeClr val="bg1">
                    <a:lumMod val="75000"/>
                  </a:schemeClr>
                </a:solidFill>
              </a:rPr>
              <a:t>, 1997).</a:t>
            </a:r>
            <a:r>
              <a:rPr lang="en-US" sz="1800" dirty="0">
                <a:solidFill>
                  <a:schemeClr val="bg1">
                    <a:lumMod val="75000"/>
                  </a:schemeClr>
                </a:solidFill>
              </a:rPr>
              <a:t> </a:t>
            </a:r>
          </a:p>
          <a:p>
            <a:pPr>
              <a:defRPr/>
            </a:pPr>
            <a:r>
              <a:rPr lang="en-US" sz="1800" b="1" dirty="0">
                <a:solidFill>
                  <a:schemeClr val="bg1">
                    <a:lumMod val="75000"/>
                  </a:schemeClr>
                </a:solidFill>
              </a:rPr>
              <a:t>Income  - </a:t>
            </a:r>
            <a:r>
              <a:rPr lang="en-US" sz="1800" dirty="0">
                <a:solidFill>
                  <a:schemeClr val="bg1">
                    <a:lumMod val="75000"/>
                  </a:schemeClr>
                </a:solidFill>
              </a:rPr>
              <a:t>lower family income -&gt; lower levels of civic and political participation; either due to alienation from the broader society and political institutions or a lack of (financial/educational) resources </a:t>
            </a:r>
            <a:r>
              <a:rPr lang="en-US" sz="1600" dirty="0">
                <a:solidFill>
                  <a:schemeClr val="bg1">
                    <a:lumMod val="75000"/>
                  </a:schemeClr>
                </a:solidFill>
              </a:rPr>
              <a:t>(Flanagan et al., 1998; Brady, </a:t>
            </a:r>
            <a:r>
              <a:rPr lang="en-US" sz="1600" dirty="0" err="1">
                <a:solidFill>
                  <a:schemeClr val="bg1">
                    <a:lumMod val="75000"/>
                  </a:schemeClr>
                </a:solidFill>
              </a:rPr>
              <a:t>Verba</a:t>
            </a:r>
            <a:r>
              <a:rPr lang="en-US" sz="1600" dirty="0">
                <a:solidFill>
                  <a:schemeClr val="bg1">
                    <a:lumMod val="75000"/>
                  </a:schemeClr>
                </a:solidFill>
              </a:rPr>
              <a:t>, &amp; </a:t>
            </a:r>
            <a:r>
              <a:rPr lang="en-US" sz="1600" dirty="0" err="1">
                <a:solidFill>
                  <a:schemeClr val="bg1">
                    <a:lumMod val="75000"/>
                  </a:schemeClr>
                </a:solidFill>
              </a:rPr>
              <a:t>Schlozman</a:t>
            </a:r>
            <a:r>
              <a:rPr lang="en-US" sz="1600" dirty="0">
                <a:solidFill>
                  <a:schemeClr val="bg1">
                    <a:lumMod val="75000"/>
                  </a:schemeClr>
                </a:solidFill>
              </a:rPr>
              <a:t>, 1995).</a:t>
            </a:r>
          </a:p>
          <a:p>
            <a:pPr>
              <a:defRPr/>
            </a:pPr>
            <a:r>
              <a:rPr lang="en-US" sz="1800" b="1" dirty="0"/>
              <a:t>Religion -  </a:t>
            </a:r>
            <a:r>
              <a:rPr lang="en-US" sz="1800" dirty="0"/>
              <a:t>indirect relationship: through the organizational character of religious practice (opportunities presented, discussions); direct relationship: promotion of religious values, such as helping others in need </a:t>
            </a:r>
            <a:r>
              <a:rPr lang="en-US" sz="1600" dirty="0"/>
              <a:t>(Smith 1999; </a:t>
            </a:r>
            <a:r>
              <a:rPr lang="en-US" sz="1600" dirty="0" err="1"/>
              <a:t>Verbaet</a:t>
            </a:r>
            <a:r>
              <a:rPr lang="en-US" sz="1600" dirty="0"/>
              <a:t> al., 1993). </a:t>
            </a:r>
            <a:endParaRPr lang="cs-CZ" sz="1800" dirty="0"/>
          </a:p>
          <a:p>
            <a:pPr>
              <a:defRPr/>
            </a:pPr>
            <a:endParaRPr lang="en-US" sz="1800" dirty="0"/>
          </a:p>
          <a:p>
            <a:pPr>
              <a:defRPr/>
            </a:pPr>
            <a:endParaRPr lang="en-US" sz="1800" dirty="0"/>
          </a:p>
        </p:txBody>
      </p:sp>
    </p:spTree>
    <p:extLst>
      <p:ext uri="{BB962C8B-B14F-4D97-AF65-F5344CB8AC3E}">
        <p14:creationId xmlns:p14="http://schemas.microsoft.com/office/powerpoint/2010/main" val="42534273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524000" y="274638"/>
            <a:ext cx="9144000" cy="1143000"/>
          </a:xfrm>
        </p:spPr>
        <p:txBody>
          <a:bodyPr/>
          <a:lstStyle/>
          <a:p>
            <a:r>
              <a:rPr lang="cs-CZ" altLang="en-US" smtClean="0"/>
              <a:t>PREDICTORS OF CIVIC PARTICIPATION</a:t>
            </a:r>
          </a:p>
        </p:txBody>
      </p:sp>
      <p:sp>
        <p:nvSpPr>
          <p:cNvPr id="23555" name="Content Placeholder 2"/>
          <p:cNvSpPr>
            <a:spLocks noGrp="1"/>
          </p:cNvSpPr>
          <p:nvPr>
            <p:ph idx="1"/>
          </p:nvPr>
        </p:nvSpPr>
        <p:spPr>
          <a:xfrm>
            <a:off x="1847851" y="1268414"/>
            <a:ext cx="8640763" cy="5400675"/>
          </a:xfrm>
        </p:spPr>
        <p:txBody>
          <a:bodyPr/>
          <a:lstStyle/>
          <a:p>
            <a:r>
              <a:rPr lang="cs-CZ" altLang="en-US" sz="2800" b="1">
                <a:solidFill>
                  <a:schemeClr val="accent1"/>
                </a:solidFill>
              </a:rPr>
              <a:t>RESOURCES</a:t>
            </a:r>
            <a:r>
              <a:rPr lang="cs-CZ" altLang="en-US" sz="2800"/>
              <a:t> (Socio-economic status)</a:t>
            </a:r>
          </a:p>
          <a:p>
            <a:r>
              <a:rPr lang="cs-CZ" altLang="en-US" sz="2400"/>
              <a:t>Do members of minority groups participate less compared to majority?</a:t>
            </a:r>
          </a:p>
          <a:p>
            <a:r>
              <a:rPr lang="cs-CZ" altLang="en-US" sz="2400"/>
              <a:t>Are there d</a:t>
            </a:r>
            <a:r>
              <a:rPr lang="en-US" altLang="en-US" sz="2400"/>
              <a:t>ifferences in RATES of majority/minority civic?</a:t>
            </a:r>
            <a:r>
              <a:rPr lang="en-US" altLang="en-US" sz="2000"/>
              <a:t> </a:t>
            </a:r>
            <a:endParaRPr lang="cs-CZ" altLang="en-US" sz="2000"/>
          </a:p>
          <a:p>
            <a:r>
              <a:rPr lang="cs-CZ" altLang="en-US" sz="2400"/>
              <a:t>YES (overall)</a:t>
            </a:r>
            <a:endParaRPr lang="en-US" altLang="en-US" sz="2400"/>
          </a:p>
          <a:p>
            <a:pPr>
              <a:buFont typeface="Arial" panose="020B0604020202020204" pitchFamily="34" charset="0"/>
              <a:buNone/>
            </a:pPr>
            <a:endParaRPr lang="en-US" altLang="en-US" sz="2800">
              <a:solidFill>
                <a:srgbClr val="FF0000"/>
              </a:solidFill>
            </a:endParaRPr>
          </a:p>
        </p:txBody>
      </p:sp>
    </p:spTree>
    <p:extLst>
      <p:ext uri="{BB962C8B-B14F-4D97-AF65-F5344CB8AC3E}">
        <p14:creationId xmlns:p14="http://schemas.microsoft.com/office/powerpoint/2010/main" val="34847746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524000" y="274638"/>
            <a:ext cx="9144000" cy="1143000"/>
          </a:xfrm>
        </p:spPr>
        <p:txBody>
          <a:bodyPr/>
          <a:lstStyle/>
          <a:p>
            <a:r>
              <a:rPr lang="cs-CZ" altLang="en-US" smtClean="0"/>
              <a:t>PREDICTORS OF CIVIC PARTICIPATION</a:t>
            </a:r>
          </a:p>
        </p:txBody>
      </p:sp>
      <p:sp>
        <p:nvSpPr>
          <p:cNvPr id="24579" name="Content Placeholder 2"/>
          <p:cNvSpPr>
            <a:spLocks noGrp="1"/>
          </p:cNvSpPr>
          <p:nvPr>
            <p:ph idx="1"/>
          </p:nvPr>
        </p:nvSpPr>
        <p:spPr>
          <a:xfrm>
            <a:off x="1847851" y="1268414"/>
            <a:ext cx="8640763" cy="5400675"/>
          </a:xfrm>
        </p:spPr>
        <p:txBody>
          <a:bodyPr/>
          <a:lstStyle/>
          <a:p>
            <a:r>
              <a:rPr lang="cs-CZ" altLang="en-US" sz="2800" b="1">
                <a:solidFill>
                  <a:schemeClr val="accent1"/>
                </a:solidFill>
              </a:rPr>
              <a:t>RESOURCES</a:t>
            </a:r>
            <a:r>
              <a:rPr lang="cs-CZ" altLang="en-US" sz="2800"/>
              <a:t> (Socio-economic status)</a:t>
            </a:r>
          </a:p>
          <a:p>
            <a:r>
              <a:rPr lang="cs-CZ" altLang="en-US" sz="2400"/>
              <a:t>Do members of minority groups participate less compared to majority?</a:t>
            </a:r>
          </a:p>
          <a:p>
            <a:r>
              <a:rPr lang="cs-CZ" altLang="en-US" sz="2400"/>
              <a:t>Are there d</a:t>
            </a:r>
            <a:r>
              <a:rPr lang="en-US" altLang="en-US" sz="2400"/>
              <a:t>ifferences in RATES of majority/minority civic</a:t>
            </a:r>
            <a:r>
              <a:rPr lang="en-US" altLang="en-US" sz="2000"/>
              <a:t> </a:t>
            </a:r>
            <a:endParaRPr lang="cs-CZ" altLang="en-US" sz="2000"/>
          </a:p>
          <a:p>
            <a:r>
              <a:rPr lang="cs-CZ" altLang="en-US" sz="2400"/>
              <a:t>YES (overall)</a:t>
            </a:r>
          </a:p>
          <a:p>
            <a:r>
              <a:rPr lang="cs-CZ" altLang="en-US" sz="2400" b="1">
                <a:solidFill>
                  <a:schemeClr val="accent1"/>
                </a:solidFill>
              </a:rPr>
              <a:t>BUT</a:t>
            </a:r>
            <a:endParaRPr lang="en-US" altLang="en-US" sz="2400" b="1">
              <a:solidFill>
                <a:schemeClr val="accent1"/>
              </a:solidFill>
            </a:endParaRPr>
          </a:p>
          <a:p>
            <a:pPr>
              <a:buFont typeface="Arial" panose="020B0604020202020204" pitchFamily="34" charset="0"/>
              <a:buNone/>
            </a:pPr>
            <a:r>
              <a:rPr lang="en-US" altLang="en-US" sz="1800"/>
              <a:t> 	</a:t>
            </a:r>
            <a:r>
              <a:rPr lang="en-US" altLang="en-US" sz="2000"/>
              <a:t>- almost diminishes when controlled for SES (Lopez &amp; Marcelo, 2008 – US sample)</a:t>
            </a:r>
          </a:p>
          <a:p>
            <a:pPr>
              <a:buFont typeface="Arial" panose="020B0604020202020204" pitchFamily="34" charset="0"/>
              <a:buNone/>
            </a:pPr>
            <a:r>
              <a:rPr lang="en-US" altLang="en-US" sz="2000"/>
              <a:t>	- participation is not a question of ethnic/immigrant origin, but access to resources</a:t>
            </a:r>
          </a:p>
        </p:txBody>
      </p:sp>
    </p:spTree>
    <p:extLst>
      <p:ext uri="{BB962C8B-B14F-4D97-AF65-F5344CB8AC3E}">
        <p14:creationId xmlns:p14="http://schemas.microsoft.com/office/powerpoint/2010/main" val="1201226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524000" y="274638"/>
            <a:ext cx="9144000" cy="1143000"/>
          </a:xfrm>
        </p:spPr>
        <p:txBody>
          <a:bodyPr/>
          <a:lstStyle/>
          <a:p>
            <a:r>
              <a:rPr lang="cs-CZ" altLang="en-US" smtClean="0"/>
              <a:t>PREDICTORS OF CIVIC PARTICIPATION</a:t>
            </a:r>
          </a:p>
        </p:txBody>
      </p:sp>
      <p:sp>
        <p:nvSpPr>
          <p:cNvPr id="25603" name="Content Placeholder 2"/>
          <p:cNvSpPr>
            <a:spLocks noGrp="1"/>
          </p:cNvSpPr>
          <p:nvPr>
            <p:ph idx="1"/>
          </p:nvPr>
        </p:nvSpPr>
        <p:spPr>
          <a:xfrm>
            <a:off x="1847851" y="1268414"/>
            <a:ext cx="8640763" cy="5400675"/>
          </a:xfrm>
        </p:spPr>
        <p:txBody>
          <a:bodyPr>
            <a:normAutofit fontScale="92500" lnSpcReduction="10000"/>
          </a:bodyPr>
          <a:lstStyle/>
          <a:p>
            <a:r>
              <a:rPr lang="cs-CZ" altLang="en-US" sz="2800" b="1">
                <a:solidFill>
                  <a:schemeClr val="accent1"/>
                </a:solidFill>
              </a:rPr>
              <a:t>RESOURCES</a:t>
            </a:r>
            <a:r>
              <a:rPr lang="cs-CZ" altLang="en-US" sz="2800"/>
              <a:t> (Socio-economic status)</a:t>
            </a:r>
          </a:p>
          <a:p>
            <a:r>
              <a:rPr lang="cs-CZ" altLang="en-US" sz="2400"/>
              <a:t>Do members of minority groups participate less compared to majority?</a:t>
            </a:r>
          </a:p>
          <a:p>
            <a:r>
              <a:rPr lang="cs-CZ" altLang="en-US" sz="2400"/>
              <a:t>Are there d</a:t>
            </a:r>
            <a:r>
              <a:rPr lang="en-US" altLang="en-US" sz="2400"/>
              <a:t>ifferences in RATES of majority/minority civic</a:t>
            </a:r>
            <a:r>
              <a:rPr lang="en-US" altLang="en-US" sz="2000"/>
              <a:t> </a:t>
            </a:r>
            <a:endParaRPr lang="cs-CZ" altLang="en-US" sz="2000"/>
          </a:p>
          <a:p>
            <a:r>
              <a:rPr lang="cs-CZ" altLang="en-US" sz="2400"/>
              <a:t>YES (overall)</a:t>
            </a:r>
          </a:p>
          <a:p>
            <a:r>
              <a:rPr lang="cs-CZ" altLang="en-US" sz="2400" b="1">
                <a:solidFill>
                  <a:schemeClr val="accent1"/>
                </a:solidFill>
              </a:rPr>
              <a:t>BUT</a:t>
            </a:r>
            <a:endParaRPr lang="en-US" altLang="en-US" sz="2400" b="1">
              <a:solidFill>
                <a:schemeClr val="accent1"/>
              </a:solidFill>
            </a:endParaRPr>
          </a:p>
          <a:p>
            <a:pPr>
              <a:buFont typeface="Arial" panose="020B0604020202020204" pitchFamily="34" charset="0"/>
              <a:buNone/>
            </a:pPr>
            <a:r>
              <a:rPr lang="en-US" altLang="en-US" sz="1800"/>
              <a:t> 	</a:t>
            </a:r>
            <a:r>
              <a:rPr lang="en-US" altLang="en-US" sz="2000"/>
              <a:t>- almost diminishes when controlled for SES (Lopez &amp; Marcelo, 2008 – US sample)</a:t>
            </a:r>
          </a:p>
          <a:p>
            <a:pPr>
              <a:buFont typeface="Arial" panose="020B0604020202020204" pitchFamily="34" charset="0"/>
              <a:buNone/>
            </a:pPr>
            <a:r>
              <a:rPr lang="en-US" altLang="en-US" sz="2000"/>
              <a:t>	- participation is not a question of ethnic/immigrant origin, but access to resources</a:t>
            </a:r>
          </a:p>
          <a:p>
            <a:pPr>
              <a:buFont typeface="Arial" panose="020B0604020202020204" pitchFamily="34" charset="0"/>
              <a:buNone/>
            </a:pPr>
            <a:r>
              <a:rPr lang="en-US" altLang="en-US" sz="2000"/>
              <a:t>Verba and colleagues: </a:t>
            </a:r>
            <a:r>
              <a:rPr lang="en-US" altLang="en-US" sz="2000" i="1" u="sng"/>
              <a:t>“Unequal at the starting line”: </a:t>
            </a:r>
            <a:r>
              <a:rPr lang="en-US" altLang="en-US" sz="2000"/>
              <a:t>participatory levels of citizens (minority/disadvantaged) solely from the perspective that we live in a democratic nation, where opportunities and rights of all citizens are equal, seems almost naïve; contextual background (access to resources) needs to be considered</a:t>
            </a:r>
          </a:p>
          <a:p>
            <a:pPr>
              <a:buFont typeface="Arial" panose="020B0604020202020204" pitchFamily="34" charset="0"/>
              <a:buNone/>
            </a:pPr>
            <a:endParaRPr lang="en-US" altLang="en-US" sz="2000" i="1" u="sng"/>
          </a:p>
        </p:txBody>
      </p:sp>
    </p:spTree>
    <p:extLst>
      <p:ext uri="{BB962C8B-B14F-4D97-AF65-F5344CB8AC3E}">
        <p14:creationId xmlns:p14="http://schemas.microsoft.com/office/powerpoint/2010/main" val="7378439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524000" y="274638"/>
            <a:ext cx="9144000" cy="1143000"/>
          </a:xfrm>
        </p:spPr>
        <p:txBody>
          <a:bodyPr/>
          <a:lstStyle/>
          <a:p>
            <a:r>
              <a:rPr lang="cs-CZ" altLang="en-US" smtClean="0"/>
              <a:t>PREDICTORS OF CIVIC PARTICIPATION</a:t>
            </a:r>
          </a:p>
        </p:txBody>
      </p:sp>
      <p:sp>
        <p:nvSpPr>
          <p:cNvPr id="26627" name="Content Placeholder 2"/>
          <p:cNvSpPr>
            <a:spLocks noGrp="1"/>
          </p:cNvSpPr>
          <p:nvPr>
            <p:ph idx="1"/>
          </p:nvPr>
        </p:nvSpPr>
        <p:spPr>
          <a:xfrm>
            <a:off x="1847851" y="1268414"/>
            <a:ext cx="8640763" cy="5400675"/>
          </a:xfrm>
        </p:spPr>
        <p:txBody>
          <a:bodyPr>
            <a:normAutofit/>
          </a:bodyPr>
          <a:lstStyle/>
          <a:p>
            <a:r>
              <a:rPr lang="cs-CZ" altLang="en-US" sz="2800" b="1" dirty="0">
                <a:solidFill>
                  <a:schemeClr val="accent1"/>
                </a:solidFill>
              </a:rPr>
              <a:t>MOTIVATION</a:t>
            </a:r>
            <a:endParaRPr lang="cs-CZ" altLang="en-US" sz="2800" dirty="0"/>
          </a:p>
          <a:p>
            <a:r>
              <a:rPr lang="en-US" altLang="en-US" sz="1800" b="1" dirty="0" smtClean="0"/>
              <a:t>Being </a:t>
            </a:r>
            <a:r>
              <a:rPr lang="en-US" altLang="en-US" sz="1800" b="1" dirty="0"/>
              <a:t>passionate about certain issue, Need to contribute </a:t>
            </a:r>
          </a:p>
          <a:p>
            <a:r>
              <a:rPr lang="en-US" altLang="en-US" sz="1800" b="1" dirty="0"/>
              <a:t>Sense of Efficacy </a:t>
            </a:r>
            <a:endParaRPr lang="en-US" altLang="en-US" sz="1800" b="1" dirty="0" smtClean="0"/>
          </a:p>
          <a:p>
            <a:pPr lvl="2">
              <a:buFont typeface="Arial" panose="020B0604020202020204" pitchFamily="34" charset="0"/>
              <a:buChar char="•"/>
            </a:pPr>
            <a:r>
              <a:rPr lang="en-US" sz="2000" i="1" u="sng" dirty="0">
                <a:solidFill>
                  <a:schemeClr val="tx1"/>
                </a:solidFill>
              </a:rPr>
              <a:t>Internal efficacy </a:t>
            </a:r>
            <a:r>
              <a:rPr lang="en-US" sz="2000" dirty="0">
                <a:solidFill>
                  <a:schemeClr val="tx1"/>
                </a:solidFill>
              </a:rPr>
              <a:t>- the belief that one understands civic and political affairs and has the competence to participate in civic and political events.</a:t>
            </a:r>
          </a:p>
          <a:p>
            <a:pPr lvl="2">
              <a:buFont typeface="Arial" panose="020B0604020202020204" pitchFamily="34" charset="0"/>
              <a:buChar char="•"/>
            </a:pPr>
            <a:r>
              <a:rPr lang="en-US" sz="2000" i="1" u="sng" dirty="0">
                <a:solidFill>
                  <a:schemeClr val="tx1"/>
                </a:solidFill>
              </a:rPr>
              <a:t>External efficacy - </a:t>
            </a:r>
            <a:r>
              <a:rPr lang="en-US" sz="2000" dirty="0">
                <a:solidFill>
                  <a:schemeClr val="tx1"/>
                </a:solidFill>
              </a:rPr>
              <a:t>the belief that public and political ofﬁcials and institutions are responsive to citizens’ needs, actions, requests, and demands.</a:t>
            </a:r>
          </a:p>
          <a:p>
            <a:pPr lvl="2">
              <a:buFont typeface="Arial" panose="020B0604020202020204" pitchFamily="34" charset="0"/>
              <a:buChar char="•"/>
            </a:pPr>
            <a:r>
              <a:rPr lang="en-US" sz="2000" i="1" u="sng" dirty="0">
                <a:solidFill>
                  <a:schemeClr val="tx1"/>
                </a:solidFill>
              </a:rPr>
              <a:t>Collective efficacy - </a:t>
            </a:r>
            <a:r>
              <a:rPr lang="en-US" sz="2000" dirty="0">
                <a:solidFill>
                  <a:schemeClr val="tx1"/>
                </a:solidFill>
              </a:rPr>
              <a:t>the belief that the problems of a group can be solved through collective activity.</a:t>
            </a:r>
          </a:p>
          <a:p>
            <a:r>
              <a:rPr lang="en-US" altLang="en-US" sz="1600" dirty="0" smtClean="0"/>
              <a:t>(</a:t>
            </a:r>
            <a:r>
              <a:rPr lang="en-US" altLang="en-US" sz="1600" dirty="0"/>
              <a:t>Bandura, 1997; </a:t>
            </a:r>
            <a:r>
              <a:rPr lang="en-US" altLang="en-US" sz="1600" dirty="0" err="1"/>
              <a:t>Klandermans</a:t>
            </a:r>
            <a:r>
              <a:rPr lang="en-US" altLang="en-US" sz="1600" dirty="0"/>
              <a:t>, 1997)</a:t>
            </a:r>
          </a:p>
          <a:p>
            <a:endParaRPr lang="en-US" altLang="en-US" sz="1600" dirty="0"/>
          </a:p>
          <a:p>
            <a:endParaRPr lang="en-US" altLang="en-US" sz="1600" dirty="0"/>
          </a:p>
        </p:txBody>
      </p:sp>
    </p:spTree>
    <p:extLst>
      <p:ext uri="{BB962C8B-B14F-4D97-AF65-F5344CB8AC3E}">
        <p14:creationId xmlns:p14="http://schemas.microsoft.com/office/powerpoint/2010/main" val="3884940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524000" y="274638"/>
            <a:ext cx="9144000" cy="1143000"/>
          </a:xfrm>
        </p:spPr>
        <p:txBody>
          <a:bodyPr/>
          <a:lstStyle/>
          <a:p>
            <a:r>
              <a:rPr lang="cs-CZ" altLang="en-US" smtClean="0"/>
              <a:t>PREDICTORS OF CIVIC PARTICIPATION</a:t>
            </a:r>
          </a:p>
        </p:txBody>
      </p:sp>
      <p:sp>
        <p:nvSpPr>
          <p:cNvPr id="27651" name="Content Placeholder 2"/>
          <p:cNvSpPr>
            <a:spLocks noGrp="1"/>
          </p:cNvSpPr>
          <p:nvPr>
            <p:ph idx="1"/>
          </p:nvPr>
        </p:nvSpPr>
        <p:spPr>
          <a:xfrm>
            <a:off x="1524000" y="1268414"/>
            <a:ext cx="9144000" cy="5400675"/>
          </a:xfrm>
        </p:spPr>
        <p:txBody>
          <a:bodyPr/>
          <a:lstStyle/>
          <a:p>
            <a:r>
              <a:rPr lang="cs-CZ" altLang="en-US" sz="2800" b="1">
                <a:solidFill>
                  <a:schemeClr val="accent1"/>
                </a:solidFill>
              </a:rPr>
              <a:t>MOTIVATION</a:t>
            </a:r>
            <a:endParaRPr lang="cs-CZ" altLang="en-US" sz="2800"/>
          </a:p>
          <a:p>
            <a:r>
              <a:rPr lang="en-US" altLang="en-US" sz="2000" b="1"/>
              <a:t>Specific to minority: both motives and behavior</a:t>
            </a:r>
          </a:p>
          <a:p>
            <a:pPr lvl="1" eaLnBrk="1" hangingPunct="1"/>
            <a:r>
              <a:rPr lang="en-US" altLang="en-US" sz="2400" b="1"/>
              <a:t>Sense of </a:t>
            </a:r>
            <a:r>
              <a:rPr lang="en-US" altLang="en-US" sz="2400" b="1">
                <a:solidFill>
                  <a:schemeClr val="accent1"/>
                </a:solidFill>
              </a:rPr>
              <a:t>commitment</a:t>
            </a:r>
            <a:r>
              <a:rPr lang="en-US" altLang="en-US" sz="2400" b="1"/>
              <a:t> towards one’s ethnic group/ </a:t>
            </a:r>
            <a:r>
              <a:rPr lang="en-US" altLang="en-US" sz="2400" b="1">
                <a:solidFill>
                  <a:schemeClr val="accent1"/>
                </a:solidFill>
              </a:rPr>
              <a:t>cultural motives</a:t>
            </a:r>
          </a:p>
          <a:p>
            <a:pPr lvl="1" eaLnBrk="1" hangingPunct="1"/>
            <a:r>
              <a:rPr lang="en-US" altLang="en-US" sz="2400" b="1">
                <a:solidFill>
                  <a:schemeClr val="accent1"/>
                </a:solidFill>
              </a:rPr>
              <a:t>Collective identity</a:t>
            </a:r>
            <a:r>
              <a:rPr lang="en-US" altLang="en-US" sz="2400" b="1">
                <a:solidFill>
                  <a:srgbClr val="00B0F0"/>
                </a:solidFill>
              </a:rPr>
              <a:t> </a:t>
            </a:r>
            <a:r>
              <a:rPr lang="en-US" altLang="en-US" sz="2400" b="1"/>
              <a:t>and perceived </a:t>
            </a:r>
            <a:r>
              <a:rPr lang="en-US" altLang="en-US" sz="2400" b="1">
                <a:solidFill>
                  <a:schemeClr val="accent1"/>
                </a:solidFill>
              </a:rPr>
              <a:t>discrimination</a:t>
            </a:r>
          </a:p>
          <a:p>
            <a:endParaRPr lang="en-US" altLang="en-US" sz="1600"/>
          </a:p>
        </p:txBody>
      </p:sp>
    </p:spTree>
    <p:extLst>
      <p:ext uri="{BB962C8B-B14F-4D97-AF65-F5344CB8AC3E}">
        <p14:creationId xmlns:p14="http://schemas.microsoft.com/office/powerpoint/2010/main" val="24000336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524000" y="274638"/>
            <a:ext cx="9144000" cy="1143000"/>
          </a:xfrm>
        </p:spPr>
        <p:txBody>
          <a:bodyPr/>
          <a:lstStyle/>
          <a:p>
            <a:r>
              <a:rPr lang="cs-CZ" altLang="en-US" smtClean="0"/>
              <a:t>PREDICTORS OF CIVIC PARTICIPATION</a:t>
            </a:r>
          </a:p>
        </p:txBody>
      </p:sp>
      <p:sp>
        <p:nvSpPr>
          <p:cNvPr id="28675" name="Content Placeholder 2"/>
          <p:cNvSpPr>
            <a:spLocks noGrp="1"/>
          </p:cNvSpPr>
          <p:nvPr>
            <p:ph idx="1"/>
          </p:nvPr>
        </p:nvSpPr>
        <p:spPr>
          <a:xfrm>
            <a:off x="1524000" y="1268414"/>
            <a:ext cx="9144000" cy="5400675"/>
          </a:xfrm>
        </p:spPr>
        <p:txBody>
          <a:bodyPr/>
          <a:lstStyle/>
          <a:p>
            <a:r>
              <a:rPr lang="cs-CZ" altLang="en-US" sz="2800" b="1">
                <a:solidFill>
                  <a:schemeClr val="accent1"/>
                </a:solidFill>
              </a:rPr>
              <a:t>MOTIVATION</a:t>
            </a:r>
            <a:endParaRPr lang="cs-CZ" altLang="en-US" sz="2800"/>
          </a:p>
          <a:p>
            <a:r>
              <a:rPr lang="en-US" altLang="en-US" sz="1800" b="1"/>
              <a:t>Specific to minority: both motives and behavior</a:t>
            </a:r>
          </a:p>
          <a:p>
            <a:r>
              <a:rPr lang="en-US" altLang="en-US" sz="1800"/>
              <a:t>Jensen (2008): identified 7 cultural themes of engagement and 3 themes of disengagement </a:t>
            </a:r>
          </a:p>
          <a:p>
            <a:endParaRPr lang="en-US" altLang="en-US" sz="1600"/>
          </a:p>
        </p:txBody>
      </p:sp>
    </p:spTree>
    <p:extLst>
      <p:ext uri="{BB962C8B-B14F-4D97-AF65-F5344CB8AC3E}">
        <p14:creationId xmlns:p14="http://schemas.microsoft.com/office/powerpoint/2010/main" val="22763719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524000" y="274638"/>
            <a:ext cx="9144000" cy="1143000"/>
          </a:xfrm>
        </p:spPr>
        <p:txBody>
          <a:bodyPr/>
          <a:lstStyle/>
          <a:p>
            <a:r>
              <a:rPr lang="cs-CZ" altLang="en-US" smtClean="0"/>
              <a:t>PREDICTORS OF CIVIC PARTICIPATION</a:t>
            </a:r>
          </a:p>
        </p:txBody>
      </p:sp>
      <p:sp>
        <p:nvSpPr>
          <p:cNvPr id="30723" name="Content Placeholder 2"/>
          <p:cNvSpPr>
            <a:spLocks noGrp="1"/>
          </p:cNvSpPr>
          <p:nvPr>
            <p:ph idx="1"/>
          </p:nvPr>
        </p:nvSpPr>
        <p:spPr>
          <a:xfrm>
            <a:off x="945776" y="1268414"/>
            <a:ext cx="10717306" cy="5400675"/>
          </a:xfrm>
        </p:spPr>
        <p:txBody>
          <a:bodyPr>
            <a:normAutofit fontScale="92500"/>
          </a:bodyPr>
          <a:lstStyle/>
          <a:p>
            <a:r>
              <a:rPr lang="cs-CZ" altLang="en-US" sz="2800" b="1" dirty="0">
                <a:solidFill>
                  <a:schemeClr val="accent1"/>
                </a:solidFill>
              </a:rPr>
              <a:t>MOTIVATION</a:t>
            </a:r>
            <a:endParaRPr lang="cs-CZ" altLang="en-US" sz="2800" dirty="0"/>
          </a:p>
          <a:p>
            <a:r>
              <a:rPr lang="en-US" altLang="en-US" sz="1800" b="1" dirty="0"/>
              <a:t>Specific to minority: both motives and behavior</a:t>
            </a:r>
          </a:p>
          <a:p>
            <a:r>
              <a:rPr lang="en-US" altLang="en-US" sz="1800" dirty="0"/>
              <a:t>Jensen (2008): identified 7 cultural themes of engagement and 3 themes of disengagement:</a:t>
            </a:r>
          </a:p>
          <a:p>
            <a:pPr lvl="1">
              <a:buFont typeface="Arial" panose="020B0604020202020204" pitchFamily="34" charset="0"/>
              <a:buChar char="•"/>
            </a:pPr>
            <a:r>
              <a:rPr lang="en-US" altLang="en-US" b="1" dirty="0" smtClean="0">
                <a:solidFill>
                  <a:schemeClr val="accent5">
                    <a:lumMod val="60000"/>
                    <a:lumOff val="40000"/>
                  </a:schemeClr>
                </a:solidFill>
              </a:rPr>
              <a:t>Cultural </a:t>
            </a:r>
            <a:r>
              <a:rPr lang="en-US" altLang="en-US" b="1" dirty="0">
                <a:solidFill>
                  <a:schemeClr val="accent5">
                    <a:lumMod val="60000"/>
                    <a:lumOff val="40000"/>
                  </a:schemeClr>
                </a:solidFill>
              </a:rPr>
              <a:t>remembrance:  </a:t>
            </a:r>
            <a:r>
              <a:rPr lang="en-US" altLang="en-US" dirty="0"/>
              <a:t>need to remember and maintain their cultural identity and traditions</a:t>
            </a:r>
            <a:r>
              <a:rPr lang="cs-CZ" altLang="en-US" dirty="0"/>
              <a:t>.</a:t>
            </a:r>
            <a:endParaRPr lang="en-US" altLang="en-US" dirty="0"/>
          </a:p>
          <a:p>
            <a:pPr lvl="1">
              <a:buFont typeface="Arial" panose="020B0604020202020204" pitchFamily="34" charset="0"/>
              <a:buChar char="•"/>
            </a:pPr>
            <a:r>
              <a:rPr lang="en-US" altLang="en-US" b="1" dirty="0">
                <a:solidFill>
                  <a:schemeClr val="accent5">
                    <a:lumMod val="60000"/>
                    <a:lumOff val="40000"/>
                  </a:schemeClr>
                </a:solidFill>
              </a:rPr>
              <a:t>T</a:t>
            </a:r>
            <a:r>
              <a:rPr lang="cs-CZ" altLang="en-US" b="1" dirty="0">
                <a:solidFill>
                  <a:schemeClr val="accent5">
                    <a:lumMod val="60000"/>
                    <a:lumOff val="40000"/>
                  </a:schemeClr>
                </a:solidFill>
              </a:rPr>
              <a:t>radition of service</a:t>
            </a:r>
            <a:r>
              <a:rPr lang="en-US" altLang="en-US" b="1" dirty="0">
                <a:solidFill>
                  <a:schemeClr val="accent5">
                    <a:lumMod val="60000"/>
                    <a:lumOff val="40000"/>
                  </a:schemeClr>
                </a:solidFill>
              </a:rPr>
              <a:t>:</a:t>
            </a:r>
            <a:r>
              <a:rPr lang="en-US" altLang="en-US" b="1" dirty="0">
                <a:solidFill>
                  <a:schemeClr val="accent1"/>
                </a:solidFill>
              </a:rPr>
              <a:t> </a:t>
            </a:r>
            <a:r>
              <a:rPr lang="en-US" altLang="en-US" dirty="0"/>
              <a:t>part of Hindu Indian and Catholic Salvadoran traditions prescribed service to others.</a:t>
            </a:r>
          </a:p>
          <a:p>
            <a:pPr lvl="1">
              <a:buFont typeface="Arial" panose="020B0604020202020204" pitchFamily="34" charset="0"/>
              <a:buChar char="•"/>
            </a:pPr>
            <a:r>
              <a:rPr lang="en-US" altLang="en-US" b="1" dirty="0">
                <a:solidFill>
                  <a:schemeClr val="accent5">
                    <a:lumMod val="60000"/>
                    <a:lumOff val="40000"/>
                  </a:schemeClr>
                </a:solidFill>
              </a:rPr>
              <a:t>Welfare of immigrant and cultural </a:t>
            </a:r>
            <a:r>
              <a:rPr lang="cs-CZ" altLang="en-US" b="1" dirty="0">
                <a:solidFill>
                  <a:schemeClr val="accent5">
                    <a:lumMod val="60000"/>
                    <a:lumOff val="40000"/>
                  </a:schemeClr>
                </a:solidFill>
              </a:rPr>
              <a:t>communities</a:t>
            </a:r>
            <a:r>
              <a:rPr lang="en-US" altLang="en-US" b="1" dirty="0">
                <a:solidFill>
                  <a:schemeClr val="accent5">
                    <a:lumMod val="60000"/>
                    <a:lumOff val="40000"/>
                  </a:schemeClr>
                </a:solidFill>
              </a:rPr>
              <a:t> </a:t>
            </a:r>
            <a:r>
              <a:rPr lang="en-US" altLang="en-US" dirty="0"/>
              <a:t>– to </a:t>
            </a:r>
            <a:r>
              <a:rPr lang="en-US" altLang="en-US" dirty="0" err="1"/>
              <a:t>i</a:t>
            </a:r>
            <a:r>
              <a:rPr lang="cs-CZ" altLang="en-US" dirty="0"/>
              <a:t>mproves</a:t>
            </a:r>
            <a:r>
              <a:rPr lang="en-US" altLang="en-US" dirty="0"/>
              <a:t> conditions for other immigrants and counters negative reactions to one’s community.</a:t>
            </a:r>
          </a:p>
          <a:p>
            <a:pPr lvl="1">
              <a:buFont typeface="Arial" panose="020B0604020202020204" pitchFamily="34" charset="0"/>
              <a:buChar char="•"/>
            </a:pPr>
            <a:r>
              <a:rPr lang="en-US" altLang="en-US" b="1" dirty="0">
                <a:solidFill>
                  <a:schemeClr val="accent5">
                    <a:lumMod val="60000"/>
                    <a:lumOff val="40000"/>
                  </a:schemeClr>
                </a:solidFill>
              </a:rPr>
              <a:t>Assistance to country of origin</a:t>
            </a:r>
            <a:r>
              <a:rPr lang="en-US" altLang="en-US" dirty="0"/>
              <a:t>: stemming from comparisons of condition in US vs. country of origin, sense of obligation</a:t>
            </a:r>
          </a:p>
          <a:p>
            <a:pPr lvl="1">
              <a:buFont typeface="Arial" panose="020B0604020202020204" pitchFamily="34" charset="0"/>
              <a:buChar char="•"/>
            </a:pPr>
            <a:r>
              <a:rPr lang="en-US" altLang="en-US" b="1" dirty="0">
                <a:solidFill>
                  <a:schemeClr val="accent5">
                    <a:lumMod val="60000"/>
                    <a:lumOff val="40000"/>
                  </a:schemeClr>
                </a:solidFill>
              </a:rPr>
              <a:t>B</a:t>
            </a:r>
            <a:r>
              <a:rPr lang="cs-CZ" altLang="en-US" b="1" dirty="0">
                <a:solidFill>
                  <a:schemeClr val="accent5">
                    <a:lumMod val="60000"/>
                    <a:lumOff val="40000"/>
                  </a:schemeClr>
                </a:solidFill>
              </a:rPr>
              <a:t>ridging communities</a:t>
            </a:r>
            <a:r>
              <a:rPr lang="en-US" altLang="en-US" dirty="0">
                <a:solidFill>
                  <a:schemeClr val="accent5">
                    <a:lumMod val="60000"/>
                    <a:lumOff val="40000"/>
                  </a:schemeClr>
                </a:solidFill>
              </a:rPr>
              <a:t>: </a:t>
            </a:r>
            <a:r>
              <a:rPr lang="en-US" altLang="en-US" dirty="0"/>
              <a:t>coming to know others in America and them coming to know you.</a:t>
            </a:r>
          </a:p>
          <a:p>
            <a:pPr lvl="1">
              <a:buFont typeface="Arial" panose="020B0604020202020204" pitchFamily="34" charset="0"/>
              <a:buChar char="•"/>
            </a:pPr>
            <a:r>
              <a:rPr lang="en-US" altLang="en-US" b="1" dirty="0">
                <a:solidFill>
                  <a:schemeClr val="accent5">
                    <a:lumMod val="60000"/>
                    <a:lumOff val="40000"/>
                  </a:schemeClr>
                </a:solidFill>
              </a:rPr>
              <a:t>A</a:t>
            </a:r>
            <a:r>
              <a:rPr lang="cs-CZ" altLang="en-US" b="1" dirty="0">
                <a:solidFill>
                  <a:schemeClr val="accent5">
                    <a:lumMod val="60000"/>
                    <a:lumOff val="40000"/>
                  </a:schemeClr>
                </a:solidFill>
              </a:rPr>
              <a:t>ppreciation for American democracy</a:t>
            </a:r>
            <a:r>
              <a:rPr lang="en-US" altLang="en-US" b="1" dirty="0">
                <a:solidFill>
                  <a:schemeClr val="accent5">
                    <a:lumMod val="60000"/>
                    <a:lumOff val="40000"/>
                  </a:schemeClr>
                </a:solidFill>
              </a:rPr>
              <a:t> </a:t>
            </a:r>
            <a:r>
              <a:rPr lang="en-US" altLang="en-US" dirty="0"/>
              <a:t>-comparison of conditions in US and country of origin or the </a:t>
            </a:r>
            <a:r>
              <a:rPr lang="cs-CZ" altLang="en-US" dirty="0"/>
              <a:t>world more generally.</a:t>
            </a:r>
            <a:endParaRPr lang="en-US" altLang="en-US" dirty="0"/>
          </a:p>
          <a:p>
            <a:pPr lvl="1">
              <a:buFont typeface="Arial" panose="020B0604020202020204" pitchFamily="34" charset="0"/>
              <a:buChar char="•"/>
            </a:pPr>
            <a:r>
              <a:rPr lang="en-US" altLang="en-US" b="1" dirty="0">
                <a:solidFill>
                  <a:srgbClr val="E5501B"/>
                </a:solidFill>
              </a:rPr>
              <a:t>W</a:t>
            </a:r>
            <a:r>
              <a:rPr lang="cs-CZ" altLang="en-US" b="1" dirty="0">
                <a:solidFill>
                  <a:srgbClr val="E5501B"/>
                </a:solidFill>
              </a:rPr>
              <a:t>orking hard</a:t>
            </a:r>
            <a:r>
              <a:rPr lang="en-US" altLang="en-US" dirty="0"/>
              <a:t>: leave people with limited time for civic involvement (resources)</a:t>
            </a:r>
          </a:p>
          <a:p>
            <a:pPr lvl="1">
              <a:buFont typeface="Arial" panose="020B0604020202020204" pitchFamily="34" charset="0"/>
              <a:buChar char="•"/>
            </a:pPr>
            <a:r>
              <a:rPr lang="en-US" altLang="en-US" b="1" dirty="0">
                <a:solidFill>
                  <a:srgbClr val="E5501B"/>
                </a:solidFill>
              </a:rPr>
              <a:t>Ethnic exclusion</a:t>
            </a:r>
            <a:r>
              <a:rPr lang="en-US" altLang="en-US" dirty="0">
                <a:solidFill>
                  <a:srgbClr val="E5501B"/>
                </a:solidFill>
              </a:rPr>
              <a:t>:</a:t>
            </a:r>
            <a:r>
              <a:rPr lang="en-US" altLang="en-US" dirty="0"/>
              <a:t> stereotypes about one’s ethnic/national origin, not being taken </a:t>
            </a:r>
            <a:r>
              <a:rPr lang="en-US" altLang="en-US" dirty="0" err="1"/>
              <a:t>seriousle</a:t>
            </a:r>
            <a:endParaRPr lang="en-US" altLang="en-US" dirty="0"/>
          </a:p>
          <a:p>
            <a:pPr lvl="1">
              <a:buFont typeface="Arial" panose="020B0604020202020204" pitchFamily="34" charset="0"/>
              <a:buChar char="•"/>
            </a:pPr>
            <a:r>
              <a:rPr lang="en-US" altLang="en-US" b="1" dirty="0">
                <a:solidFill>
                  <a:srgbClr val="E5501B"/>
                </a:solidFill>
              </a:rPr>
              <a:t>Not having citizenship</a:t>
            </a:r>
            <a:r>
              <a:rPr lang="en-US" altLang="en-US" dirty="0">
                <a:solidFill>
                  <a:srgbClr val="E5501B"/>
                </a:solidFill>
              </a:rPr>
              <a:t>.</a:t>
            </a:r>
            <a:endParaRPr lang="en-US" altLang="en-US" dirty="0">
              <a:solidFill>
                <a:srgbClr val="E5501B"/>
              </a:solidFill>
            </a:endParaRPr>
          </a:p>
        </p:txBody>
      </p:sp>
    </p:spTree>
    <p:extLst>
      <p:ext uri="{BB962C8B-B14F-4D97-AF65-F5344CB8AC3E}">
        <p14:creationId xmlns:p14="http://schemas.microsoft.com/office/powerpoint/2010/main" val="10586840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524000" y="274638"/>
            <a:ext cx="9144000" cy="1143000"/>
          </a:xfrm>
        </p:spPr>
        <p:txBody>
          <a:bodyPr/>
          <a:lstStyle/>
          <a:p>
            <a:r>
              <a:rPr lang="cs-CZ" altLang="en-US" smtClean="0"/>
              <a:t>PREDICTORS OF CIVIC PARTICIPATION</a:t>
            </a:r>
          </a:p>
        </p:txBody>
      </p:sp>
      <p:sp>
        <p:nvSpPr>
          <p:cNvPr id="30723" name="Content Placeholder 2"/>
          <p:cNvSpPr>
            <a:spLocks noGrp="1"/>
          </p:cNvSpPr>
          <p:nvPr>
            <p:ph idx="1"/>
          </p:nvPr>
        </p:nvSpPr>
        <p:spPr>
          <a:xfrm>
            <a:off x="945776" y="1268414"/>
            <a:ext cx="10717306" cy="5400675"/>
          </a:xfrm>
        </p:spPr>
        <p:txBody>
          <a:bodyPr>
            <a:normAutofit fontScale="92500"/>
          </a:bodyPr>
          <a:lstStyle/>
          <a:p>
            <a:r>
              <a:rPr lang="cs-CZ" altLang="en-US" sz="2800" b="1" dirty="0">
                <a:solidFill>
                  <a:schemeClr val="accent1"/>
                </a:solidFill>
              </a:rPr>
              <a:t>MOTIVATION</a:t>
            </a:r>
            <a:endParaRPr lang="cs-CZ" altLang="en-US" sz="2800" dirty="0"/>
          </a:p>
          <a:p>
            <a:r>
              <a:rPr lang="en-US" altLang="en-US" sz="1800" b="1" dirty="0"/>
              <a:t>Specific to minority: both motives and behavior</a:t>
            </a:r>
          </a:p>
          <a:p>
            <a:r>
              <a:rPr lang="en-US" altLang="en-US" sz="1800" dirty="0"/>
              <a:t>Jensen (2008): identified 7 cultural themes of engagement and 3 themes of disengagement:</a:t>
            </a:r>
          </a:p>
          <a:p>
            <a:pPr lvl="1">
              <a:buFont typeface="Arial" panose="020B0604020202020204" pitchFamily="34" charset="0"/>
              <a:buChar char="•"/>
            </a:pPr>
            <a:r>
              <a:rPr lang="en-US" altLang="en-US" b="1" dirty="0" smtClean="0">
                <a:solidFill>
                  <a:schemeClr val="accent5">
                    <a:lumMod val="60000"/>
                    <a:lumOff val="40000"/>
                  </a:schemeClr>
                </a:solidFill>
              </a:rPr>
              <a:t>Cultural </a:t>
            </a:r>
            <a:r>
              <a:rPr lang="en-US" altLang="en-US" b="1" dirty="0">
                <a:solidFill>
                  <a:schemeClr val="accent5">
                    <a:lumMod val="60000"/>
                    <a:lumOff val="40000"/>
                  </a:schemeClr>
                </a:solidFill>
              </a:rPr>
              <a:t>remembrance:  </a:t>
            </a:r>
            <a:r>
              <a:rPr lang="en-US" altLang="en-US" dirty="0"/>
              <a:t>need to remember and maintain their cultural identity and traditions</a:t>
            </a:r>
            <a:r>
              <a:rPr lang="cs-CZ" altLang="en-US" dirty="0"/>
              <a:t>.</a:t>
            </a:r>
            <a:endParaRPr lang="en-US" altLang="en-US" dirty="0"/>
          </a:p>
          <a:p>
            <a:pPr lvl="1">
              <a:buFont typeface="Arial" panose="020B0604020202020204" pitchFamily="34" charset="0"/>
              <a:buChar char="•"/>
            </a:pPr>
            <a:r>
              <a:rPr lang="en-US" altLang="en-US" b="1" dirty="0">
                <a:solidFill>
                  <a:schemeClr val="accent5">
                    <a:lumMod val="60000"/>
                    <a:lumOff val="40000"/>
                  </a:schemeClr>
                </a:solidFill>
              </a:rPr>
              <a:t>T</a:t>
            </a:r>
            <a:r>
              <a:rPr lang="cs-CZ" altLang="en-US" b="1" dirty="0">
                <a:solidFill>
                  <a:schemeClr val="accent5">
                    <a:lumMod val="60000"/>
                    <a:lumOff val="40000"/>
                  </a:schemeClr>
                </a:solidFill>
              </a:rPr>
              <a:t>radition of service</a:t>
            </a:r>
            <a:r>
              <a:rPr lang="en-US" altLang="en-US" b="1" dirty="0">
                <a:solidFill>
                  <a:schemeClr val="accent5">
                    <a:lumMod val="60000"/>
                    <a:lumOff val="40000"/>
                  </a:schemeClr>
                </a:solidFill>
              </a:rPr>
              <a:t>:</a:t>
            </a:r>
            <a:r>
              <a:rPr lang="en-US" altLang="en-US" b="1" dirty="0">
                <a:solidFill>
                  <a:schemeClr val="accent1"/>
                </a:solidFill>
              </a:rPr>
              <a:t> </a:t>
            </a:r>
            <a:r>
              <a:rPr lang="en-US" altLang="en-US" dirty="0"/>
              <a:t>part of Hindu Indian and Catholic Salvadoran traditions prescribed service to others.</a:t>
            </a:r>
          </a:p>
          <a:p>
            <a:pPr lvl="1">
              <a:buFont typeface="Arial" panose="020B0604020202020204" pitchFamily="34" charset="0"/>
              <a:buChar char="•"/>
            </a:pPr>
            <a:r>
              <a:rPr lang="en-US" altLang="en-US" b="1" dirty="0">
                <a:solidFill>
                  <a:schemeClr val="accent5">
                    <a:lumMod val="60000"/>
                    <a:lumOff val="40000"/>
                  </a:schemeClr>
                </a:solidFill>
              </a:rPr>
              <a:t>Welfare of immigrant and cultural </a:t>
            </a:r>
            <a:r>
              <a:rPr lang="cs-CZ" altLang="en-US" b="1" dirty="0">
                <a:solidFill>
                  <a:schemeClr val="accent5">
                    <a:lumMod val="60000"/>
                    <a:lumOff val="40000"/>
                  </a:schemeClr>
                </a:solidFill>
              </a:rPr>
              <a:t>communities</a:t>
            </a:r>
            <a:r>
              <a:rPr lang="en-US" altLang="en-US" b="1" dirty="0">
                <a:solidFill>
                  <a:schemeClr val="accent5">
                    <a:lumMod val="60000"/>
                    <a:lumOff val="40000"/>
                  </a:schemeClr>
                </a:solidFill>
              </a:rPr>
              <a:t> </a:t>
            </a:r>
            <a:r>
              <a:rPr lang="en-US" altLang="en-US" dirty="0"/>
              <a:t>– to </a:t>
            </a:r>
            <a:r>
              <a:rPr lang="en-US" altLang="en-US" dirty="0" err="1"/>
              <a:t>i</a:t>
            </a:r>
            <a:r>
              <a:rPr lang="cs-CZ" altLang="en-US" dirty="0"/>
              <a:t>mproves</a:t>
            </a:r>
            <a:r>
              <a:rPr lang="en-US" altLang="en-US" dirty="0"/>
              <a:t> conditions for other immigrants and counters negative reactions to one’s community.</a:t>
            </a:r>
          </a:p>
          <a:p>
            <a:pPr lvl="1">
              <a:buFont typeface="Arial" panose="020B0604020202020204" pitchFamily="34" charset="0"/>
              <a:buChar char="•"/>
            </a:pPr>
            <a:r>
              <a:rPr lang="en-US" altLang="en-US" b="1" dirty="0">
                <a:solidFill>
                  <a:schemeClr val="accent5">
                    <a:lumMod val="60000"/>
                    <a:lumOff val="40000"/>
                  </a:schemeClr>
                </a:solidFill>
              </a:rPr>
              <a:t>Assistance to country of origin</a:t>
            </a:r>
            <a:r>
              <a:rPr lang="en-US" altLang="en-US" dirty="0"/>
              <a:t>: stemming from comparisons of condition in US vs. country of origin, sense of obligation</a:t>
            </a:r>
          </a:p>
          <a:p>
            <a:pPr lvl="1">
              <a:buFont typeface="Arial" panose="020B0604020202020204" pitchFamily="34" charset="0"/>
              <a:buChar char="•"/>
            </a:pPr>
            <a:r>
              <a:rPr lang="en-US" altLang="en-US" b="1" dirty="0">
                <a:solidFill>
                  <a:schemeClr val="accent5">
                    <a:lumMod val="60000"/>
                    <a:lumOff val="40000"/>
                  </a:schemeClr>
                </a:solidFill>
              </a:rPr>
              <a:t>B</a:t>
            </a:r>
            <a:r>
              <a:rPr lang="cs-CZ" altLang="en-US" b="1" dirty="0">
                <a:solidFill>
                  <a:schemeClr val="accent5">
                    <a:lumMod val="60000"/>
                    <a:lumOff val="40000"/>
                  </a:schemeClr>
                </a:solidFill>
              </a:rPr>
              <a:t>ridging communities</a:t>
            </a:r>
            <a:r>
              <a:rPr lang="en-US" altLang="en-US" dirty="0">
                <a:solidFill>
                  <a:schemeClr val="accent5">
                    <a:lumMod val="60000"/>
                    <a:lumOff val="40000"/>
                  </a:schemeClr>
                </a:solidFill>
              </a:rPr>
              <a:t>: </a:t>
            </a:r>
            <a:r>
              <a:rPr lang="en-US" altLang="en-US" dirty="0"/>
              <a:t>coming to know others in America and them coming to know you.</a:t>
            </a:r>
          </a:p>
          <a:p>
            <a:pPr lvl="1">
              <a:buFont typeface="Arial" panose="020B0604020202020204" pitchFamily="34" charset="0"/>
              <a:buChar char="•"/>
            </a:pPr>
            <a:r>
              <a:rPr lang="en-US" altLang="en-US" b="1" dirty="0">
                <a:solidFill>
                  <a:schemeClr val="accent5">
                    <a:lumMod val="60000"/>
                    <a:lumOff val="40000"/>
                  </a:schemeClr>
                </a:solidFill>
              </a:rPr>
              <a:t>A</a:t>
            </a:r>
            <a:r>
              <a:rPr lang="cs-CZ" altLang="en-US" b="1" dirty="0">
                <a:solidFill>
                  <a:schemeClr val="accent5">
                    <a:lumMod val="60000"/>
                    <a:lumOff val="40000"/>
                  </a:schemeClr>
                </a:solidFill>
              </a:rPr>
              <a:t>ppreciation for American democracy</a:t>
            </a:r>
            <a:r>
              <a:rPr lang="en-US" altLang="en-US" b="1" dirty="0">
                <a:solidFill>
                  <a:schemeClr val="accent5">
                    <a:lumMod val="60000"/>
                    <a:lumOff val="40000"/>
                  </a:schemeClr>
                </a:solidFill>
              </a:rPr>
              <a:t> </a:t>
            </a:r>
            <a:r>
              <a:rPr lang="en-US" altLang="en-US" dirty="0"/>
              <a:t>-comparison of conditions in US and country of origin or the </a:t>
            </a:r>
            <a:r>
              <a:rPr lang="cs-CZ" altLang="en-US" dirty="0"/>
              <a:t>world more generally.</a:t>
            </a:r>
            <a:endParaRPr lang="en-US" altLang="en-US" dirty="0"/>
          </a:p>
          <a:p>
            <a:pPr lvl="1">
              <a:buFont typeface="Arial" panose="020B0604020202020204" pitchFamily="34" charset="0"/>
              <a:buChar char="•"/>
            </a:pPr>
            <a:r>
              <a:rPr lang="en-US" altLang="en-US" b="1" dirty="0">
                <a:solidFill>
                  <a:srgbClr val="E5501B"/>
                </a:solidFill>
              </a:rPr>
              <a:t>W</a:t>
            </a:r>
            <a:r>
              <a:rPr lang="cs-CZ" altLang="en-US" b="1" dirty="0">
                <a:solidFill>
                  <a:srgbClr val="E5501B"/>
                </a:solidFill>
              </a:rPr>
              <a:t>orking hard</a:t>
            </a:r>
            <a:r>
              <a:rPr lang="en-US" altLang="en-US" dirty="0"/>
              <a:t>: leave people with limited time for civic involvement (resources)</a:t>
            </a:r>
          </a:p>
          <a:p>
            <a:pPr lvl="1">
              <a:buFont typeface="Arial" panose="020B0604020202020204" pitchFamily="34" charset="0"/>
              <a:buChar char="•"/>
            </a:pPr>
            <a:r>
              <a:rPr lang="en-US" altLang="en-US" b="1" dirty="0">
                <a:solidFill>
                  <a:srgbClr val="E5501B"/>
                </a:solidFill>
              </a:rPr>
              <a:t>Ethnic exclusion</a:t>
            </a:r>
            <a:r>
              <a:rPr lang="en-US" altLang="en-US" dirty="0">
                <a:solidFill>
                  <a:srgbClr val="E5501B"/>
                </a:solidFill>
              </a:rPr>
              <a:t>:</a:t>
            </a:r>
            <a:r>
              <a:rPr lang="en-US" altLang="en-US" dirty="0"/>
              <a:t> stereotypes about one’s ethnic/national origin, not being taken </a:t>
            </a:r>
            <a:r>
              <a:rPr lang="en-US" altLang="en-US" dirty="0" err="1"/>
              <a:t>seriousle</a:t>
            </a:r>
            <a:endParaRPr lang="en-US" altLang="en-US" dirty="0"/>
          </a:p>
          <a:p>
            <a:pPr lvl="1">
              <a:buFont typeface="Arial" panose="020B0604020202020204" pitchFamily="34" charset="0"/>
              <a:buChar char="•"/>
            </a:pPr>
            <a:r>
              <a:rPr lang="en-US" altLang="en-US" b="1" dirty="0">
                <a:solidFill>
                  <a:srgbClr val="E5501B"/>
                </a:solidFill>
              </a:rPr>
              <a:t>Not having citizenship</a:t>
            </a:r>
            <a:r>
              <a:rPr lang="en-US" altLang="en-US" dirty="0">
                <a:solidFill>
                  <a:srgbClr val="E5501B"/>
                </a:solidFill>
              </a:rPr>
              <a:t>.</a:t>
            </a:r>
            <a:endParaRPr lang="en-US" altLang="en-US" dirty="0">
              <a:solidFill>
                <a:srgbClr val="E5501B"/>
              </a:solidFill>
            </a:endParaRPr>
          </a:p>
        </p:txBody>
      </p:sp>
      <p:sp>
        <p:nvSpPr>
          <p:cNvPr id="2" name="Rounded Rectangle 1"/>
          <p:cNvSpPr/>
          <p:nvPr/>
        </p:nvSpPr>
        <p:spPr>
          <a:xfrm>
            <a:off x="5755341" y="2738718"/>
            <a:ext cx="6024283" cy="301662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190129" y="3030071"/>
            <a:ext cx="5006789" cy="2585323"/>
          </a:xfrm>
          <a:prstGeom prst="rect">
            <a:avLst/>
          </a:prstGeom>
          <a:noFill/>
        </p:spPr>
        <p:txBody>
          <a:bodyPr wrap="square" rtlCol="0">
            <a:spAutoFit/>
          </a:bodyPr>
          <a:lstStyle/>
          <a:p>
            <a:pPr marL="285750" indent="-285750">
              <a:buFont typeface="Arial" panose="020B0604020202020204" pitchFamily="34" charset="0"/>
              <a:buChar char="•"/>
            </a:pPr>
            <a:r>
              <a:rPr lang="en-US" altLang="en-US" b="1" i="1" dirty="0"/>
              <a:t>Minority members –involved on community level, less so in political arena</a:t>
            </a:r>
          </a:p>
          <a:p>
            <a:pPr marL="285750" indent="-285750">
              <a:buFont typeface="Arial" panose="020B0604020202020204" pitchFamily="34" charset="0"/>
              <a:buChar char="•"/>
            </a:pPr>
            <a:r>
              <a:rPr lang="en-US" altLang="en-US" b="1" i="1" dirty="0"/>
              <a:t>Motives for participation differ from those of majority</a:t>
            </a:r>
          </a:p>
          <a:p>
            <a:pPr marL="285750" indent="-285750">
              <a:buFont typeface="Arial" panose="020B0604020202020204" pitchFamily="34" charset="0"/>
              <a:buChar char="•"/>
            </a:pPr>
            <a:r>
              <a:rPr lang="en-US" altLang="en-US" b="1" i="1" dirty="0"/>
              <a:t>Behaviors stem from these motivations – e.g. supporting country of origin, helping others from one community by tutoring, finding work/housing</a:t>
            </a:r>
          </a:p>
          <a:p>
            <a:endParaRPr lang="en-US" dirty="0"/>
          </a:p>
        </p:txBody>
      </p:sp>
    </p:spTree>
    <p:extLst>
      <p:ext uri="{BB962C8B-B14F-4D97-AF65-F5344CB8AC3E}">
        <p14:creationId xmlns:p14="http://schemas.microsoft.com/office/powerpoint/2010/main" val="4285997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2486" y="1968878"/>
            <a:ext cx="7439489" cy="3900214"/>
          </a:xfrm>
          <a:prstGeom prst="rect">
            <a:avLst/>
          </a:prstGeom>
        </p:spPr>
      </p:pic>
      <p:sp>
        <p:nvSpPr>
          <p:cNvPr id="2" name="Nadpis 1">
            <a:extLst>
              <a:ext uri="{FF2B5EF4-FFF2-40B4-BE49-F238E27FC236}">
                <a16:creationId xmlns:a16="http://schemas.microsoft.com/office/drawing/2014/main" id="{8BFA0AB7-DECE-4835-95CE-8B7F4CA97F3F}"/>
              </a:ext>
            </a:extLst>
          </p:cNvPr>
          <p:cNvSpPr>
            <a:spLocks noGrp="1"/>
          </p:cNvSpPr>
          <p:nvPr>
            <p:ph type="title"/>
          </p:nvPr>
        </p:nvSpPr>
        <p:spPr/>
        <p:txBody>
          <a:bodyPr/>
          <a:lstStyle/>
          <a:p>
            <a:r>
              <a:rPr lang="en-US" dirty="0" smtClean="0"/>
              <a:t>Political mobilization</a:t>
            </a:r>
            <a:endParaRPr lang="cs-CZ" dirty="0"/>
          </a:p>
        </p:txBody>
      </p:sp>
      <p:sp>
        <p:nvSpPr>
          <p:cNvPr id="3" name="Zástupný obsah 2">
            <a:extLst>
              <a:ext uri="{FF2B5EF4-FFF2-40B4-BE49-F238E27FC236}">
                <a16:creationId xmlns:a16="http://schemas.microsoft.com/office/drawing/2014/main" id="{481218D4-5BD3-4860-9599-E726032DE5F7}"/>
              </a:ext>
            </a:extLst>
          </p:cNvPr>
          <p:cNvSpPr>
            <a:spLocks noGrp="1"/>
          </p:cNvSpPr>
          <p:nvPr>
            <p:ph idx="1"/>
          </p:nvPr>
        </p:nvSpPr>
        <p:spPr/>
        <p:txBody>
          <a:bodyPr vert="horz" lIns="0" tIns="45720" rIns="0" bIns="45720" rtlCol="0" anchor="t">
            <a:normAutofit/>
          </a:bodyPr>
          <a:lstStyle/>
          <a:p>
            <a:pPr marL="0" indent="0">
              <a:buNone/>
            </a:pPr>
            <a:r>
              <a:rPr lang="en-US" dirty="0"/>
              <a:t> </a:t>
            </a:r>
            <a:endParaRPr lang="en-US" dirty="0" smtClean="0"/>
          </a:p>
          <a:p>
            <a:pPr marL="0" indent="0">
              <a:buNone/>
            </a:pPr>
            <a:endParaRPr lang="en-US" dirty="0"/>
          </a:p>
          <a:p>
            <a:pPr marL="0" indent="0">
              <a:buNone/>
            </a:pPr>
            <a:endParaRPr lang="en-US" dirty="0" smtClean="0"/>
          </a:p>
          <a:p>
            <a:pPr marL="0" indent="0">
              <a:buNone/>
            </a:pPr>
            <a:endParaRPr lang="en-US" dirty="0" smtClean="0"/>
          </a:p>
          <a:p>
            <a:pPr>
              <a:buFont typeface="Arial" panose="020F0502020204030204" pitchFamily="34" charset="0"/>
              <a:buChar char="•"/>
            </a:pPr>
            <a:r>
              <a:rPr lang="en-US" dirty="0" smtClean="0"/>
              <a:t>activities </a:t>
            </a:r>
            <a:r>
              <a:rPr lang="en-US" dirty="0"/>
              <a:t>that intend to motivate </a:t>
            </a:r>
            <a:r>
              <a:rPr lang="en-US" b="1" dirty="0"/>
              <a:t>masses of </a:t>
            </a:r>
            <a:r>
              <a:rPr lang="en-US" b="1" dirty="0" smtClean="0"/>
              <a:t>participants</a:t>
            </a:r>
            <a:r>
              <a:rPr lang="en-US" dirty="0" smtClean="0"/>
              <a:t> (organized or unorganized) </a:t>
            </a:r>
            <a:r>
              <a:rPr lang="en-US" dirty="0"/>
              <a:t>to </a:t>
            </a:r>
            <a:r>
              <a:rPr lang="en-US" b="1" dirty="0"/>
              <a:t>express themselves</a:t>
            </a:r>
            <a:r>
              <a:rPr lang="en-US" dirty="0"/>
              <a:t> and to </a:t>
            </a:r>
            <a:r>
              <a:rPr lang="en-US" b="1" dirty="0"/>
              <a:t>undertake a particular political </a:t>
            </a:r>
            <a:r>
              <a:rPr lang="en-US" b="1" dirty="0" smtClean="0"/>
              <a:t>action </a:t>
            </a:r>
            <a:r>
              <a:rPr lang="en-US" dirty="0" smtClean="0"/>
              <a:t>to accomplish </a:t>
            </a:r>
            <a:r>
              <a:rPr lang="en-US" b="1" dirty="0" smtClean="0"/>
              <a:t>political aims</a:t>
            </a:r>
          </a:p>
        </p:txBody>
      </p:sp>
      <p:sp>
        <p:nvSpPr>
          <p:cNvPr id="8" name="TextBox 7"/>
          <p:cNvSpPr txBox="1"/>
          <p:nvPr/>
        </p:nvSpPr>
        <p:spPr>
          <a:xfrm>
            <a:off x="2702858" y="2985246"/>
            <a:ext cx="5141259" cy="461665"/>
          </a:xfrm>
          <a:prstGeom prst="rect">
            <a:avLst/>
          </a:prstGeom>
          <a:noFill/>
        </p:spPr>
        <p:txBody>
          <a:bodyPr wrap="square" rtlCol="0">
            <a:spAutoFit/>
          </a:bodyPr>
          <a:lstStyle/>
          <a:p>
            <a:pPr algn="ctr"/>
            <a:r>
              <a:rPr lang="en-US" sz="2400" b="1" dirty="0" smtClean="0">
                <a:solidFill>
                  <a:srgbClr val="FF0000"/>
                </a:solidFill>
              </a:rPr>
              <a:t>Political participation and engagement</a:t>
            </a:r>
            <a:endParaRPr lang="en-US" sz="2400" b="1" dirty="0">
              <a:solidFill>
                <a:srgbClr val="FF0000"/>
              </a:solidFill>
            </a:endParaRPr>
          </a:p>
        </p:txBody>
      </p:sp>
    </p:spTree>
    <p:extLst>
      <p:ext uri="{BB962C8B-B14F-4D97-AF65-F5344CB8AC3E}">
        <p14:creationId xmlns:p14="http://schemas.microsoft.com/office/powerpoint/2010/main" val="18459959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524000" y="274638"/>
            <a:ext cx="9144000" cy="1143000"/>
          </a:xfrm>
        </p:spPr>
        <p:txBody>
          <a:bodyPr/>
          <a:lstStyle/>
          <a:p>
            <a:r>
              <a:rPr lang="cs-CZ" altLang="en-US" smtClean="0"/>
              <a:t>PREDICTORS OF CIVIC PARTICIPATION</a:t>
            </a:r>
          </a:p>
        </p:txBody>
      </p:sp>
      <p:sp>
        <p:nvSpPr>
          <p:cNvPr id="39939" name="Content Placeholder 2"/>
          <p:cNvSpPr>
            <a:spLocks noGrp="1"/>
          </p:cNvSpPr>
          <p:nvPr>
            <p:ph idx="1"/>
          </p:nvPr>
        </p:nvSpPr>
        <p:spPr>
          <a:xfrm>
            <a:off x="999565" y="1268414"/>
            <a:ext cx="10797987" cy="5589587"/>
          </a:xfrm>
        </p:spPr>
        <p:txBody>
          <a:bodyPr>
            <a:normAutofit/>
          </a:bodyPr>
          <a:lstStyle/>
          <a:p>
            <a:r>
              <a:rPr lang="en-US" altLang="en-US" sz="2800" b="1" dirty="0">
                <a:solidFill>
                  <a:schemeClr val="accent1"/>
                </a:solidFill>
              </a:rPr>
              <a:t>OPPORTUNITIES</a:t>
            </a:r>
            <a:endParaRPr lang="cs-CZ" altLang="en-US" sz="2800" dirty="0"/>
          </a:p>
          <a:p>
            <a:r>
              <a:rPr lang="en-US" altLang="en-US" sz="1800" b="1" dirty="0"/>
              <a:t>Related to resources (education)</a:t>
            </a:r>
          </a:p>
          <a:p>
            <a:r>
              <a:rPr lang="en-US" altLang="en-US" sz="1800" b="1" dirty="0"/>
              <a:t>Related to motivation</a:t>
            </a:r>
          </a:p>
          <a:p>
            <a:endParaRPr lang="en-US" altLang="en-US" sz="1800" b="1" dirty="0">
              <a:solidFill>
                <a:schemeClr val="accent1"/>
              </a:solidFill>
            </a:endParaRPr>
          </a:p>
          <a:p>
            <a:r>
              <a:rPr lang="en-US" altLang="en-US" sz="1800" b="1" dirty="0">
                <a:solidFill>
                  <a:schemeClr val="accent1"/>
                </a:solidFill>
              </a:rPr>
              <a:t>Socialization agents (peers and parents)</a:t>
            </a:r>
          </a:p>
          <a:p>
            <a:r>
              <a:rPr lang="cs-CZ" altLang="en-US" sz="1800" dirty="0"/>
              <a:t>parental </a:t>
            </a:r>
            <a:r>
              <a:rPr lang="en-US" altLang="en-US" sz="1800" dirty="0"/>
              <a:t>and peer </a:t>
            </a:r>
            <a:r>
              <a:rPr lang="cs-CZ" altLang="en-US" sz="1800" dirty="0"/>
              <a:t>socioeconomic and educational background</a:t>
            </a:r>
            <a:r>
              <a:rPr lang="en-US" altLang="en-US" sz="1800" dirty="0"/>
              <a:t>, beliefs, discussions, practices</a:t>
            </a:r>
            <a:r>
              <a:rPr lang="cs-CZ" altLang="en-US" sz="1800" dirty="0"/>
              <a:t> (Zukin et al., 2006</a:t>
            </a:r>
            <a:r>
              <a:rPr lang="en-US" altLang="en-US" sz="1800" dirty="0"/>
              <a:t>)</a:t>
            </a:r>
          </a:p>
          <a:p>
            <a:r>
              <a:rPr lang="en-US" altLang="en-US" sz="1800" dirty="0"/>
              <a:t>Young people as active agents (not just passive recipients) – people actively ascribe meanings to civic/political arena using experiences of by socialization agents (Metzger &amp; Smetana, 2010).</a:t>
            </a:r>
          </a:p>
          <a:p>
            <a:r>
              <a:rPr lang="en-US" altLang="en-US" sz="1800" dirty="0"/>
              <a:t>Relationship is not unidirectional – rather bi-direction </a:t>
            </a:r>
          </a:p>
          <a:p>
            <a:r>
              <a:rPr lang="en-US" altLang="en-US" sz="1800" dirty="0" smtClean="0"/>
              <a:t>Direct </a:t>
            </a:r>
            <a:r>
              <a:rPr lang="en-US" altLang="en-US" sz="1800" dirty="0"/>
              <a:t>mobilization – being asked to </a:t>
            </a:r>
            <a:r>
              <a:rPr lang="en-US" altLang="en-US" sz="1800" dirty="0" smtClean="0"/>
              <a:t>participate </a:t>
            </a:r>
            <a:r>
              <a:rPr lang="en-US" sz="1800" dirty="0">
                <a:solidFill>
                  <a:schemeClr val="tx1"/>
                </a:solidFill>
                <a:cs typeface="Times New Roman" panose="02020603050405020304" pitchFamily="18" charset="0"/>
              </a:rPr>
              <a:t>(“come with me”)</a:t>
            </a:r>
            <a:endParaRPr lang="en-US" altLang="en-US" sz="1800" dirty="0"/>
          </a:p>
          <a:p>
            <a:endParaRPr lang="en-US" altLang="en-US" sz="1800" dirty="0"/>
          </a:p>
          <a:p>
            <a:endParaRPr lang="en-US" altLang="en-US" sz="1800" dirty="0"/>
          </a:p>
          <a:p>
            <a:endParaRPr lang="en-US" altLang="en-US" sz="1800" b="1" dirty="0">
              <a:solidFill>
                <a:schemeClr val="accent1"/>
              </a:solidFill>
            </a:endParaRPr>
          </a:p>
        </p:txBody>
      </p:sp>
    </p:spTree>
    <p:extLst>
      <p:ext uri="{BB962C8B-B14F-4D97-AF65-F5344CB8AC3E}">
        <p14:creationId xmlns:p14="http://schemas.microsoft.com/office/powerpoint/2010/main" val="30934118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Capital Model</a:t>
            </a:r>
            <a:endParaRPr lang="en-US" dirty="0"/>
          </a:p>
        </p:txBody>
      </p:sp>
      <p:sp>
        <p:nvSpPr>
          <p:cNvPr id="3" name="Content Placeholder 2"/>
          <p:cNvSpPr>
            <a:spLocks noGrp="1"/>
          </p:cNvSpPr>
          <p:nvPr>
            <p:ph idx="1"/>
          </p:nvPr>
        </p:nvSpPr>
        <p:spPr/>
        <p:txBody>
          <a:bodyPr/>
          <a:lstStyle/>
          <a:p>
            <a:pPr>
              <a:lnSpc>
                <a:spcPct val="100000"/>
              </a:lnSpc>
              <a:spcBef>
                <a:spcPts val="200"/>
              </a:spcBef>
              <a:buFont typeface="Arial" panose="020B0604020202020204" pitchFamily="34" charset="0"/>
              <a:buChar char="•"/>
            </a:pPr>
            <a:r>
              <a:rPr lang="en-US" dirty="0" smtClean="0"/>
              <a:t>based on belonging to a group</a:t>
            </a:r>
          </a:p>
          <a:p>
            <a:pPr>
              <a:lnSpc>
                <a:spcPct val="100000"/>
              </a:lnSpc>
              <a:spcBef>
                <a:spcPts val="200"/>
              </a:spcBef>
              <a:buFont typeface="Arial" panose="020B0604020202020204" pitchFamily="34" charset="0"/>
              <a:buChar char="•"/>
            </a:pPr>
            <a:r>
              <a:rPr lang="en-US" dirty="0" smtClean="0"/>
              <a:t>SC is derived from maintenance of social relations and provides support – stable relationships generate honor and reputation among members, thus providing grounds for building trust</a:t>
            </a:r>
          </a:p>
          <a:p>
            <a:pPr>
              <a:lnSpc>
                <a:spcPct val="100000"/>
              </a:lnSpc>
              <a:spcBef>
                <a:spcPts val="200"/>
              </a:spcBef>
              <a:buFont typeface="Arial" panose="020B0604020202020204" pitchFamily="34" charset="0"/>
              <a:buChar char="•"/>
            </a:pPr>
            <a:r>
              <a:rPr lang="en-US" dirty="0"/>
              <a:t>J</a:t>
            </a:r>
            <a:r>
              <a:rPr lang="en-US" dirty="0" smtClean="0"/>
              <a:t>oining and taking part in local organizations helps foster sense of trust in others </a:t>
            </a:r>
            <a:r>
              <a:rPr lang="en-US" sz="1600" dirty="0" smtClean="0"/>
              <a:t>(in societies where many people engage in social and voluntary activity outside of the home are more likely to be trusting, well-govern, affluent and successful) </a:t>
            </a:r>
          </a:p>
          <a:p>
            <a:pPr>
              <a:lnSpc>
                <a:spcPct val="100000"/>
              </a:lnSpc>
              <a:spcBef>
                <a:spcPts val="200"/>
              </a:spcBef>
              <a:buFont typeface="Arial" panose="020B0604020202020204" pitchFamily="34" charset="0"/>
              <a:buChar char="•"/>
            </a:pPr>
            <a:r>
              <a:rPr lang="en-US" dirty="0" smtClean="0"/>
              <a:t>SC – social networks that enable collaboration among individuals more effectively, hence SC is a resource for both individuals and </a:t>
            </a:r>
            <a:r>
              <a:rPr lang="en-US" dirty="0" smtClean="0"/>
              <a:t>societies</a:t>
            </a:r>
          </a:p>
          <a:p>
            <a:pPr>
              <a:lnSpc>
                <a:spcPct val="100000"/>
              </a:lnSpc>
              <a:spcBef>
                <a:spcPts val="200"/>
              </a:spcBef>
              <a:buFont typeface="Arial" panose="020B0604020202020204" pitchFamily="34" charset="0"/>
              <a:buChar char="•"/>
            </a:pPr>
            <a:endParaRPr lang="en-US" dirty="0"/>
          </a:p>
          <a:p>
            <a:pPr>
              <a:lnSpc>
                <a:spcPct val="100000"/>
              </a:lnSpc>
              <a:spcBef>
                <a:spcPts val="200"/>
              </a:spcBef>
              <a:buFont typeface="Arial" panose="020B0604020202020204" pitchFamily="34" charset="0"/>
              <a:buChar char="•"/>
            </a:pPr>
            <a:endParaRPr lang="en-US" dirty="0" smtClean="0"/>
          </a:p>
          <a:p>
            <a:pPr>
              <a:buFont typeface="Arial" panose="020B0604020202020204" pitchFamily="34" charset="0"/>
              <a:buChar char="•"/>
            </a:pPr>
            <a:endParaRPr lang="en-US" sz="1600" dirty="0" smtClean="0"/>
          </a:p>
        </p:txBody>
      </p:sp>
      <p:sp>
        <p:nvSpPr>
          <p:cNvPr id="4" name="TextBox 3"/>
          <p:cNvSpPr txBox="1"/>
          <p:nvPr/>
        </p:nvSpPr>
        <p:spPr>
          <a:xfrm>
            <a:off x="170329" y="6441143"/>
            <a:ext cx="11909612" cy="276999"/>
          </a:xfrm>
          <a:prstGeom prst="rect">
            <a:avLst/>
          </a:prstGeom>
          <a:noFill/>
        </p:spPr>
        <p:txBody>
          <a:bodyPr wrap="square" rtlCol="0">
            <a:spAutoFit/>
          </a:bodyPr>
          <a:lstStyle/>
          <a:p>
            <a:r>
              <a:rPr lang="en-US" sz="1200" dirty="0" smtClean="0">
                <a:solidFill>
                  <a:schemeClr val="bg1"/>
                </a:solidFill>
              </a:rPr>
              <a:t>Putnam, R.D. (2000) </a:t>
            </a:r>
            <a:r>
              <a:rPr lang="en-US" sz="1200" i="1" dirty="0" smtClean="0">
                <a:solidFill>
                  <a:schemeClr val="bg1"/>
                </a:solidFill>
              </a:rPr>
              <a:t>Bowling Alone: The Collapse and Revival of American Community. </a:t>
            </a:r>
            <a:r>
              <a:rPr lang="en-US" sz="1200" dirty="0" smtClean="0">
                <a:solidFill>
                  <a:schemeClr val="bg1"/>
                </a:solidFill>
              </a:rPr>
              <a:t>New York: Simon and Shuster.</a:t>
            </a:r>
            <a:r>
              <a:rPr lang="en-US" sz="1200" i="1" dirty="0" smtClean="0">
                <a:solidFill>
                  <a:schemeClr val="bg1"/>
                </a:solidFill>
              </a:rPr>
              <a:t> </a:t>
            </a:r>
            <a:endParaRPr lang="en-US" sz="1400" dirty="0">
              <a:solidFill>
                <a:schemeClr val="bg1"/>
              </a:solidFill>
            </a:endParaRPr>
          </a:p>
        </p:txBody>
      </p:sp>
    </p:spTree>
    <p:extLst>
      <p:ext uri="{BB962C8B-B14F-4D97-AF65-F5344CB8AC3E}">
        <p14:creationId xmlns:p14="http://schemas.microsoft.com/office/powerpoint/2010/main" val="8901247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Capital Model</a:t>
            </a:r>
            <a:endParaRPr lang="en-US" dirty="0"/>
          </a:p>
        </p:txBody>
      </p:sp>
      <p:sp>
        <p:nvSpPr>
          <p:cNvPr id="3" name="Content Placeholder 2"/>
          <p:cNvSpPr>
            <a:spLocks noGrp="1"/>
          </p:cNvSpPr>
          <p:nvPr>
            <p:ph idx="1"/>
          </p:nvPr>
        </p:nvSpPr>
        <p:spPr/>
        <p:txBody>
          <a:bodyPr>
            <a:normAutofit fontScale="92500" lnSpcReduction="20000"/>
          </a:bodyPr>
          <a:lstStyle/>
          <a:p>
            <a:pPr>
              <a:lnSpc>
                <a:spcPct val="100000"/>
              </a:lnSpc>
              <a:spcBef>
                <a:spcPts val="200"/>
              </a:spcBef>
              <a:buFont typeface="Arial" panose="020B0604020202020204" pitchFamily="34" charset="0"/>
              <a:buChar char="•"/>
            </a:pPr>
            <a:r>
              <a:rPr lang="en-US" i="1" dirty="0" smtClean="0"/>
              <a:t> Social </a:t>
            </a:r>
            <a:r>
              <a:rPr lang="en-US" i="1" dirty="0"/>
              <a:t>capital</a:t>
            </a:r>
            <a:r>
              <a:rPr lang="en-US" dirty="0"/>
              <a:t> refers to "connections among individuals – social networks and the norms of reciprocity and trustworthiness that arise from them</a:t>
            </a:r>
            <a:r>
              <a:rPr lang="en-US" dirty="0" smtClean="0"/>
              <a:t>.” (Robert Putnam)</a:t>
            </a:r>
          </a:p>
          <a:p>
            <a:pPr>
              <a:lnSpc>
                <a:spcPct val="100000"/>
              </a:lnSpc>
              <a:spcBef>
                <a:spcPts val="200"/>
              </a:spcBef>
              <a:buFont typeface="Arial" panose="020B0604020202020204" pitchFamily="34" charset="0"/>
              <a:buChar char="•"/>
            </a:pPr>
            <a:endParaRPr lang="en-US" dirty="0" smtClean="0"/>
          </a:p>
          <a:p>
            <a:pPr>
              <a:lnSpc>
                <a:spcPct val="100000"/>
              </a:lnSpc>
              <a:spcBef>
                <a:spcPts val="200"/>
              </a:spcBef>
              <a:buFont typeface="Arial" panose="020B0604020202020204" pitchFamily="34" charset="0"/>
              <a:buChar char="•"/>
            </a:pPr>
            <a:r>
              <a:rPr lang="en-US" dirty="0" smtClean="0"/>
              <a:t>2 </a:t>
            </a:r>
            <a:r>
              <a:rPr lang="en-US" dirty="0" smtClean="0"/>
              <a:t>basic aspects of social capital</a:t>
            </a:r>
          </a:p>
          <a:p>
            <a:pPr lvl="1">
              <a:lnSpc>
                <a:spcPct val="100000"/>
              </a:lnSpc>
              <a:spcAft>
                <a:spcPts val="200"/>
              </a:spcAft>
              <a:buFont typeface="Arial" panose="020B0604020202020204" pitchFamily="34" charset="0"/>
              <a:buChar char="•"/>
            </a:pPr>
            <a:r>
              <a:rPr lang="en-US" b="1" dirty="0" smtClean="0"/>
              <a:t>Trust </a:t>
            </a:r>
            <a:r>
              <a:rPr lang="en-US" dirty="0" smtClean="0"/>
              <a:t>(among people in groups/organizations</a:t>
            </a:r>
            <a:r>
              <a:rPr lang="en-US" dirty="0" smtClean="0"/>
              <a:t>)</a:t>
            </a:r>
          </a:p>
          <a:p>
            <a:pPr lvl="2">
              <a:buFont typeface="Arial" panose="020B0604020202020204" pitchFamily="34" charset="0"/>
              <a:buChar char="•"/>
            </a:pPr>
            <a:r>
              <a:rPr lang="en-US" sz="1700" i="1" u="sng" dirty="0">
                <a:solidFill>
                  <a:schemeClr val="tx1"/>
                </a:solidFill>
              </a:rPr>
              <a:t>Trust – social trust </a:t>
            </a:r>
            <a:r>
              <a:rPr lang="en-US" sz="1700" dirty="0">
                <a:solidFill>
                  <a:schemeClr val="tx1"/>
                </a:solidFill>
              </a:rPr>
              <a:t>(belief that other people will generally behave in ways that are beneficial rather than detrimental to oneself)</a:t>
            </a:r>
          </a:p>
          <a:p>
            <a:pPr lvl="2">
              <a:buFont typeface="Arial" panose="020B0604020202020204" pitchFamily="34" charset="0"/>
              <a:buChar char="•"/>
            </a:pPr>
            <a:r>
              <a:rPr lang="en-US" sz="1700" i="1" u="sng" dirty="0">
                <a:solidFill>
                  <a:schemeClr val="tx1"/>
                </a:solidFill>
              </a:rPr>
              <a:t>Trust – institutional trust </a:t>
            </a:r>
            <a:r>
              <a:rPr lang="en-US" sz="1700" dirty="0">
                <a:solidFill>
                  <a:schemeClr val="tx1"/>
                </a:solidFill>
              </a:rPr>
              <a:t>(belief that societal and political institutions will generally operate in ways that are beneficial to people)</a:t>
            </a:r>
          </a:p>
          <a:p>
            <a:pPr marL="384048" lvl="2" indent="0">
              <a:lnSpc>
                <a:spcPct val="100000"/>
              </a:lnSpc>
              <a:spcAft>
                <a:spcPts val="200"/>
              </a:spcAft>
              <a:buNone/>
            </a:pPr>
            <a:endParaRPr lang="en-US" dirty="0" smtClean="0"/>
          </a:p>
          <a:p>
            <a:pPr lvl="1">
              <a:lnSpc>
                <a:spcPct val="100000"/>
              </a:lnSpc>
              <a:spcAft>
                <a:spcPts val="200"/>
              </a:spcAft>
              <a:buFont typeface="Arial" panose="020B0604020202020204" pitchFamily="34" charset="0"/>
              <a:buChar char="•"/>
            </a:pPr>
            <a:r>
              <a:rPr lang="en-US" b="1" dirty="0" smtClean="0"/>
              <a:t>Norms </a:t>
            </a:r>
            <a:r>
              <a:rPr lang="en-US" b="1" dirty="0"/>
              <a:t>of reciprocity</a:t>
            </a:r>
            <a:r>
              <a:rPr lang="en-US" dirty="0"/>
              <a:t> (inclinations </a:t>
            </a:r>
            <a:r>
              <a:rPr lang="en-US" dirty="0" smtClean="0"/>
              <a:t>to </a:t>
            </a:r>
            <a:r>
              <a:rPr lang="en-US" dirty="0"/>
              <a:t>do things for each </a:t>
            </a:r>
            <a:r>
              <a:rPr lang="en-US" dirty="0" smtClean="0"/>
              <a:t>other) </a:t>
            </a:r>
          </a:p>
          <a:p>
            <a:pPr>
              <a:buFont typeface="Arial" panose="020B0604020202020204" pitchFamily="34" charset="0"/>
              <a:buChar char="•"/>
            </a:pPr>
            <a:r>
              <a:rPr lang="en-US" sz="1600" dirty="0"/>
              <a:t> </a:t>
            </a:r>
            <a:r>
              <a:rPr lang="en-US" sz="1800" dirty="0"/>
              <a:t>According to </a:t>
            </a:r>
            <a:r>
              <a:rPr lang="en-US" sz="1800" dirty="0" smtClean="0"/>
              <a:t>Putnam: social capital is declining (in US, less trust in government, low levels of civic participation), due to urban sprawl, technological transformation (television watching), women entering work-force.</a:t>
            </a:r>
            <a:endParaRPr lang="en-US" sz="1800" dirty="0"/>
          </a:p>
          <a:p>
            <a:pPr>
              <a:buFont typeface="Arial" panose="020B0604020202020204" pitchFamily="34" charset="0"/>
              <a:buChar char="•"/>
            </a:pPr>
            <a:endParaRPr lang="en-US" sz="1600" dirty="0" smtClean="0"/>
          </a:p>
        </p:txBody>
      </p:sp>
      <p:sp>
        <p:nvSpPr>
          <p:cNvPr id="4" name="TextBox 3"/>
          <p:cNvSpPr txBox="1"/>
          <p:nvPr/>
        </p:nvSpPr>
        <p:spPr>
          <a:xfrm>
            <a:off x="170329" y="6441143"/>
            <a:ext cx="11909612" cy="276999"/>
          </a:xfrm>
          <a:prstGeom prst="rect">
            <a:avLst/>
          </a:prstGeom>
          <a:noFill/>
        </p:spPr>
        <p:txBody>
          <a:bodyPr wrap="square" rtlCol="0">
            <a:spAutoFit/>
          </a:bodyPr>
          <a:lstStyle/>
          <a:p>
            <a:r>
              <a:rPr lang="en-US" sz="1200" dirty="0" smtClean="0">
                <a:solidFill>
                  <a:schemeClr val="bg1"/>
                </a:solidFill>
              </a:rPr>
              <a:t>Putnam, R.D. (2000) </a:t>
            </a:r>
            <a:r>
              <a:rPr lang="en-US" sz="1200" i="1" dirty="0" smtClean="0">
                <a:solidFill>
                  <a:schemeClr val="bg1"/>
                </a:solidFill>
              </a:rPr>
              <a:t>Bowling Alone: The Collapse and Revival of American Community. </a:t>
            </a:r>
            <a:r>
              <a:rPr lang="en-US" sz="1200" dirty="0" smtClean="0">
                <a:solidFill>
                  <a:schemeClr val="bg1"/>
                </a:solidFill>
              </a:rPr>
              <a:t>New York: Simon and Shuster.</a:t>
            </a:r>
            <a:r>
              <a:rPr lang="en-US" sz="1200" i="1" dirty="0" smtClean="0">
                <a:solidFill>
                  <a:schemeClr val="bg1"/>
                </a:solidFill>
              </a:rPr>
              <a:t> </a:t>
            </a:r>
            <a:endParaRPr lang="en-US" sz="1400" dirty="0">
              <a:solidFill>
                <a:schemeClr val="bg1"/>
              </a:solidFill>
            </a:endParaRPr>
          </a:p>
        </p:txBody>
      </p:sp>
    </p:spTree>
    <p:extLst>
      <p:ext uri="{BB962C8B-B14F-4D97-AF65-F5344CB8AC3E}">
        <p14:creationId xmlns:p14="http://schemas.microsoft.com/office/powerpoint/2010/main" val="7945630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Capital Model</a:t>
            </a:r>
            <a:endParaRPr lang="en-US" dirty="0"/>
          </a:p>
        </p:txBody>
      </p:sp>
      <p:sp>
        <p:nvSpPr>
          <p:cNvPr id="3" name="Content Placeholder 2"/>
          <p:cNvSpPr>
            <a:spLocks noGrp="1"/>
          </p:cNvSpPr>
          <p:nvPr>
            <p:ph idx="1"/>
          </p:nvPr>
        </p:nvSpPr>
        <p:spPr>
          <a:xfrm>
            <a:off x="304800" y="2108201"/>
            <a:ext cx="11322424" cy="4162611"/>
          </a:xfrm>
        </p:spPr>
        <p:txBody>
          <a:bodyPr>
            <a:normAutofit fontScale="92500" lnSpcReduction="10000"/>
          </a:bodyPr>
          <a:lstStyle/>
          <a:p>
            <a:pPr>
              <a:buFont typeface="Arial" panose="020B0604020202020204" pitchFamily="34" charset="0"/>
              <a:buChar char="•"/>
            </a:pPr>
            <a:r>
              <a:rPr lang="en-US" sz="1600" dirty="0" smtClean="0"/>
              <a:t> Pattie, </a:t>
            </a:r>
            <a:r>
              <a:rPr lang="en-US" sz="1600" dirty="0" err="1" smtClean="0"/>
              <a:t>Seyd</a:t>
            </a:r>
            <a:r>
              <a:rPr lang="en-US" sz="1600" dirty="0" smtClean="0"/>
              <a:t>, &amp; </a:t>
            </a:r>
            <a:r>
              <a:rPr lang="en-US" sz="1600" dirty="0" err="1" smtClean="0"/>
              <a:t>Whiteley</a:t>
            </a:r>
            <a:r>
              <a:rPr lang="en-US" sz="1600" dirty="0" smtClean="0"/>
              <a:t> (2003) – model of civic engagement based on Social Capital thesis</a:t>
            </a:r>
          </a:p>
          <a:p>
            <a:pPr>
              <a:buFont typeface="Arial" panose="020B0604020202020204" pitchFamily="34" charset="0"/>
              <a:buChar char="•"/>
            </a:pPr>
            <a:endParaRPr lang="en-US" sz="1600" dirty="0" smtClean="0"/>
          </a:p>
          <a:p>
            <a:pPr>
              <a:lnSpc>
                <a:spcPct val="100000"/>
              </a:lnSpc>
              <a:spcBef>
                <a:spcPts val="200"/>
              </a:spcBef>
              <a:buFont typeface="Arial" panose="020B0604020202020204" pitchFamily="34" charset="0"/>
              <a:buChar char="•"/>
            </a:pPr>
            <a:r>
              <a:rPr lang="en-US" sz="1600" dirty="0" smtClean="0"/>
              <a:t> A= Civic Activism, “in past 12 months, have you undertaken any of the series of different forms of action aimed at influencing rules, laws, or policies</a:t>
            </a:r>
          </a:p>
          <a:p>
            <a:pPr lvl="1">
              <a:lnSpc>
                <a:spcPct val="100000"/>
              </a:lnSpc>
              <a:buFont typeface="Arial" panose="020B0604020202020204" pitchFamily="34" charset="0"/>
              <a:buChar char="•"/>
            </a:pPr>
            <a:r>
              <a:rPr lang="en-US" sz="1400" dirty="0" smtClean="0"/>
              <a:t>Individualistic activism – donation money to organization, boycotting/boycotting a product</a:t>
            </a:r>
          </a:p>
          <a:p>
            <a:pPr lvl="1">
              <a:lnSpc>
                <a:spcPct val="100000"/>
              </a:lnSpc>
              <a:buFont typeface="Arial" panose="020B0604020202020204" pitchFamily="34" charset="0"/>
              <a:buChar char="•"/>
            </a:pPr>
            <a:r>
              <a:rPr lang="en-US" sz="1400" dirty="0" smtClean="0"/>
              <a:t>Contact activism – getting in touch with public official/politician/media/organization</a:t>
            </a:r>
          </a:p>
          <a:p>
            <a:pPr lvl="1">
              <a:lnSpc>
                <a:spcPct val="100000"/>
              </a:lnSpc>
              <a:buFont typeface="Arial" panose="020B0604020202020204" pitchFamily="34" charset="0"/>
              <a:buChar char="•"/>
            </a:pPr>
            <a:r>
              <a:rPr lang="en-US" sz="1400" dirty="0" smtClean="0"/>
              <a:t>Collective activism – participate in demonstration, attend a political meeting, illegal protest</a:t>
            </a:r>
          </a:p>
          <a:p>
            <a:pPr>
              <a:lnSpc>
                <a:spcPct val="100000"/>
              </a:lnSpc>
              <a:spcBef>
                <a:spcPts val="200"/>
              </a:spcBef>
              <a:buFont typeface="Arial" panose="020B0604020202020204" pitchFamily="34" charset="0"/>
              <a:buChar char="•"/>
            </a:pPr>
            <a:r>
              <a:rPr lang="en-US" sz="1600" dirty="0" smtClean="0"/>
              <a:t>T = Trust</a:t>
            </a:r>
          </a:p>
          <a:p>
            <a:pPr lvl="1">
              <a:lnSpc>
                <a:spcPct val="100000"/>
              </a:lnSpc>
              <a:buFont typeface="Arial" panose="020B0604020202020204" pitchFamily="34" charset="0"/>
              <a:buChar char="•"/>
            </a:pPr>
            <a:r>
              <a:rPr lang="en-US" sz="1400" dirty="0" smtClean="0"/>
              <a:t>Trust in others (that they know) – “trust is only meaningful where some form of reciprocal action is expected” (p.455)</a:t>
            </a:r>
          </a:p>
          <a:p>
            <a:pPr lvl="1">
              <a:lnSpc>
                <a:spcPct val="100000"/>
              </a:lnSpc>
              <a:buFont typeface="Arial" panose="020B0604020202020204" pitchFamily="34" charset="0"/>
              <a:buChar char="•"/>
            </a:pPr>
            <a:r>
              <a:rPr lang="en-US" sz="1400" dirty="0" smtClean="0"/>
              <a:t>Trust in institutions (political and non-political)</a:t>
            </a:r>
          </a:p>
          <a:p>
            <a:pPr>
              <a:lnSpc>
                <a:spcPct val="100000"/>
              </a:lnSpc>
              <a:spcBef>
                <a:spcPts val="200"/>
              </a:spcBef>
              <a:buFont typeface="Arial" panose="020B0604020202020204" pitchFamily="34" charset="0"/>
              <a:buChar char="•"/>
            </a:pPr>
            <a:r>
              <a:rPr lang="en-US" sz="1600" dirty="0" smtClean="0"/>
              <a:t>M = membership in groups (in past 12months – participated in formal groups)</a:t>
            </a:r>
          </a:p>
          <a:p>
            <a:pPr>
              <a:lnSpc>
                <a:spcPct val="100000"/>
              </a:lnSpc>
              <a:spcBef>
                <a:spcPts val="200"/>
              </a:spcBef>
              <a:buFont typeface="Arial" panose="020B0604020202020204" pitchFamily="34" charset="0"/>
              <a:buChar char="•"/>
            </a:pPr>
            <a:r>
              <a:rPr lang="en-US" sz="1600" dirty="0" smtClean="0"/>
              <a:t>N = Networks of civic engagement (belonging to informal network of friends and acquaintances with whom they have regular contact)</a:t>
            </a:r>
          </a:p>
          <a:p>
            <a:pPr>
              <a:lnSpc>
                <a:spcPct val="100000"/>
              </a:lnSpc>
              <a:spcBef>
                <a:spcPts val="200"/>
              </a:spcBef>
              <a:buFont typeface="Arial" panose="020B0604020202020204" pitchFamily="34" charset="0"/>
              <a:buChar char="•"/>
            </a:pPr>
            <a:r>
              <a:rPr lang="en-US" sz="1600" dirty="0" smtClean="0"/>
              <a:t>TV = hours spend watching television</a:t>
            </a:r>
          </a:p>
          <a:p>
            <a:pPr>
              <a:lnSpc>
                <a:spcPct val="100000"/>
              </a:lnSpc>
              <a:spcBef>
                <a:spcPts val="200"/>
              </a:spcBef>
              <a:buFont typeface="Arial" panose="020B0604020202020204" pitchFamily="34" charset="0"/>
              <a:buChar char="•"/>
            </a:pPr>
            <a:r>
              <a:rPr lang="en-US" sz="1600" dirty="0" smtClean="0"/>
              <a:t>F = social embeddedness: family living near by/years living at the same address </a:t>
            </a:r>
          </a:p>
          <a:p>
            <a:pPr>
              <a:lnSpc>
                <a:spcPct val="100000"/>
              </a:lnSpc>
              <a:spcBef>
                <a:spcPts val="200"/>
              </a:spcBef>
              <a:buFont typeface="Arial" panose="020B0604020202020204" pitchFamily="34" charset="0"/>
              <a:buChar char="•"/>
            </a:pPr>
            <a:r>
              <a:rPr lang="en-US" sz="1600" dirty="0" smtClean="0"/>
              <a:t>+ control for age, gender, ethnicity, years of education, social class</a:t>
            </a:r>
          </a:p>
          <a:p>
            <a:pPr>
              <a:lnSpc>
                <a:spcPct val="100000"/>
              </a:lnSpc>
              <a:spcBef>
                <a:spcPts val="200"/>
              </a:spcBef>
              <a:buFont typeface="Arial" panose="020B0604020202020204" pitchFamily="34" charset="0"/>
              <a:buChar char="•"/>
            </a:pPr>
            <a:endParaRPr lang="en-US" sz="1600" dirty="0" smtClean="0"/>
          </a:p>
        </p:txBody>
      </p:sp>
      <p:sp>
        <p:nvSpPr>
          <p:cNvPr id="4" name="TextBox 3"/>
          <p:cNvSpPr txBox="1"/>
          <p:nvPr/>
        </p:nvSpPr>
        <p:spPr>
          <a:xfrm>
            <a:off x="170329" y="6441143"/>
            <a:ext cx="11909612" cy="276999"/>
          </a:xfrm>
          <a:prstGeom prst="rect">
            <a:avLst/>
          </a:prstGeom>
          <a:noFill/>
        </p:spPr>
        <p:txBody>
          <a:bodyPr wrap="square" rtlCol="0">
            <a:spAutoFit/>
          </a:bodyPr>
          <a:lstStyle/>
          <a:p>
            <a:r>
              <a:rPr lang="en-US" sz="1200" dirty="0">
                <a:solidFill>
                  <a:schemeClr val="bg1"/>
                </a:solidFill>
              </a:rPr>
              <a:t>Pattie, C., </a:t>
            </a:r>
            <a:r>
              <a:rPr lang="en-US" sz="1200" dirty="0" err="1">
                <a:solidFill>
                  <a:schemeClr val="bg1"/>
                </a:solidFill>
              </a:rPr>
              <a:t>Seyd</a:t>
            </a:r>
            <a:r>
              <a:rPr lang="en-US" sz="1200" dirty="0">
                <a:solidFill>
                  <a:schemeClr val="bg1"/>
                </a:solidFill>
              </a:rPr>
              <a:t>, P., &amp; </a:t>
            </a:r>
            <a:r>
              <a:rPr lang="en-US" sz="1200" dirty="0" err="1">
                <a:solidFill>
                  <a:schemeClr val="bg1"/>
                </a:solidFill>
              </a:rPr>
              <a:t>Whiteley</a:t>
            </a:r>
            <a:r>
              <a:rPr lang="en-US" sz="1200" dirty="0">
                <a:solidFill>
                  <a:schemeClr val="bg1"/>
                </a:solidFill>
              </a:rPr>
              <a:t>, P. (2003). Citizenship and civic engagement: Attitudes and </a:t>
            </a:r>
            <a:r>
              <a:rPr lang="en-US" sz="1200" dirty="0" err="1">
                <a:solidFill>
                  <a:schemeClr val="bg1"/>
                </a:solidFill>
              </a:rPr>
              <a:t>behaviour</a:t>
            </a:r>
            <a:r>
              <a:rPr lang="en-US" sz="1200" dirty="0">
                <a:solidFill>
                  <a:schemeClr val="bg1"/>
                </a:solidFill>
              </a:rPr>
              <a:t> in Britain. </a:t>
            </a:r>
            <a:r>
              <a:rPr lang="en-US" sz="1200" i="1" dirty="0">
                <a:solidFill>
                  <a:schemeClr val="bg1"/>
                </a:solidFill>
              </a:rPr>
              <a:t>Political studies</a:t>
            </a:r>
            <a:r>
              <a:rPr lang="en-US" sz="1200" dirty="0">
                <a:solidFill>
                  <a:schemeClr val="bg1"/>
                </a:solidFill>
              </a:rPr>
              <a:t>, </a:t>
            </a:r>
            <a:r>
              <a:rPr lang="en-US" sz="1200" i="1" dirty="0">
                <a:solidFill>
                  <a:schemeClr val="bg1"/>
                </a:solidFill>
              </a:rPr>
              <a:t>51</a:t>
            </a:r>
            <a:r>
              <a:rPr lang="en-US" sz="1200" dirty="0">
                <a:solidFill>
                  <a:schemeClr val="bg1"/>
                </a:solidFill>
              </a:rPr>
              <a:t>(3), 443-468.</a:t>
            </a:r>
            <a:endParaRPr lang="en-US" sz="1400" dirty="0">
              <a:solidFill>
                <a:schemeClr val="bg1"/>
              </a:solidFill>
            </a:endParaRPr>
          </a:p>
        </p:txBody>
      </p:sp>
      <p:sp>
        <p:nvSpPr>
          <p:cNvPr id="6" name="TextBox 5"/>
          <p:cNvSpPr txBox="1"/>
          <p:nvPr/>
        </p:nvSpPr>
        <p:spPr>
          <a:xfrm>
            <a:off x="3451412" y="2487707"/>
            <a:ext cx="3092824" cy="461665"/>
          </a:xfrm>
          <a:prstGeom prst="rect">
            <a:avLst/>
          </a:prstGeom>
          <a:noFill/>
        </p:spPr>
        <p:txBody>
          <a:bodyPr wrap="square" rtlCol="0">
            <a:spAutoFit/>
          </a:bodyPr>
          <a:lstStyle/>
          <a:p>
            <a:r>
              <a:rPr lang="en-US" sz="2400" b="1" dirty="0" smtClean="0">
                <a:solidFill>
                  <a:schemeClr val="accent2">
                    <a:lumMod val="75000"/>
                  </a:schemeClr>
                </a:solidFill>
              </a:rPr>
              <a:t>A= T + M + N – TV + F</a:t>
            </a:r>
            <a:endParaRPr lang="en-US" sz="2400" b="1" dirty="0">
              <a:solidFill>
                <a:schemeClr val="accent2">
                  <a:lumMod val="75000"/>
                </a:schemeClr>
              </a:solidFill>
            </a:endParaRPr>
          </a:p>
        </p:txBody>
      </p:sp>
    </p:spTree>
    <p:extLst>
      <p:ext uri="{BB962C8B-B14F-4D97-AF65-F5344CB8AC3E}">
        <p14:creationId xmlns:p14="http://schemas.microsoft.com/office/powerpoint/2010/main" val="23483647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Capital Model</a:t>
            </a:r>
            <a:endParaRPr lang="en-US" dirty="0"/>
          </a:p>
        </p:txBody>
      </p:sp>
      <p:sp>
        <p:nvSpPr>
          <p:cNvPr id="3" name="Content Placeholder 2"/>
          <p:cNvSpPr>
            <a:spLocks noGrp="1"/>
          </p:cNvSpPr>
          <p:nvPr>
            <p:ph idx="1"/>
          </p:nvPr>
        </p:nvSpPr>
        <p:spPr>
          <a:xfrm>
            <a:off x="304800" y="2108201"/>
            <a:ext cx="11322424" cy="4162611"/>
          </a:xfrm>
        </p:spPr>
        <p:txBody>
          <a:bodyPr>
            <a:normAutofit/>
          </a:bodyPr>
          <a:lstStyle/>
          <a:p>
            <a:pPr>
              <a:buFont typeface="Arial" panose="020B0604020202020204" pitchFamily="34" charset="0"/>
              <a:buChar char="•"/>
            </a:pPr>
            <a:r>
              <a:rPr lang="en-US" sz="1600" dirty="0" smtClean="0"/>
              <a:t> Pattie, </a:t>
            </a:r>
            <a:r>
              <a:rPr lang="en-US" sz="1600" dirty="0" err="1" smtClean="0"/>
              <a:t>Seyd</a:t>
            </a:r>
            <a:r>
              <a:rPr lang="en-US" sz="1600" dirty="0" smtClean="0"/>
              <a:t>, &amp; </a:t>
            </a:r>
            <a:r>
              <a:rPr lang="en-US" sz="1600" dirty="0" err="1" smtClean="0"/>
              <a:t>Whiteley</a:t>
            </a:r>
            <a:r>
              <a:rPr lang="en-US" sz="1600" dirty="0" smtClean="0"/>
              <a:t> (2003) – model of civic engagement based on Social Capital thesis</a:t>
            </a:r>
          </a:p>
          <a:p>
            <a:pPr>
              <a:buFont typeface="Arial" panose="020B0604020202020204" pitchFamily="34" charset="0"/>
              <a:buChar char="•"/>
            </a:pPr>
            <a:endParaRPr lang="en-US" sz="1600" dirty="0" smtClean="0"/>
          </a:p>
          <a:p>
            <a:pPr>
              <a:lnSpc>
                <a:spcPct val="100000"/>
              </a:lnSpc>
              <a:spcBef>
                <a:spcPts val="200"/>
              </a:spcBef>
              <a:buFont typeface="Arial" panose="020B0604020202020204" pitchFamily="34" charset="0"/>
              <a:buChar char="•"/>
            </a:pPr>
            <a:r>
              <a:rPr lang="en-US" sz="1600" dirty="0" smtClean="0"/>
              <a:t>  The more groups people are </a:t>
            </a:r>
            <a:r>
              <a:rPr lang="en-US" sz="1600" b="1" dirty="0" smtClean="0"/>
              <a:t>members </a:t>
            </a:r>
            <a:r>
              <a:rPr lang="en-US" sz="1600" dirty="0" smtClean="0"/>
              <a:t>of and the more active they are in </a:t>
            </a:r>
            <a:r>
              <a:rPr lang="en-US" sz="1600" b="1" dirty="0" smtClean="0"/>
              <a:t>informal networks </a:t>
            </a:r>
            <a:r>
              <a:rPr lang="en-US" sz="1600" dirty="0" smtClean="0"/>
              <a:t>– the more civically active they are </a:t>
            </a:r>
          </a:p>
          <a:p>
            <a:pPr lvl="1">
              <a:lnSpc>
                <a:spcPct val="100000"/>
              </a:lnSpc>
              <a:buFont typeface="Arial" panose="020B0604020202020204" pitchFamily="34" charset="0"/>
              <a:buChar char="•"/>
            </a:pPr>
            <a:r>
              <a:rPr lang="en-US" sz="1400" dirty="0" smtClean="0"/>
              <a:t>               As Putnam suggests – the socially active are the most likely to be politically active </a:t>
            </a:r>
            <a:endParaRPr lang="en-US" sz="1400" dirty="0"/>
          </a:p>
          <a:p>
            <a:pPr>
              <a:lnSpc>
                <a:spcPct val="100000"/>
              </a:lnSpc>
              <a:spcBef>
                <a:spcPts val="200"/>
              </a:spcBef>
              <a:buFont typeface="Arial" panose="020B0604020202020204" pitchFamily="34" charset="0"/>
              <a:buChar char="•"/>
            </a:pPr>
            <a:r>
              <a:rPr lang="en-US" sz="1600" b="1" dirty="0" smtClean="0"/>
              <a:t>Trust</a:t>
            </a:r>
            <a:r>
              <a:rPr lang="en-US" sz="1600" dirty="0" smtClean="0"/>
              <a:t> – hardly played a role – only small and negative association b/w trust in others and contact and collective action</a:t>
            </a:r>
          </a:p>
          <a:p>
            <a:pPr lvl="1">
              <a:lnSpc>
                <a:spcPct val="100000"/>
              </a:lnSpc>
              <a:buFont typeface="Arial" panose="020B0604020202020204" pitchFamily="34" charset="0"/>
              <a:buChar char="•"/>
            </a:pPr>
            <a:r>
              <a:rPr lang="en-US" sz="1400" dirty="0" smtClean="0"/>
              <a:t>               In contradiction to prediction –&gt; those who distrust may be the activists who are keeping an eye on those in power as well as disengaged cynics who believe that nothing can be done – self-cancelling effect of trust.</a:t>
            </a:r>
          </a:p>
          <a:p>
            <a:pPr>
              <a:lnSpc>
                <a:spcPct val="100000"/>
              </a:lnSpc>
              <a:spcBef>
                <a:spcPts val="200"/>
              </a:spcBef>
              <a:buFont typeface="Arial" panose="020B0604020202020204" pitchFamily="34" charset="0"/>
              <a:buChar char="•"/>
            </a:pPr>
            <a:r>
              <a:rPr lang="en-US" sz="1600" b="1" dirty="0" smtClean="0"/>
              <a:t>TV watching</a:t>
            </a:r>
            <a:r>
              <a:rPr lang="en-US" sz="1600" dirty="0" smtClean="0"/>
              <a:t> – hardly any effect – only very small and negative effect on individualistic action</a:t>
            </a:r>
          </a:p>
          <a:p>
            <a:pPr lvl="1">
              <a:lnSpc>
                <a:spcPct val="100000"/>
              </a:lnSpc>
              <a:buFont typeface="Arial" panose="020B0604020202020204" pitchFamily="34" charset="0"/>
              <a:buChar char="•"/>
            </a:pPr>
            <a:r>
              <a:rPr lang="en-US" sz="1400" dirty="0" smtClean="0"/>
              <a:t>              Possible not a simple question of </a:t>
            </a:r>
            <a:r>
              <a:rPr lang="en-US" sz="1400" i="1" dirty="0" smtClean="0"/>
              <a:t>how much</a:t>
            </a:r>
            <a:r>
              <a:rPr lang="en-US" sz="1400" dirty="0" smtClean="0"/>
              <a:t> TV people watch, but </a:t>
            </a:r>
            <a:r>
              <a:rPr lang="en-US" sz="1400" i="1" dirty="0" smtClean="0"/>
              <a:t>what kind</a:t>
            </a:r>
            <a:r>
              <a:rPr lang="en-US" sz="1400" dirty="0" smtClean="0"/>
              <a:t> of TV – TV shows vs. news, movies vs. documentaries </a:t>
            </a:r>
          </a:p>
          <a:p>
            <a:pPr>
              <a:lnSpc>
                <a:spcPct val="100000"/>
              </a:lnSpc>
              <a:spcBef>
                <a:spcPts val="200"/>
              </a:spcBef>
              <a:buFont typeface="Arial" panose="020B0604020202020204" pitchFamily="34" charset="0"/>
              <a:buChar char="•"/>
            </a:pPr>
            <a:r>
              <a:rPr lang="en-US" sz="1600" b="1" dirty="0" smtClean="0"/>
              <a:t>Social embeddedness</a:t>
            </a:r>
            <a:r>
              <a:rPr lang="en-US" sz="1600" dirty="0" smtClean="0"/>
              <a:t> – longer in one address – more individualistic activism, family near by – more contact activism</a:t>
            </a:r>
          </a:p>
          <a:p>
            <a:pPr lvl="1">
              <a:lnSpc>
                <a:spcPct val="100000"/>
              </a:lnSpc>
              <a:buFont typeface="Arial" panose="020B0604020202020204" pitchFamily="34" charset="0"/>
              <a:buChar char="•"/>
            </a:pPr>
            <a:r>
              <a:rPr lang="en-US" sz="1400" dirty="0" smtClean="0"/>
              <a:t>                  Weak results and inconsistent across different types of participation</a:t>
            </a:r>
          </a:p>
          <a:p>
            <a:pPr lvl="1">
              <a:lnSpc>
                <a:spcPct val="100000"/>
              </a:lnSpc>
              <a:buFont typeface="Arial" panose="020B0604020202020204" pitchFamily="34" charset="0"/>
              <a:buChar char="•"/>
            </a:pPr>
            <a:endParaRPr lang="en-US" sz="1400" dirty="0"/>
          </a:p>
          <a:p>
            <a:pPr marL="201168" lvl="1" indent="0">
              <a:lnSpc>
                <a:spcPct val="100000"/>
              </a:lnSpc>
              <a:buNone/>
            </a:pPr>
            <a:r>
              <a:rPr lang="en-US" sz="1400" dirty="0" smtClean="0"/>
              <a:t>- control variables: minority members overall less likely to participate, more years of education – more likely to participate</a:t>
            </a:r>
          </a:p>
          <a:p>
            <a:pPr lvl="1">
              <a:lnSpc>
                <a:spcPct val="100000"/>
              </a:lnSpc>
              <a:buFont typeface="Arial" panose="020B0604020202020204" pitchFamily="34" charset="0"/>
              <a:buChar char="•"/>
            </a:pPr>
            <a:endParaRPr lang="en-US" sz="1400" dirty="0"/>
          </a:p>
          <a:p>
            <a:pPr marL="201168" lvl="1" indent="0">
              <a:lnSpc>
                <a:spcPct val="100000"/>
              </a:lnSpc>
              <a:buNone/>
            </a:pPr>
            <a:endParaRPr lang="en-US" sz="1400" dirty="0" smtClean="0"/>
          </a:p>
        </p:txBody>
      </p:sp>
      <p:sp>
        <p:nvSpPr>
          <p:cNvPr id="4" name="TextBox 3"/>
          <p:cNvSpPr txBox="1"/>
          <p:nvPr/>
        </p:nvSpPr>
        <p:spPr>
          <a:xfrm>
            <a:off x="170329" y="6441143"/>
            <a:ext cx="11909612" cy="276999"/>
          </a:xfrm>
          <a:prstGeom prst="rect">
            <a:avLst/>
          </a:prstGeom>
          <a:noFill/>
        </p:spPr>
        <p:txBody>
          <a:bodyPr wrap="square" rtlCol="0">
            <a:spAutoFit/>
          </a:bodyPr>
          <a:lstStyle/>
          <a:p>
            <a:r>
              <a:rPr lang="en-US" sz="1200" dirty="0">
                <a:solidFill>
                  <a:schemeClr val="bg1"/>
                </a:solidFill>
              </a:rPr>
              <a:t>Pattie, C., </a:t>
            </a:r>
            <a:r>
              <a:rPr lang="en-US" sz="1200" dirty="0" err="1">
                <a:solidFill>
                  <a:schemeClr val="bg1"/>
                </a:solidFill>
              </a:rPr>
              <a:t>Seyd</a:t>
            </a:r>
            <a:r>
              <a:rPr lang="en-US" sz="1200" dirty="0">
                <a:solidFill>
                  <a:schemeClr val="bg1"/>
                </a:solidFill>
              </a:rPr>
              <a:t>, P., &amp; </a:t>
            </a:r>
            <a:r>
              <a:rPr lang="en-US" sz="1200" dirty="0" err="1">
                <a:solidFill>
                  <a:schemeClr val="bg1"/>
                </a:solidFill>
              </a:rPr>
              <a:t>Whiteley</a:t>
            </a:r>
            <a:r>
              <a:rPr lang="en-US" sz="1200" dirty="0">
                <a:solidFill>
                  <a:schemeClr val="bg1"/>
                </a:solidFill>
              </a:rPr>
              <a:t>, P. (2003). Citizenship and civic engagement: Attitudes and </a:t>
            </a:r>
            <a:r>
              <a:rPr lang="en-US" sz="1200" dirty="0" err="1">
                <a:solidFill>
                  <a:schemeClr val="bg1"/>
                </a:solidFill>
              </a:rPr>
              <a:t>behaviour</a:t>
            </a:r>
            <a:r>
              <a:rPr lang="en-US" sz="1200" dirty="0">
                <a:solidFill>
                  <a:schemeClr val="bg1"/>
                </a:solidFill>
              </a:rPr>
              <a:t> in Britain. </a:t>
            </a:r>
            <a:r>
              <a:rPr lang="en-US" sz="1200" i="1" dirty="0">
                <a:solidFill>
                  <a:schemeClr val="bg1"/>
                </a:solidFill>
              </a:rPr>
              <a:t>Political studies</a:t>
            </a:r>
            <a:r>
              <a:rPr lang="en-US" sz="1200" dirty="0">
                <a:solidFill>
                  <a:schemeClr val="bg1"/>
                </a:solidFill>
              </a:rPr>
              <a:t>, </a:t>
            </a:r>
            <a:r>
              <a:rPr lang="en-US" sz="1200" i="1" dirty="0">
                <a:solidFill>
                  <a:schemeClr val="bg1"/>
                </a:solidFill>
              </a:rPr>
              <a:t>51</a:t>
            </a:r>
            <a:r>
              <a:rPr lang="en-US" sz="1200" dirty="0">
                <a:solidFill>
                  <a:schemeClr val="bg1"/>
                </a:solidFill>
              </a:rPr>
              <a:t>(3), 443-468.</a:t>
            </a:r>
            <a:endParaRPr lang="en-US" sz="1400" dirty="0">
              <a:solidFill>
                <a:schemeClr val="bg1"/>
              </a:solidFill>
            </a:endParaRPr>
          </a:p>
        </p:txBody>
      </p:sp>
      <p:sp>
        <p:nvSpPr>
          <p:cNvPr id="6" name="TextBox 5"/>
          <p:cNvSpPr txBox="1"/>
          <p:nvPr/>
        </p:nvSpPr>
        <p:spPr>
          <a:xfrm>
            <a:off x="3451412" y="2487707"/>
            <a:ext cx="3092824" cy="461665"/>
          </a:xfrm>
          <a:prstGeom prst="rect">
            <a:avLst/>
          </a:prstGeom>
          <a:noFill/>
        </p:spPr>
        <p:txBody>
          <a:bodyPr wrap="square" rtlCol="0">
            <a:spAutoFit/>
          </a:bodyPr>
          <a:lstStyle/>
          <a:p>
            <a:r>
              <a:rPr lang="en-US" sz="2400" b="1" dirty="0" smtClean="0">
                <a:solidFill>
                  <a:schemeClr val="accent2">
                    <a:lumMod val="75000"/>
                  </a:schemeClr>
                </a:solidFill>
              </a:rPr>
              <a:t>A= T + M + N – TV + F</a:t>
            </a:r>
            <a:endParaRPr lang="en-US" sz="2400" b="1" dirty="0">
              <a:solidFill>
                <a:schemeClr val="accent2">
                  <a:lumMod val="75000"/>
                </a:schemeClr>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815" y="3192837"/>
            <a:ext cx="368562" cy="384081"/>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756" y="3772948"/>
            <a:ext cx="349622" cy="349622"/>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781" y="4574243"/>
            <a:ext cx="349622" cy="349622"/>
          </a:xfrm>
          <a:prstGeom prst="rect">
            <a:avLst/>
          </a:prstGeom>
        </p:spPr>
      </p:pic>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920" y="5183497"/>
            <a:ext cx="368562" cy="384081"/>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482" y="5200726"/>
            <a:ext cx="349622" cy="349622"/>
          </a:xfrm>
          <a:prstGeom prst="rect">
            <a:avLst/>
          </a:prstGeom>
        </p:spPr>
      </p:pic>
    </p:spTree>
    <p:extLst>
      <p:ext uri="{BB962C8B-B14F-4D97-AF65-F5344CB8AC3E}">
        <p14:creationId xmlns:p14="http://schemas.microsoft.com/office/powerpoint/2010/main" val="1020765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Capital Model</a:t>
            </a:r>
            <a:endParaRPr lang="en-US" dirty="0"/>
          </a:p>
        </p:txBody>
      </p:sp>
      <p:sp>
        <p:nvSpPr>
          <p:cNvPr id="3" name="Content Placeholder 2"/>
          <p:cNvSpPr>
            <a:spLocks noGrp="1"/>
          </p:cNvSpPr>
          <p:nvPr>
            <p:ph idx="1"/>
          </p:nvPr>
        </p:nvSpPr>
        <p:spPr>
          <a:xfrm>
            <a:off x="304800" y="2108201"/>
            <a:ext cx="11322424" cy="4162611"/>
          </a:xfrm>
        </p:spPr>
        <p:txBody>
          <a:bodyPr>
            <a:normAutofit/>
          </a:bodyPr>
          <a:lstStyle/>
          <a:p>
            <a:pPr>
              <a:buFont typeface="Arial" panose="020B0604020202020204" pitchFamily="34" charset="0"/>
              <a:buChar char="•"/>
            </a:pPr>
            <a:r>
              <a:rPr lang="en-US" sz="1600" dirty="0" smtClean="0"/>
              <a:t> Pattie, </a:t>
            </a:r>
            <a:r>
              <a:rPr lang="en-US" sz="1600" dirty="0" err="1" smtClean="0"/>
              <a:t>Seyd</a:t>
            </a:r>
            <a:r>
              <a:rPr lang="en-US" sz="1600" dirty="0" smtClean="0"/>
              <a:t>, &amp; </a:t>
            </a:r>
            <a:r>
              <a:rPr lang="en-US" sz="1600" dirty="0" err="1" smtClean="0"/>
              <a:t>Whiteley</a:t>
            </a:r>
            <a:r>
              <a:rPr lang="en-US" sz="1600" dirty="0" smtClean="0"/>
              <a:t> (2003) – model of civic engagement based on Social Capital thesis</a:t>
            </a:r>
          </a:p>
          <a:p>
            <a:pPr>
              <a:buFont typeface="Arial" panose="020B0604020202020204" pitchFamily="34" charset="0"/>
              <a:buChar char="•"/>
            </a:pPr>
            <a:endParaRPr lang="en-US" sz="1600" dirty="0" smtClean="0"/>
          </a:p>
          <a:p>
            <a:pPr>
              <a:lnSpc>
                <a:spcPct val="100000"/>
              </a:lnSpc>
              <a:spcBef>
                <a:spcPts val="200"/>
              </a:spcBef>
              <a:buFont typeface="Arial" panose="020B0604020202020204" pitchFamily="34" charset="0"/>
              <a:buChar char="•"/>
            </a:pPr>
            <a:r>
              <a:rPr lang="en-US" sz="1600" dirty="0" smtClean="0"/>
              <a:t>  The more groups people are </a:t>
            </a:r>
            <a:r>
              <a:rPr lang="en-US" sz="1600" b="1" dirty="0" smtClean="0"/>
              <a:t>members </a:t>
            </a:r>
            <a:r>
              <a:rPr lang="en-US" sz="1600" dirty="0" smtClean="0"/>
              <a:t>of and the more active they are in </a:t>
            </a:r>
            <a:r>
              <a:rPr lang="en-US" sz="1600" b="1" dirty="0" smtClean="0"/>
              <a:t>informal networks </a:t>
            </a:r>
            <a:r>
              <a:rPr lang="en-US" sz="1600" dirty="0" smtClean="0"/>
              <a:t>– the more civically active they are </a:t>
            </a:r>
          </a:p>
          <a:p>
            <a:pPr lvl="1">
              <a:lnSpc>
                <a:spcPct val="100000"/>
              </a:lnSpc>
              <a:buFont typeface="Arial" panose="020B0604020202020204" pitchFamily="34" charset="0"/>
              <a:buChar char="•"/>
            </a:pPr>
            <a:r>
              <a:rPr lang="en-US" sz="1400" dirty="0" smtClean="0"/>
              <a:t>               As Putnam suggests – the socially active are the most likely to be politically active </a:t>
            </a:r>
            <a:endParaRPr lang="en-US" sz="1400" dirty="0"/>
          </a:p>
          <a:p>
            <a:pPr>
              <a:lnSpc>
                <a:spcPct val="100000"/>
              </a:lnSpc>
              <a:spcBef>
                <a:spcPts val="200"/>
              </a:spcBef>
              <a:buFont typeface="Arial" panose="020B0604020202020204" pitchFamily="34" charset="0"/>
              <a:buChar char="•"/>
            </a:pPr>
            <a:r>
              <a:rPr lang="en-US" sz="1600" b="1" dirty="0" smtClean="0"/>
              <a:t>Trust</a:t>
            </a:r>
            <a:r>
              <a:rPr lang="en-US" sz="1600" dirty="0" smtClean="0"/>
              <a:t> – hardly played a role – only small and negative association b/w trust in others and contact and collective action</a:t>
            </a:r>
          </a:p>
          <a:p>
            <a:pPr lvl="1">
              <a:lnSpc>
                <a:spcPct val="100000"/>
              </a:lnSpc>
              <a:buFont typeface="Arial" panose="020B0604020202020204" pitchFamily="34" charset="0"/>
              <a:buChar char="•"/>
            </a:pPr>
            <a:r>
              <a:rPr lang="en-US" sz="1400" dirty="0" smtClean="0"/>
              <a:t>               In contradiction to prediction –&gt; those who distrust may be the activists who are keeping an eye on those in power as well as disengaged cynics who believe that nothing can be done – self-cancelling effect of trust.</a:t>
            </a:r>
          </a:p>
          <a:p>
            <a:pPr>
              <a:lnSpc>
                <a:spcPct val="100000"/>
              </a:lnSpc>
              <a:spcBef>
                <a:spcPts val="200"/>
              </a:spcBef>
              <a:buFont typeface="Arial" panose="020B0604020202020204" pitchFamily="34" charset="0"/>
              <a:buChar char="•"/>
            </a:pPr>
            <a:r>
              <a:rPr lang="en-US" sz="1600" b="1" dirty="0" smtClean="0"/>
              <a:t>TV watching</a:t>
            </a:r>
            <a:r>
              <a:rPr lang="en-US" sz="1600" dirty="0" smtClean="0"/>
              <a:t> – hardly any effect – only very small and negative effect on individualistic action</a:t>
            </a:r>
          </a:p>
          <a:p>
            <a:pPr lvl="1">
              <a:lnSpc>
                <a:spcPct val="100000"/>
              </a:lnSpc>
              <a:buFont typeface="Arial" panose="020B0604020202020204" pitchFamily="34" charset="0"/>
              <a:buChar char="•"/>
            </a:pPr>
            <a:r>
              <a:rPr lang="en-US" sz="1400" dirty="0" smtClean="0"/>
              <a:t>              Possible not a simple question of </a:t>
            </a:r>
            <a:r>
              <a:rPr lang="en-US" sz="1400" i="1" dirty="0" smtClean="0"/>
              <a:t>how much</a:t>
            </a:r>
            <a:r>
              <a:rPr lang="en-US" sz="1400" dirty="0" smtClean="0"/>
              <a:t> TV people watch, but </a:t>
            </a:r>
            <a:r>
              <a:rPr lang="en-US" sz="1400" i="1" dirty="0" smtClean="0"/>
              <a:t>what kind</a:t>
            </a:r>
            <a:r>
              <a:rPr lang="en-US" sz="1400" dirty="0" smtClean="0"/>
              <a:t> of TV – TV shows vs. news, movies vs. documentaries </a:t>
            </a:r>
          </a:p>
          <a:p>
            <a:pPr>
              <a:lnSpc>
                <a:spcPct val="100000"/>
              </a:lnSpc>
              <a:spcBef>
                <a:spcPts val="200"/>
              </a:spcBef>
              <a:buFont typeface="Arial" panose="020B0604020202020204" pitchFamily="34" charset="0"/>
              <a:buChar char="•"/>
            </a:pPr>
            <a:r>
              <a:rPr lang="en-US" sz="1600" b="1" dirty="0" smtClean="0"/>
              <a:t>Social embeddedness</a:t>
            </a:r>
            <a:r>
              <a:rPr lang="en-US" sz="1600" dirty="0" smtClean="0"/>
              <a:t> – longer in one address – more individualistic activism, family near by – more contact activism</a:t>
            </a:r>
          </a:p>
          <a:p>
            <a:pPr lvl="1">
              <a:lnSpc>
                <a:spcPct val="100000"/>
              </a:lnSpc>
              <a:buFont typeface="Arial" panose="020B0604020202020204" pitchFamily="34" charset="0"/>
              <a:buChar char="•"/>
            </a:pPr>
            <a:r>
              <a:rPr lang="en-US" sz="1400" dirty="0" smtClean="0"/>
              <a:t>                  Weak results and inconsistent across different types of participation</a:t>
            </a:r>
          </a:p>
          <a:p>
            <a:pPr lvl="1">
              <a:lnSpc>
                <a:spcPct val="100000"/>
              </a:lnSpc>
              <a:buFont typeface="Arial" panose="020B0604020202020204" pitchFamily="34" charset="0"/>
              <a:buChar char="•"/>
            </a:pPr>
            <a:endParaRPr lang="en-US" sz="1400" dirty="0"/>
          </a:p>
          <a:p>
            <a:pPr marL="201168" lvl="1" indent="0">
              <a:lnSpc>
                <a:spcPct val="100000"/>
              </a:lnSpc>
              <a:buNone/>
            </a:pPr>
            <a:endParaRPr lang="en-US" sz="1400" dirty="0" smtClean="0"/>
          </a:p>
        </p:txBody>
      </p:sp>
      <p:sp>
        <p:nvSpPr>
          <p:cNvPr id="4" name="TextBox 3"/>
          <p:cNvSpPr txBox="1"/>
          <p:nvPr/>
        </p:nvSpPr>
        <p:spPr>
          <a:xfrm>
            <a:off x="170329" y="6441143"/>
            <a:ext cx="11909612" cy="276999"/>
          </a:xfrm>
          <a:prstGeom prst="rect">
            <a:avLst/>
          </a:prstGeom>
          <a:noFill/>
        </p:spPr>
        <p:txBody>
          <a:bodyPr wrap="square" rtlCol="0">
            <a:spAutoFit/>
          </a:bodyPr>
          <a:lstStyle/>
          <a:p>
            <a:r>
              <a:rPr lang="en-US" sz="1200" dirty="0">
                <a:solidFill>
                  <a:schemeClr val="bg1"/>
                </a:solidFill>
              </a:rPr>
              <a:t>Pattie, C., </a:t>
            </a:r>
            <a:r>
              <a:rPr lang="en-US" sz="1200" dirty="0" err="1">
                <a:solidFill>
                  <a:schemeClr val="bg1"/>
                </a:solidFill>
              </a:rPr>
              <a:t>Seyd</a:t>
            </a:r>
            <a:r>
              <a:rPr lang="en-US" sz="1200" dirty="0">
                <a:solidFill>
                  <a:schemeClr val="bg1"/>
                </a:solidFill>
              </a:rPr>
              <a:t>, P., &amp; </a:t>
            </a:r>
            <a:r>
              <a:rPr lang="en-US" sz="1200" dirty="0" err="1">
                <a:solidFill>
                  <a:schemeClr val="bg1"/>
                </a:solidFill>
              </a:rPr>
              <a:t>Whiteley</a:t>
            </a:r>
            <a:r>
              <a:rPr lang="en-US" sz="1200" dirty="0">
                <a:solidFill>
                  <a:schemeClr val="bg1"/>
                </a:solidFill>
              </a:rPr>
              <a:t>, P. (2003). Citizenship and civic engagement: Attitudes and </a:t>
            </a:r>
            <a:r>
              <a:rPr lang="en-US" sz="1200" dirty="0" err="1">
                <a:solidFill>
                  <a:schemeClr val="bg1"/>
                </a:solidFill>
              </a:rPr>
              <a:t>behaviour</a:t>
            </a:r>
            <a:r>
              <a:rPr lang="en-US" sz="1200" dirty="0">
                <a:solidFill>
                  <a:schemeClr val="bg1"/>
                </a:solidFill>
              </a:rPr>
              <a:t> in Britain. </a:t>
            </a:r>
            <a:r>
              <a:rPr lang="en-US" sz="1200" i="1" dirty="0">
                <a:solidFill>
                  <a:schemeClr val="bg1"/>
                </a:solidFill>
              </a:rPr>
              <a:t>Political studies</a:t>
            </a:r>
            <a:r>
              <a:rPr lang="en-US" sz="1200" dirty="0">
                <a:solidFill>
                  <a:schemeClr val="bg1"/>
                </a:solidFill>
              </a:rPr>
              <a:t>, </a:t>
            </a:r>
            <a:r>
              <a:rPr lang="en-US" sz="1200" i="1" dirty="0">
                <a:solidFill>
                  <a:schemeClr val="bg1"/>
                </a:solidFill>
              </a:rPr>
              <a:t>51</a:t>
            </a:r>
            <a:r>
              <a:rPr lang="en-US" sz="1200" dirty="0">
                <a:solidFill>
                  <a:schemeClr val="bg1"/>
                </a:solidFill>
              </a:rPr>
              <a:t>(3), 443-468.</a:t>
            </a:r>
            <a:endParaRPr lang="en-US" sz="1400" dirty="0">
              <a:solidFill>
                <a:schemeClr val="bg1"/>
              </a:solidFill>
            </a:endParaRPr>
          </a:p>
        </p:txBody>
      </p:sp>
      <p:sp>
        <p:nvSpPr>
          <p:cNvPr id="6" name="TextBox 5"/>
          <p:cNvSpPr txBox="1"/>
          <p:nvPr/>
        </p:nvSpPr>
        <p:spPr>
          <a:xfrm>
            <a:off x="3451412" y="2487707"/>
            <a:ext cx="3092824" cy="461665"/>
          </a:xfrm>
          <a:prstGeom prst="rect">
            <a:avLst/>
          </a:prstGeom>
          <a:noFill/>
        </p:spPr>
        <p:txBody>
          <a:bodyPr wrap="square" rtlCol="0">
            <a:spAutoFit/>
          </a:bodyPr>
          <a:lstStyle/>
          <a:p>
            <a:r>
              <a:rPr lang="en-US" sz="2400" b="1" dirty="0" smtClean="0">
                <a:solidFill>
                  <a:schemeClr val="accent2">
                    <a:lumMod val="75000"/>
                  </a:schemeClr>
                </a:solidFill>
              </a:rPr>
              <a:t>A= T + M + N – TV + F</a:t>
            </a:r>
            <a:endParaRPr lang="en-US" sz="2400" b="1" dirty="0">
              <a:solidFill>
                <a:schemeClr val="accent2">
                  <a:lumMod val="75000"/>
                </a:schemeClr>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815" y="3192837"/>
            <a:ext cx="368562" cy="384081"/>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756" y="3772948"/>
            <a:ext cx="349622" cy="349622"/>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781" y="4574243"/>
            <a:ext cx="349622" cy="349622"/>
          </a:xfrm>
          <a:prstGeom prst="rect">
            <a:avLst/>
          </a:prstGeom>
        </p:spPr>
      </p:pic>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920" y="5183497"/>
            <a:ext cx="368562" cy="384081"/>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482" y="5200726"/>
            <a:ext cx="349622" cy="349622"/>
          </a:xfrm>
          <a:prstGeom prst="rect">
            <a:avLst/>
          </a:prstGeom>
        </p:spPr>
      </p:pic>
      <p:grpSp>
        <p:nvGrpSpPr>
          <p:cNvPr id="15" name="Group 14"/>
          <p:cNvGrpSpPr/>
          <p:nvPr/>
        </p:nvGrpSpPr>
        <p:grpSpPr>
          <a:xfrm>
            <a:off x="5056096" y="3384877"/>
            <a:ext cx="5930151" cy="2721018"/>
            <a:chOff x="4101354" y="1272594"/>
            <a:chExt cx="5930151" cy="4769019"/>
          </a:xfrm>
        </p:grpSpPr>
        <p:sp>
          <p:nvSpPr>
            <p:cNvPr id="16" name="Oval 15"/>
            <p:cNvSpPr/>
            <p:nvPr/>
          </p:nvSpPr>
          <p:spPr>
            <a:xfrm>
              <a:off x="4101354" y="1272594"/>
              <a:ext cx="5930151" cy="4769019"/>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841111" y="2024518"/>
              <a:ext cx="4648030" cy="3074737"/>
            </a:xfrm>
            <a:prstGeom prst="rect">
              <a:avLst/>
            </a:prstGeom>
            <a:noFill/>
          </p:spPr>
          <p:txBody>
            <a:bodyPr wrap="square" rtlCol="0">
              <a:spAutoFit/>
            </a:bodyPr>
            <a:lstStyle/>
            <a:p>
              <a:r>
                <a:rPr lang="en-US" dirty="0" smtClean="0"/>
                <a:t>“To </a:t>
              </a:r>
              <a:r>
                <a:rPr lang="en-US" dirty="0"/>
                <a:t>encourage </a:t>
              </a:r>
              <a:r>
                <a:rPr lang="en-US" dirty="0" smtClean="0"/>
                <a:t>civic participation</a:t>
              </a:r>
              <a:r>
                <a:rPr lang="en-US" dirty="0"/>
                <a:t>, therefore, encourage people to be active in their communities (</a:t>
              </a:r>
              <a:r>
                <a:rPr lang="en-US" dirty="0" smtClean="0"/>
                <a:t>even if </a:t>
              </a:r>
              <a:r>
                <a:rPr lang="en-US" dirty="0"/>
                <a:t>that means joining a local gym). Building trust and changing viewing habits, </a:t>
              </a:r>
              <a:r>
                <a:rPr lang="en-US" dirty="0" smtClean="0"/>
                <a:t>or even </a:t>
              </a:r>
              <a:r>
                <a:rPr lang="en-US" dirty="0"/>
                <a:t>creating more stable, family-</a:t>
              </a:r>
              <a:r>
                <a:rPr lang="en-US" dirty="0" err="1"/>
                <a:t>centred</a:t>
              </a:r>
              <a:r>
                <a:rPr lang="en-US" dirty="0"/>
                <a:t> communities, will not work</a:t>
              </a:r>
              <a:r>
                <a:rPr lang="en-US" dirty="0" smtClean="0"/>
                <a:t>.” p.459</a:t>
              </a:r>
              <a:endParaRPr lang="en-US" sz="1600" dirty="0" smtClean="0"/>
            </a:p>
          </p:txBody>
        </p:sp>
      </p:grpSp>
    </p:spTree>
    <p:extLst>
      <p:ext uri="{BB962C8B-B14F-4D97-AF65-F5344CB8AC3E}">
        <p14:creationId xmlns:p14="http://schemas.microsoft.com/office/powerpoint/2010/main" val="3107261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331691" y="269314"/>
            <a:ext cx="8229600" cy="1143000"/>
          </a:xfrm>
        </p:spPr>
        <p:txBody>
          <a:bodyPr/>
          <a:lstStyle/>
          <a:p>
            <a:pPr algn="l"/>
            <a:r>
              <a:rPr lang="en-US" altLang="en-US" sz="2800" dirty="0"/>
              <a:t>PARTICIPATION IN </a:t>
            </a:r>
            <a:r>
              <a:rPr lang="en-US" altLang="en-US" sz="2800" dirty="0" smtClean="0"/>
              <a:t>COLLECTIVE </a:t>
            </a:r>
            <a:r>
              <a:rPr lang="en-US" altLang="en-US" sz="2800" dirty="0"/>
              <a:t>ACTION</a:t>
            </a:r>
            <a:endParaRPr lang="cs-CZ" altLang="en-US" sz="2800" dirty="0"/>
          </a:p>
        </p:txBody>
      </p:sp>
      <p:sp>
        <p:nvSpPr>
          <p:cNvPr id="45059" name="Content Placeholder 2"/>
          <p:cNvSpPr>
            <a:spLocks noGrp="1"/>
          </p:cNvSpPr>
          <p:nvPr>
            <p:ph idx="1"/>
          </p:nvPr>
        </p:nvSpPr>
        <p:spPr>
          <a:xfrm>
            <a:off x="981636" y="1515223"/>
            <a:ext cx="4859338" cy="4525963"/>
          </a:xfrm>
        </p:spPr>
        <p:txBody>
          <a:bodyPr>
            <a:normAutofit fontScale="92500" lnSpcReduction="20000"/>
          </a:bodyPr>
          <a:lstStyle/>
          <a:p>
            <a:r>
              <a:rPr lang="en-US" altLang="en-US" sz="2400" b="1" dirty="0">
                <a:solidFill>
                  <a:schemeClr val="accent1"/>
                </a:solidFill>
              </a:rPr>
              <a:t> </a:t>
            </a:r>
            <a:endParaRPr lang="en-US" altLang="en-US" sz="2400" b="1" dirty="0" smtClean="0">
              <a:solidFill>
                <a:schemeClr val="accent1"/>
              </a:solidFill>
            </a:endParaRPr>
          </a:p>
          <a:p>
            <a:r>
              <a:rPr lang="en-US" altLang="en-US" sz="2400" b="1" dirty="0" smtClean="0">
                <a:solidFill>
                  <a:schemeClr val="accent1"/>
                </a:solidFill>
              </a:rPr>
              <a:t>Dynamic </a:t>
            </a:r>
            <a:r>
              <a:rPr lang="en-US" altLang="en-US" sz="2400" b="1" dirty="0">
                <a:solidFill>
                  <a:schemeClr val="accent1"/>
                </a:solidFill>
              </a:rPr>
              <a:t>Dual-pathway model</a:t>
            </a:r>
          </a:p>
          <a:p>
            <a:r>
              <a:rPr lang="en-US" altLang="en-US" sz="1800" dirty="0" smtClean="0"/>
              <a:t>psychology </a:t>
            </a:r>
            <a:r>
              <a:rPr lang="en-US" altLang="en-US" sz="1800" dirty="0"/>
              <a:t>behind individuals’ motivation to participate in collective action against collective disadvantage (e.g. protests)</a:t>
            </a:r>
          </a:p>
          <a:p>
            <a:r>
              <a:rPr lang="en-US" altLang="en-US" sz="1800" i="1" u="sng" dirty="0" smtClean="0"/>
              <a:t>Why </a:t>
            </a:r>
            <a:r>
              <a:rPr lang="en-US" altLang="en-US" sz="1800" i="1" u="sng" dirty="0"/>
              <a:t>people participate in collective action?</a:t>
            </a:r>
          </a:p>
          <a:p>
            <a:r>
              <a:rPr lang="en-US" altLang="en-US" sz="2400" dirty="0" smtClean="0"/>
              <a:t>KEY </a:t>
            </a:r>
            <a:r>
              <a:rPr lang="en-US" altLang="en-US" sz="2400" dirty="0"/>
              <a:t>TERMS:</a:t>
            </a:r>
          </a:p>
          <a:p>
            <a:r>
              <a:rPr lang="en-US" altLang="en-US" sz="2400" dirty="0"/>
              <a:t>Collective disadvantage</a:t>
            </a:r>
          </a:p>
          <a:p>
            <a:r>
              <a:rPr lang="en-US" altLang="en-US" sz="2400" dirty="0"/>
              <a:t>Identification</a:t>
            </a:r>
          </a:p>
          <a:p>
            <a:r>
              <a:rPr lang="en-US" altLang="en-US" sz="2400" dirty="0"/>
              <a:t>Appraisals- coping</a:t>
            </a:r>
          </a:p>
          <a:p>
            <a:endParaRPr lang="en-US" altLang="en-US" sz="2400" dirty="0"/>
          </a:p>
          <a:p>
            <a:endParaRPr lang="en-US" altLang="en-US" sz="1800" dirty="0"/>
          </a:p>
        </p:txBody>
      </p:sp>
      <p:sp>
        <p:nvSpPr>
          <p:cNvPr id="45060" name="TextovéPole 4"/>
          <p:cNvSpPr txBox="1">
            <a:spLocks noChangeArrowheads="1"/>
          </p:cNvSpPr>
          <p:nvPr/>
        </p:nvSpPr>
        <p:spPr bwMode="auto">
          <a:xfrm>
            <a:off x="1631951" y="6381751"/>
            <a:ext cx="89646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van Zomeren, M., Leach, C. W., &amp; Spears, R. (2012). Protesters as “Passionate Economists” A Dynamic Dual Pathway Model of Approach Coping With Collective Disadvantage. </a:t>
            </a:r>
            <a:r>
              <a:rPr lang="en-US" altLang="en-US" sz="1200" i="1"/>
              <a:t>Personality and Social Psychology Review</a:t>
            </a:r>
            <a:r>
              <a:rPr lang="en-US" altLang="en-US" sz="1200"/>
              <a:t>, </a:t>
            </a:r>
            <a:r>
              <a:rPr lang="en-US" altLang="en-US" sz="1200" i="1"/>
              <a:t>16</a:t>
            </a:r>
            <a:r>
              <a:rPr lang="en-US" altLang="en-US" sz="1200"/>
              <a:t>(2), 180-199.</a:t>
            </a:r>
          </a:p>
        </p:txBody>
      </p:sp>
      <p:pic>
        <p:nvPicPr>
          <p:cNvPr id="4506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6825" y="44450"/>
            <a:ext cx="428625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019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331691" y="269314"/>
            <a:ext cx="8229600" cy="1143000"/>
          </a:xfrm>
        </p:spPr>
        <p:txBody>
          <a:bodyPr/>
          <a:lstStyle/>
          <a:p>
            <a:pPr algn="l"/>
            <a:r>
              <a:rPr lang="en-US" altLang="en-US" sz="2800" dirty="0"/>
              <a:t>PARTICIPATION IN </a:t>
            </a:r>
            <a:r>
              <a:rPr lang="en-US" altLang="en-US" sz="2800" dirty="0" smtClean="0"/>
              <a:t>COLLECTIVE </a:t>
            </a:r>
            <a:r>
              <a:rPr lang="en-US" altLang="en-US" sz="2800" dirty="0"/>
              <a:t>ACTION</a:t>
            </a:r>
            <a:endParaRPr lang="cs-CZ" altLang="en-US" sz="2800" dirty="0"/>
          </a:p>
        </p:txBody>
      </p:sp>
      <p:sp>
        <p:nvSpPr>
          <p:cNvPr id="45059" name="Content Placeholder 2"/>
          <p:cNvSpPr>
            <a:spLocks noGrp="1"/>
          </p:cNvSpPr>
          <p:nvPr>
            <p:ph idx="1"/>
          </p:nvPr>
        </p:nvSpPr>
        <p:spPr>
          <a:xfrm>
            <a:off x="981636" y="1515223"/>
            <a:ext cx="4859338" cy="4525963"/>
          </a:xfrm>
        </p:spPr>
        <p:txBody>
          <a:bodyPr>
            <a:normAutofit fontScale="85000" lnSpcReduction="20000"/>
          </a:bodyPr>
          <a:lstStyle/>
          <a:p>
            <a:r>
              <a:rPr lang="en-US" altLang="en-US" sz="2400" b="1" dirty="0">
                <a:solidFill>
                  <a:schemeClr val="accent1"/>
                </a:solidFill>
              </a:rPr>
              <a:t> </a:t>
            </a:r>
            <a:endParaRPr lang="en-US" altLang="en-US" sz="2400" b="1" dirty="0" smtClean="0">
              <a:solidFill>
                <a:schemeClr val="accent1"/>
              </a:solidFill>
            </a:endParaRPr>
          </a:p>
          <a:p>
            <a:r>
              <a:rPr lang="en-US" altLang="en-US" sz="2400" b="1" dirty="0"/>
              <a:t>Collective action</a:t>
            </a:r>
            <a:r>
              <a:rPr lang="en-US" altLang="en-US" sz="2400" dirty="0"/>
              <a:t>: activities that endorse group interests, even if pursued by individual actors </a:t>
            </a:r>
            <a:r>
              <a:rPr lang="en-US" altLang="en-US" sz="2000" dirty="0"/>
              <a:t>(van </a:t>
            </a:r>
            <a:r>
              <a:rPr lang="en-US" altLang="en-US" sz="2000" dirty="0" err="1"/>
              <a:t>Zomeren</a:t>
            </a:r>
            <a:r>
              <a:rPr lang="en-US" altLang="en-US" sz="2000" dirty="0"/>
              <a:t> &amp; </a:t>
            </a:r>
            <a:r>
              <a:rPr lang="en-US" altLang="en-US" sz="2000" dirty="0" err="1"/>
              <a:t>Iyer</a:t>
            </a:r>
            <a:r>
              <a:rPr lang="en-US" altLang="en-US" sz="2000" dirty="0"/>
              <a:t>, 2009)</a:t>
            </a:r>
            <a:r>
              <a:rPr lang="en-US" altLang="en-US" sz="2400" dirty="0"/>
              <a:t>. </a:t>
            </a:r>
          </a:p>
          <a:p>
            <a:endParaRPr lang="en-US" altLang="en-US" sz="2400" dirty="0"/>
          </a:p>
          <a:p>
            <a:r>
              <a:rPr lang="en-US" altLang="en-US" sz="2400" dirty="0"/>
              <a:t>Model framed as </a:t>
            </a:r>
            <a:r>
              <a:rPr lang="en-US" altLang="en-US" sz="2400" b="1" dirty="0"/>
              <a:t>coping with collective disadvantage </a:t>
            </a:r>
            <a:r>
              <a:rPr lang="en-US" altLang="en-US" sz="2400" dirty="0"/>
              <a:t>(primary and secondary appraisals involved; collective action aimed at changing one’s circumstances – </a:t>
            </a:r>
            <a:r>
              <a:rPr lang="en-US" altLang="en-US" sz="2400" i="1" u="sng" dirty="0"/>
              <a:t>approach coping</a:t>
            </a:r>
            <a:r>
              <a:rPr lang="en-US" altLang="en-US" sz="2400" dirty="0"/>
              <a:t>) </a:t>
            </a:r>
          </a:p>
          <a:p>
            <a:r>
              <a:rPr lang="en-US" altLang="en-US" sz="2400" dirty="0"/>
              <a:t>Incorporates both </a:t>
            </a:r>
            <a:r>
              <a:rPr lang="en-US" altLang="en-US" sz="2400" b="1" dirty="0"/>
              <a:t>cognitive </a:t>
            </a:r>
            <a:r>
              <a:rPr lang="en-US" altLang="en-US" sz="2400" dirty="0"/>
              <a:t>and </a:t>
            </a:r>
            <a:r>
              <a:rPr lang="en-US" altLang="en-US" sz="2400" b="1" dirty="0"/>
              <a:t>affective path </a:t>
            </a:r>
            <a:r>
              <a:rPr lang="en-US" altLang="en-US" sz="2400" dirty="0"/>
              <a:t>of coping</a:t>
            </a:r>
            <a:r>
              <a:rPr lang="en-US" altLang="en-US" sz="2400" b="1" dirty="0"/>
              <a:t> </a:t>
            </a:r>
          </a:p>
          <a:p>
            <a:endParaRPr lang="en-US" altLang="en-US" sz="2400" dirty="0"/>
          </a:p>
          <a:p>
            <a:endParaRPr lang="en-US" altLang="en-US" sz="1800" dirty="0"/>
          </a:p>
        </p:txBody>
      </p:sp>
      <p:sp>
        <p:nvSpPr>
          <p:cNvPr id="45060" name="TextovéPole 4"/>
          <p:cNvSpPr txBox="1">
            <a:spLocks noChangeArrowheads="1"/>
          </p:cNvSpPr>
          <p:nvPr/>
        </p:nvSpPr>
        <p:spPr bwMode="auto">
          <a:xfrm>
            <a:off x="1631951" y="6381751"/>
            <a:ext cx="89646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van Zomeren, M., Leach, C. W., &amp; Spears, R. (2012). Protesters as “Passionate Economists” A Dynamic Dual Pathway Model of Approach Coping With Collective Disadvantage. </a:t>
            </a:r>
            <a:r>
              <a:rPr lang="en-US" altLang="en-US" sz="1200" i="1"/>
              <a:t>Personality and Social Psychology Review</a:t>
            </a:r>
            <a:r>
              <a:rPr lang="en-US" altLang="en-US" sz="1200"/>
              <a:t>, </a:t>
            </a:r>
            <a:r>
              <a:rPr lang="en-US" altLang="en-US" sz="1200" i="1"/>
              <a:t>16</a:t>
            </a:r>
            <a:r>
              <a:rPr lang="en-US" altLang="en-US" sz="1200"/>
              <a:t>(2), 180-199.</a:t>
            </a:r>
          </a:p>
        </p:txBody>
      </p:sp>
      <p:pic>
        <p:nvPicPr>
          <p:cNvPr id="4506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6825" y="44450"/>
            <a:ext cx="428625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54480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331691" y="269314"/>
            <a:ext cx="8229600" cy="1143000"/>
          </a:xfrm>
        </p:spPr>
        <p:txBody>
          <a:bodyPr/>
          <a:lstStyle/>
          <a:p>
            <a:pPr algn="l"/>
            <a:r>
              <a:rPr lang="en-US" altLang="en-US" sz="2800" dirty="0"/>
              <a:t>PARTICIPATION IN </a:t>
            </a:r>
            <a:r>
              <a:rPr lang="en-US" altLang="en-US" sz="2800" dirty="0" smtClean="0"/>
              <a:t>COLLECTIVE </a:t>
            </a:r>
            <a:r>
              <a:rPr lang="en-US" altLang="en-US" sz="2800" dirty="0"/>
              <a:t>ACTION</a:t>
            </a:r>
            <a:endParaRPr lang="cs-CZ" altLang="en-US" sz="2800" dirty="0"/>
          </a:p>
        </p:txBody>
      </p:sp>
      <p:sp>
        <p:nvSpPr>
          <p:cNvPr id="45059" name="Content Placeholder 2"/>
          <p:cNvSpPr>
            <a:spLocks noGrp="1"/>
          </p:cNvSpPr>
          <p:nvPr>
            <p:ph idx="1"/>
          </p:nvPr>
        </p:nvSpPr>
        <p:spPr>
          <a:xfrm>
            <a:off x="981636" y="1515223"/>
            <a:ext cx="4859338" cy="4525963"/>
          </a:xfrm>
        </p:spPr>
        <p:txBody>
          <a:bodyPr>
            <a:normAutofit fontScale="85000" lnSpcReduction="20000"/>
          </a:bodyPr>
          <a:lstStyle/>
          <a:p>
            <a:r>
              <a:rPr lang="en-US" altLang="en-US" sz="2400" b="1" dirty="0">
                <a:solidFill>
                  <a:schemeClr val="accent1"/>
                </a:solidFill>
              </a:rPr>
              <a:t> </a:t>
            </a:r>
            <a:endParaRPr lang="en-US" altLang="en-US" sz="2400" b="1" dirty="0" smtClean="0">
              <a:solidFill>
                <a:schemeClr val="accent1"/>
              </a:solidFill>
            </a:endParaRPr>
          </a:p>
          <a:p>
            <a:r>
              <a:rPr lang="en-US" altLang="en-US" sz="1800" b="1" dirty="0"/>
              <a:t>Collective action</a:t>
            </a:r>
            <a:r>
              <a:rPr lang="en-US" altLang="en-US" sz="1800" dirty="0"/>
              <a:t>: activities that endorse group interests, even if pursued by individual actors </a:t>
            </a:r>
            <a:r>
              <a:rPr lang="en-US" altLang="en-US" sz="1600" dirty="0"/>
              <a:t>(van </a:t>
            </a:r>
            <a:r>
              <a:rPr lang="en-US" altLang="en-US" sz="1600" dirty="0" err="1"/>
              <a:t>Zomeren</a:t>
            </a:r>
            <a:r>
              <a:rPr lang="en-US" altLang="en-US" sz="1600" dirty="0"/>
              <a:t> &amp; </a:t>
            </a:r>
            <a:r>
              <a:rPr lang="en-US" altLang="en-US" sz="1600" dirty="0" err="1"/>
              <a:t>Iyer</a:t>
            </a:r>
            <a:r>
              <a:rPr lang="en-US" altLang="en-US" sz="1600" dirty="0"/>
              <a:t>, 2009)</a:t>
            </a:r>
            <a:r>
              <a:rPr lang="en-US" altLang="en-US" sz="1800" dirty="0"/>
              <a:t>. </a:t>
            </a:r>
          </a:p>
          <a:p>
            <a:endParaRPr lang="en-US" altLang="en-US" sz="1800" dirty="0"/>
          </a:p>
          <a:p>
            <a:r>
              <a:rPr lang="en-US" altLang="en-US" sz="1800" dirty="0"/>
              <a:t>Prerequisites:</a:t>
            </a:r>
          </a:p>
          <a:p>
            <a:endParaRPr lang="en-US" altLang="en-US" sz="1800" dirty="0"/>
          </a:p>
          <a:p>
            <a:r>
              <a:rPr lang="en-US" altLang="en-US" sz="1800" dirty="0"/>
              <a:t>1- identify the problem/</a:t>
            </a:r>
            <a:r>
              <a:rPr lang="en-US" altLang="en-US" sz="1800" b="1" u="sng" dirty="0"/>
              <a:t>disadvantage</a:t>
            </a:r>
            <a:r>
              <a:rPr lang="en-US" altLang="en-US" sz="1800" dirty="0"/>
              <a:t> (subjective)</a:t>
            </a:r>
          </a:p>
          <a:p>
            <a:r>
              <a:rPr lang="en-US" altLang="en-US" sz="1800" dirty="0"/>
              <a:t>Relative deprivation- 3 steps: </a:t>
            </a:r>
          </a:p>
          <a:p>
            <a:pPr lvl="1"/>
            <a:r>
              <a:rPr lang="en-US" altLang="en-US" sz="1400" dirty="0"/>
              <a:t>comparisons need to be made by an individual; </a:t>
            </a:r>
          </a:p>
          <a:p>
            <a:pPr lvl="1"/>
            <a:r>
              <a:rPr lang="en-US" altLang="en-US" sz="1400" dirty="0"/>
              <a:t>these comparisons need to be cognitively appraised as individual or collective disadvantage; </a:t>
            </a:r>
          </a:p>
          <a:p>
            <a:pPr lvl="1"/>
            <a:r>
              <a:rPr lang="en-US" altLang="en-US" sz="1400" dirty="0"/>
              <a:t>this disadvantage needs to be viewed as unjust. </a:t>
            </a:r>
            <a:br>
              <a:rPr lang="en-US" altLang="en-US" sz="1400" dirty="0"/>
            </a:br>
            <a:r>
              <a:rPr lang="en-US" altLang="en-US" sz="1400" dirty="0"/>
              <a:t>(Smith, Pettigrew, Pippin, &amp; </a:t>
            </a:r>
            <a:r>
              <a:rPr lang="en-US" altLang="en-US" sz="1400" dirty="0" err="1"/>
              <a:t>Bialosiewicz</a:t>
            </a:r>
            <a:r>
              <a:rPr lang="en-US" altLang="en-US" sz="1400" dirty="0"/>
              <a:t>, 2012)</a:t>
            </a:r>
            <a:endParaRPr lang="cs-CZ" altLang="en-US" sz="1400" dirty="0"/>
          </a:p>
          <a:p>
            <a:endParaRPr lang="en-US" altLang="en-US" sz="2400" dirty="0"/>
          </a:p>
          <a:p>
            <a:endParaRPr lang="en-US" altLang="en-US" sz="1800" dirty="0"/>
          </a:p>
        </p:txBody>
      </p:sp>
      <p:sp>
        <p:nvSpPr>
          <p:cNvPr id="45060" name="TextovéPole 4"/>
          <p:cNvSpPr txBox="1">
            <a:spLocks noChangeArrowheads="1"/>
          </p:cNvSpPr>
          <p:nvPr/>
        </p:nvSpPr>
        <p:spPr bwMode="auto">
          <a:xfrm>
            <a:off x="1631951" y="6381751"/>
            <a:ext cx="89646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van Zomeren, M., Leach, C. W., &amp; Spears, R. (2012). Protesters as “Passionate Economists” A Dynamic Dual Pathway Model of Approach Coping With Collective Disadvantage. </a:t>
            </a:r>
            <a:r>
              <a:rPr lang="en-US" altLang="en-US" sz="1200" i="1"/>
              <a:t>Personality and Social Psychology Review</a:t>
            </a:r>
            <a:r>
              <a:rPr lang="en-US" altLang="en-US" sz="1200"/>
              <a:t>, </a:t>
            </a:r>
            <a:r>
              <a:rPr lang="en-US" altLang="en-US" sz="1200" i="1"/>
              <a:t>16</a:t>
            </a:r>
            <a:r>
              <a:rPr lang="en-US" altLang="en-US" sz="1200"/>
              <a:t>(2), 180-199.</a:t>
            </a:r>
          </a:p>
        </p:txBody>
      </p:sp>
      <p:pic>
        <p:nvPicPr>
          <p:cNvPr id="4506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6825" y="44450"/>
            <a:ext cx="428625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Přímá spojovací šipka 6"/>
          <p:cNvCxnSpPr/>
          <p:nvPr/>
        </p:nvCxnSpPr>
        <p:spPr>
          <a:xfrm flipV="1">
            <a:off x="4079875" y="404813"/>
            <a:ext cx="4032250" cy="352901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24193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331691" y="269314"/>
            <a:ext cx="8229600" cy="1143000"/>
          </a:xfrm>
        </p:spPr>
        <p:txBody>
          <a:bodyPr/>
          <a:lstStyle/>
          <a:p>
            <a:pPr algn="l"/>
            <a:r>
              <a:rPr lang="en-US" altLang="en-US" sz="2800" dirty="0"/>
              <a:t>PARTICIPATION IN </a:t>
            </a:r>
            <a:r>
              <a:rPr lang="en-US" altLang="en-US" sz="2800" dirty="0" smtClean="0"/>
              <a:t>COLLECTIVE </a:t>
            </a:r>
            <a:r>
              <a:rPr lang="en-US" altLang="en-US" sz="2800" dirty="0"/>
              <a:t>ACTION</a:t>
            </a:r>
            <a:endParaRPr lang="cs-CZ" altLang="en-US" sz="2800" dirty="0"/>
          </a:p>
        </p:txBody>
      </p:sp>
      <p:sp>
        <p:nvSpPr>
          <p:cNvPr id="45059" name="Content Placeholder 2"/>
          <p:cNvSpPr>
            <a:spLocks noGrp="1"/>
          </p:cNvSpPr>
          <p:nvPr>
            <p:ph idx="1"/>
          </p:nvPr>
        </p:nvSpPr>
        <p:spPr>
          <a:xfrm>
            <a:off x="981636" y="1515223"/>
            <a:ext cx="4859338" cy="4525963"/>
          </a:xfrm>
        </p:spPr>
        <p:txBody>
          <a:bodyPr>
            <a:normAutofit fontScale="70000" lnSpcReduction="20000"/>
          </a:bodyPr>
          <a:lstStyle/>
          <a:p>
            <a:r>
              <a:rPr lang="en-US" altLang="en-US" sz="2400" b="1" dirty="0">
                <a:solidFill>
                  <a:schemeClr val="accent1"/>
                </a:solidFill>
              </a:rPr>
              <a:t> </a:t>
            </a:r>
            <a:endParaRPr lang="en-US" altLang="en-US" sz="2400" b="1" dirty="0" smtClean="0">
              <a:solidFill>
                <a:schemeClr val="accent1"/>
              </a:solidFill>
            </a:endParaRPr>
          </a:p>
          <a:p>
            <a:r>
              <a:rPr lang="en-US" altLang="en-US" sz="2000" b="1" dirty="0"/>
              <a:t>Collective action</a:t>
            </a:r>
            <a:r>
              <a:rPr lang="en-US" altLang="en-US" sz="2000" dirty="0"/>
              <a:t>: activities that endorse group interests, even if pursued by individual actors </a:t>
            </a:r>
            <a:r>
              <a:rPr lang="en-US" altLang="en-US" sz="1800" dirty="0"/>
              <a:t>(van </a:t>
            </a:r>
            <a:r>
              <a:rPr lang="en-US" altLang="en-US" sz="1800" dirty="0" err="1"/>
              <a:t>Zomeren</a:t>
            </a:r>
            <a:r>
              <a:rPr lang="en-US" altLang="en-US" sz="1800" dirty="0"/>
              <a:t> &amp; </a:t>
            </a:r>
            <a:r>
              <a:rPr lang="en-US" altLang="en-US" sz="1800" dirty="0" err="1"/>
              <a:t>Iyer</a:t>
            </a:r>
            <a:r>
              <a:rPr lang="en-US" altLang="en-US" sz="1800" dirty="0"/>
              <a:t>, 2009)</a:t>
            </a:r>
            <a:r>
              <a:rPr lang="en-US" altLang="en-US" sz="2000" dirty="0"/>
              <a:t>. </a:t>
            </a:r>
          </a:p>
          <a:p>
            <a:endParaRPr lang="en-US" altLang="en-US" sz="2000" dirty="0"/>
          </a:p>
          <a:p>
            <a:r>
              <a:rPr lang="en-US" altLang="en-US" sz="2000" dirty="0"/>
              <a:t>Prerequisites:</a:t>
            </a:r>
          </a:p>
          <a:p>
            <a:endParaRPr lang="en-US" altLang="en-US" sz="2000" dirty="0"/>
          </a:p>
          <a:p>
            <a:r>
              <a:rPr lang="en-US" altLang="en-US" sz="2000" dirty="0"/>
              <a:t>2- identify with the disadvantaged group/ </a:t>
            </a:r>
            <a:br>
              <a:rPr lang="en-US" altLang="en-US" sz="2000" dirty="0"/>
            </a:br>
            <a:r>
              <a:rPr lang="en-US" altLang="en-US" sz="2000" b="1" dirty="0"/>
              <a:t>self-categorization as group member</a:t>
            </a:r>
          </a:p>
          <a:p>
            <a:r>
              <a:rPr lang="en-US" altLang="en-US" sz="1800" dirty="0"/>
              <a:t>identification of collective disadvantage and self-relevance of the group that is disadvantaged = contextual background for the dual pathway model</a:t>
            </a:r>
          </a:p>
          <a:p>
            <a:r>
              <a:rPr lang="en-US" altLang="en-US" sz="1800" dirty="0"/>
              <a:t>grounds for evaluation of one’s coping potential with this disadvantage: emotion focused approach coping and problem focused approach coping</a:t>
            </a:r>
          </a:p>
          <a:p>
            <a:endParaRPr lang="en-US" altLang="en-US" sz="1800" dirty="0"/>
          </a:p>
        </p:txBody>
      </p:sp>
      <p:sp>
        <p:nvSpPr>
          <p:cNvPr id="45060" name="TextovéPole 4"/>
          <p:cNvSpPr txBox="1">
            <a:spLocks noChangeArrowheads="1"/>
          </p:cNvSpPr>
          <p:nvPr/>
        </p:nvSpPr>
        <p:spPr bwMode="auto">
          <a:xfrm>
            <a:off x="1631951" y="6381751"/>
            <a:ext cx="89646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van Zomeren, M., Leach, C. W., &amp; Spears, R. (2012). Protesters as “Passionate Economists” A Dynamic Dual Pathway Model of Approach Coping With Collective Disadvantage. </a:t>
            </a:r>
            <a:r>
              <a:rPr lang="en-US" altLang="en-US" sz="1200" i="1"/>
              <a:t>Personality and Social Psychology Review</a:t>
            </a:r>
            <a:r>
              <a:rPr lang="en-US" altLang="en-US" sz="1200"/>
              <a:t>, </a:t>
            </a:r>
            <a:r>
              <a:rPr lang="en-US" altLang="en-US" sz="1200" i="1"/>
              <a:t>16</a:t>
            </a:r>
            <a:r>
              <a:rPr lang="en-US" altLang="en-US" sz="1200"/>
              <a:t>(2), 180-199.</a:t>
            </a:r>
          </a:p>
        </p:txBody>
      </p:sp>
      <p:pic>
        <p:nvPicPr>
          <p:cNvPr id="4506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6825" y="44450"/>
            <a:ext cx="428625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Přímá spojovací šipka 6"/>
          <p:cNvCxnSpPr/>
          <p:nvPr/>
        </p:nvCxnSpPr>
        <p:spPr>
          <a:xfrm flipV="1">
            <a:off x="4079875" y="1125071"/>
            <a:ext cx="4078007" cy="280875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4836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cs-CZ" dirty="0" err="1"/>
              <a:t>The</a:t>
            </a:r>
            <a:r>
              <a:rPr lang="cs-CZ" dirty="0"/>
              <a:t> "</a:t>
            </a:r>
            <a:r>
              <a:rPr lang="cs-CZ" dirty="0" err="1"/>
              <a:t>political</a:t>
            </a:r>
            <a:r>
              <a:rPr lang="cs-CZ" dirty="0"/>
              <a:t>"</a:t>
            </a:r>
          </a:p>
        </p:txBody>
      </p:sp>
      <p:sp>
        <p:nvSpPr>
          <p:cNvPr id="3" name="Zástupný obsah 2">
            <a:extLst>
              <a:ext uri="{FF2B5EF4-FFF2-40B4-BE49-F238E27FC236}">
                <a16:creationId xmlns:a16="http://schemas.microsoft.com/office/drawing/2014/main" id="{34F0FC7B-2AC8-4F15-909E-AD08465673DC}"/>
              </a:ext>
            </a:extLst>
          </p:cNvPr>
          <p:cNvSpPr>
            <a:spLocks noGrp="1"/>
          </p:cNvSpPr>
          <p:nvPr>
            <p:ph idx="1"/>
          </p:nvPr>
        </p:nvSpPr>
        <p:spPr/>
        <p:txBody>
          <a:bodyPr vert="horz" lIns="0" tIns="45720" rIns="0" bIns="45720" rtlCol="0" anchor="t">
            <a:normAutofit/>
          </a:bodyPr>
          <a:lstStyle/>
          <a:p>
            <a:pPr>
              <a:buFont typeface="Arial" panose="020F0502020204030204" pitchFamily="34" charset="0"/>
              <a:buChar char="•"/>
            </a:pPr>
            <a:r>
              <a:rPr lang="en-US" dirty="0"/>
              <a:t> Originally – formal aspects of </a:t>
            </a:r>
            <a:r>
              <a:rPr lang="en-US" dirty="0" smtClean="0"/>
              <a:t>politics </a:t>
            </a:r>
            <a:r>
              <a:rPr lang="en-US" dirty="0"/>
              <a:t>( e.g. election-/party-related) on </a:t>
            </a:r>
            <a:r>
              <a:rPr lang="en-US" dirty="0" smtClean="0"/>
              <a:t>national level</a:t>
            </a:r>
          </a:p>
          <a:p>
            <a:pPr lvl="1">
              <a:buFont typeface="Arial" panose="020F0502020204030204" pitchFamily="34" charset="0"/>
              <a:buChar char="•"/>
            </a:pPr>
            <a:r>
              <a:rPr lang="en-US" dirty="0" smtClean="0"/>
              <a:t>Voting, Trust in politicians/ political institutions, Volunteering for political party, etc. </a:t>
            </a:r>
            <a:endParaRPr lang="en-US" dirty="0"/>
          </a:p>
        </p:txBody>
      </p:sp>
    </p:spTree>
    <p:extLst>
      <p:ext uri="{BB962C8B-B14F-4D97-AF65-F5344CB8AC3E}">
        <p14:creationId xmlns:p14="http://schemas.microsoft.com/office/powerpoint/2010/main" val="344895580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331691" y="269314"/>
            <a:ext cx="8229600" cy="1143000"/>
          </a:xfrm>
        </p:spPr>
        <p:txBody>
          <a:bodyPr/>
          <a:lstStyle/>
          <a:p>
            <a:pPr algn="l"/>
            <a:r>
              <a:rPr lang="en-US" altLang="en-US" sz="2800" dirty="0"/>
              <a:t>PARTICIPATION IN </a:t>
            </a:r>
            <a:r>
              <a:rPr lang="en-US" altLang="en-US" sz="2800" dirty="0" smtClean="0"/>
              <a:t>COLLECTIVE </a:t>
            </a:r>
            <a:r>
              <a:rPr lang="en-US" altLang="en-US" sz="2800" dirty="0"/>
              <a:t>ACTION</a:t>
            </a:r>
            <a:endParaRPr lang="cs-CZ" altLang="en-US" sz="2800" dirty="0"/>
          </a:p>
        </p:txBody>
      </p:sp>
      <p:sp>
        <p:nvSpPr>
          <p:cNvPr id="45059" name="Content Placeholder 2"/>
          <p:cNvSpPr>
            <a:spLocks noGrp="1"/>
          </p:cNvSpPr>
          <p:nvPr>
            <p:ph idx="1"/>
          </p:nvPr>
        </p:nvSpPr>
        <p:spPr>
          <a:xfrm>
            <a:off x="981636" y="1515223"/>
            <a:ext cx="4859338" cy="4525963"/>
          </a:xfrm>
        </p:spPr>
        <p:txBody>
          <a:bodyPr>
            <a:normAutofit/>
          </a:bodyPr>
          <a:lstStyle/>
          <a:p>
            <a:r>
              <a:rPr lang="en-US" altLang="en-US" sz="2400" b="1" dirty="0">
                <a:solidFill>
                  <a:schemeClr val="accent1"/>
                </a:solidFill>
              </a:rPr>
              <a:t> </a:t>
            </a:r>
            <a:endParaRPr lang="en-US" altLang="en-US" sz="2400" b="1" dirty="0" smtClean="0">
              <a:solidFill>
                <a:schemeClr val="accent1"/>
              </a:solidFill>
            </a:endParaRPr>
          </a:p>
          <a:p>
            <a:r>
              <a:rPr lang="en-US" altLang="en-US" sz="2000" b="1" dirty="0"/>
              <a:t>Collective action</a:t>
            </a:r>
            <a:r>
              <a:rPr lang="en-US" altLang="en-US" sz="2000" dirty="0"/>
              <a:t>: activities that endorse group interests, even if pursued by individual actors </a:t>
            </a:r>
            <a:r>
              <a:rPr lang="en-US" altLang="en-US" sz="1800" dirty="0"/>
              <a:t>(van </a:t>
            </a:r>
            <a:r>
              <a:rPr lang="en-US" altLang="en-US" sz="1800" dirty="0" err="1"/>
              <a:t>Zomeren</a:t>
            </a:r>
            <a:r>
              <a:rPr lang="en-US" altLang="en-US" sz="1800" dirty="0"/>
              <a:t> &amp; </a:t>
            </a:r>
            <a:r>
              <a:rPr lang="en-US" altLang="en-US" sz="1800" dirty="0" err="1"/>
              <a:t>Iyer</a:t>
            </a:r>
            <a:r>
              <a:rPr lang="en-US" altLang="en-US" sz="1800" dirty="0"/>
              <a:t>, 2009)</a:t>
            </a:r>
            <a:r>
              <a:rPr lang="en-US" altLang="en-US" sz="2000" dirty="0"/>
              <a:t>. </a:t>
            </a:r>
          </a:p>
          <a:p>
            <a:endParaRPr lang="en-US" altLang="en-US" sz="2000" dirty="0"/>
          </a:p>
          <a:p>
            <a:endParaRPr lang="en-US" altLang="en-US" sz="2000" dirty="0"/>
          </a:p>
          <a:p>
            <a:r>
              <a:rPr lang="en-US" altLang="en-US" sz="2000" u="sng" dirty="0"/>
              <a:t>Primary appraisal </a:t>
            </a:r>
            <a:r>
              <a:rPr lang="en-US" altLang="en-US" sz="2000" dirty="0"/>
              <a:t>– individual’s interpretation of the relevance that collective disadvantage has for the individual and group</a:t>
            </a:r>
          </a:p>
          <a:p>
            <a:endParaRPr lang="en-US" altLang="en-US" sz="1800" dirty="0"/>
          </a:p>
        </p:txBody>
      </p:sp>
      <p:sp>
        <p:nvSpPr>
          <p:cNvPr id="45060" name="TextovéPole 4"/>
          <p:cNvSpPr txBox="1">
            <a:spLocks noChangeArrowheads="1"/>
          </p:cNvSpPr>
          <p:nvPr/>
        </p:nvSpPr>
        <p:spPr bwMode="auto">
          <a:xfrm>
            <a:off x="1631951" y="6381751"/>
            <a:ext cx="89646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van Zomeren, M., Leach, C. W., &amp; Spears, R. (2012). Protesters as “Passionate Economists” A Dynamic Dual Pathway Model of Approach Coping With Collective Disadvantage. </a:t>
            </a:r>
            <a:r>
              <a:rPr lang="en-US" altLang="en-US" sz="1200" i="1"/>
              <a:t>Personality and Social Psychology Review</a:t>
            </a:r>
            <a:r>
              <a:rPr lang="en-US" altLang="en-US" sz="1200"/>
              <a:t>, </a:t>
            </a:r>
            <a:r>
              <a:rPr lang="en-US" altLang="en-US" sz="1200" i="1"/>
              <a:t>16</a:t>
            </a:r>
            <a:r>
              <a:rPr lang="en-US" altLang="en-US" sz="1200"/>
              <a:t>(2), 180-199.</a:t>
            </a:r>
          </a:p>
        </p:txBody>
      </p:sp>
      <p:pic>
        <p:nvPicPr>
          <p:cNvPr id="4506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6825" y="44450"/>
            <a:ext cx="428625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Elipsa 7"/>
          <p:cNvSpPr/>
          <p:nvPr/>
        </p:nvSpPr>
        <p:spPr>
          <a:xfrm>
            <a:off x="6253349" y="840814"/>
            <a:ext cx="792162" cy="7207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5002621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600635" y="260350"/>
            <a:ext cx="8229600" cy="1143000"/>
          </a:xfrm>
        </p:spPr>
        <p:txBody>
          <a:bodyPr/>
          <a:lstStyle/>
          <a:p>
            <a:r>
              <a:rPr lang="en-US" altLang="en-US" sz="2800" dirty="0"/>
              <a:t>PARTICIPATION IN COLLECTIVE ACTION</a:t>
            </a:r>
            <a:endParaRPr lang="cs-CZ" altLang="en-US" sz="2800" dirty="0"/>
          </a:p>
        </p:txBody>
      </p:sp>
      <p:sp>
        <p:nvSpPr>
          <p:cNvPr id="50179" name="Content Placeholder 2"/>
          <p:cNvSpPr>
            <a:spLocks noGrp="1"/>
          </p:cNvSpPr>
          <p:nvPr>
            <p:ph idx="1"/>
          </p:nvPr>
        </p:nvSpPr>
        <p:spPr>
          <a:xfrm>
            <a:off x="959224" y="1196975"/>
            <a:ext cx="5568576" cy="5111750"/>
          </a:xfrm>
        </p:spPr>
        <p:txBody>
          <a:bodyPr/>
          <a:lstStyle/>
          <a:p>
            <a:r>
              <a:rPr lang="en-US" altLang="en-US" sz="2400" b="1" dirty="0">
                <a:solidFill>
                  <a:schemeClr val="accent1"/>
                </a:solidFill>
              </a:rPr>
              <a:t> </a:t>
            </a:r>
          </a:p>
          <a:p>
            <a:endParaRPr lang="en-US" altLang="en-US" sz="2400" dirty="0"/>
          </a:p>
          <a:p>
            <a:r>
              <a:rPr lang="en-US" altLang="en-US" sz="1800" b="1" dirty="0"/>
              <a:t>Collective action</a:t>
            </a:r>
            <a:r>
              <a:rPr lang="en-US" altLang="en-US" sz="1800" dirty="0"/>
              <a:t>: activities that endorse group interests, even if pursued by individual actors </a:t>
            </a:r>
            <a:r>
              <a:rPr lang="en-US" altLang="en-US" sz="1600" dirty="0"/>
              <a:t>(van </a:t>
            </a:r>
            <a:r>
              <a:rPr lang="en-US" altLang="en-US" sz="1600" dirty="0" err="1"/>
              <a:t>Zomeren</a:t>
            </a:r>
            <a:r>
              <a:rPr lang="en-US" altLang="en-US" sz="1600" dirty="0"/>
              <a:t> &amp; </a:t>
            </a:r>
            <a:r>
              <a:rPr lang="en-US" altLang="en-US" sz="1600" dirty="0" err="1"/>
              <a:t>Iyer</a:t>
            </a:r>
            <a:r>
              <a:rPr lang="en-US" altLang="en-US" sz="1600" dirty="0"/>
              <a:t>, 2009)</a:t>
            </a:r>
            <a:r>
              <a:rPr lang="en-US" altLang="en-US" sz="1800" dirty="0"/>
              <a:t>. </a:t>
            </a:r>
          </a:p>
          <a:p>
            <a:endParaRPr lang="en-US" altLang="en-US" sz="1800" dirty="0"/>
          </a:p>
          <a:p>
            <a:endParaRPr lang="en-US" altLang="en-US" sz="1800" dirty="0"/>
          </a:p>
          <a:p>
            <a:r>
              <a:rPr lang="en-US" altLang="en-US" sz="1800" u="sng" dirty="0"/>
              <a:t>Secondary appraisal</a:t>
            </a:r>
            <a:r>
              <a:rPr lang="en-US" altLang="en-US" sz="1800" dirty="0"/>
              <a:t> – individual’s interpretation of the circumstance of collective disadvantage and how he/she can most effectively cope with it</a:t>
            </a:r>
          </a:p>
        </p:txBody>
      </p:sp>
      <p:sp>
        <p:nvSpPr>
          <p:cNvPr id="50180" name="TextovéPole 4"/>
          <p:cNvSpPr txBox="1">
            <a:spLocks noChangeArrowheads="1"/>
          </p:cNvSpPr>
          <p:nvPr/>
        </p:nvSpPr>
        <p:spPr bwMode="auto">
          <a:xfrm>
            <a:off x="1631951" y="6381751"/>
            <a:ext cx="89646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van Zomeren, M., Leach, C. W., &amp; Spears, R. (2012). Protesters as “Passionate Economists” A Dynamic Dual Pathway Model of Approach Coping With Collective Disadvantage. </a:t>
            </a:r>
            <a:r>
              <a:rPr lang="en-US" altLang="en-US" sz="1200" i="1"/>
              <a:t>Personality and Social Psychology Review</a:t>
            </a:r>
            <a:r>
              <a:rPr lang="en-US" altLang="en-US" sz="1200"/>
              <a:t>, </a:t>
            </a:r>
            <a:r>
              <a:rPr lang="en-US" altLang="en-US" sz="1200" i="1"/>
              <a:t>16</a:t>
            </a:r>
            <a:r>
              <a:rPr lang="en-US" altLang="en-US" sz="1200"/>
              <a:t>(2), 180-199.</a:t>
            </a:r>
          </a:p>
        </p:txBody>
      </p:sp>
      <p:pic>
        <p:nvPicPr>
          <p:cNvPr id="5018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6363" y="44451"/>
            <a:ext cx="4176712" cy="616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ipsa 7"/>
          <p:cNvSpPr/>
          <p:nvPr/>
        </p:nvSpPr>
        <p:spPr>
          <a:xfrm>
            <a:off x="6383338" y="2276476"/>
            <a:ext cx="792162" cy="7207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182596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Content Placeholder 2"/>
          <p:cNvSpPr>
            <a:spLocks noGrp="1"/>
          </p:cNvSpPr>
          <p:nvPr>
            <p:ph idx="1"/>
          </p:nvPr>
        </p:nvSpPr>
        <p:spPr>
          <a:xfrm>
            <a:off x="1524000" y="1196975"/>
            <a:ext cx="5003800" cy="5111750"/>
          </a:xfrm>
        </p:spPr>
        <p:txBody>
          <a:bodyPr>
            <a:normAutofit/>
          </a:bodyPr>
          <a:lstStyle/>
          <a:p>
            <a:endParaRPr lang="en-US" altLang="en-US" sz="2400" b="1" dirty="0">
              <a:solidFill>
                <a:schemeClr val="accent1"/>
              </a:solidFill>
            </a:endParaRPr>
          </a:p>
          <a:p>
            <a:endParaRPr lang="en-US" altLang="en-US" sz="1800" dirty="0"/>
          </a:p>
          <a:p>
            <a:endParaRPr lang="en-US" altLang="en-US" sz="1800" dirty="0"/>
          </a:p>
          <a:p>
            <a:endParaRPr lang="en-US" altLang="en-US" sz="1800" dirty="0"/>
          </a:p>
          <a:p>
            <a:endParaRPr lang="en-US" altLang="en-US" sz="1800" dirty="0"/>
          </a:p>
          <a:p>
            <a:r>
              <a:rPr lang="en-US" altLang="en-US" sz="1800" dirty="0"/>
              <a:t>3- identify who to blame for unjust/illegitimate disadvantage &amp;</a:t>
            </a:r>
          </a:p>
          <a:p>
            <a:r>
              <a:rPr lang="en-US" altLang="en-US" sz="1800" dirty="0"/>
              <a:t>e</a:t>
            </a:r>
            <a:r>
              <a:rPr lang="en-US" altLang="en-US" sz="1800" dirty="0"/>
              <a:t>valuate one’s coping potential</a:t>
            </a:r>
          </a:p>
          <a:p>
            <a:endParaRPr lang="en-US" altLang="en-US" sz="1800" dirty="0"/>
          </a:p>
        </p:txBody>
      </p:sp>
      <p:sp>
        <p:nvSpPr>
          <p:cNvPr id="51204" name="TextovéPole 4"/>
          <p:cNvSpPr txBox="1">
            <a:spLocks noChangeArrowheads="1"/>
          </p:cNvSpPr>
          <p:nvPr/>
        </p:nvSpPr>
        <p:spPr bwMode="auto">
          <a:xfrm>
            <a:off x="1631951" y="6381751"/>
            <a:ext cx="89646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van Zomeren, M., Leach, C. W., &amp; Spears, R. (2012). Protesters as “Passionate Economists” A Dynamic Dual Pathway Model of Approach Coping With Collective Disadvantage. </a:t>
            </a:r>
            <a:r>
              <a:rPr lang="en-US" altLang="en-US" sz="1200" i="1"/>
              <a:t>Personality and Social Psychology Review</a:t>
            </a:r>
            <a:r>
              <a:rPr lang="en-US" altLang="en-US" sz="1200"/>
              <a:t>, </a:t>
            </a:r>
            <a:r>
              <a:rPr lang="en-US" altLang="en-US" sz="1200" i="1"/>
              <a:t>16</a:t>
            </a:r>
            <a:r>
              <a:rPr lang="en-US" altLang="en-US" sz="1200"/>
              <a:t>(2), 180-199.</a:t>
            </a:r>
          </a:p>
        </p:txBody>
      </p:sp>
      <p:pic>
        <p:nvPicPr>
          <p:cNvPr id="5120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6363" y="44451"/>
            <a:ext cx="4176712" cy="616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Přímá spojovací šipka 6"/>
          <p:cNvCxnSpPr/>
          <p:nvPr/>
        </p:nvCxnSpPr>
        <p:spPr>
          <a:xfrm flipV="1">
            <a:off x="4151313" y="2636839"/>
            <a:ext cx="3384550" cy="136842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Přímá spojovací šipka 8"/>
          <p:cNvCxnSpPr/>
          <p:nvPr/>
        </p:nvCxnSpPr>
        <p:spPr>
          <a:xfrm flipV="1">
            <a:off x="4607859" y="2636838"/>
            <a:ext cx="4440892" cy="228030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3683030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2"/>
          <p:cNvSpPr>
            <a:spLocks noGrp="1"/>
          </p:cNvSpPr>
          <p:nvPr>
            <p:ph idx="1"/>
          </p:nvPr>
        </p:nvSpPr>
        <p:spPr>
          <a:xfrm>
            <a:off x="1021976" y="1196975"/>
            <a:ext cx="5505824" cy="5111750"/>
          </a:xfrm>
        </p:spPr>
        <p:txBody>
          <a:bodyPr>
            <a:normAutofit fontScale="85000" lnSpcReduction="20000"/>
          </a:bodyPr>
          <a:lstStyle/>
          <a:p>
            <a:r>
              <a:rPr lang="en-US" altLang="en-US" sz="2400" b="1" dirty="0">
                <a:solidFill>
                  <a:schemeClr val="accent1"/>
                </a:solidFill>
              </a:rPr>
              <a:t> </a:t>
            </a:r>
            <a:endParaRPr lang="en-US" altLang="en-US" sz="2400" dirty="0"/>
          </a:p>
          <a:p>
            <a:endParaRPr lang="en-US" altLang="en-US" sz="1800" dirty="0"/>
          </a:p>
          <a:p>
            <a:endParaRPr lang="en-US" altLang="en-US" sz="1800" dirty="0"/>
          </a:p>
          <a:p>
            <a:endParaRPr lang="en-US" altLang="en-US" sz="1800" dirty="0"/>
          </a:p>
          <a:p>
            <a:endParaRPr lang="en-US" altLang="en-US" sz="1800" dirty="0"/>
          </a:p>
          <a:p>
            <a:endParaRPr lang="en-US" altLang="en-US" sz="1100" dirty="0"/>
          </a:p>
          <a:p>
            <a:endParaRPr lang="en-US" altLang="en-US" sz="1100" dirty="0"/>
          </a:p>
          <a:p>
            <a:r>
              <a:rPr lang="en-US" altLang="en-US" sz="1800" dirty="0"/>
              <a:t>3- identify who to blame for unjust/illegitimate disadvantage &amp;</a:t>
            </a:r>
          </a:p>
          <a:p>
            <a:r>
              <a:rPr lang="en-US" altLang="en-US" sz="1800" dirty="0"/>
              <a:t>e</a:t>
            </a:r>
            <a:r>
              <a:rPr lang="en-US" altLang="en-US" sz="1800" dirty="0"/>
              <a:t>valuate one’s coping potential</a:t>
            </a:r>
          </a:p>
          <a:p>
            <a:endParaRPr lang="en-US" altLang="en-US" sz="1800" dirty="0"/>
          </a:p>
          <a:p>
            <a:r>
              <a:rPr lang="en-US" altLang="en-US" sz="1800" dirty="0"/>
              <a:t>External blame – anger</a:t>
            </a:r>
          </a:p>
          <a:p>
            <a:r>
              <a:rPr lang="en-US" altLang="en-US" sz="1800" dirty="0"/>
              <a:t>Coping potential – </a:t>
            </a:r>
            <a:r>
              <a:rPr lang="en-US" altLang="en-US" sz="1800" u="sng" dirty="0"/>
              <a:t>emotion-focused approach coping</a:t>
            </a:r>
            <a:r>
              <a:rPr lang="en-US" altLang="en-US" sz="1800" dirty="0"/>
              <a:t>/ </a:t>
            </a:r>
            <a:r>
              <a:rPr lang="en-US" altLang="en-US" sz="1800" u="sng" dirty="0"/>
              <a:t>problem-focused approach coping</a:t>
            </a:r>
          </a:p>
        </p:txBody>
      </p:sp>
      <p:sp>
        <p:nvSpPr>
          <p:cNvPr id="52228" name="TextovéPole 4"/>
          <p:cNvSpPr txBox="1">
            <a:spLocks noChangeArrowheads="1"/>
          </p:cNvSpPr>
          <p:nvPr/>
        </p:nvSpPr>
        <p:spPr bwMode="auto">
          <a:xfrm>
            <a:off x="1631951" y="6381751"/>
            <a:ext cx="89646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van Zomeren, M., Leach, C. W., &amp; Spears, R. (2012). Protesters as “Passionate Economists” A Dynamic Dual Pathway Model of Approach Coping With Collective Disadvantage. </a:t>
            </a:r>
            <a:r>
              <a:rPr lang="en-US" altLang="en-US" sz="1200" i="1"/>
              <a:t>Personality and Social Psychology Review</a:t>
            </a:r>
            <a:r>
              <a:rPr lang="en-US" altLang="en-US" sz="1200"/>
              <a:t>, </a:t>
            </a:r>
            <a:r>
              <a:rPr lang="en-US" altLang="en-US" sz="1200" i="1"/>
              <a:t>16</a:t>
            </a:r>
            <a:r>
              <a:rPr lang="en-US" altLang="en-US" sz="1200"/>
              <a:t>(2), 180-199.</a:t>
            </a:r>
          </a:p>
        </p:txBody>
      </p:sp>
      <p:pic>
        <p:nvPicPr>
          <p:cNvPr id="522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6363" y="44451"/>
            <a:ext cx="4176712" cy="616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Přímá spojovací šipka 6"/>
          <p:cNvCxnSpPr/>
          <p:nvPr/>
        </p:nvCxnSpPr>
        <p:spPr>
          <a:xfrm flipV="1">
            <a:off x="3007659" y="3789363"/>
            <a:ext cx="4528205" cy="143257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Přímá spojovací šipka 8"/>
          <p:cNvCxnSpPr/>
          <p:nvPr/>
        </p:nvCxnSpPr>
        <p:spPr>
          <a:xfrm flipV="1">
            <a:off x="4984376" y="3789365"/>
            <a:ext cx="4135812" cy="176427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8564918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Content Placeholder 2"/>
          <p:cNvSpPr>
            <a:spLocks noGrp="1"/>
          </p:cNvSpPr>
          <p:nvPr>
            <p:ph idx="1"/>
          </p:nvPr>
        </p:nvSpPr>
        <p:spPr>
          <a:xfrm>
            <a:off x="1524000" y="1196975"/>
            <a:ext cx="5003800" cy="5111750"/>
          </a:xfrm>
        </p:spPr>
        <p:txBody>
          <a:bodyPr>
            <a:normAutofit/>
          </a:bodyPr>
          <a:lstStyle/>
          <a:p>
            <a:r>
              <a:rPr lang="en-US" altLang="en-US" sz="2400" b="1" dirty="0">
                <a:solidFill>
                  <a:schemeClr val="accent1"/>
                </a:solidFill>
              </a:rPr>
              <a:t> </a:t>
            </a:r>
            <a:endParaRPr lang="en-US" altLang="en-US" sz="2400" dirty="0"/>
          </a:p>
          <a:p>
            <a:r>
              <a:rPr lang="en-US" altLang="en-US" sz="1800" dirty="0"/>
              <a:t>Coping potential – </a:t>
            </a:r>
            <a:r>
              <a:rPr lang="en-US" altLang="en-US" sz="1800" u="sng" dirty="0"/>
              <a:t>emotion-focused approach coping</a:t>
            </a:r>
            <a:r>
              <a:rPr lang="en-US" altLang="en-US" sz="1800" dirty="0"/>
              <a:t>/ </a:t>
            </a:r>
            <a:r>
              <a:rPr lang="en-US" altLang="en-US" sz="1800" u="sng" dirty="0"/>
              <a:t>problem-focused approach coping</a:t>
            </a:r>
          </a:p>
          <a:p>
            <a:endParaRPr lang="en-US" altLang="en-US" sz="1800" u="sng" dirty="0"/>
          </a:p>
          <a:p>
            <a:r>
              <a:rPr lang="en-US" altLang="en-US" sz="1800" dirty="0"/>
              <a:t>Both coping efforts are based on cognitive appraisal</a:t>
            </a:r>
          </a:p>
          <a:p>
            <a:r>
              <a:rPr lang="en-US" altLang="en-US" sz="1800" b="1" dirty="0"/>
              <a:t>Group-based anger </a:t>
            </a:r>
            <a:r>
              <a:rPr lang="en-US" altLang="en-US" sz="1800" dirty="0"/>
              <a:t>– secondary appraisal of blame for unfairness</a:t>
            </a:r>
          </a:p>
          <a:p>
            <a:r>
              <a:rPr lang="en-US" altLang="en-US" sz="1800" b="1" dirty="0"/>
              <a:t>Group efficacy </a:t>
            </a:r>
            <a:r>
              <a:rPr lang="en-US" altLang="en-US" sz="1800" dirty="0"/>
              <a:t>– secondary appraisal of coping potential</a:t>
            </a:r>
          </a:p>
          <a:p>
            <a:r>
              <a:rPr lang="en-US" altLang="en-US" sz="1800" dirty="0" smtClean="0"/>
              <a:t>Two </a:t>
            </a:r>
            <a:r>
              <a:rPr lang="en-US" altLang="en-US" sz="1800" dirty="0"/>
              <a:t>paths </a:t>
            </a:r>
            <a:r>
              <a:rPr lang="en-US" altLang="en-US" sz="1800" b="1" i="1" u="sng" dirty="0"/>
              <a:t>complementary </a:t>
            </a:r>
            <a:r>
              <a:rPr lang="en-US" altLang="en-US" sz="1800" dirty="0"/>
              <a:t>(rather than competing)</a:t>
            </a:r>
          </a:p>
        </p:txBody>
      </p:sp>
      <p:sp>
        <p:nvSpPr>
          <p:cNvPr id="53252" name="TextovéPole 4"/>
          <p:cNvSpPr txBox="1">
            <a:spLocks noChangeArrowheads="1"/>
          </p:cNvSpPr>
          <p:nvPr/>
        </p:nvSpPr>
        <p:spPr bwMode="auto">
          <a:xfrm>
            <a:off x="1631951" y="6381751"/>
            <a:ext cx="89646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van Zomeren, M., Leach, C. W., &amp; Spears, R. (2012). Protesters as “Passionate Economists” A Dynamic Dual Pathway Model of Approach Coping With Collective Disadvantage. </a:t>
            </a:r>
            <a:r>
              <a:rPr lang="en-US" altLang="en-US" sz="1200" i="1"/>
              <a:t>Personality and Social Psychology Review</a:t>
            </a:r>
            <a:r>
              <a:rPr lang="en-US" altLang="en-US" sz="1200"/>
              <a:t>, </a:t>
            </a:r>
            <a:r>
              <a:rPr lang="en-US" altLang="en-US" sz="1200" i="1"/>
              <a:t>16</a:t>
            </a:r>
            <a:r>
              <a:rPr lang="en-US" altLang="en-US" sz="1200"/>
              <a:t>(2), 180-199.</a:t>
            </a:r>
          </a:p>
        </p:txBody>
      </p:sp>
      <p:pic>
        <p:nvPicPr>
          <p:cNvPr id="532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6363" y="44451"/>
            <a:ext cx="4176712" cy="616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0104634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524000" y="274638"/>
            <a:ext cx="9144000" cy="1143000"/>
          </a:xfrm>
        </p:spPr>
        <p:txBody>
          <a:bodyPr>
            <a:normAutofit fontScale="90000"/>
          </a:bodyPr>
          <a:lstStyle/>
          <a:p>
            <a:r>
              <a:rPr lang="en-US" altLang="en-US" dirty="0" smtClean="0"/>
              <a:t>MYTHS ABOUT CIVIC ENGAGEMTN OF ROMA YOUTH (PIDOP STUDY) </a:t>
            </a:r>
            <a:endParaRPr lang="cs-CZ" altLang="en-US" dirty="0" smtClean="0"/>
          </a:p>
        </p:txBody>
      </p:sp>
      <p:sp>
        <p:nvSpPr>
          <p:cNvPr id="40963" name="Content Placeholder 2"/>
          <p:cNvSpPr>
            <a:spLocks noGrp="1"/>
          </p:cNvSpPr>
          <p:nvPr>
            <p:ph idx="1"/>
          </p:nvPr>
        </p:nvSpPr>
        <p:spPr>
          <a:xfrm>
            <a:off x="1524000" y="900864"/>
            <a:ext cx="9144000" cy="5589587"/>
          </a:xfrm>
        </p:spPr>
        <p:txBody>
          <a:bodyPr/>
          <a:lstStyle/>
          <a:p>
            <a:endParaRPr lang="en-US" altLang="en-US" sz="1800" dirty="0">
              <a:hlinkClick r:id="rId2"/>
            </a:endParaRPr>
          </a:p>
          <a:p>
            <a:endParaRPr lang="en-US" altLang="en-US" sz="1800" dirty="0"/>
          </a:p>
          <a:p>
            <a:r>
              <a:rPr lang="en-US" altLang="en-US" sz="2000" b="1" dirty="0">
                <a:solidFill>
                  <a:schemeClr val="accent1"/>
                </a:solidFill>
              </a:rPr>
              <a:t>Myth 1: Roma are characterized by their general civic disengagement</a:t>
            </a:r>
            <a:r>
              <a:rPr lang="en-US" altLang="en-US" sz="2800" dirty="0"/>
              <a:t/>
            </a:r>
            <a:br>
              <a:rPr lang="en-US" altLang="en-US" sz="2800" dirty="0"/>
            </a:br>
            <a:r>
              <a:rPr lang="en-US" altLang="en-US" sz="1800" dirty="0"/>
              <a:t>“the vast majority of Roma are not interested in public affairs or politics, which results in low civic engagement”</a:t>
            </a:r>
          </a:p>
          <a:p>
            <a:r>
              <a:rPr lang="en-US" altLang="en-US" sz="1800" dirty="0"/>
              <a:t>distinction between political (“activity aimed at influencing government policy or affecting the selection of public officials”)and civic engagement (“achieving a public good, but usually through direct hands-on work in cooperation with others […]” </a:t>
            </a:r>
          </a:p>
          <a:p>
            <a:r>
              <a:rPr lang="en-US" altLang="en-US" sz="1800" b="1" dirty="0"/>
              <a:t>Political:</a:t>
            </a:r>
            <a:r>
              <a:rPr lang="en-US" altLang="en-US" sz="1800" dirty="0"/>
              <a:t> young Roma appear to be relatively disengaged (lack of motivation: e.g. trust in political institutions)</a:t>
            </a:r>
          </a:p>
          <a:p>
            <a:r>
              <a:rPr lang="en-US" altLang="en-US" sz="1800" b="1" dirty="0"/>
              <a:t>Civic activities</a:t>
            </a:r>
            <a:r>
              <a:rPr lang="en-US" altLang="en-US" sz="1800" dirty="0"/>
              <a:t>: civic activism among young Roma is often oriented toward their community and takes the form of direct help on a day-to-day basis and efforts to overcome the effects of social exclusion. </a:t>
            </a:r>
            <a:endParaRPr lang="cs-CZ" altLang="en-US" sz="1800" dirty="0"/>
          </a:p>
        </p:txBody>
      </p:sp>
    </p:spTree>
    <p:extLst>
      <p:ext uri="{BB962C8B-B14F-4D97-AF65-F5344CB8AC3E}">
        <p14:creationId xmlns:p14="http://schemas.microsoft.com/office/powerpoint/2010/main" val="28865246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524000" y="274638"/>
            <a:ext cx="9144000" cy="1143000"/>
          </a:xfrm>
        </p:spPr>
        <p:txBody>
          <a:bodyPr>
            <a:normAutofit fontScale="90000"/>
          </a:bodyPr>
          <a:lstStyle/>
          <a:p>
            <a:r>
              <a:rPr lang="en-US" altLang="en-US" smtClean="0"/>
              <a:t>MYTHS ABOUT CIVIC ENGAGEMTN OF ROMA YOUTH (PIDOP STUDY) </a:t>
            </a:r>
            <a:endParaRPr lang="cs-CZ" altLang="en-US" smtClean="0"/>
          </a:p>
        </p:txBody>
      </p:sp>
      <p:sp>
        <p:nvSpPr>
          <p:cNvPr id="41987" name="Content Placeholder 2"/>
          <p:cNvSpPr>
            <a:spLocks noGrp="1"/>
          </p:cNvSpPr>
          <p:nvPr>
            <p:ph idx="1"/>
          </p:nvPr>
        </p:nvSpPr>
        <p:spPr>
          <a:xfrm>
            <a:off x="1524000" y="1093605"/>
            <a:ext cx="9144000" cy="5589587"/>
          </a:xfrm>
        </p:spPr>
        <p:txBody>
          <a:bodyPr/>
          <a:lstStyle/>
          <a:p>
            <a:endParaRPr lang="en-US" altLang="en-US" sz="1800" dirty="0">
              <a:hlinkClick r:id="rId2"/>
            </a:endParaRPr>
          </a:p>
          <a:p>
            <a:endParaRPr lang="en-US" altLang="en-US" sz="1800" dirty="0"/>
          </a:p>
          <a:p>
            <a:r>
              <a:rPr lang="en-US" altLang="en-US" sz="1800" b="1" dirty="0">
                <a:solidFill>
                  <a:schemeClr val="accent1"/>
                </a:solidFill>
              </a:rPr>
              <a:t>Myth 2: Roma are civically disengaged because of their culture</a:t>
            </a:r>
          </a:p>
          <a:p>
            <a:r>
              <a:rPr lang="en-US" altLang="en-US" sz="1800" dirty="0"/>
              <a:t>Lower rates of civic engagement among people from ethnic minorities - attributed to the minority's specific cultural values and behavioral norms.  - are the groups comparable? (consider differences in socioeconomic status or educational attainment). </a:t>
            </a:r>
          </a:p>
          <a:p>
            <a:endParaRPr lang="en-US" altLang="en-US" sz="1800" dirty="0"/>
          </a:p>
          <a:p>
            <a:r>
              <a:rPr lang="en-US" altLang="en-US" sz="1800" dirty="0"/>
              <a:t>Our results: young members of the majority had higher rates of online civic participation (e.g., participation in online based protest,…) than young members of the Roma group</a:t>
            </a:r>
          </a:p>
          <a:p>
            <a:r>
              <a:rPr lang="en-US" altLang="en-US" sz="1800" dirty="0"/>
              <a:t>However,  - young Roma typically had a lower level of education than members of the majority.</a:t>
            </a:r>
            <a:r>
              <a:rPr lang="en-US" altLang="en-US" sz="2000" dirty="0"/>
              <a:t/>
            </a:r>
            <a:br>
              <a:rPr lang="en-US" altLang="en-US" sz="2000" dirty="0"/>
            </a:br>
            <a:r>
              <a:rPr lang="en-US" altLang="en-US" sz="2000" b="1" dirty="0"/>
              <a:t/>
            </a:r>
            <a:br>
              <a:rPr lang="en-US" altLang="en-US" sz="2000" b="1" dirty="0"/>
            </a:br>
            <a:endParaRPr lang="cs-CZ" altLang="en-US" sz="1800" dirty="0"/>
          </a:p>
        </p:txBody>
      </p:sp>
    </p:spTree>
    <p:extLst>
      <p:ext uri="{BB962C8B-B14F-4D97-AF65-F5344CB8AC3E}">
        <p14:creationId xmlns:p14="http://schemas.microsoft.com/office/powerpoint/2010/main" val="4006399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524000" y="274638"/>
            <a:ext cx="9144000" cy="1143000"/>
          </a:xfrm>
        </p:spPr>
        <p:txBody>
          <a:bodyPr>
            <a:normAutofit fontScale="90000"/>
          </a:bodyPr>
          <a:lstStyle/>
          <a:p>
            <a:r>
              <a:rPr lang="en-US" altLang="en-US" smtClean="0"/>
              <a:t>MYTHS ABOUT CIVIC ENGAGEMTN OF ROMA YOUTH (PIDOP STUDY) </a:t>
            </a:r>
            <a:endParaRPr lang="cs-CZ" altLang="en-US" smtClean="0"/>
          </a:p>
        </p:txBody>
      </p:sp>
      <p:sp>
        <p:nvSpPr>
          <p:cNvPr id="43011" name="Content Placeholder 2"/>
          <p:cNvSpPr>
            <a:spLocks noGrp="1"/>
          </p:cNvSpPr>
          <p:nvPr>
            <p:ph idx="1"/>
          </p:nvPr>
        </p:nvSpPr>
        <p:spPr>
          <a:xfrm>
            <a:off x="1524000" y="1183256"/>
            <a:ext cx="9144000" cy="5589587"/>
          </a:xfrm>
        </p:spPr>
        <p:txBody>
          <a:bodyPr>
            <a:normAutofit fontScale="92500" lnSpcReduction="20000"/>
          </a:bodyPr>
          <a:lstStyle/>
          <a:p>
            <a:endParaRPr lang="en-US" altLang="en-US" sz="1800" dirty="0">
              <a:hlinkClick r:id="rId2"/>
            </a:endParaRPr>
          </a:p>
          <a:p>
            <a:endParaRPr lang="en-US" altLang="en-US" sz="1800" dirty="0"/>
          </a:p>
          <a:p>
            <a:r>
              <a:rPr lang="en-US" altLang="en-US" sz="1800" b="1" dirty="0">
                <a:solidFill>
                  <a:schemeClr val="accent1"/>
                </a:solidFill>
              </a:rPr>
              <a:t>Myth 3: Civic engagement always results in positive experiences for young Roma</a:t>
            </a:r>
          </a:p>
          <a:p>
            <a:r>
              <a:rPr lang="en-US" altLang="en-US" sz="1800" dirty="0"/>
              <a:t>Experiences with civic engagement boost one's sense of civic commitment, which in turn facilitates further civic engagement. </a:t>
            </a:r>
          </a:p>
          <a:p>
            <a:r>
              <a:rPr lang="en-US" altLang="en-US" sz="1800" dirty="0"/>
              <a:t>Does civic participation always brings positive outcomes (experience)? </a:t>
            </a:r>
          </a:p>
          <a:p>
            <a:endParaRPr lang="en-US" altLang="en-US" sz="1800" dirty="0"/>
          </a:p>
          <a:p>
            <a:r>
              <a:rPr lang="en-US" altLang="en-US" sz="1800" dirty="0"/>
              <a:t>Civically engaged young Roma  - described their negative feelings associated with civic engagement, e.g. felt rejected by many members of their own community, met with negative reactions based on stereotypes and prejudice, when recognized as non-stereotypical Roma by majority members they were bothered by the expectations (represented the entire Roma community and were responsible for all its members)</a:t>
            </a:r>
            <a:br>
              <a:rPr lang="en-US" altLang="en-US" sz="1800" dirty="0"/>
            </a:br>
            <a:r>
              <a:rPr lang="en-US" altLang="en-US" sz="1800" dirty="0"/>
              <a:t/>
            </a:r>
            <a:br>
              <a:rPr lang="en-US" altLang="en-US" sz="1800" dirty="0"/>
            </a:br>
            <a:r>
              <a:rPr lang="en-US" altLang="en-US" sz="1800" dirty="0"/>
              <a:t> “being civically engaged” </a:t>
            </a:r>
            <a:r>
              <a:rPr lang="en-US" altLang="en-US" sz="1800" dirty="0">
                <a:sym typeface="Wingdings" panose="05000000000000000000" pitchFamily="2" charset="2"/>
              </a:rPr>
              <a:t></a:t>
            </a:r>
            <a:r>
              <a:rPr lang="en-US" altLang="en-US" sz="1800" dirty="0"/>
              <a:t> “being visible to other people.”  - not necessarily positive for young Roma </a:t>
            </a:r>
            <a:r>
              <a:rPr lang="en-US" altLang="en-US" sz="2000" dirty="0"/>
              <a:t/>
            </a:r>
            <a:br>
              <a:rPr lang="en-US" altLang="en-US" sz="2000" dirty="0"/>
            </a:br>
            <a:r>
              <a:rPr lang="en-US" altLang="en-US" sz="2000" b="1" dirty="0"/>
              <a:t/>
            </a:r>
            <a:br>
              <a:rPr lang="en-US" altLang="en-US" sz="2000" b="1" dirty="0"/>
            </a:br>
            <a:endParaRPr lang="cs-CZ" altLang="en-US" sz="1800" dirty="0"/>
          </a:p>
        </p:txBody>
      </p:sp>
    </p:spTree>
    <p:extLst>
      <p:ext uri="{BB962C8B-B14F-4D97-AF65-F5344CB8AC3E}">
        <p14:creationId xmlns:p14="http://schemas.microsoft.com/office/powerpoint/2010/main" val="34271244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a:bodyPr>
          <a:lstStyle/>
          <a:p>
            <a:pPr>
              <a:spcBef>
                <a:spcPts val="200"/>
              </a:spcBef>
              <a:buFont typeface="Arial" panose="020B0604020202020204" pitchFamily="34" charset="0"/>
              <a:buChar char="•"/>
            </a:pPr>
            <a:r>
              <a:rPr lang="en-US" sz="1600" dirty="0" smtClean="0"/>
              <a:t> Civic and Political engagement and participation are overlapping constructs that differ in the behavioral involvement and content of the activity</a:t>
            </a:r>
          </a:p>
          <a:p>
            <a:pPr>
              <a:spcBef>
                <a:spcPts val="200"/>
              </a:spcBef>
              <a:buFont typeface="Arial" panose="020B0604020202020204" pitchFamily="34" charset="0"/>
              <a:buChar char="•"/>
            </a:pPr>
            <a:r>
              <a:rPr lang="en-US" sz="1600" dirty="0" smtClean="0"/>
              <a:t> Stand-by citizens x Active citizens : factors determining one’s active level of participation – </a:t>
            </a:r>
            <a:r>
              <a:rPr lang="en-US" sz="1600" dirty="0"/>
              <a:t>(complex</a:t>
            </a:r>
            <a:r>
              <a:rPr lang="en-US" sz="1600" dirty="0" smtClean="0"/>
              <a:t>) interplay between macro-contextual, demographic, social and psychological influences</a:t>
            </a:r>
          </a:p>
          <a:p>
            <a:pPr>
              <a:spcBef>
                <a:spcPts val="200"/>
              </a:spcBef>
              <a:buFont typeface="Arial" panose="020B0604020202020204" pitchFamily="34" charset="0"/>
              <a:buChar char="•"/>
            </a:pPr>
            <a:r>
              <a:rPr lang="en-US" sz="1600" dirty="0" smtClean="0"/>
              <a:t> Psychological determinant of civic and political participation: cognitive (trust, efficacy), emotional, social identification, personal </a:t>
            </a:r>
            <a:r>
              <a:rPr lang="en-US" sz="1600" dirty="0" smtClean="0"/>
              <a:t>motivation</a:t>
            </a:r>
            <a:endParaRPr lang="en-US" sz="1600" dirty="0" smtClean="0"/>
          </a:p>
          <a:p>
            <a:pPr>
              <a:spcBef>
                <a:spcPts val="200"/>
              </a:spcBef>
              <a:buFont typeface="Arial" panose="020B0604020202020204" pitchFamily="34" charset="0"/>
              <a:buChar char="•"/>
            </a:pPr>
            <a:r>
              <a:rPr lang="en-US" sz="1600" dirty="0"/>
              <a:t> </a:t>
            </a:r>
            <a:r>
              <a:rPr lang="en-US" sz="1600" dirty="0" smtClean="0"/>
              <a:t>Civic Voluntarism Model – role or resources, motivation, and opportunities</a:t>
            </a:r>
          </a:p>
          <a:p>
            <a:pPr>
              <a:spcBef>
                <a:spcPts val="200"/>
              </a:spcBef>
              <a:buFont typeface="Arial" panose="020B0604020202020204" pitchFamily="34" charset="0"/>
              <a:buChar char="•"/>
            </a:pPr>
            <a:r>
              <a:rPr lang="en-US" sz="1600" dirty="0" smtClean="0"/>
              <a:t>Social </a:t>
            </a:r>
            <a:r>
              <a:rPr lang="en-US" sz="1600" dirty="0"/>
              <a:t>Capital </a:t>
            </a:r>
            <a:r>
              <a:rPr lang="en-US" sz="1600" dirty="0" smtClean="0"/>
              <a:t>Model: trust and norms of reciprocity as building blocks – importance of membership in formal and informal organizations</a:t>
            </a:r>
          </a:p>
          <a:p>
            <a:pPr>
              <a:spcBef>
                <a:spcPts val="200"/>
              </a:spcBef>
              <a:buFont typeface="Arial" panose="020B0604020202020204" pitchFamily="34" charset="0"/>
              <a:buChar char="•"/>
            </a:pPr>
            <a:r>
              <a:rPr lang="en-US" sz="1600" dirty="0" smtClean="0"/>
              <a:t>Dynamic Dual-pathway Model – role of emotions (anger as trigger), importance of primary and secondary appraisals, dynamic aspect</a:t>
            </a:r>
            <a:endParaRPr lang="en-US" sz="1600" dirty="0"/>
          </a:p>
          <a:p>
            <a:pPr>
              <a:spcBef>
                <a:spcPts val="200"/>
              </a:spcBef>
              <a:buFont typeface="Arial" panose="020B0604020202020204" pitchFamily="34" charset="0"/>
              <a:buChar char="•"/>
            </a:pPr>
            <a:endParaRPr lang="en-US" sz="1600" dirty="0" smtClean="0"/>
          </a:p>
          <a:p>
            <a:pPr>
              <a:spcBef>
                <a:spcPts val="200"/>
              </a:spcBef>
              <a:buFont typeface="Arial" panose="020B0604020202020204" pitchFamily="34" charset="0"/>
              <a:buChar char="•"/>
            </a:pPr>
            <a:endParaRPr lang="en-US" sz="1600" dirty="0" smtClean="0"/>
          </a:p>
          <a:p>
            <a:pPr>
              <a:spcBef>
                <a:spcPts val="200"/>
              </a:spcBef>
              <a:buFont typeface="Arial" panose="020B0604020202020204" pitchFamily="34" charset="0"/>
              <a:buChar char="•"/>
            </a:pPr>
            <a:endParaRPr lang="en-US" sz="1600" dirty="0" smtClean="0"/>
          </a:p>
          <a:p>
            <a:pPr>
              <a:spcBef>
                <a:spcPts val="200"/>
              </a:spcBef>
              <a:buFont typeface="Arial" panose="020B0604020202020204" pitchFamily="34" charset="0"/>
              <a:buChar char="•"/>
            </a:pPr>
            <a:endParaRPr lang="en-US" sz="1600" dirty="0"/>
          </a:p>
        </p:txBody>
      </p:sp>
    </p:spTree>
    <p:extLst>
      <p:ext uri="{BB962C8B-B14F-4D97-AF65-F5344CB8AC3E}">
        <p14:creationId xmlns:p14="http://schemas.microsoft.com/office/powerpoint/2010/main" val="290873248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lnSpcReduction="10000"/>
          </a:bodyPr>
          <a:lstStyle/>
          <a:p>
            <a:r>
              <a:rPr lang="en-US" sz="1600" dirty="0" smtClean="0"/>
              <a:t> </a:t>
            </a:r>
            <a:r>
              <a:rPr lang="en-US" altLang="en-US" dirty="0"/>
              <a:t>Minority participation has its specifics</a:t>
            </a:r>
          </a:p>
          <a:p>
            <a:pPr lvl="1"/>
            <a:r>
              <a:rPr lang="en-US" altLang="en-US" sz="1900" dirty="0"/>
              <a:t> rates – related to access to resources &amp; opportunities</a:t>
            </a:r>
          </a:p>
          <a:p>
            <a:pPr lvl="1"/>
            <a:r>
              <a:rPr lang="en-US" altLang="en-US" sz="1900" dirty="0"/>
              <a:t>Patterns – cultural motives </a:t>
            </a:r>
          </a:p>
          <a:p>
            <a:pPr lvl="1"/>
            <a:r>
              <a:rPr lang="en-US" altLang="en-US" sz="1900" dirty="0"/>
              <a:t>Interpretation of survey findings – done in context</a:t>
            </a:r>
          </a:p>
          <a:p>
            <a:pPr lvl="1"/>
            <a:endParaRPr lang="en-US" altLang="en-US" sz="1900" dirty="0"/>
          </a:p>
          <a:p>
            <a:pPr lvl="1"/>
            <a:r>
              <a:rPr lang="en-US" altLang="en-US" sz="1900" dirty="0"/>
              <a:t>Dual-pathway model – theoretical model explaining motivations for collective (civic/political) action based on premise that participation is way of coping with disadvantage</a:t>
            </a:r>
          </a:p>
          <a:p>
            <a:pPr lvl="1"/>
            <a:r>
              <a:rPr lang="en-US" altLang="en-US" sz="1900" dirty="0"/>
              <a:t>Importance of : perceived injustice (grievances), identity, and efficacy </a:t>
            </a:r>
          </a:p>
          <a:p>
            <a:pPr lvl="1"/>
            <a:r>
              <a:rPr lang="en-US" altLang="en-US" sz="1900" dirty="0"/>
              <a:t>Role of emotions in predicting participation</a:t>
            </a:r>
          </a:p>
          <a:p>
            <a:pPr>
              <a:spcBef>
                <a:spcPts val="200"/>
              </a:spcBef>
              <a:buFont typeface="Arial" panose="020B0604020202020204" pitchFamily="34" charset="0"/>
              <a:buChar char="•"/>
            </a:pPr>
            <a:endParaRPr lang="en-US" sz="1600" dirty="0" smtClean="0"/>
          </a:p>
          <a:p>
            <a:pPr>
              <a:spcBef>
                <a:spcPts val="200"/>
              </a:spcBef>
              <a:buFont typeface="Arial" panose="020B0604020202020204" pitchFamily="34" charset="0"/>
              <a:buChar char="•"/>
            </a:pPr>
            <a:endParaRPr lang="en-US" sz="1600" dirty="0" smtClean="0"/>
          </a:p>
          <a:p>
            <a:pPr>
              <a:spcBef>
                <a:spcPts val="200"/>
              </a:spcBef>
              <a:buFont typeface="Arial" panose="020B0604020202020204" pitchFamily="34" charset="0"/>
              <a:buChar char="•"/>
            </a:pPr>
            <a:endParaRPr lang="en-US" sz="1600" dirty="0" smtClean="0"/>
          </a:p>
          <a:p>
            <a:pPr>
              <a:spcBef>
                <a:spcPts val="200"/>
              </a:spcBef>
              <a:buFont typeface="Arial" panose="020B0604020202020204" pitchFamily="34" charset="0"/>
              <a:buChar char="•"/>
            </a:pPr>
            <a:endParaRPr lang="en-US" sz="1600" dirty="0"/>
          </a:p>
        </p:txBody>
      </p:sp>
    </p:spTree>
    <p:extLst>
      <p:ext uri="{BB962C8B-B14F-4D97-AF65-F5344CB8AC3E}">
        <p14:creationId xmlns:p14="http://schemas.microsoft.com/office/powerpoint/2010/main" val="1115945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cs-CZ" dirty="0" err="1"/>
              <a:t>The</a:t>
            </a:r>
            <a:r>
              <a:rPr lang="cs-CZ" dirty="0"/>
              <a:t> "</a:t>
            </a:r>
            <a:r>
              <a:rPr lang="cs-CZ" dirty="0" err="1"/>
              <a:t>political</a:t>
            </a:r>
            <a:r>
              <a:rPr lang="cs-CZ" dirty="0"/>
              <a:t>"</a:t>
            </a:r>
          </a:p>
        </p:txBody>
      </p:sp>
      <p:sp>
        <p:nvSpPr>
          <p:cNvPr id="3" name="Zástupný obsah 2">
            <a:extLst>
              <a:ext uri="{FF2B5EF4-FFF2-40B4-BE49-F238E27FC236}">
                <a16:creationId xmlns:a16="http://schemas.microsoft.com/office/drawing/2014/main" id="{34F0FC7B-2AC8-4F15-909E-AD08465673DC}"/>
              </a:ext>
            </a:extLst>
          </p:cNvPr>
          <p:cNvSpPr>
            <a:spLocks noGrp="1"/>
          </p:cNvSpPr>
          <p:nvPr>
            <p:ph idx="1"/>
          </p:nvPr>
        </p:nvSpPr>
        <p:spPr/>
        <p:txBody>
          <a:bodyPr vert="horz" lIns="0" tIns="45720" rIns="0" bIns="45720" rtlCol="0" anchor="t">
            <a:normAutofit/>
          </a:bodyPr>
          <a:lstStyle/>
          <a:p>
            <a:pPr>
              <a:buFont typeface="Arial" panose="020F0502020204030204" pitchFamily="34" charset="0"/>
              <a:buChar char="•"/>
            </a:pPr>
            <a:r>
              <a:rPr lang="en-US" dirty="0"/>
              <a:t> Originally – formal aspects of </a:t>
            </a:r>
            <a:r>
              <a:rPr lang="en-US" dirty="0" smtClean="0"/>
              <a:t>politics </a:t>
            </a:r>
            <a:r>
              <a:rPr lang="en-US" dirty="0"/>
              <a:t>( e.g. election-/party-related) on </a:t>
            </a:r>
            <a:r>
              <a:rPr lang="en-US" dirty="0" smtClean="0"/>
              <a:t>national level</a:t>
            </a:r>
          </a:p>
          <a:p>
            <a:pPr lvl="1">
              <a:buFont typeface="Arial" panose="020F0502020204030204" pitchFamily="34" charset="0"/>
              <a:buChar char="•"/>
            </a:pPr>
            <a:r>
              <a:rPr lang="en-US" dirty="0"/>
              <a:t>Voting, Trust in politicians/ political institutions, Volunteering for political party, etc. </a:t>
            </a:r>
          </a:p>
          <a:p>
            <a:pPr>
              <a:buFont typeface="Arial" panose="020F0502020204030204" pitchFamily="34" charset="0"/>
              <a:buChar char="•"/>
            </a:pPr>
            <a:r>
              <a:rPr lang="en-US" dirty="0"/>
              <a:t> </a:t>
            </a:r>
            <a:r>
              <a:rPr lang="en-US" dirty="0" smtClean="0"/>
              <a:t>Too </a:t>
            </a:r>
            <a:r>
              <a:rPr lang="en-US" dirty="0"/>
              <a:t>narrow -&gt; </a:t>
            </a:r>
            <a:r>
              <a:rPr lang="en-US" dirty="0" smtClean="0"/>
              <a:t>non-conventional </a:t>
            </a:r>
            <a:r>
              <a:rPr lang="en-US" dirty="0"/>
              <a:t>forms of participation </a:t>
            </a:r>
          </a:p>
          <a:p>
            <a:pPr>
              <a:buFont typeface="Arial" panose="020F0502020204030204" pitchFamily="34" charset="0"/>
              <a:buChar char="•"/>
            </a:pPr>
            <a:r>
              <a:rPr lang="en-US" dirty="0"/>
              <a:t> Too narrow -&gt; online forms of participation </a:t>
            </a:r>
          </a:p>
          <a:p>
            <a:pPr>
              <a:buFont typeface="Arial" panose="020F0502020204030204" pitchFamily="34" charset="0"/>
              <a:buChar char="•"/>
            </a:pPr>
            <a:endParaRPr lang="en-US" dirty="0"/>
          </a:p>
          <a:p>
            <a:pPr>
              <a:buFont typeface="Arial" panose="020F0502020204030204" pitchFamily="34" charset="0"/>
              <a:buChar char="•"/>
            </a:pPr>
            <a:r>
              <a:rPr lang="en-US" dirty="0" smtClean="0"/>
              <a:t> Too </a:t>
            </a:r>
            <a:r>
              <a:rPr lang="en-US" dirty="0"/>
              <a:t>narrow -&gt; National x local (x global) level </a:t>
            </a:r>
          </a:p>
        </p:txBody>
      </p:sp>
    </p:spTree>
    <p:extLst>
      <p:ext uri="{BB962C8B-B14F-4D97-AF65-F5344CB8AC3E}">
        <p14:creationId xmlns:p14="http://schemas.microsoft.com/office/powerpoint/2010/main" val="160384558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algn="ctr"/>
            <a:r>
              <a:rPr lang="en-US" dirty="0" smtClean="0"/>
              <a:t> </a:t>
            </a:r>
            <a:r>
              <a:rPr lang="en-US" dirty="0" smtClean="0">
                <a:hlinkClick r:id="rId2"/>
              </a:rPr>
              <a:t>scott.zuzana@gmail.com</a:t>
            </a:r>
            <a:r>
              <a:rPr lang="en-US" dirty="0" smtClean="0"/>
              <a:t> </a:t>
            </a:r>
          </a:p>
          <a:p>
            <a:endParaRPr lang="en-US" dirty="0"/>
          </a:p>
        </p:txBody>
      </p:sp>
    </p:spTree>
    <p:extLst>
      <p:ext uri="{BB962C8B-B14F-4D97-AF65-F5344CB8AC3E}">
        <p14:creationId xmlns:p14="http://schemas.microsoft.com/office/powerpoint/2010/main" val="2980872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dirty="0" smtClean="0"/>
              <a:t>Participation</a:t>
            </a:r>
            <a:endParaRPr lang="en-US"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dirty="0" smtClean="0"/>
              <a:t>Engagement</a:t>
            </a:r>
            <a:endParaRPr lang="en-US" dirty="0"/>
          </a:p>
        </p:txBody>
      </p:sp>
      <p:sp>
        <p:nvSpPr>
          <p:cNvPr id="11" name="TextBox 10"/>
          <p:cNvSpPr txBox="1"/>
          <p:nvPr/>
        </p:nvSpPr>
        <p:spPr>
          <a:xfrm>
            <a:off x="6225541" y="1923535"/>
            <a:ext cx="1618129" cy="369332"/>
          </a:xfrm>
          <a:prstGeom prst="rect">
            <a:avLst/>
          </a:prstGeom>
          <a:noFill/>
        </p:spPr>
        <p:txBody>
          <a:bodyPr wrap="square" rtlCol="0">
            <a:spAutoFit/>
          </a:bodyPr>
          <a:lstStyle/>
          <a:p>
            <a:r>
              <a:rPr lang="en-US" dirty="0" smtClean="0"/>
              <a:t>Civic</a:t>
            </a:r>
            <a:endParaRPr lang="en-US"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dirty="0" smtClean="0"/>
              <a:t>Political</a:t>
            </a:r>
            <a:endParaRPr lang="en-US" dirty="0"/>
          </a:p>
        </p:txBody>
      </p:sp>
    </p:spTree>
    <p:extLst>
      <p:ext uri="{BB962C8B-B14F-4D97-AF65-F5344CB8AC3E}">
        <p14:creationId xmlns:p14="http://schemas.microsoft.com/office/powerpoint/2010/main" val="562016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dirty="0" smtClean="0">
                <a:solidFill>
                  <a:schemeClr val="accent2">
                    <a:lumMod val="75000"/>
                  </a:schemeClr>
                </a:solidFill>
              </a:rPr>
              <a:t>Participation</a:t>
            </a:r>
            <a:endParaRPr lang="en-US" dirty="0">
              <a:solidFill>
                <a:schemeClr val="accent2">
                  <a:lumMod val="75000"/>
                </a:schemeClr>
              </a:solidFill>
            </a:endParaRPr>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dirty="0" smtClean="0"/>
              <a:t>Engagement</a:t>
            </a:r>
            <a:endParaRPr lang="en-US" dirty="0"/>
          </a:p>
        </p:txBody>
      </p:sp>
      <p:sp>
        <p:nvSpPr>
          <p:cNvPr id="11" name="TextBox 10"/>
          <p:cNvSpPr txBox="1"/>
          <p:nvPr/>
        </p:nvSpPr>
        <p:spPr>
          <a:xfrm>
            <a:off x="1725705" y="2196328"/>
            <a:ext cx="4009912" cy="4031873"/>
          </a:xfrm>
          <a:prstGeom prst="rect">
            <a:avLst/>
          </a:prstGeom>
          <a:solidFill>
            <a:schemeClr val="bg1"/>
          </a:solidFill>
        </p:spPr>
        <p:txBody>
          <a:bodyPr wrap="square" rtlCol="0">
            <a:spAutoFit/>
          </a:bodyPr>
          <a:lstStyle/>
          <a:p>
            <a:pPr marL="285750" indent="-285750">
              <a:buFont typeface="Arial" panose="020B0604020202020204" pitchFamily="34" charset="0"/>
              <a:buChar char="•"/>
            </a:pPr>
            <a:r>
              <a:rPr lang="en-US" sz="1600" dirty="0" smtClean="0">
                <a:solidFill>
                  <a:schemeClr val="accent2">
                    <a:lumMod val="75000"/>
                  </a:schemeClr>
                </a:solidFill>
              </a:rPr>
              <a:t>Involves active participatory behaviors – that have the </a:t>
            </a:r>
            <a:r>
              <a:rPr lang="en-US" sz="1600" b="1" dirty="0" smtClean="0">
                <a:solidFill>
                  <a:schemeClr val="accent2">
                    <a:lumMod val="75000"/>
                  </a:schemeClr>
                </a:solidFill>
              </a:rPr>
              <a:t>intent </a:t>
            </a:r>
            <a:r>
              <a:rPr lang="en-US" sz="1600" b="1" dirty="0" smtClean="0">
                <a:solidFill>
                  <a:schemeClr val="accent2">
                    <a:lumMod val="75000"/>
                  </a:schemeClr>
                </a:solidFill>
              </a:rPr>
              <a:t>of </a:t>
            </a:r>
            <a:r>
              <a:rPr lang="en-US" sz="1600" b="1" dirty="0" smtClean="0">
                <a:solidFill>
                  <a:schemeClr val="accent2">
                    <a:lumMod val="75000"/>
                  </a:schemeClr>
                </a:solidFill>
              </a:rPr>
              <a:t>influencing</a:t>
            </a:r>
            <a:r>
              <a:rPr lang="en-US" sz="1600" dirty="0" smtClean="0">
                <a:solidFill>
                  <a:schemeClr val="accent2">
                    <a:lumMod val="75000"/>
                  </a:schemeClr>
                </a:solidFill>
              </a:rPr>
              <a:t> political institutions/processes/ decision-making at local/regional/national/ supranational  level or </a:t>
            </a:r>
            <a:r>
              <a:rPr lang="en-US" sz="1600" b="1" dirty="0" smtClean="0">
                <a:solidFill>
                  <a:schemeClr val="accent2">
                    <a:lumMod val="75000"/>
                  </a:schemeClr>
                </a:solidFill>
              </a:rPr>
              <a:t>intent to help</a:t>
            </a:r>
            <a:r>
              <a:rPr lang="en-US" sz="1600" dirty="0" smtClean="0">
                <a:solidFill>
                  <a:schemeClr val="accent2">
                    <a:lumMod val="75000"/>
                  </a:schemeClr>
                </a:solidFill>
              </a:rPr>
              <a:t> others within a community/solving community problems</a:t>
            </a:r>
            <a:r>
              <a:rPr lang="en-US" sz="1600" dirty="0" smtClean="0">
                <a:solidFill>
                  <a:schemeClr val="accent2">
                    <a:lumMod val="75000"/>
                  </a:schemeClr>
                </a:solidFill>
              </a:rPr>
              <a:t>.</a:t>
            </a:r>
          </a:p>
          <a:p>
            <a:pPr marL="285750" indent="-285750">
              <a:buFont typeface="Arial" panose="020B0604020202020204" pitchFamily="34" charset="0"/>
              <a:buChar char="•"/>
            </a:pPr>
            <a:endParaRPr lang="en-US" sz="1600" dirty="0" smtClean="0">
              <a:solidFill>
                <a:schemeClr val="accent2">
                  <a:lumMod val="75000"/>
                </a:schemeClr>
              </a:solidFill>
            </a:endParaRPr>
          </a:p>
          <a:p>
            <a:pPr marL="285750" indent="-285750">
              <a:buFont typeface="Arial" panose="020B0604020202020204" pitchFamily="34" charset="0"/>
              <a:buChar char="•"/>
            </a:pPr>
            <a:r>
              <a:rPr lang="en-US" sz="1600" dirty="0" smtClean="0">
                <a:solidFill>
                  <a:schemeClr val="accent2">
                    <a:lumMod val="75000"/>
                  </a:schemeClr>
                </a:solidFill>
              </a:rPr>
              <a:t>Can be undertaken </a:t>
            </a:r>
            <a:r>
              <a:rPr lang="en-US" sz="1600" b="1" dirty="0" smtClean="0">
                <a:solidFill>
                  <a:schemeClr val="accent2">
                    <a:lumMod val="75000"/>
                  </a:schemeClr>
                </a:solidFill>
              </a:rPr>
              <a:t>alone or in cooperation</a:t>
            </a:r>
            <a:r>
              <a:rPr lang="en-US" sz="1600" dirty="0" smtClean="0">
                <a:solidFill>
                  <a:schemeClr val="accent2">
                    <a:lumMod val="75000"/>
                  </a:schemeClr>
                </a:solidFill>
              </a:rPr>
              <a:t> with others</a:t>
            </a:r>
            <a:r>
              <a:rPr lang="en-US" sz="1600" dirty="0" smtClean="0">
                <a:solidFill>
                  <a:schemeClr val="accent2">
                    <a:lumMod val="75000"/>
                  </a:schemeClr>
                </a:solidFill>
              </a:rPr>
              <a:t>.</a:t>
            </a:r>
          </a:p>
          <a:p>
            <a:pPr marL="285750" indent="-285750">
              <a:buFont typeface="Arial" panose="020B0604020202020204" pitchFamily="34" charset="0"/>
              <a:buChar char="•"/>
            </a:pPr>
            <a:endParaRPr lang="en-US" sz="1600" dirty="0">
              <a:solidFill>
                <a:schemeClr val="accent2">
                  <a:lumMod val="75000"/>
                </a:schemeClr>
              </a:solidFill>
            </a:endParaRPr>
          </a:p>
          <a:p>
            <a:pPr marL="285750" indent="-285750">
              <a:buFont typeface="Arial" panose="020B0604020202020204" pitchFamily="34" charset="0"/>
              <a:buChar char="•"/>
            </a:pPr>
            <a:r>
              <a:rPr lang="en-US" sz="1600" dirty="0" smtClean="0">
                <a:solidFill>
                  <a:schemeClr val="accent2">
                    <a:lumMod val="75000"/>
                  </a:schemeClr>
                </a:solidFill>
              </a:rPr>
              <a:t>Includes </a:t>
            </a:r>
            <a:r>
              <a:rPr lang="en-US" sz="1600" dirty="0" smtClean="0">
                <a:solidFill>
                  <a:schemeClr val="accent2">
                    <a:lumMod val="75000"/>
                  </a:schemeClr>
                </a:solidFill>
              </a:rPr>
              <a:t>activities aimed at </a:t>
            </a:r>
            <a:r>
              <a:rPr lang="en-US" sz="1600" b="1" dirty="0" smtClean="0">
                <a:solidFill>
                  <a:schemeClr val="accent2">
                    <a:lumMod val="75000"/>
                  </a:schemeClr>
                </a:solidFill>
              </a:rPr>
              <a:t>directly influencing content of policies or influencing individuals</a:t>
            </a:r>
            <a:r>
              <a:rPr lang="en-US" sz="1600" dirty="0" smtClean="0">
                <a:solidFill>
                  <a:schemeClr val="accent2">
                    <a:lumMod val="75000"/>
                  </a:schemeClr>
                </a:solidFill>
              </a:rPr>
              <a:t> who are responsible for making those policies.</a:t>
            </a:r>
          </a:p>
          <a:p>
            <a:pPr marL="285750" indent="-285750">
              <a:buFont typeface="Arial" panose="020B0604020202020204" pitchFamily="34" charset="0"/>
              <a:buChar char="•"/>
            </a:pPr>
            <a:endParaRPr lang="en-US" sz="1600" dirty="0">
              <a:solidFill>
                <a:schemeClr val="accent2">
                  <a:lumMod val="75000"/>
                </a:schemeClr>
              </a:solidFill>
            </a:endParaRPr>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dirty="0" smtClean="0"/>
              <a:t>Political</a:t>
            </a:r>
            <a:endParaRPr lang="en-US" dirty="0"/>
          </a:p>
        </p:txBody>
      </p:sp>
      <p:sp>
        <p:nvSpPr>
          <p:cNvPr id="14" name="TextBox 13"/>
          <p:cNvSpPr txBox="1"/>
          <p:nvPr/>
        </p:nvSpPr>
        <p:spPr>
          <a:xfrm>
            <a:off x="6377941" y="2075935"/>
            <a:ext cx="1618129" cy="369332"/>
          </a:xfrm>
          <a:prstGeom prst="rect">
            <a:avLst/>
          </a:prstGeom>
          <a:noFill/>
        </p:spPr>
        <p:txBody>
          <a:bodyPr wrap="square" rtlCol="0">
            <a:spAutoFit/>
          </a:bodyPr>
          <a:lstStyle/>
          <a:p>
            <a:r>
              <a:rPr lang="en-US" dirty="0" smtClean="0"/>
              <a:t>Civic</a:t>
            </a:r>
            <a:endParaRPr lang="en-US" dirty="0"/>
          </a:p>
        </p:txBody>
      </p:sp>
      <p:sp>
        <p:nvSpPr>
          <p:cNvPr id="15" name="Oval 14"/>
          <p:cNvSpPr/>
          <p:nvPr/>
        </p:nvSpPr>
        <p:spPr>
          <a:xfrm>
            <a:off x="152399" y="3428352"/>
            <a:ext cx="1573306" cy="560294"/>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05767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097280" y="3988647"/>
            <a:ext cx="100584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Nadpis 1">
            <a:extLst>
              <a:ext uri="{FF2B5EF4-FFF2-40B4-BE49-F238E27FC236}">
                <a16:creationId xmlns:a16="http://schemas.microsoft.com/office/drawing/2014/main" id="{0192BDA4-5669-4AEE-9855-E826C358D3BC}"/>
              </a:ext>
            </a:extLst>
          </p:cNvPr>
          <p:cNvSpPr>
            <a:spLocks noGrp="1"/>
          </p:cNvSpPr>
          <p:nvPr>
            <p:ph type="title"/>
          </p:nvPr>
        </p:nvSpPr>
        <p:spPr/>
        <p:txBody>
          <a:bodyPr/>
          <a:lstStyle/>
          <a:p>
            <a:r>
              <a:rPr lang="en-US" dirty="0" smtClean="0"/>
              <a:t>Political and Civic Participation and Engagement*</a:t>
            </a:r>
            <a:endParaRPr lang="cs-CZ" dirty="0"/>
          </a:p>
        </p:txBody>
      </p:sp>
      <p:sp>
        <p:nvSpPr>
          <p:cNvPr id="4" name="TextBox 3"/>
          <p:cNvSpPr txBox="1"/>
          <p:nvPr/>
        </p:nvSpPr>
        <p:spPr>
          <a:xfrm>
            <a:off x="152399" y="6463553"/>
            <a:ext cx="9767047" cy="276999"/>
          </a:xfrm>
          <a:prstGeom prst="rect">
            <a:avLst/>
          </a:prstGeom>
          <a:noFill/>
        </p:spPr>
        <p:txBody>
          <a:bodyPr wrap="square" rtlCol="0">
            <a:spAutoFit/>
          </a:bodyPr>
          <a:lstStyle/>
          <a:p>
            <a:r>
              <a:rPr lang="en-US" sz="1200" dirty="0" smtClean="0">
                <a:solidFill>
                  <a:schemeClr val="bg1"/>
                </a:solidFill>
              </a:rPr>
              <a:t>*Definition adopted from: Barrett</a:t>
            </a:r>
            <a:r>
              <a:rPr lang="en-US" sz="1200" dirty="0">
                <a:solidFill>
                  <a:schemeClr val="bg1"/>
                </a:solidFill>
              </a:rPr>
              <a:t>, M., &amp; Zani, B. (Eds.). (2014). </a:t>
            </a:r>
            <a:r>
              <a:rPr lang="en-US" sz="1200" i="1" dirty="0">
                <a:solidFill>
                  <a:schemeClr val="bg1"/>
                </a:solidFill>
              </a:rPr>
              <a:t>Political and civic engagement: Multidisciplinary perspectives</a:t>
            </a:r>
            <a:r>
              <a:rPr lang="en-US" sz="1200" dirty="0">
                <a:solidFill>
                  <a:schemeClr val="bg1"/>
                </a:solidFill>
              </a:rPr>
              <a:t>. Routledge.</a:t>
            </a:r>
          </a:p>
        </p:txBody>
      </p:sp>
      <p:cxnSp>
        <p:nvCxnSpPr>
          <p:cNvPr id="8" name="Straight Connector 7"/>
          <p:cNvCxnSpPr/>
          <p:nvPr/>
        </p:nvCxnSpPr>
        <p:spPr>
          <a:xfrm>
            <a:off x="6126480" y="2108201"/>
            <a:ext cx="0" cy="3760891"/>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2047" y="3541059"/>
            <a:ext cx="1618129" cy="369332"/>
          </a:xfrm>
          <a:prstGeom prst="rect">
            <a:avLst/>
          </a:prstGeom>
          <a:noFill/>
        </p:spPr>
        <p:txBody>
          <a:bodyPr wrap="square" rtlCol="0">
            <a:spAutoFit/>
          </a:bodyPr>
          <a:lstStyle/>
          <a:p>
            <a:r>
              <a:rPr lang="en-US" dirty="0" smtClean="0"/>
              <a:t>Participation</a:t>
            </a:r>
            <a:endParaRPr lang="en-US" dirty="0"/>
          </a:p>
        </p:txBody>
      </p:sp>
      <p:sp>
        <p:nvSpPr>
          <p:cNvPr id="10" name="TextBox 9"/>
          <p:cNvSpPr txBox="1"/>
          <p:nvPr/>
        </p:nvSpPr>
        <p:spPr>
          <a:xfrm>
            <a:off x="10475259" y="3541059"/>
            <a:ext cx="1618129" cy="369332"/>
          </a:xfrm>
          <a:prstGeom prst="rect">
            <a:avLst/>
          </a:prstGeom>
          <a:noFill/>
        </p:spPr>
        <p:txBody>
          <a:bodyPr wrap="square" rtlCol="0">
            <a:spAutoFit/>
          </a:bodyPr>
          <a:lstStyle/>
          <a:p>
            <a:r>
              <a:rPr lang="en-US" dirty="0" smtClean="0">
                <a:solidFill>
                  <a:schemeClr val="accent2">
                    <a:lumMod val="75000"/>
                  </a:schemeClr>
                </a:solidFill>
              </a:rPr>
              <a:t>Engagement</a:t>
            </a:r>
            <a:endParaRPr lang="en-US" dirty="0">
              <a:solidFill>
                <a:schemeClr val="accent2">
                  <a:lumMod val="75000"/>
                </a:schemeClr>
              </a:solidFill>
            </a:endParaRPr>
          </a:p>
        </p:txBody>
      </p:sp>
      <p:sp>
        <p:nvSpPr>
          <p:cNvPr id="11" name="TextBox 10"/>
          <p:cNvSpPr txBox="1"/>
          <p:nvPr/>
        </p:nvSpPr>
        <p:spPr>
          <a:xfrm>
            <a:off x="6225541" y="1923535"/>
            <a:ext cx="1618129" cy="369332"/>
          </a:xfrm>
          <a:prstGeom prst="rect">
            <a:avLst/>
          </a:prstGeom>
          <a:noFill/>
        </p:spPr>
        <p:txBody>
          <a:bodyPr wrap="square" rtlCol="0">
            <a:spAutoFit/>
          </a:bodyPr>
          <a:lstStyle/>
          <a:p>
            <a:r>
              <a:rPr lang="en-US" dirty="0" smtClean="0"/>
              <a:t>Civic</a:t>
            </a:r>
            <a:endParaRPr lang="en-US" dirty="0"/>
          </a:p>
        </p:txBody>
      </p:sp>
      <p:sp>
        <p:nvSpPr>
          <p:cNvPr id="12" name="TextBox 11"/>
          <p:cNvSpPr txBox="1"/>
          <p:nvPr/>
        </p:nvSpPr>
        <p:spPr>
          <a:xfrm>
            <a:off x="6126480" y="5684428"/>
            <a:ext cx="1618129" cy="369332"/>
          </a:xfrm>
          <a:prstGeom prst="rect">
            <a:avLst/>
          </a:prstGeom>
          <a:noFill/>
        </p:spPr>
        <p:txBody>
          <a:bodyPr wrap="square" rtlCol="0">
            <a:spAutoFit/>
          </a:bodyPr>
          <a:lstStyle/>
          <a:p>
            <a:r>
              <a:rPr lang="en-US" dirty="0" smtClean="0"/>
              <a:t>Political</a:t>
            </a:r>
            <a:endParaRPr lang="en-US" dirty="0"/>
          </a:p>
        </p:txBody>
      </p:sp>
      <p:sp>
        <p:nvSpPr>
          <p:cNvPr id="3" name="TextBox 2"/>
          <p:cNvSpPr txBox="1"/>
          <p:nvPr/>
        </p:nvSpPr>
        <p:spPr>
          <a:xfrm>
            <a:off x="7050740" y="2061882"/>
            <a:ext cx="3384177" cy="3785652"/>
          </a:xfrm>
          <a:prstGeom prst="rect">
            <a:avLst/>
          </a:prstGeom>
          <a:solidFill>
            <a:schemeClr val="bg1"/>
          </a:solidFill>
        </p:spPr>
        <p:txBody>
          <a:bodyPr wrap="square" rtlCol="0">
            <a:spAutoFit/>
          </a:bodyPr>
          <a:lstStyle/>
          <a:p>
            <a:pPr marL="285750" indent="-285750">
              <a:buFont typeface="Arial" panose="020B0604020202020204" pitchFamily="34" charset="0"/>
              <a:buChar char="•"/>
            </a:pPr>
            <a:r>
              <a:rPr lang="en-US" sz="1600" b="1" dirty="0" smtClean="0">
                <a:solidFill>
                  <a:schemeClr val="accent2">
                    <a:lumMod val="75000"/>
                  </a:schemeClr>
                </a:solidFill>
              </a:rPr>
              <a:t>Doesn’t </a:t>
            </a:r>
            <a:r>
              <a:rPr lang="en-US" sz="1600" b="1" dirty="0" smtClean="0">
                <a:solidFill>
                  <a:schemeClr val="accent2">
                    <a:lumMod val="75000"/>
                  </a:schemeClr>
                </a:solidFill>
              </a:rPr>
              <a:t>have to be behavioral</a:t>
            </a:r>
            <a:r>
              <a:rPr lang="en-US" sz="1600" dirty="0" smtClean="0">
                <a:solidFill>
                  <a:schemeClr val="accent2">
                    <a:lumMod val="75000"/>
                  </a:schemeClr>
                </a:solidFill>
              </a:rPr>
              <a:t>.</a:t>
            </a:r>
          </a:p>
          <a:p>
            <a:pPr marL="285750" indent="-285750">
              <a:buFont typeface="Arial" panose="020B0604020202020204" pitchFamily="34" charset="0"/>
              <a:buChar char="•"/>
            </a:pPr>
            <a:endParaRPr lang="en-US" sz="1600" dirty="0" smtClean="0">
              <a:solidFill>
                <a:schemeClr val="accent2">
                  <a:lumMod val="75000"/>
                </a:schemeClr>
              </a:solidFill>
            </a:endParaRPr>
          </a:p>
          <a:p>
            <a:pPr marL="285750" indent="-285750">
              <a:buFont typeface="Arial" panose="020B0604020202020204" pitchFamily="34" charset="0"/>
              <a:buChar char="•"/>
            </a:pPr>
            <a:r>
              <a:rPr lang="en-US" sz="1600" dirty="0" smtClean="0">
                <a:solidFill>
                  <a:schemeClr val="accent2">
                    <a:lumMod val="75000"/>
                  </a:schemeClr>
                </a:solidFill>
              </a:rPr>
              <a:t>Includes paying attention to, having knowledge of, </a:t>
            </a:r>
            <a:r>
              <a:rPr lang="en-US" sz="1600" b="1" dirty="0" smtClean="0">
                <a:solidFill>
                  <a:schemeClr val="accent2">
                    <a:lumMod val="75000"/>
                  </a:schemeClr>
                </a:solidFill>
              </a:rPr>
              <a:t>opinions or feelings</a:t>
            </a:r>
            <a:r>
              <a:rPr lang="en-US" sz="1600" dirty="0" smtClean="0">
                <a:solidFill>
                  <a:schemeClr val="accent2">
                    <a:lumMod val="75000"/>
                  </a:schemeClr>
                </a:solidFill>
              </a:rPr>
              <a:t> about political/civic matters (i.e. cognitive or affective engagement</a:t>
            </a:r>
            <a:r>
              <a:rPr lang="en-US" sz="1600" dirty="0" smtClean="0">
                <a:solidFill>
                  <a:schemeClr val="accent2">
                    <a:lumMod val="75000"/>
                  </a:schemeClr>
                </a:solidFill>
              </a:rPr>
              <a:t>).</a:t>
            </a:r>
          </a:p>
          <a:p>
            <a:pPr marL="285750" indent="-285750">
              <a:buFont typeface="Arial" panose="020B0604020202020204" pitchFamily="34" charset="0"/>
              <a:buChar char="•"/>
            </a:pPr>
            <a:endParaRPr lang="en-US" sz="1600" dirty="0" smtClean="0">
              <a:solidFill>
                <a:schemeClr val="accent2">
                  <a:lumMod val="75000"/>
                </a:schemeClr>
              </a:solidFill>
            </a:endParaRPr>
          </a:p>
          <a:p>
            <a:pPr marL="285750" indent="-285750">
              <a:buFont typeface="Arial" panose="020B0604020202020204" pitchFamily="34" charset="0"/>
              <a:buChar char="•"/>
            </a:pPr>
            <a:r>
              <a:rPr lang="en-US" sz="1600" dirty="0" smtClean="0">
                <a:solidFill>
                  <a:schemeClr val="accent2">
                    <a:lumMod val="75000"/>
                  </a:schemeClr>
                </a:solidFill>
              </a:rPr>
              <a:t>Assessed via levels of political knowledge, intensity of feelings about political/civic matters, levels of attention to media sources (newspaper, TV, online), extend of discussions about civic/political matters with peers and family.</a:t>
            </a:r>
          </a:p>
        </p:txBody>
      </p:sp>
      <p:sp>
        <p:nvSpPr>
          <p:cNvPr id="13" name="Oval 12"/>
          <p:cNvSpPr/>
          <p:nvPr/>
        </p:nvSpPr>
        <p:spPr>
          <a:xfrm>
            <a:off x="10369027" y="3445578"/>
            <a:ext cx="1573306" cy="560294"/>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2365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Sagona Extra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agona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11351</TotalTime>
  <Words>7276</Words>
  <Application>Microsoft Office PowerPoint</Application>
  <PresentationFormat>Widescreen</PresentationFormat>
  <Paragraphs>760</Paragraphs>
  <Slides>60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60</vt:i4>
      </vt:variant>
    </vt:vector>
  </HeadingPairs>
  <TitlesOfParts>
    <vt:vector size="69" baseType="lpstr">
      <vt:lpstr>Arial</vt:lpstr>
      <vt:lpstr>Arial,Sans-Serif</vt:lpstr>
      <vt:lpstr>Calibri</vt:lpstr>
      <vt:lpstr>Calibri Light</vt:lpstr>
      <vt:lpstr>Sagona Book</vt:lpstr>
      <vt:lpstr>Sagona ExtraLight</vt:lpstr>
      <vt:lpstr>Times New Roman</vt:lpstr>
      <vt:lpstr>Wingdings</vt:lpstr>
      <vt:lpstr>RetrospectVTI</vt:lpstr>
      <vt:lpstr> Psychology of political mobilization  Zuzana Scott  4/11/2021 </vt:lpstr>
      <vt:lpstr>Lecture overview</vt:lpstr>
      <vt:lpstr>Political mobilization*             (*mobilisation – British spelling)</vt:lpstr>
      <vt:lpstr>Political mobilization</vt:lpstr>
      <vt:lpstr>The "political"</vt:lpstr>
      <vt:lpstr>The "political"</vt:lpstr>
      <vt:lpstr>Political and Civic Participation and Engagement*</vt:lpstr>
      <vt:lpstr>Political and Civic Participation and Engagement*</vt:lpstr>
      <vt:lpstr>Political and Civic Participation and Engagement*</vt:lpstr>
      <vt:lpstr>Political and Civic Participation and Engagement*</vt:lpstr>
      <vt:lpstr>Political and Civic Participation and Engagement*</vt:lpstr>
      <vt:lpstr>Political and Civic Participation and Engagement*</vt:lpstr>
      <vt:lpstr>Political and Civic Participation and Engagement*</vt:lpstr>
      <vt:lpstr>Political and Civic Participation and Engagement*</vt:lpstr>
      <vt:lpstr>Political and Civic Participation and Engagement*</vt:lpstr>
      <vt:lpstr>Political and Civic Participation and Engagement*</vt:lpstr>
      <vt:lpstr>Political and Civic Participation and Engagement*</vt:lpstr>
      <vt:lpstr>Political and Civic Participation and Engagement*</vt:lpstr>
      <vt:lpstr>Political and Civic Participation and Engagement*</vt:lpstr>
      <vt:lpstr>Political and Civic Participation and Engagement*</vt:lpstr>
      <vt:lpstr>Political and Civic Participation and Engagement</vt:lpstr>
      <vt:lpstr>Why bother?</vt:lpstr>
      <vt:lpstr>Why some people participate and others don’t?</vt:lpstr>
      <vt:lpstr>Why some people participate and others don’t?</vt:lpstr>
      <vt:lpstr>Civic Voluntarism Model</vt:lpstr>
      <vt:lpstr>Civic Voluntarism Model</vt:lpstr>
      <vt:lpstr>Civic Voluntarism Model</vt:lpstr>
      <vt:lpstr>PREDICTORS OF CIVIC PARTICIPATION</vt:lpstr>
      <vt:lpstr>PREDICTORS OF CIVIC PARTICIPATION</vt:lpstr>
      <vt:lpstr>PREDICTORS OF CIVIC PARTICIPATION</vt:lpstr>
      <vt:lpstr>PREDICTORS OF CIVIC PARTICIPATION</vt:lpstr>
      <vt:lpstr>PREDICTORS OF CIVIC PARTICIPATION</vt:lpstr>
      <vt:lpstr>PREDICTORS OF CIVIC PARTICIPATION</vt:lpstr>
      <vt:lpstr>PREDICTORS OF CIVIC PARTICIPATION</vt:lpstr>
      <vt:lpstr>PREDICTORS OF CIVIC PARTICIPATION</vt:lpstr>
      <vt:lpstr>PREDICTORS OF CIVIC PARTICIPATION</vt:lpstr>
      <vt:lpstr>PREDICTORS OF CIVIC PARTICIPATION</vt:lpstr>
      <vt:lpstr>PREDICTORS OF CIVIC PARTICIPATION</vt:lpstr>
      <vt:lpstr>PREDICTORS OF CIVIC PARTICIPATION</vt:lpstr>
      <vt:lpstr>PREDICTORS OF CIVIC PARTICIPATION</vt:lpstr>
      <vt:lpstr>Social Capital Model</vt:lpstr>
      <vt:lpstr>Social Capital Model</vt:lpstr>
      <vt:lpstr>Social Capital Model</vt:lpstr>
      <vt:lpstr>Social Capital Model</vt:lpstr>
      <vt:lpstr>Social Capital Model</vt:lpstr>
      <vt:lpstr>PARTICIPATION IN COLLECTIVE ACTION</vt:lpstr>
      <vt:lpstr>PARTICIPATION IN COLLECTIVE ACTION</vt:lpstr>
      <vt:lpstr>PARTICIPATION IN COLLECTIVE ACTION</vt:lpstr>
      <vt:lpstr>PARTICIPATION IN COLLECTIVE ACTION</vt:lpstr>
      <vt:lpstr>PARTICIPATION IN COLLECTIVE ACTION</vt:lpstr>
      <vt:lpstr>PARTICIPATION IN COLLECTIVE ACTION</vt:lpstr>
      <vt:lpstr>PowerPoint Presentation</vt:lpstr>
      <vt:lpstr>PowerPoint Presentation</vt:lpstr>
      <vt:lpstr>PowerPoint Presentation</vt:lpstr>
      <vt:lpstr>MYTHS ABOUT CIVIC ENGAGEMTN OF ROMA YOUTH (PIDOP STUDY) </vt:lpstr>
      <vt:lpstr>MYTHS ABOUT CIVIC ENGAGEMTN OF ROMA YOUTH (PIDOP STUDY) </vt:lpstr>
      <vt:lpstr>MYTHS ABOUT CIVIC ENGAGEMTN OF ROMA YOUTH (PIDOP STUDY) </vt:lpstr>
      <vt:lpstr>Conclusions</vt:lpstr>
      <vt:lpstr>Conclusions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Zuzi</dc:creator>
  <cp:lastModifiedBy>Zuzi</cp:lastModifiedBy>
  <cp:revision>348</cp:revision>
  <cp:lastPrinted>2021-11-02T23:09:24Z</cp:lastPrinted>
  <dcterms:created xsi:type="dcterms:W3CDTF">2020-10-29T16:35:09Z</dcterms:created>
  <dcterms:modified xsi:type="dcterms:W3CDTF">2021-11-02T23:28:17Z</dcterms:modified>
</cp:coreProperties>
</file>