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67" r:id="rId3"/>
    <p:sldId id="258" r:id="rId4"/>
    <p:sldId id="319" r:id="rId5"/>
    <p:sldId id="283" r:id="rId6"/>
    <p:sldId id="322" r:id="rId7"/>
    <p:sldId id="284" r:id="rId8"/>
    <p:sldId id="285" r:id="rId9"/>
    <p:sldId id="286" r:id="rId10"/>
    <p:sldId id="313" r:id="rId11"/>
    <p:sldId id="291" r:id="rId12"/>
    <p:sldId id="298" r:id="rId13"/>
    <p:sldId id="300" r:id="rId14"/>
    <p:sldId id="323" r:id="rId15"/>
    <p:sldId id="314" r:id="rId16"/>
    <p:sldId id="301" r:id="rId17"/>
    <p:sldId id="307" r:id="rId18"/>
    <p:sldId id="274" r:id="rId19"/>
    <p:sldId id="321" r:id="rId20"/>
    <p:sldId id="304" r:id="rId21"/>
    <p:sldId id="303" r:id="rId22"/>
    <p:sldId id="325" r:id="rId23"/>
    <p:sldId id="326" r:id="rId24"/>
    <p:sldId id="259" r:id="rId25"/>
    <p:sldId id="261" r:id="rId26"/>
    <p:sldId id="263" r:id="rId27"/>
    <p:sldId id="264" r:id="rId28"/>
    <p:sldId id="269" r:id="rId29"/>
    <p:sldId id="276" r:id="rId30"/>
    <p:sldId id="328" r:id="rId31"/>
    <p:sldId id="327" r:id="rId32"/>
    <p:sldId id="281" r:id="rId33"/>
    <p:sldId id="330" r:id="rId34"/>
    <p:sldId id="331" r:id="rId35"/>
    <p:sldId id="329" r:id="rId36"/>
    <p:sldId id="308" r:id="rId37"/>
    <p:sldId id="271" r:id="rId38"/>
    <p:sldId id="272" r:id="rId39"/>
    <p:sldId id="309" r:id="rId40"/>
    <p:sldId id="310" r:id="rId41"/>
    <p:sldId id="316" r:id="rId42"/>
    <p:sldId id="266" r:id="rId43"/>
    <p:sldId id="311"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33" autoAdjust="0"/>
    <p:restoredTop sz="94556" autoAdjust="0"/>
  </p:normalViewPr>
  <p:slideViewPr>
    <p:cSldViewPr>
      <p:cViewPr varScale="1">
        <p:scale>
          <a:sx n="60" d="100"/>
          <a:sy n="60" d="100"/>
        </p:scale>
        <p:origin x="1404"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8" name="Nadpis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cs-CZ"/>
              <a:t>Kliknutím lze upravit styl.</a:t>
            </a:r>
            <a:endParaRPr kumimoji="0" lang="en-US"/>
          </a:p>
        </p:txBody>
      </p:sp>
      <p:sp>
        <p:nvSpPr>
          <p:cNvPr id="9" name="Podnadpis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Kliknutím lze upravit styl předlohy.</a:t>
            </a:r>
            <a:endParaRPr kumimoji="0" lang="en-US"/>
          </a:p>
        </p:txBody>
      </p:sp>
      <p:sp>
        <p:nvSpPr>
          <p:cNvPr id="28" name="Zástupný symbol pro datum 27"/>
          <p:cNvSpPr>
            <a:spLocks noGrp="1"/>
          </p:cNvSpPr>
          <p:nvPr>
            <p:ph type="dt" sz="half" idx="10"/>
          </p:nvPr>
        </p:nvSpPr>
        <p:spPr>
          <a:xfrm>
            <a:off x="6400800" y="6355080"/>
            <a:ext cx="2286000" cy="365760"/>
          </a:xfrm>
        </p:spPr>
        <p:txBody>
          <a:bodyPr/>
          <a:lstStyle>
            <a:lvl1pPr>
              <a:defRPr sz="1400"/>
            </a:lvl1pPr>
          </a:lstStyle>
          <a:p>
            <a:fld id="{A1F326BD-089A-4E20-862E-64FD7978CFE0}" type="datetimeFigureOut">
              <a:rPr lang="en-US" smtClean="0"/>
              <a:t>11/25/2021</a:t>
            </a:fld>
            <a:endParaRPr lang="en-US"/>
          </a:p>
        </p:txBody>
      </p:sp>
      <p:sp>
        <p:nvSpPr>
          <p:cNvPr id="17" name="Zástupný symbol pro zápatí 16"/>
          <p:cNvSpPr>
            <a:spLocks noGrp="1"/>
          </p:cNvSpPr>
          <p:nvPr>
            <p:ph type="ftr" sz="quarter" idx="11"/>
          </p:nvPr>
        </p:nvSpPr>
        <p:spPr>
          <a:xfrm>
            <a:off x="2898648" y="6355080"/>
            <a:ext cx="3474720" cy="365760"/>
          </a:xfrm>
        </p:spPr>
        <p:txBody>
          <a:bodyPr/>
          <a:lstStyle/>
          <a:p>
            <a:endParaRPr lang="en-US"/>
          </a:p>
        </p:txBody>
      </p:sp>
      <p:sp>
        <p:nvSpPr>
          <p:cNvPr id="29" name="Zástupný symbol pro číslo snímku 28"/>
          <p:cNvSpPr>
            <a:spLocks noGrp="1"/>
          </p:cNvSpPr>
          <p:nvPr>
            <p:ph type="sldNum" sz="quarter" idx="12"/>
          </p:nvPr>
        </p:nvSpPr>
        <p:spPr>
          <a:xfrm>
            <a:off x="1216152" y="6355080"/>
            <a:ext cx="1219200" cy="365760"/>
          </a:xfrm>
        </p:spPr>
        <p:txBody>
          <a:bodyPr/>
          <a:lstStyle/>
          <a:p>
            <a:fld id="{32662D56-CEB8-4FB5-A7B7-E7F7F4F557CE}" type="slidenum">
              <a:rPr lang="en-US" smtClean="0"/>
              <a:t>‹#›</a:t>
            </a:fld>
            <a:endParaRPr lang="en-US"/>
          </a:p>
        </p:txBody>
      </p:sp>
      <p:sp>
        <p:nvSpPr>
          <p:cNvPr id="21" name="Obdélník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Obdélník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Obdélník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Obdélník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A1F326BD-089A-4E20-862E-64FD7978CFE0}" type="datetimeFigureOut">
              <a:rPr lang="en-US" smtClean="0"/>
              <a:t>11/25/2021</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32662D56-CEB8-4FB5-A7B7-E7F7F4F557C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kumimoji="0" lang="cs-CZ"/>
              <a:t>Kliknutím lze upravit styl.</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A1F326BD-089A-4E20-862E-64FD7978CFE0}" type="datetimeFigureOut">
              <a:rPr lang="en-US" smtClean="0"/>
              <a:t>11/25/2021</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32662D56-CEB8-4FB5-A7B7-E7F7F4F557CE}" type="slidenum">
              <a:rPr lang="en-US" smtClean="0"/>
              <a:t>‹#›</a:t>
            </a:fld>
            <a:endParaRPr lang="en-US"/>
          </a:p>
        </p:txBody>
      </p:sp>
      <p:sp>
        <p:nvSpPr>
          <p:cNvPr id="7" name="Přímá spojnice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Rovnoramenný trojúhelník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Přímá spojnice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4" name="Zástupný symbol pro datum 3"/>
          <p:cNvSpPr>
            <a:spLocks noGrp="1"/>
          </p:cNvSpPr>
          <p:nvPr>
            <p:ph type="dt" sz="half" idx="10"/>
          </p:nvPr>
        </p:nvSpPr>
        <p:spPr/>
        <p:txBody>
          <a:bodyPr/>
          <a:lstStyle/>
          <a:p>
            <a:fld id="{A1F326BD-089A-4E20-862E-64FD7978CFE0}" type="datetimeFigureOut">
              <a:rPr lang="en-US" smtClean="0"/>
              <a:t>11/25/2021</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32662D56-CEB8-4FB5-A7B7-E7F7F4F557CE}" type="slidenum">
              <a:rPr lang="en-US" smtClean="0"/>
              <a:t>‹#›</a:t>
            </a:fld>
            <a:endParaRPr lang="en-US"/>
          </a:p>
        </p:txBody>
      </p:sp>
      <p:sp>
        <p:nvSpPr>
          <p:cNvPr id="8" name="Zástupný symbol pro obsah 7"/>
          <p:cNvSpPr>
            <a:spLocks noGrp="1"/>
          </p:cNvSpPr>
          <p:nvPr>
            <p:ph sz="quarter" idx="1"/>
          </p:nvPr>
        </p:nvSpPr>
        <p:spPr>
          <a:xfrm>
            <a:off x="457200" y="1219200"/>
            <a:ext cx="8229600" cy="4937760"/>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cs-CZ"/>
              <a:t>Kliknutím lze upravit styl.</a:t>
            </a:r>
            <a:endParaRPr kumimoji="0" lang="en-US"/>
          </a:p>
        </p:txBody>
      </p:sp>
      <p:sp>
        <p:nvSpPr>
          <p:cNvPr id="3" name="Zástupný symbol pro text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Kliknutím lze upravit styly předlohy textu.</a:t>
            </a:r>
          </a:p>
        </p:txBody>
      </p:sp>
      <p:sp>
        <p:nvSpPr>
          <p:cNvPr id="4" name="Zástupný symbol pro datum 3"/>
          <p:cNvSpPr>
            <a:spLocks noGrp="1"/>
          </p:cNvSpPr>
          <p:nvPr>
            <p:ph type="dt" sz="half" idx="10"/>
          </p:nvPr>
        </p:nvSpPr>
        <p:spPr>
          <a:xfrm>
            <a:off x="6400800" y="6355080"/>
            <a:ext cx="2286000" cy="365760"/>
          </a:xfrm>
        </p:spPr>
        <p:txBody>
          <a:bodyPr/>
          <a:lstStyle/>
          <a:p>
            <a:fld id="{A1F326BD-089A-4E20-862E-64FD7978CFE0}" type="datetimeFigureOut">
              <a:rPr lang="en-US" smtClean="0"/>
              <a:t>11/25/2021</a:t>
            </a:fld>
            <a:endParaRPr lang="en-US"/>
          </a:p>
        </p:txBody>
      </p:sp>
      <p:sp>
        <p:nvSpPr>
          <p:cNvPr id="5" name="Zástupný symbol pro zápatí 4"/>
          <p:cNvSpPr>
            <a:spLocks noGrp="1"/>
          </p:cNvSpPr>
          <p:nvPr>
            <p:ph type="ftr" sz="quarter" idx="11"/>
          </p:nvPr>
        </p:nvSpPr>
        <p:spPr>
          <a:xfrm>
            <a:off x="2898648" y="6355080"/>
            <a:ext cx="3474720" cy="365760"/>
          </a:xfrm>
        </p:spPr>
        <p:txBody>
          <a:bodyPr/>
          <a:lstStyle/>
          <a:p>
            <a:endParaRPr lang="en-US"/>
          </a:p>
        </p:txBody>
      </p:sp>
      <p:sp>
        <p:nvSpPr>
          <p:cNvPr id="6" name="Zástupný symbol pro číslo snímku 5"/>
          <p:cNvSpPr>
            <a:spLocks noGrp="1"/>
          </p:cNvSpPr>
          <p:nvPr>
            <p:ph type="sldNum" sz="quarter" idx="12"/>
          </p:nvPr>
        </p:nvSpPr>
        <p:spPr>
          <a:xfrm>
            <a:off x="1069848" y="6355080"/>
            <a:ext cx="1520952" cy="365760"/>
          </a:xfrm>
        </p:spPr>
        <p:txBody>
          <a:bodyPr/>
          <a:lstStyle/>
          <a:p>
            <a:fld id="{32662D56-CEB8-4FB5-A7B7-E7F7F4F557CE}" type="slidenum">
              <a:rPr lang="en-US" smtClean="0"/>
              <a:t>‹#›</a:t>
            </a:fld>
            <a:endParaRPr lang="en-US"/>
          </a:p>
        </p:txBody>
      </p:sp>
      <p:sp>
        <p:nvSpPr>
          <p:cNvPr id="7" name="Obdélník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bdélník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28600"/>
            <a:ext cx="8229600" cy="914400"/>
          </a:xfrm>
        </p:spPr>
        <p:txBody>
          <a:bodyPr/>
          <a:lstStyle/>
          <a:p>
            <a:r>
              <a:rPr kumimoji="0" lang="cs-CZ"/>
              <a:t>Kliknutím lze upravit styl.</a:t>
            </a:r>
            <a:endParaRPr kumimoji="0" lang="en-US"/>
          </a:p>
        </p:txBody>
      </p:sp>
      <p:sp>
        <p:nvSpPr>
          <p:cNvPr id="5" name="Zástupný symbol pro datum 4"/>
          <p:cNvSpPr>
            <a:spLocks noGrp="1"/>
          </p:cNvSpPr>
          <p:nvPr>
            <p:ph type="dt" sz="half" idx="10"/>
          </p:nvPr>
        </p:nvSpPr>
        <p:spPr/>
        <p:txBody>
          <a:bodyPr/>
          <a:lstStyle/>
          <a:p>
            <a:fld id="{A1F326BD-089A-4E20-862E-64FD7978CFE0}" type="datetimeFigureOut">
              <a:rPr lang="en-US" smtClean="0"/>
              <a:t>11/25/2021</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32662D56-CEB8-4FB5-A7B7-E7F7F4F557CE}" type="slidenum">
              <a:rPr lang="en-US" smtClean="0"/>
              <a:t>‹#›</a:t>
            </a:fld>
            <a:endParaRPr lang="en-US"/>
          </a:p>
        </p:txBody>
      </p:sp>
      <p:sp>
        <p:nvSpPr>
          <p:cNvPr id="9" name="Zástupný symbol pro obsah 8"/>
          <p:cNvSpPr>
            <a:spLocks noGrp="1"/>
          </p:cNvSpPr>
          <p:nvPr>
            <p:ph sz="quarter" idx="1"/>
          </p:nvPr>
        </p:nvSpPr>
        <p:spPr>
          <a:xfrm>
            <a:off x="457200" y="1219200"/>
            <a:ext cx="4041648" cy="4937760"/>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1" name="Zástupný symbol pro obsah 10"/>
          <p:cNvSpPr>
            <a:spLocks noGrp="1"/>
          </p:cNvSpPr>
          <p:nvPr>
            <p:ph sz="quarter" idx="2"/>
          </p:nvPr>
        </p:nvSpPr>
        <p:spPr>
          <a:xfrm>
            <a:off x="4632198" y="1216152"/>
            <a:ext cx="4041648" cy="4937760"/>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28600"/>
            <a:ext cx="8229600" cy="914400"/>
          </a:xfrm>
        </p:spPr>
        <p:txBody>
          <a:bodyPr anchor="ctr"/>
          <a:lstStyle>
            <a:lvl1pPr>
              <a:defRPr/>
            </a:lvl1pPr>
          </a:lstStyle>
          <a:p>
            <a:r>
              <a:rPr kumimoji="0" lang="cs-CZ"/>
              <a:t>Kliknutím lze upravit styl.</a:t>
            </a:r>
            <a:endParaRPr kumimoji="0" lang="en-US"/>
          </a:p>
        </p:txBody>
      </p:sp>
      <p:sp>
        <p:nvSpPr>
          <p:cNvPr id="3" name="Zástupný symbol pro text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4" name="Zástupný symbol pro text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7" name="Zástupný symbol pro datum 6"/>
          <p:cNvSpPr>
            <a:spLocks noGrp="1"/>
          </p:cNvSpPr>
          <p:nvPr>
            <p:ph type="dt" sz="half" idx="10"/>
          </p:nvPr>
        </p:nvSpPr>
        <p:spPr/>
        <p:txBody>
          <a:bodyPr/>
          <a:lstStyle/>
          <a:p>
            <a:fld id="{A1F326BD-089A-4E20-862E-64FD7978CFE0}" type="datetimeFigureOut">
              <a:rPr lang="en-US" smtClean="0"/>
              <a:t>11/25/2021</a:t>
            </a:fld>
            <a:endParaRPr lang="en-US"/>
          </a:p>
        </p:txBody>
      </p:sp>
      <p:sp>
        <p:nvSpPr>
          <p:cNvPr id="8" name="Zástupný symbol pro zápatí 7"/>
          <p:cNvSpPr>
            <a:spLocks noGrp="1"/>
          </p:cNvSpPr>
          <p:nvPr>
            <p:ph type="ftr" sz="quarter" idx="11"/>
          </p:nvPr>
        </p:nvSpPr>
        <p:spPr/>
        <p:txBody>
          <a:bodyPr/>
          <a:lstStyle/>
          <a:p>
            <a:endParaRPr lang="en-US"/>
          </a:p>
        </p:txBody>
      </p:sp>
      <p:sp>
        <p:nvSpPr>
          <p:cNvPr id="9" name="Zástupný symbol pro číslo snímku 8"/>
          <p:cNvSpPr>
            <a:spLocks noGrp="1"/>
          </p:cNvSpPr>
          <p:nvPr>
            <p:ph type="sldNum" sz="quarter" idx="12"/>
          </p:nvPr>
        </p:nvSpPr>
        <p:spPr/>
        <p:txBody>
          <a:bodyPr/>
          <a:lstStyle/>
          <a:p>
            <a:fld id="{32662D56-CEB8-4FB5-A7B7-E7F7F4F557CE}" type="slidenum">
              <a:rPr lang="en-US" smtClean="0"/>
              <a:t>‹#›</a:t>
            </a:fld>
            <a:endParaRPr lang="en-US"/>
          </a:p>
        </p:txBody>
      </p:sp>
      <p:sp>
        <p:nvSpPr>
          <p:cNvPr id="11" name="Zástupný symbol pro obsah 10"/>
          <p:cNvSpPr>
            <a:spLocks noGrp="1"/>
          </p:cNvSpPr>
          <p:nvPr>
            <p:ph sz="quarter" idx="2"/>
          </p:nvPr>
        </p:nvSpPr>
        <p:spPr>
          <a:xfrm>
            <a:off x="457200" y="2133600"/>
            <a:ext cx="4038600" cy="4038600"/>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3" name="Zástupný symbol pro obsah 12"/>
          <p:cNvSpPr>
            <a:spLocks noGrp="1"/>
          </p:cNvSpPr>
          <p:nvPr>
            <p:ph sz="quarter" idx="4"/>
          </p:nvPr>
        </p:nvSpPr>
        <p:spPr>
          <a:xfrm>
            <a:off x="4648200" y="2133600"/>
            <a:ext cx="4038600" cy="4038600"/>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228600"/>
            <a:ext cx="8229600" cy="914400"/>
          </a:xfrm>
        </p:spPr>
        <p:txBody>
          <a:bodyPr/>
          <a:lstStyle/>
          <a:p>
            <a:r>
              <a:rPr kumimoji="0" lang="cs-CZ"/>
              <a:t>Kliknutím lze upravit styl.</a:t>
            </a:r>
            <a:endParaRPr kumimoji="0" lang="en-US"/>
          </a:p>
        </p:txBody>
      </p:sp>
      <p:sp>
        <p:nvSpPr>
          <p:cNvPr id="3" name="Zástupný symbol pro datum 2"/>
          <p:cNvSpPr>
            <a:spLocks noGrp="1"/>
          </p:cNvSpPr>
          <p:nvPr>
            <p:ph type="dt" sz="half" idx="10"/>
          </p:nvPr>
        </p:nvSpPr>
        <p:spPr/>
        <p:txBody>
          <a:bodyPr/>
          <a:lstStyle/>
          <a:p>
            <a:fld id="{A1F326BD-089A-4E20-862E-64FD7978CFE0}" type="datetimeFigureOut">
              <a:rPr lang="en-US" smtClean="0"/>
              <a:t>11/25/2021</a:t>
            </a:fld>
            <a:endParaRPr lang="en-US"/>
          </a:p>
        </p:txBody>
      </p:sp>
      <p:sp>
        <p:nvSpPr>
          <p:cNvPr id="4" name="Zástupný symbol pro zápatí 3"/>
          <p:cNvSpPr>
            <a:spLocks noGrp="1"/>
          </p:cNvSpPr>
          <p:nvPr>
            <p:ph type="ftr" sz="quarter" idx="11"/>
          </p:nvPr>
        </p:nvSpPr>
        <p:spPr/>
        <p:txBody>
          <a:bodyPr/>
          <a:lstStyle/>
          <a:p>
            <a:endParaRPr lang="en-US"/>
          </a:p>
        </p:txBody>
      </p:sp>
      <p:sp>
        <p:nvSpPr>
          <p:cNvPr id="5" name="Zástupný symbol pro číslo snímku 4"/>
          <p:cNvSpPr>
            <a:spLocks noGrp="1"/>
          </p:cNvSpPr>
          <p:nvPr>
            <p:ph type="sldNum" sz="quarter" idx="12"/>
          </p:nvPr>
        </p:nvSpPr>
        <p:spPr/>
        <p:txBody>
          <a:bodyPr/>
          <a:lstStyle/>
          <a:p>
            <a:fld id="{32662D56-CEB8-4FB5-A7B7-E7F7F4F557CE}" type="slidenum">
              <a:rPr lang="en-US" smtClean="0"/>
              <a:t>‹#›</a:t>
            </a:fld>
            <a:endParaRPr lang="en-US"/>
          </a:p>
        </p:txBody>
      </p:sp>
      <p:sp>
        <p:nvSpPr>
          <p:cNvPr id="6" name="Rovnoramenný trojúhelník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A1F326BD-089A-4E20-862E-64FD7978CFE0}" type="datetimeFigureOut">
              <a:rPr lang="en-US" smtClean="0"/>
              <a:t>11/25/2021</a:t>
            </a:fld>
            <a:endParaRPr lang="en-US"/>
          </a:p>
        </p:txBody>
      </p:sp>
      <p:sp>
        <p:nvSpPr>
          <p:cNvPr id="3" name="Zástupný symbol pro zápatí 2"/>
          <p:cNvSpPr>
            <a:spLocks noGrp="1"/>
          </p:cNvSpPr>
          <p:nvPr>
            <p:ph type="ftr" sz="quarter" idx="11"/>
          </p:nvPr>
        </p:nvSpPr>
        <p:spPr/>
        <p:txBody>
          <a:bodyPr/>
          <a:lstStyle/>
          <a:p>
            <a:endParaRPr lang="en-US"/>
          </a:p>
        </p:txBody>
      </p:sp>
      <p:sp>
        <p:nvSpPr>
          <p:cNvPr id="4" name="Zástupný symbol pro číslo snímku 3"/>
          <p:cNvSpPr>
            <a:spLocks noGrp="1"/>
          </p:cNvSpPr>
          <p:nvPr>
            <p:ph type="sldNum" sz="quarter" idx="12"/>
          </p:nvPr>
        </p:nvSpPr>
        <p:spPr/>
        <p:txBody>
          <a:bodyPr/>
          <a:lstStyle/>
          <a:p>
            <a:fld id="{32662D56-CEB8-4FB5-A7B7-E7F7F4F557CE}" type="slidenum">
              <a:rPr lang="en-US" smtClean="0"/>
              <a:t>‹#›</a:t>
            </a:fld>
            <a:endParaRPr lang="en-US"/>
          </a:p>
        </p:txBody>
      </p:sp>
      <p:sp>
        <p:nvSpPr>
          <p:cNvPr id="5" name="Přímá spojnice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Rovnoramenný trojúhelník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cs-CZ"/>
              <a:t>Kliknutím lze upravit styl.</a:t>
            </a:r>
            <a:endParaRPr kumimoji="0" lang="en-US"/>
          </a:p>
        </p:txBody>
      </p:sp>
      <p:sp>
        <p:nvSpPr>
          <p:cNvPr id="3" name="Zástupný symbol pro text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cs-CZ"/>
              <a:t>Kliknutím lze upravit styly předlohy textu.</a:t>
            </a:r>
          </a:p>
        </p:txBody>
      </p:sp>
      <p:sp>
        <p:nvSpPr>
          <p:cNvPr id="5" name="Zástupný symbol pro datum 4"/>
          <p:cNvSpPr>
            <a:spLocks noGrp="1"/>
          </p:cNvSpPr>
          <p:nvPr>
            <p:ph type="dt" sz="half" idx="10"/>
          </p:nvPr>
        </p:nvSpPr>
        <p:spPr/>
        <p:txBody>
          <a:bodyPr/>
          <a:lstStyle/>
          <a:p>
            <a:fld id="{A1F326BD-089A-4E20-862E-64FD7978CFE0}" type="datetimeFigureOut">
              <a:rPr lang="en-US" smtClean="0"/>
              <a:t>11/25/2021</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32662D56-CEB8-4FB5-A7B7-E7F7F4F557CE}" type="slidenum">
              <a:rPr lang="en-US" smtClean="0"/>
              <a:t>‹#›</a:t>
            </a:fld>
            <a:endParaRPr lang="en-US"/>
          </a:p>
        </p:txBody>
      </p:sp>
      <p:sp>
        <p:nvSpPr>
          <p:cNvPr id="8" name="Přímá spojnice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Přímá spojnice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Rovnoramenný trojúhelník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Zástupný symbol pro obsah 11"/>
          <p:cNvSpPr>
            <a:spLocks noGrp="1"/>
          </p:cNvSpPr>
          <p:nvPr>
            <p:ph sz="quarter" idx="1"/>
          </p:nvPr>
        </p:nvSpPr>
        <p:spPr>
          <a:xfrm>
            <a:off x="304800" y="304800"/>
            <a:ext cx="5715000" cy="5715000"/>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cs-CZ"/>
              <a:t>Kliknutím lze upravit styl.</a:t>
            </a:r>
            <a:endParaRPr kumimoji="0" lang="en-US"/>
          </a:p>
        </p:txBody>
      </p:sp>
      <p:sp>
        <p:nvSpPr>
          <p:cNvPr id="3" name="Zástupný symbol pro obrázek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cs-CZ"/>
              <a:t>Kliknutím na ikonu přidáte obrázek.</a:t>
            </a:r>
            <a:endParaRPr kumimoji="0" lang="en-US" dirty="0"/>
          </a:p>
        </p:txBody>
      </p:sp>
      <p:sp>
        <p:nvSpPr>
          <p:cNvPr id="4" name="Zástupný symbol pro text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cs-CZ"/>
              <a:t>Kliknutím lze upravit styly předlohy textu.</a:t>
            </a:r>
          </a:p>
        </p:txBody>
      </p:sp>
      <p:sp>
        <p:nvSpPr>
          <p:cNvPr id="5" name="Zástupný symbol pro datum 4"/>
          <p:cNvSpPr>
            <a:spLocks noGrp="1"/>
          </p:cNvSpPr>
          <p:nvPr>
            <p:ph type="dt" sz="half" idx="10"/>
          </p:nvPr>
        </p:nvSpPr>
        <p:spPr/>
        <p:txBody>
          <a:bodyPr/>
          <a:lstStyle/>
          <a:p>
            <a:fld id="{A1F326BD-089A-4E20-862E-64FD7978CFE0}" type="datetimeFigureOut">
              <a:rPr lang="en-US" smtClean="0"/>
              <a:t>11/25/2021</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32662D56-CEB8-4FB5-A7B7-E7F7F4F557CE}" type="slidenum">
              <a:rPr lang="en-US" smtClean="0"/>
              <a:t>‹#›</a:t>
            </a:fld>
            <a:endParaRPr lang="en-US"/>
          </a:p>
        </p:txBody>
      </p:sp>
      <p:sp>
        <p:nvSpPr>
          <p:cNvPr id="8" name="Přímá spojnice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Rovnoramenný trojúhelník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Zástupný symbol pro nadpis 21"/>
          <p:cNvSpPr>
            <a:spLocks noGrp="1"/>
          </p:cNvSpPr>
          <p:nvPr>
            <p:ph type="title"/>
          </p:nvPr>
        </p:nvSpPr>
        <p:spPr>
          <a:xfrm>
            <a:off x="457200" y="152400"/>
            <a:ext cx="8229600" cy="990600"/>
          </a:xfrm>
          <a:prstGeom prst="rect">
            <a:avLst/>
          </a:prstGeom>
        </p:spPr>
        <p:txBody>
          <a:bodyPr vert="horz" anchor="b" anchorCtr="0">
            <a:normAutofit/>
          </a:bodyPr>
          <a:lstStyle/>
          <a:p>
            <a:r>
              <a:rPr kumimoji="0" lang="cs-CZ"/>
              <a:t>Kliknutím lze upravit styl.</a:t>
            </a:r>
            <a:endParaRPr kumimoji="0" lang="en-US"/>
          </a:p>
        </p:txBody>
      </p:sp>
      <p:sp>
        <p:nvSpPr>
          <p:cNvPr id="13" name="Zástupný symbol pro text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cs-CZ"/>
              <a:t>Kliknutím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14" name="Zástupný symbol pro datum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A1F326BD-089A-4E20-862E-64FD7978CFE0}" type="datetimeFigureOut">
              <a:rPr lang="en-US" smtClean="0"/>
              <a:t>11/25/2021</a:t>
            </a:fld>
            <a:endParaRPr lang="en-US"/>
          </a:p>
        </p:txBody>
      </p:sp>
      <p:sp>
        <p:nvSpPr>
          <p:cNvPr id="3" name="Zástupný symbol pro zápatí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Zástupný symbol pro číslo snímku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32662D56-CEB8-4FB5-A7B7-E7F7F4F557CE}" type="slidenum">
              <a:rPr lang="en-US" smtClean="0"/>
              <a:t>‹#›</a:t>
            </a:fld>
            <a:endParaRPr lang="en-US"/>
          </a:p>
        </p:txBody>
      </p:sp>
      <p:sp>
        <p:nvSpPr>
          <p:cNvPr id="28" name="Přímá spojnice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Přímá spojnice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Rovnoramenný trojúhelník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bbc.com/news/av/world-us-canada-46175024"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9.tmp"/><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11560" y="3886200"/>
            <a:ext cx="7465640" cy="990600"/>
          </a:xfrm>
        </p:spPr>
        <p:txBody>
          <a:bodyPr>
            <a:normAutofit fontScale="90000"/>
          </a:bodyPr>
          <a:lstStyle/>
          <a:p>
            <a:r>
              <a:rPr lang="en-US" dirty="0"/>
              <a:t>The role of</a:t>
            </a:r>
            <a:r>
              <a:rPr lang="cs-CZ" dirty="0"/>
              <a:t> </a:t>
            </a:r>
            <a:r>
              <a:rPr lang="en-US" dirty="0"/>
              <a:t>information</a:t>
            </a:r>
            <a:r>
              <a:rPr lang="cs-CZ" dirty="0"/>
              <a:t> </a:t>
            </a:r>
            <a:r>
              <a:rPr lang="en-US" dirty="0"/>
              <a:t>and</a:t>
            </a:r>
            <a:r>
              <a:rPr lang="cs-CZ" dirty="0"/>
              <a:t> </a:t>
            </a:r>
            <a:r>
              <a:rPr lang="en-US" dirty="0"/>
              <a:t>materials</a:t>
            </a:r>
            <a:r>
              <a:rPr lang="cs-CZ" dirty="0"/>
              <a:t> </a:t>
            </a:r>
            <a:br>
              <a:rPr lang="en-US" dirty="0"/>
            </a:br>
            <a:r>
              <a:rPr lang="en-US" dirty="0"/>
              <a:t>in media and on the internet</a:t>
            </a:r>
            <a:r>
              <a:rPr lang="cs-CZ" dirty="0"/>
              <a:t> II</a:t>
            </a:r>
            <a:r>
              <a:rPr lang="en-US" dirty="0"/>
              <a:t> </a:t>
            </a:r>
            <a:endParaRPr lang="it-IT" dirty="0"/>
          </a:p>
        </p:txBody>
      </p:sp>
      <p:sp>
        <p:nvSpPr>
          <p:cNvPr id="3" name="Podnadpis 2"/>
          <p:cNvSpPr>
            <a:spLocks noGrp="1"/>
          </p:cNvSpPr>
          <p:nvPr>
            <p:ph type="subTitle" idx="1"/>
          </p:nvPr>
        </p:nvSpPr>
        <p:spPr/>
        <p:txBody>
          <a:bodyPr/>
          <a:lstStyle/>
          <a:p>
            <a:r>
              <a:rPr lang="cs-CZ" dirty="0"/>
              <a:t>Hana Macháčková</a:t>
            </a:r>
            <a:endParaRPr lang="en-US" dirty="0"/>
          </a:p>
        </p:txBody>
      </p:sp>
    </p:spTree>
    <p:extLst>
      <p:ext uri="{BB962C8B-B14F-4D97-AF65-F5344CB8AC3E}">
        <p14:creationId xmlns:p14="http://schemas.microsoft.com/office/powerpoint/2010/main" val="957906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What</a:t>
            </a:r>
            <a:r>
              <a:rPr lang="cs-CZ" dirty="0"/>
              <a:t> </a:t>
            </a:r>
            <a:r>
              <a:rPr lang="cs-CZ" dirty="0" err="1"/>
              <a:t>is</a:t>
            </a:r>
            <a:r>
              <a:rPr lang="cs-CZ" dirty="0"/>
              <a:t> </a:t>
            </a:r>
            <a:r>
              <a:rPr lang="cs-CZ" dirty="0" err="1"/>
              <a:t>behind</a:t>
            </a:r>
            <a:r>
              <a:rPr lang="cs-CZ" dirty="0"/>
              <a:t> </a:t>
            </a:r>
            <a:r>
              <a:rPr lang="cs-CZ" dirty="0" err="1"/>
              <a:t>selective</a:t>
            </a:r>
            <a:r>
              <a:rPr lang="cs-CZ" dirty="0"/>
              <a:t> </a:t>
            </a:r>
            <a:r>
              <a:rPr lang="cs-CZ" dirty="0" err="1"/>
              <a:t>exposure</a:t>
            </a:r>
            <a:r>
              <a:rPr lang="cs-CZ" dirty="0"/>
              <a:t>?</a:t>
            </a:r>
          </a:p>
        </p:txBody>
      </p:sp>
      <p:sp>
        <p:nvSpPr>
          <p:cNvPr id="3" name="Zástupný symbol pro obsah 2"/>
          <p:cNvSpPr>
            <a:spLocks noGrp="1"/>
          </p:cNvSpPr>
          <p:nvPr>
            <p:ph sz="quarter" idx="1"/>
          </p:nvPr>
        </p:nvSpPr>
        <p:spPr/>
        <p:txBody>
          <a:bodyPr/>
          <a:lstStyle/>
          <a:p>
            <a:r>
              <a:rPr lang="en-US" dirty="0"/>
              <a:t>Metzger, M. J., </a:t>
            </a:r>
            <a:r>
              <a:rPr lang="en-US" dirty="0" err="1"/>
              <a:t>Hartsell</a:t>
            </a:r>
            <a:r>
              <a:rPr lang="en-US" dirty="0"/>
              <a:t>, E. H., &amp; </a:t>
            </a:r>
            <a:r>
              <a:rPr lang="en-US" dirty="0" err="1"/>
              <a:t>Flanagin</a:t>
            </a:r>
            <a:r>
              <a:rPr lang="en-US" dirty="0"/>
              <a:t>, A. J. (2015). Cognitive dissonance or credibility? A comparison of two theoretical explanations for selective exposure to partisan news. </a:t>
            </a:r>
            <a:r>
              <a:rPr lang="en-US" i="1" dirty="0"/>
              <a:t>Communication Research</a:t>
            </a:r>
            <a:endParaRPr lang="cs-CZ" i="1" dirty="0"/>
          </a:p>
          <a:p>
            <a:endParaRPr lang="cs-CZ" i="1" dirty="0"/>
          </a:p>
          <a:p>
            <a:r>
              <a:rPr lang="cs-CZ" dirty="0" err="1"/>
              <a:t>Partisan</a:t>
            </a:r>
            <a:r>
              <a:rPr lang="cs-CZ" dirty="0"/>
              <a:t> </a:t>
            </a:r>
            <a:r>
              <a:rPr lang="cs-CZ" dirty="0" err="1"/>
              <a:t>selective</a:t>
            </a:r>
            <a:r>
              <a:rPr lang="cs-CZ" dirty="0"/>
              <a:t> </a:t>
            </a:r>
            <a:r>
              <a:rPr lang="cs-CZ" dirty="0" err="1"/>
              <a:t>exposure</a:t>
            </a:r>
            <a:endParaRPr lang="cs-CZ" dirty="0"/>
          </a:p>
          <a:p>
            <a:pPr lvl="1"/>
            <a:r>
              <a:rPr lang="cs-CZ" dirty="0" err="1"/>
              <a:t>tendency</a:t>
            </a:r>
            <a:r>
              <a:rPr lang="cs-CZ" dirty="0"/>
              <a:t> to </a:t>
            </a:r>
            <a:r>
              <a:rPr lang="cs-CZ" dirty="0" err="1"/>
              <a:t>seek</a:t>
            </a:r>
            <a:r>
              <a:rPr lang="cs-CZ" dirty="0"/>
              <a:t> </a:t>
            </a:r>
            <a:r>
              <a:rPr lang="cs-CZ" dirty="0" err="1"/>
              <a:t>out</a:t>
            </a:r>
            <a:r>
              <a:rPr lang="cs-CZ" dirty="0"/>
              <a:t> </a:t>
            </a:r>
            <a:r>
              <a:rPr lang="cs-CZ" dirty="0" err="1"/>
              <a:t>news</a:t>
            </a:r>
            <a:r>
              <a:rPr lang="cs-CZ" dirty="0"/>
              <a:t> </a:t>
            </a:r>
            <a:r>
              <a:rPr lang="cs-CZ" dirty="0" err="1"/>
              <a:t>information</a:t>
            </a:r>
            <a:r>
              <a:rPr lang="cs-CZ" dirty="0"/>
              <a:t> </a:t>
            </a:r>
            <a:r>
              <a:rPr lang="cs-CZ" dirty="0" err="1"/>
              <a:t>or</a:t>
            </a:r>
            <a:r>
              <a:rPr lang="cs-CZ" dirty="0"/>
              <a:t> </a:t>
            </a:r>
            <a:r>
              <a:rPr lang="cs-CZ" dirty="0" err="1"/>
              <a:t>sources</a:t>
            </a:r>
            <a:r>
              <a:rPr lang="cs-CZ" dirty="0"/>
              <a:t> </a:t>
            </a:r>
            <a:r>
              <a:rPr lang="cs-CZ" dirty="0" err="1"/>
              <a:t>that</a:t>
            </a:r>
            <a:r>
              <a:rPr lang="cs-CZ" dirty="0"/>
              <a:t> </a:t>
            </a:r>
            <a:r>
              <a:rPr lang="cs-CZ" dirty="0" err="1"/>
              <a:t>share</a:t>
            </a:r>
            <a:r>
              <a:rPr lang="cs-CZ" dirty="0"/>
              <a:t> </a:t>
            </a:r>
            <a:r>
              <a:rPr lang="cs-CZ" dirty="0" err="1"/>
              <a:t>own</a:t>
            </a:r>
            <a:r>
              <a:rPr lang="cs-CZ" dirty="0"/>
              <a:t> </a:t>
            </a:r>
            <a:r>
              <a:rPr lang="cs-CZ" dirty="0" err="1"/>
              <a:t>political</a:t>
            </a:r>
            <a:r>
              <a:rPr lang="cs-CZ" dirty="0"/>
              <a:t> </a:t>
            </a:r>
            <a:r>
              <a:rPr lang="cs-CZ" dirty="0" err="1"/>
              <a:t>viewpoints</a:t>
            </a:r>
            <a:endParaRPr lang="cs-CZ" dirty="0"/>
          </a:p>
          <a:p>
            <a:endParaRPr lang="cs-CZ" dirty="0"/>
          </a:p>
        </p:txBody>
      </p:sp>
    </p:spTree>
    <p:extLst>
      <p:ext uri="{BB962C8B-B14F-4D97-AF65-F5344CB8AC3E}">
        <p14:creationId xmlns:p14="http://schemas.microsoft.com/office/powerpoint/2010/main" val="22632904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a:t>Testing</a:t>
            </a:r>
            <a:r>
              <a:rPr lang="cs-CZ" dirty="0"/>
              <a:t> </a:t>
            </a:r>
            <a:r>
              <a:rPr lang="cs-CZ" dirty="0" err="1"/>
              <a:t>two</a:t>
            </a:r>
            <a:r>
              <a:rPr lang="cs-CZ" dirty="0"/>
              <a:t> </a:t>
            </a:r>
            <a:r>
              <a:rPr lang="cs-CZ" dirty="0" err="1"/>
              <a:t>presumptions</a:t>
            </a:r>
            <a:r>
              <a:rPr lang="cs-CZ" dirty="0"/>
              <a:t> </a:t>
            </a:r>
            <a:r>
              <a:rPr lang="cs-CZ" dirty="0" err="1"/>
              <a:t>beyond</a:t>
            </a:r>
            <a:r>
              <a:rPr lang="cs-CZ" dirty="0"/>
              <a:t> </a:t>
            </a:r>
            <a:r>
              <a:rPr lang="cs-CZ" dirty="0" err="1"/>
              <a:t>partisan</a:t>
            </a:r>
            <a:r>
              <a:rPr lang="cs-CZ" dirty="0"/>
              <a:t> </a:t>
            </a:r>
            <a:r>
              <a:rPr lang="cs-CZ" dirty="0" err="1"/>
              <a:t>selective</a:t>
            </a:r>
            <a:r>
              <a:rPr lang="cs-CZ" dirty="0"/>
              <a:t> </a:t>
            </a:r>
            <a:r>
              <a:rPr lang="cs-CZ" dirty="0" err="1"/>
              <a:t>exposure</a:t>
            </a:r>
            <a:endParaRPr lang="cs-CZ" dirty="0"/>
          </a:p>
        </p:txBody>
      </p:sp>
      <p:sp>
        <p:nvSpPr>
          <p:cNvPr id="3" name="Zástupný symbol pro obsah 2"/>
          <p:cNvSpPr>
            <a:spLocks noGrp="1"/>
          </p:cNvSpPr>
          <p:nvPr>
            <p:ph sz="quarter" idx="1"/>
          </p:nvPr>
        </p:nvSpPr>
        <p:spPr/>
        <p:txBody>
          <a:bodyPr>
            <a:normAutofit fontScale="92500" lnSpcReduction="10000"/>
          </a:bodyPr>
          <a:lstStyle/>
          <a:p>
            <a:endParaRPr lang="cs-CZ" dirty="0"/>
          </a:p>
          <a:p>
            <a:r>
              <a:rPr lang="cs-CZ" b="1" dirty="0" err="1"/>
              <a:t>Cognitive</a:t>
            </a:r>
            <a:r>
              <a:rPr lang="cs-CZ" b="1" dirty="0"/>
              <a:t> disonance</a:t>
            </a:r>
            <a:r>
              <a:rPr lang="cs-CZ" dirty="0"/>
              <a:t>: „</a:t>
            </a:r>
            <a:r>
              <a:rPr lang="en-US" dirty="0" err="1"/>
              <a:t>Festinger</a:t>
            </a:r>
            <a:r>
              <a:rPr lang="en-US" dirty="0"/>
              <a:t> (1957) postulated that people desire consistency among their attitudes as well as between their attitudes and their behaviors. When people are aware of inconsistencies, they experience cognitive dissonance, which causes mental discomfort that they are motivated to </a:t>
            </a:r>
            <a:r>
              <a:rPr lang="en-US" i="1" dirty="0"/>
              <a:t>avoid and reduce</a:t>
            </a:r>
            <a:r>
              <a:rPr lang="en-US" dirty="0"/>
              <a:t>.</a:t>
            </a:r>
            <a:r>
              <a:rPr lang="cs-CZ" dirty="0"/>
              <a:t>“</a:t>
            </a:r>
          </a:p>
          <a:p>
            <a:endParaRPr lang="cs-CZ" dirty="0"/>
          </a:p>
          <a:p>
            <a:r>
              <a:rPr lang="cs-CZ" b="1" dirty="0" err="1"/>
              <a:t>Evaluations</a:t>
            </a:r>
            <a:r>
              <a:rPr lang="cs-CZ" b="1" dirty="0"/>
              <a:t> </a:t>
            </a:r>
            <a:r>
              <a:rPr lang="cs-CZ" b="1" dirty="0" err="1"/>
              <a:t>of</a:t>
            </a:r>
            <a:r>
              <a:rPr lang="cs-CZ" b="1" dirty="0"/>
              <a:t> </a:t>
            </a:r>
            <a:r>
              <a:rPr lang="cs-CZ" b="1" dirty="0" err="1"/>
              <a:t>the</a:t>
            </a:r>
            <a:r>
              <a:rPr lang="cs-CZ" b="1" dirty="0"/>
              <a:t> </a:t>
            </a:r>
            <a:r>
              <a:rPr lang="cs-CZ" b="1" dirty="0" err="1"/>
              <a:t>credibility</a:t>
            </a:r>
            <a:r>
              <a:rPr lang="cs-CZ" dirty="0"/>
              <a:t> – „</a:t>
            </a:r>
            <a:r>
              <a:rPr lang="en-US" dirty="0"/>
              <a:t>individuals </a:t>
            </a:r>
            <a:r>
              <a:rPr lang="en-US" i="1" dirty="0"/>
              <a:t>seek</a:t>
            </a:r>
            <a:r>
              <a:rPr lang="en-US" dirty="0"/>
              <a:t> information  from  news  sources  that  share  their  political  attitudes  and  outlook  (i.e.,  attitude-consistent  news  sources)  because  they  perceive  them  as  more  credible  than  </a:t>
            </a:r>
            <a:r>
              <a:rPr lang="cs-CZ" dirty="0"/>
              <a:t>o</a:t>
            </a:r>
            <a:r>
              <a:rPr lang="en-US" dirty="0" err="1"/>
              <a:t>ther</a:t>
            </a:r>
            <a:r>
              <a:rPr lang="en-US" dirty="0"/>
              <a:t> sources</a:t>
            </a:r>
            <a:r>
              <a:rPr lang="cs-CZ" dirty="0"/>
              <a:t>“</a:t>
            </a:r>
          </a:p>
          <a:p>
            <a:endParaRPr lang="en-US" dirty="0"/>
          </a:p>
        </p:txBody>
      </p:sp>
    </p:spTree>
    <p:extLst>
      <p:ext uri="{BB962C8B-B14F-4D97-AF65-F5344CB8AC3E}">
        <p14:creationId xmlns:p14="http://schemas.microsoft.com/office/powerpoint/2010/main" val="42740660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Credibility</a:t>
            </a:r>
            <a:endParaRPr lang="cs-CZ" dirty="0"/>
          </a:p>
        </p:txBody>
      </p:sp>
      <p:sp>
        <p:nvSpPr>
          <p:cNvPr id="3" name="Zástupný symbol pro obsah 2"/>
          <p:cNvSpPr>
            <a:spLocks noGrp="1"/>
          </p:cNvSpPr>
          <p:nvPr>
            <p:ph sz="quarter" idx="1"/>
          </p:nvPr>
        </p:nvSpPr>
        <p:spPr/>
        <p:txBody>
          <a:bodyPr/>
          <a:lstStyle/>
          <a:p>
            <a:r>
              <a:rPr lang="cs-CZ" dirty="0" err="1"/>
              <a:t>Moreover</a:t>
            </a:r>
            <a:endParaRPr lang="cs-CZ" dirty="0"/>
          </a:p>
          <a:p>
            <a:pPr lvl="1"/>
            <a:r>
              <a:rPr lang="en-US" dirty="0"/>
              <a:t>people judge unbiased news sources as more credible than biased or one-sided news sources (Allen, 1991; </a:t>
            </a:r>
            <a:r>
              <a:rPr lang="en-US" dirty="0" err="1"/>
              <a:t>Pechmann</a:t>
            </a:r>
            <a:r>
              <a:rPr lang="en-US" dirty="0"/>
              <a:t>, 1992; Zhao &amp; Capella, 2008)</a:t>
            </a:r>
            <a:endParaRPr lang="cs-CZ" dirty="0"/>
          </a:p>
          <a:p>
            <a:pPr lvl="1"/>
            <a:endParaRPr lang="cs-CZ" dirty="0"/>
          </a:p>
          <a:p>
            <a:r>
              <a:rPr lang="cs-CZ" dirty="0" err="1"/>
              <a:t>However</a:t>
            </a:r>
            <a:r>
              <a:rPr lang="cs-CZ" dirty="0"/>
              <a:t>…</a:t>
            </a:r>
          </a:p>
          <a:p>
            <a:pPr lvl="1"/>
            <a:endParaRPr lang="cs-CZ" dirty="0"/>
          </a:p>
          <a:p>
            <a:pPr lvl="1"/>
            <a:r>
              <a:rPr lang="en-US" dirty="0"/>
              <a:t>people may judge biased but attitudinally consistent sources as more credible than unbiased sources (Clark &amp; </a:t>
            </a:r>
            <a:r>
              <a:rPr lang="en-US" dirty="0" err="1"/>
              <a:t>Maass</a:t>
            </a:r>
            <a:r>
              <a:rPr lang="en-US" dirty="0"/>
              <a:t>, 1988; Mackie &amp; </a:t>
            </a:r>
            <a:r>
              <a:rPr lang="en-US" dirty="0" err="1"/>
              <a:t>Queller</a:t>
            </a:r>
            <a:r>
              <a:rPr lang="en-US" dirty="0"/>
              <a:t>, 2000; </a:t>
            </a:r>
            <a:r>
              <a:rPr lang="en-US" dirty="0" err="1"/>
              <a:t>Vallone</a:t>
            </a:r>
            <a:r>
              <a:rPr lang="en-US" dirty="0"/>
              <a:t>, Ross, &amp; </a:t>
            </a:r>
            <a:r>
              <a:rPr lang="en-US" dirty="0" err="1"/>
              <a:t>Lepper</a:t>
            </a:r>
            <a:r>
              <a:rPr lang="en-US" dirty="0"/>
              <a:t>, 1985).</a:t>
            </a:r>
            <a:endParaRPr lang="cs-CZ" dirty="0"/>
          </a:p>
        </p:txBody>
      </p:sp>
    </p:spTree>
    <p:extLst>
      <p:ext uri="{BB962C8B-B14F-4D97-AF65-F5344CB8AC3E}">
        <p14:creationId xmlns:p14="http://schemas.microsoft.com/office/powerpoint/2010/main" val="22437689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457200" y="404664"/>
            <a:ext cx="8229600" cy="5752296"/>
          </a:xfrm>
        </p:spPr>
        <p:txBody>
          <a:bodyPr>
            <a:normAutofit fontScale="92500" lnSpcReduction="10000"/>
          </a:bodyPr>
          <a:lstStyle/>
          <a:p>
            <a:r>
              <a:rPr lang="en-US" dirty="0"/>
              <a:t>2,146 adults living in the United States </a:t>
            </a:r>
            <a:r>
              <a:rPr lang="cs-CZ" dirty="0"/>
              <a:t>(panel)</a:t>
            </a:r>
          </a:p>
          <a:p>
            <a:endParaRPr lang="cs-CZ" dirty="0"/>
          </a:p>
          <a:p>
            <a:r>
              <a:rPr lang="cs-CZ" dirty="0"/>
              <a:t>E</a:t>
            </a:r>
            <a:r>
              <a:rPr lang="en-US" dirty="0" err="1"/>
              <a:t>xperiment</a:t>
            </a:r>
            <a:r>
              <a:rPr lang="cs-CZ" dirty="0"/>
              <a:t>:</a:t>
            </a:r>
            <a:r>
              <a:rPr lang="en-US" dirty="0"/>
              <a:t> 3</a:t>
            </a:r>
            <a:r>
              <a:rPr lang="cs-CZ" dirty="0"/>
              <a:t> x 3 design</a:t>
            </a:r>
          </a:p>
          <a:p>
            <a:pPr lvl="1"/>
            <a:r>
              <a:rPr lang="cs-CZ" dirty="0"/>
              <a:t>Source: </a:t>
            </a:r>
            <a:r>
              <a:rPr lang="en-US" dirty="0"/>
              <a:t>conservative, liberal, or unbiased</a:t>
            </a:r>
            <a:endParaRPr lang="cs-CZ" dirty="0"/>
          </a:p>
          <a:p>
            <a:pPr lvl="1"/>
            <a:r>
              <a:rPr lang="cs-CZ" dirty="0"/>
              <a:t>Story</a:t>
            </a:r>
            <a:r>
              <a:rPr lang="cs-CZ" b="1" dirty="0"/>
              <a:t>: </a:t>
            </a:r>
            <a:r>
              <a:rPr lang="en-US" dirty="0"/>
              <a:t>conservative, liberal, or unbiased</a:t>
            </a:r>
            <a:endParaRPr lang="cs-CZ" b="1" dirty="0"/>
          </a:p>
          <a:p>
            <a:r>
              <a:rPr lang="en-US" dirty="0"/>
              <a:t>news sources were manipulated to include stories on two issues: </a:t>
            </a:r>
            <a:endParaRPr lang="cs-CZ" dirty="0"/>
          </a:p>
          <a:p>
            <a:pPr lvl="1"/>
            <a:r>
              <a:rPr lang="en-US" dirty="0"/>
              <a:t>the legalization of gay marriage in Washington, D.C.</a:t>
            </a:r>
            <a:endParaRPr lang="cs-CZ" dirty="0"/>
          </a:p>
          <a:p>
            <a:pPr lvl="1"/>
            <a:r>
              <a:rPr lang="en-US" dirty="0"/>
              <a:t>budget cuts to Planned Parenthood programs</a:t>
            </a:r>
            <a:endParaRPr lang="cs-CZ" dirty="0"/>
          </a:p>
          <a:p>
            <a:endParaRPr lang="cs-CZ" dirty="0"/>
          </a:p>
          <a:p>
            <a:pPr lvl="1"/>
            <a:r>
              <a:rPr lang="cs-CZ" dirty="0"/>
              <a:t>a) </a:t>
            </a:r>
            <a:r>
              <a:rPr lang="en-US" dirty="0"/>
              <a:t>emphasizing liberal views on the issue and presenting those views as superior to conservative views</a:t>
            </a:r>
            <a:endParaRPr lang="cs-CZ" dirty="0"/>
          </a:p>
          <a:p>
            <a:pPr lvl="1"/>
            <a:r>
              <a:rPr lang="en-US" dirty="0"/>
              <a:t>b) emphasizing conservative views on the issue and presenting those views as superior to liberal views </a:t>
            </a:r>
            <a:endParaRPr lang="cs-CZ" dirty="0"/>
          </a:p>
          <a:p>
            <a:pPr lvl="1"/>
            <a:r>
              <a:rPr lang="en-US" dirty="0"/>
              <a:t>c) presenting both liberal and conservative views on the issue equally and as equally valid</a:t>
            </a:r>
            <a:endParaRPr lang="cs-CZ" dirty="0"/>
          </a:p>
          <a:p>
            <a:pPr lvl="1"/>
            <a:endParaRPr lang="cs-CZ" dirty="0"/>
          </a:p>
          <a:p>
            <a:endParaRPr lang="cs-CZ" b="1" dirty="0"/>
          </a:p>
        </p:txBody>
      </p:sp>
    </p:spTree>
    <p:extLst>
      <p:ext uri="{BB962C8B-B14F-4D97-AF65-F5344CB8AC3E}">
        <p14:creationId xmlns:p14="http://schemas.microsoft.com/office/powerpoint/2010/main" val="9896901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B814CE-8E6C-41C5-8C3E-2DA401A8D3A3}"/>
              </a:ext>
            </a:extLst>
          </p:cNvPr>
          <p:cNvSpPr>
            <a:spLocks noGrp="1"/>
          </p:cNvSpPr>
          <p:nvPr>
            <p:ph type="title"/>
          </p:nvPr>
        </p:nvSpPr>
        <p:spPr/>
        <p:txBody>
          <a:bodyPr/>
          <a:lstStyle/>
          <a:p>
            <a:endParaRPr lang="cs-CZ" dirty="0"/>
          </a:p>
        </p:txBody>
      </p:sp>
      <p:sp>
        <p:nvSpPr>
          <p:cNvPr id="3" name="Zástupný symbol pro obsah 2">
            <a:extLst>
              <a:ext uri="{FF2B5EF4-FFF2-40B4-BE49-F238E27FC236}">
                <a16:creationId xmlns:a16="http://schemas.microsoft.com/office/drawing/2014/main" id="{8C8E0C96-95AC-4F4F-B478-EBC6C31FE27E}"/>
              </a:ext>
            </a:extLst>
          </p:cNvPr>
          <p:cNvSpPr>
            <a:spLocks noGrp="1"/>
          </p:cNvSpPr>
          <p:nvPr>
            <p:ph sz="quarter" idx="1"/>
          </p:nvPr>
        </p:nvSpPr>
        <p:spPr/>
        <p:txBody>
          <a:bodyPr>
            <a:normAutofit fontScale="85000" lnSpcReduction="20000"/>
          </a:bodyPr>
          <a:lstStyle/>
          <a:p>
            <a:r>
              <a:rPr lang="en-US" dirty="0"/>
              <a:t>Conservative   stories   were   created   by   providing   quotes   from   Republican politicians (e.g., Mike Huckabee), emphasizing conservative stances on  issues  (i.e.,  pro-life,  anti-gay  marriage)  and  criticizing  liberal  viewpoints.  Likewise, liberal stories were created by using quotes from Democrat politicians (e.g., Nancy Pelosi), emphasizing liberal stances on issues and criticizing </a:t>
            </a:r>
            <a:r>
              <a:rPr lang="en-US" dirty="0" err="1"/>
              <a:t>conser-vative</a:t>
            </a:r>
            <a:r>
              <a:rPr lang="en-US" dirty="0"/>
              <a:t>  viewpoints.  Balanced  stories  provided  quotes  about  liberal  and  </a:t>
            </a:r>
            <a:r>
              <a:rPr lang="en-US" dirty="0" err="1"/>
              <a:t>conserva-tive</a:t>
            </a:r>
            <a:r>
              <a:rPr lang="en-US" dirty="0"/>
              <a:t>  viewpoints  without  taking  a  side.  </a:t>
            </a:r>
          </a:p>
          <a:p>
            <a:endParaRPr lang="en-US" dirty="0"/>
          </a:p>
          <a:p>
            <a:r>
              <a:rPr lang="en-US" dirty="0"/>
              <a:t>The  news  sources  were  all  screenshots  of  websites  and  included  FoxNews.com  (</a:t>
            </a:r>
            <a:r>
              <a:rPr lang="en-US" dirty="0" err="1"/>
              <a:t>conserva-tively</a:t>
            </a:r>
            <a:r>
              <a:rPr lang="en-US" dirty="0"/>
              <a:t> slanted traditional source), NPR.com (liberally slanted traditional source), CNN.com (balanced traditional source), LiberalOasis.com (liberal blog), RedState.com (conservative blog), and TheModerateVoice.com (balanced blog). The news sources were categorized as liberal, conservative, or balanced based on study participants’ own perceptions.</a:t>
            </a:r>
            <a:endParaRPr lang="cs-CZ" dirty="0"/>
          </a:p>
        </p:txBody>
      </p:sp>
    </p:spTree>
    <p:extLst>
      <p:ext uri="{BB962C8B-B14F-4D97-AF65-F5344CB8AC3E}">
        <p14:creationId xmlns:p14="http://schemas.microsoft.com/office/powerpoint/2010/main" val="3612352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descr="Výřez obrazovky"/>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999515" y="476672"/>
            <a:ext cx="7144970" cy="5373588"/>
          </a:xfrm>
        </p:spPr>
      </p:pic>
    </p:spTree>
    <p:extLst>
      <p:ext uri="{BB962C8B-B14F-4D97-AF65-F5344CB8AC3E}">
        <p14:creationId xmlns:p14="http://schemas.microsoft.com/office/powerpoint/2010/main" val="31155123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t>Measures</a:t>
            </a:r>
            <a:endParaRPr lang="cs-CZ" dirty="0"/>
          </a:p>
        </p:txBody>
      </p:sp>
      <p:sp>
        <p:nvSpPr>
          <p:cNvPr id="3" name="Zástupný symbol pro obsah 2"/>
          <p:cNvSpPr>
            <a:spLocks noGrp="1"/>
          </p:cNvSpPr>
          <p:nvPr>
            <p:ph sz="quarter" idx="1"/>
          </p:nvPr>
        </p:nvSpPr>
        <p:spPr/>
        <p:txBody>
          <a:bodyPr/>
          <a:lstStyle/>
          <a:p>
            <a:endParaRPr lang="cs-CZ" dirty="0"/>
          </a:p>
          <a:p>
            <a:pPr marL="274320" lvl="1">
              <a:spcBef>
                <a:spcPts val="600"/>
              </a:spcBef>
              <a:buClr>
                <a:schemeClr val="accent1"/>
              </a:buClr>
            </a:pPr>
            <a:r>
              <a:rPr lang="cs-CZ" dirty="0" err="1"/>
              <a:t>Attitudes</a:t>
            </a:r>
            <a:r>
              <a:rPr lang="cs-CZ" dirty="0"/>
              <a:t>: </a:t>
            </a:r>
            <a:r>
              <a:rPr lang="cs-CZ" dirty="0" err="1"/>
              <a:t>if</a:t>
            </a:r>
            <a:r>
              <a:rPr lang="cs-CZ" dirty="0"/>
              <a:t> </a:t>
            </a:r>
            <a:r>
              <a:rPr lang="cs-CZ" dirty="0" err="1"/>
              <a:t>the</a:t>
            </a:r>
            <a:r>
              <a:rPr lang="cs-CZ" dirty="0"/>
              <a:t> source/story </a:t>
            </a:r>
            <a:r>
              <a:rPr lang="cs-CZ" dirty="0" err="1"/>
              <a:t>is</a:t>
            </a:r>
            <a:r>
              <a:rPr lang="cs-CZ" dirty="0"/>
              <a:t> </a:t>
            </a:r>
            <a:r>
              <a:rPr lang="cs-CZ" dirty="0" err="1"/>
              <a:t>attitude-consistent</a:t>
            </a:r>
            <a:r>
              <a:rPr lang="cs-CZ" dirty="0"/>
              <a:t>, </a:t>
            </a:r>
            <a:r>
              <a:rPr lang="cs-CZ" dirty="0" err="1"/>
              <a:t>attitude-challenging</a:t>
            </a:r>
            <a:r>
              <a:rPr lang="cs-CZ" dirty="0"/>
              <a:t>,  </a:t>
            </a:r>
            <a:r>
              <a:rPr lang="cs-CZ" dirty="0" err="1"/>
              <a:t>or</a:t>
            </a:r>
            <a:r>
              <a:rPr lang="cs-CZ" dirty="0"/>
              <a:t> </a:t>
            </a:r>
            <a:r>
              <a:rPr lang="cs-CZ" dirty="0" err="1"/>
              <a:t>balanced</a:t>
            </a:r>
            <a:endParaRPr lang="cs-CZ" dirty="0"/>
          </a:p>
          <a:p>
            <a:pPr marL="274320" lvl="1">
              <a:spcBef>
                <a:spcPts val="600"/>
              </a:spcBef>
              <a:buClr>
                <a:schemeClr val="accent1"/>
              </a:buClr>
            </a:pPr>
            <a:r>
              <a:rPr lang="cs-CZ" dirty="0" err="1"/>
              <a:t>Credibility</a:t>
            </a:r>
            <a:r>
              <a:rPr lang="cs-CZ" dirty="0"/>
              <a:t>: </a:t>
            </a:r>
            <a:r>
              <a:rPr lang="cs-CZ" dirty="0" err="1"/>
              <a:t>of</a:t>
            </a:r>
            <a:r>
              <a:rPr lang="cs-CZ" dirty="0"/>
              <a:t> source and </a:t>
            </a:r>
            <a:r>
              <a:rPr lang="cs-CZ" dirty="0" err="1"/>
              <a:t>message</a:t>
            </a:r>
            <a:endParaRPr lang="cs-CZ" dirty="0"/>
          </a:p>
          <a:p>
            <a:pPr marL="274320" lvl="1">
              <a:spcBef>
                <a:spcPts val="600"/>
              </a:spcBef>
              <a:buClr>
                <a:schemeClr val="accent1"/>
              </a:buClr>
            </a:pPr>
            <a:r>
              <a:rPr lang="cs-CZ" dirty="0" err="1"/>
              <a:t>Cognitive</a:t>
            </a:r>
            <a:r>
              <a:rPr lang="cs-CZ" dirty="0"/>
              <a:t> disonance </a:t>
            </a:r>
            <a:r>
              <a:rPr lang="cs-CZ" dirty="0" err="1"/>
              <a:t>experienced</a:t>
            </a:r>
            <a:r>
              <a:rPr lang="cs-CZ" dirty="0"/>
              <a:t> </a:t>
            </a:r>
          </a:p>
          <a:p>
            <a:pPr marL="548640" lvl="2">
              <a:spcBef>
                <a:spcPts val="600"/>
              </a:spcBef>
              <a:buClr>
                <a:schemeClr val="accent1"/>
              </a:buClr>
            </a:pPr>
            <a:r>
              <a:rPr lang="cs-CZ" dirty="0" err="1"/>
              <a:t>E.g</a:t>
            </a:r>
            <a:r>
              <a:rPr lang="cs-CZ" dirty="0"/>
              <a:t>., </a:t>
            </a:r>
            <a:r>
              <a:rPr lang="en-US" dirty="0"/>
              <a:t>This news source makes me uncomfortable</a:t>
            </a:r>
            <a:endParaRPr lang="cs-CZ" dirty="0"/>
          </a:p>
          <a:p>
            <a:pPr marL="274320" lvl="1">
              <a:spcBef>
                <a:spcPts val="600"/>
              </a:spcBef>
              <a:buClr>
                <a:schemeClr val="accent1"/>
              </a:buClr>
            </a:pPr>
            <a:r>
              <a:rPr lang="cs-CZ" dirty="0" err="1"/>
              <a:t>Selective</a:t>
            </a:r>
            <a:r>
              <a:rPr lang="cs-CZ" dirty="0"/>
              <a:t> </a:t>
            </a:r>
            <a:r>
              <a:rPr lang="cs-CZ" dirty="0" err="1"/>
              <a:t>exposure</a:t>
            </a:r>
            <a:r>
              <a:rPr lang="cs-CZ" dirty="0"/>
              <a:t>: </a:t>
            </a:r>
            <a:r>
              <a:rPr lang="cs-CZ" dirty="0" err="1"/>
              <a:t>likelihood</a:t>
            </a:r>
            <a:r>
              <a:rPr lang="cs-CZ" dirty="0"/>
              <a:t> to use </a:t>
            </a:r>
            <a:r>
              <a:rPr lang="cs-CZ" dirty="0" err="1"/>
              <a:t>the</a:t>
            </a:r>
            <a:r>
              <a:rPr lang="cs-CZ" dirty="0"/>
              <a:t> source </a:t>
            </a:r>
            <a:r>
              <a:rPr lang="cs-CZ" dirty="0" err="1"/>
              <a:t>again</a:t>
            </a:r>
            <a:endParaRPr lang="cs-CZ" dirty="0"/>
          </a:p>
          <a:p>
            <a:endParaRPr lang="cs-CZ" dirty="0"/>
          </a:p>
        </p:txBody>
      </p:sp>
    </p:spTree>
    <p:extLst>
      <p:ext uri="{BB962C8B-B14F-4D97-AF65-F5344CB8AC3E}">
        <p14:creationId xmlns:p14="http://schemas.microsoft.com/office/powerpoint/2010/main" val="35273346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Cognitive</a:t>
            </a:r>
            <a:r>
              <a:rPr lang="cs-CZ" dirty="0"/>
              <a:t> disonance</a:t>
            </a:r>
          </a:p>
        </p:txBody>
      </p:sp>
      <p:sp>
        <p:nvSpPr>
          <p:cNvPr id="3" name="Zástupný symbol pro obsah 2"/>
          <p:cNvSpPr>
            <a:spLocks noGrp="1"/>
          </p:cNvSpPr>
          <p:nvPr>
            <p:ph sz="quarter" idx="1"/>
          </p:nvPr>
        </p:nvSpPr>
        <p:spPr/>
        <p:txBody>
          <a:bodyPr>
            <a:normAutofit lnSpcReduction="10000"/>
          </a:bodyPr>
          <a:lstStyle/>
          <a:p>
            <a:r>
              <a:rPr lang="en-US" dirty="0"/>
              <a:t>Consistent with the predictions</a:t>
            </a:r>
            <a:r>
              <a:rPr lang="cs-CZ" dirty="0"/>
              <a:t>:</a:t>
            </a:r>
          </a:p>
          <a:p>
            <a:pPr lvl="1"/>
            <a:r>
              <a:rPr lang="cs-CZ" dirty="0" err="1"/>
              <a:t>Less</a:t>
            </a:r>
            <a:r>
              <a:rPr lang="cs-CZ" dirty="0"/>
              <a:t> CD in </a:t>
            </a:r>
            <a:r>
              <a:rPr lang="cs-CZ" dirty="0" err="1"/>
              <a:t>exposure</a:t>
            </a:r>
            <a:r>
              <a:rPr lang="cs-CZ" dirty="0"/>
              <a:t> to </a:t>
            </a:r>
            <a:r>
              <a:rPr lang="en-US" dirty="0"/>
              <a:t>attitude-consistent sources </a:t>
            </a:r>
            <a:r>
              <a:rPr lang="cs-CZ" dirty="0"/>
              <a:t>vs. </a:t>
            </a:r>
            <a:r>
              <a:rPr lang="cs-CZ" dirty="0" err="1"/>
              <a:t>both</a:t>
            </a:r>
            <a:r>
              <a:rPr lang="cs-CZ" dirty="0"/>
              <a:t> </a:t>
            </a:r>
            <a:r>
              <a:rPr lang="cs-CZ" dirty="0" err="1"/>
              <a:t>cognitive</a:t>
            </a:r>
            <a:r>
              <a:rPr lang="cs-CZ" dirty="0"/>
              <a:t> </a:t>
            </a:r>
            <a:r>
              <a:rPr lang="cs-CZ" dirty="0" err="1"/>
              <a:t>challenging</a:t>
            </a:r>
            <a:r>
              <a:rPr lang="cs-CZ" dirty="0"/>
              <a:t> and </a:t>
            </a:r>
            <a:r>
              <a:rPr lang="cs-CZ" dirty="0" err="1"/>
              <a:t>balanced</a:t>
            </a:r>
            <a:endParaRPr lang="cs-CZ" dirty="0"/>
          </a:p>
          <a:p>
            <a:pPr lvl="1"/>
            <a:r>
              <a:rPr lang="cs-CZ" dirty="0"/>
              <a:t>M</a:t>
            </a:r>
            <a:r>
              <a:rPr lang="en-US" dirty="0"/>
              <a:t>ore likely to return to attitude-consistent sources than to attitude-challenging sources</a:t>
            </a:r>
            <a:endParaRPr lang="cs-CZ" dirty="0"/>
          </a:p>
          <a:p>
            <a:r>
              <a:rPr lang="cs-CZ" dirty="0"/>
              <a:t>Not </a:t>
            </a:r>
            <a:r>
              <a:rPr lang="cs-CZ" dirty="0" err="1"/>
              <a:t>consistent</a:t>
            </a:r>
            <a:r>
              <a:rPr lang="cs-CZ" dirty="0"/>
              <a:t>:</a:t>
            </a:r>
          </a:p>
          <a:p>
            <a:pPr lvl="1"/>
            <a:r>
              <a:rPr lang="cs-CZ" dirty="0" err="1"/>
              <a:t>Despite</a:t>
            </a:r>
            <a:r>
              <a:rPr lang="cs-CZ" dirty="0"/>
              <a:t> </a:t>
            </a:r>
            <a:r>
              <a:rPr lang="en-US" dirty="0"/>
              <a:t>more cognitive dissonance when exposed to unbiased news sources than to attitude-consistent news sources, they are equally likely to select these two source types</a:t>
            </a:r>
            <a:endParaRPr lang="cs-CZ" dirty="0"/>
          </a:p>
          <a:p>
            <a:pPr lvl="1"/>
            <a:r>
              <a:rPr lang="en-US" dirty="0"/>
              <a:t>If dissonance avoidance is the true motivator for source selection, participants should have reported being more likely to return to attitude-consistent sources than to unbiased sources</a:t>
            </a:r>
            <a:endParaRPr lang="cs-CZ" dirty="0"/>
          </a:p>
        </p:txBody>
      </p:sp>
    </p:spTree>
    <p:extLst>
      <p:ext uri="{BB962C8B-B14F-4D97-AF65-F5344CB8AC3E}">
        <p14:creationId xmlns:p14="http://schemas.microsoft.com/office/powerpoint/2010/main" val="14496840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t>Credibility</a:t>
            </a:r>
            <a:endParaRPr lang="cs-CZ" dirty="0"/>
          </a:p>
        </p:txBody>
      </p:sp>
      <p:sp>
        <p:nvSpPr>
          <p:cNvPr id="3" name="Zástupný symbol pro obsah 2"/>
          <p:cNvSpPr>
            <a:spLocks noGrp="1"/>
          </p:cNvSpPr>
          <p:nvPr>
            <p:ph sz="quarter" idx="1"/>
          </p:nvPr>
        </p:nvSpPr>
        <p:spPr/>
        <p:txBody>
          <a:bodyPr>
            <a:normAutofit lnSpcReduction="10000"/>
          </a:bodyPr>
          <a:lstStyle/>
          <a:p>
            <a:r>
              <a:rPr lang="en-US" dirty="0"/>
              <a:t>attitude-consistent source perceived as significantly more credible than attitude-challenging source </a:t>
            </a:r>
            <a:endParaRPr lang="cs-CZ" dirty="0"/>
          </a:p>
          <a:p>
            <a:endParaRPr lang="cs-CZ" dirty="0"/>
          </a:p>
          <a:p>
            <a:r>
              <a:rPr lang="en-US" dirty="0"/>
              <a:t>balanced source judged as more credible than an attitude-challenging source, but not more credible that an attitude-consistent source</a:t>
            </a:r>
            <a:endParaRPr lang="cs-CZ" dirty="0"/>
          </a:p>
          <a:p>
            <a:endParaRPr lang="cs-CZ" dirty="0"/>
          </a:p>
          <a:p>
            <a:r>
              <a:rPr lang="cs-CZ" dirty="0" err="1"/>
              <a:t>same</a:t>
            </a:r>
            <a:r>
              <a:rPr lang="cs-CZ" dirty="0"/>
              <a:t> </a:t>
            </a:r>
            <a:r>
              <a:rPr lang="cs-CZ" dirty="0" err="1"/>
              <a:t>pattern</a:t>
            </a:r>
            <a:r>
              <a:rPr lang="cs-CZ" dirty="0"/>
              <a:t> </a:t>
            </a:r>
            <a:r>
              <a:rPr lang="cs-CZ" dirty="0" err="1"/>
              <a:t>for</a:t>
            </a:r>
            <a:r>
              <a:rPr lang="cs-CZ" dirty="0"/>
              <a:t> </a:t>
            </a:r>
            <a:r>
              <a:rPr lang="cs-CZ" dirty="0" err="1"/>
              <a:t>selective</a:t>
            </a:r>
            <a:r>
              <a:rPr lang="cs-CZ" dirty="0"/>
              <a:t> </a:t>
            </a:r>
            <a:r>
              <a:rPr lang="cs-CZ" dirty="0" err="1"/>
              <a:t>exposure</a:t>
            </a:r>
            <a:r>
              <a:rPr lang="cs-CZ" dirty="0"/>
              <a:t>: </a:t>
            </a:r>
            <a:r>
              <a:rPr lang="cs-CZ" dirty="0" err="1"/>
              <a:t>attitude</a:t>
            </a:r>
            <a:r>
              <a:rPr lang="cs-CZ" dirty="0"/>
              <a:t> </a:t>
            </a:r>
            <a:r>
              <a:rPr lang="cs-CZ" dirty="0" err="1"/>
              <a:t>consistent</a:t>
            </a:r>
            <a:r>
              <a:rPr lang="cs-CZ" dirty="0"/>
              <a:t> and </a:t>
            </a:r>
            <a:r>
              <a:rPr lang="cs-CZ" dirty="0" err="1"/>
              <a:t>balanced</a:t>
            </a:r>
            <a:r>
              <a:rPr lang="cs-CZ" dirty="0"/>
              <a:t> vs. </a:t>
            </a:r>
            <a:r>
              <a:rPr lang="cs-CZ" dirty="0" err="1"/>
              <a:t>challenging</a:t>
            </a:r>
            <a:endParaRPr lang="cs-CZ" dirty="0"/>
          </a:p>
          <a:p>
            <a:endParaRPr lang="cs-CZ" dirty="0"/>
          </a:p>
          <a:p>
            <a:r>
              <a:rPr lang="cs-CZ" dirty="0" err="1"/>
              <a:t>Interaction</a:t>
            </a:r>
            <a:r>
              <a:rPr lang="cs-CZ" dirty="0"/>
              <a:t> source x </a:t>
            </a:r>
            <a:r>
              <a:rPr lang="cs-CZ" dirty="0" err="1"/>
              <a:t>message</a:t>
            </a:r>
            <a:r>
              <a:rPr lang="cs-CZ" dirty="0"/>
              <a:t>: b</a:t>
            </a:r>
            <a:r>
              <a:rPr lang="en-US" dirty="0" err="1"/>
              <a:t>alanced</a:t>
            </a:r>
            <a:r>
              <a:rPr lang="en-US" dirty="0"/>
              <a:t> sources that provide balanced information judged as the most credible </a:t>
            </a:r>
            <a:endParaRPr lang="cs-CZ" dirty="0"/>
          </a:p>
        </p:txBody>
      </p:sp>
    </p:spTree>
    <p:extLst>
      <p:ext uri="{BB962C8B-B14F-4D97-AF65-F5344CB8AC3E}">
        <p14:creationId xmlns:p14="http://schemas.microsoft.com/office/powerpoint/2010/main" val="26686257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Hostile</a:t>
            </a:r>
            <a:r>
              <a:rPr lang="cs-CZ" dirty="0"/>
              <a:t> media </a:t>
            </a:r>
            <a:r>
              <a:rPr lang="cs-CZ" dirty="0" err="1"/>
              <a:t>effect</a:t>
            </a:r>
            <a:endParaRPr lang="cs-CZ" dirty="0"/>
          </a:p>
        </p:txBody>
      </p:sp>
      <p:sp>
        <p:nvSpPr>
          <p:cNvPr id="3" name="Zástupný symbol pro obsah 2"/>
          <p:cNvSpPr>
            <a:spLocks noGrp="1"/>
          </p:cNvSpPr>
          <p:nvPr>
            <p:ph sz="quarter" idx="1"/>
          </p:nvPr>
        </p:nvSpPr>
        <p:spPr/>
        <p:txBody>
          <a:bodyPr>
            <a:normAutofit lnSpcReduction="10000"/>
          </a:bodyPr>
          <a:lstStyle/>
          <a:p>
            <a:r>
              <a:rPr lang="cs-CZ" dirty="0" err="1"/>
              <a:t>Balanced</a:t>
            </a:r>
            <a:r>
              <a:rPr lang="cs-CZ" dirty="0"/>
              <a:t> media a </a:t>
            </a:r>
            <a:r>
              <a:rPr lang="cs-CZ" dirty="0" err="1"/>
              <a:t>solution</a:t>
            </a:r>
            <a:r>
              <a:rPr lang="cs-CZ" dirty="0"/>
              <a:t>?</a:t>
            </a:r>
          </a:p>
          <a:p>
            <a:endParaRPr lang="cs-CZ" dirty="0"/>
          </a:p>
          <a:p>
            <a:r>
              <a:rPr lang="en-US" b="1" dirty="0"/>
              <a:t>Hostile media effect</a:t>
            </a:r>
            <a:r>
              <a:rPr lang="cs-CZ" b="1" dirty="0"/>
              <a:t> </a:t>
            </a:r>
            <a:r>
              <a:rPr lang="cs-CZ" dirty="0"/>
              <a:t>- </a:t>
            </a:r>
            <a:r>
              <a:rPr lang="en-US" dirty="0"/>
              <a:t>partisans on</a:t>
            </a:r>
            <a:r>
              <a:rPr lang="cs-CZ" dirty="0"/>
              <a:t> </a:t>
            </a:r>
            <a:r>
              <a:rPr lang="en-US" dirty="0"/>
              <a:t>both</a:t>
            </a:r>
            <a:r>
              <a:rPr lang="cs-CZ" dirty="0"/>
              <a:t> </a:t>
            </a:r>
            <a:r>
              <a:rPr lang="en-US" dirty="0"/>
              <a:t>sides of an issue perceive the same content as biased against</a:t>
            </a:r>
            <a:r>
              <a:rPr lang="cs-CZ" dirty="0"/>
              <a:t> </a:t>
            </a:r>
            <a:r>
              <a:rPr lang="en-US" dirty="0"/>
              <a:t>their side</a:t>
            </a:r>
            <a:r>
              <a:rPr lang="cs-CZ" dirty="0"/>
              <a:t> (</a:t>
            </a:r>
            <a:r>
              <a:rPr lang="cs-CZ" dirty="0" err="1"/>
              <a:t>Vallone</a:t>
            </a:r>
            <a:r>
              <a:rPr lang="cs-CZ" dirty="0"/>
              <a:t>, </a:t>
            </a:r>
            <a:r>
              <a:rPr lang="cs-CZ" dirty="0" err="1"/>
              <a:t>Ross</a:t>
            </a:r>
            <a:r>
              <a:rPr lang="cs-CZ" dirty="0"/>
              <a:t>, &amp; </a:t>
            </a:r>
            <a:r>
              <a:rPr lang="cs-CZ" dirty="0" err="1"/>
              <a:t>Lepper</a:t>
            </a:r>
            <a:r>
              <a:rPr lang="cs-CZ" dirty="0"/>
              <a:t>, 1985)</a:t>
            </a:r>
          </a:p>
          <a:p>
            <a:endParaRPr lang="cs-CZ" dirty="0"/>
          </a:p>
          <a:p>
            <a:r>
              <a:rPr lang="cs-CZ" dirty="0" err="1"/>
              <a:t>Partisans</a:t>
            </a:r>
            <a:r>
              <a:rPr lang="cs-CZ" dirty="0"/>
              <a:t> – </a:t>
            </a:r>
            <a:r>
              <a:rPr lang="cs-CZ" dirty="0" err="1"/>
              <a:t>strong</a:t>
            </a:r>
            <a:r>
              <a:rPr lang="cs-CZ" dirty="0"/>
              <a:t> </a:t>
            </a:r>
            <a:r>
              <a:rPr lang="cs-CZ" dirty="0" err="1"/>
              <a:t>preexisting</a:t>
            </a:r>
            <a:r>
              <a:rPr lang="cs-CZ" dirty="0"/>
              <a:t> </a:t>
            </a:r>
            <a:r>
              <a:rPr lang="cs-CZ" dirty="0" err="1"/>
              <a:t>norms</a:t>
            </a:r>
            <a:r>
              <a:rPr lang="cs-CZ" dirty="0"/>
              <a:t>, </a:t>
            </a:r>
            <a:r>
              <a:rPr lang="cs-CZ" dirty="0" err="1"/>
              <a:t>views</a:t>
            </a:r>
            <a:r>
              <a:rPr lang="cs-CZ" dirty="0"/>
              <a:t>, </a:t>
            </a:r>
            <a:r>
              <a:rPr lang="cs-CZ" dirty="0" err="1"/>
              <a:t>attitudes</a:t>
            </a:r>
            <a:r>
              <a:rPr lang="cs-CZ" dirty="0"/>
              <a:t> </a:t>
            </a:r>
          </a:p>
          <a:p>
            <a:pPr lvl="1"/>
            <a:r>
              <a:rPr lang="cs-CZ" dirty="0" err="1"/>
              <a:t>which</a:t>
            </a:r>
            <a:r>
              <a:rPr lang="cs-CZ" dirty="0"/>
              <a:t> </a:t>
            </a:r>
            <a:r>
              <a:rPr lang="cs-CZ" dirty="0" err="1"/>
              <a:t>can</a:t>
            </a:r>
            <a:r>
              <a:rPr lang="cs-CZ" dirty="0"/>
              <a:t> </a:t>
            </a:r>
            <a:r>
              <a:rPr lang="cs-CZ" dirty="0" err="1"/>
              <a:t>be</a:t>
            </a:r>
            <a:r>
              <a:rPr lang="cs-CZ" dirty="0"/>
              <a:t> </a:t>
            </a:r>
            <a:r>
              <a:rPr lang="cs-CZ" dirty="0" err="1"/>
              <a:t>contrasted</a:t>
            </a:r>
            <a:endParaRPr lang="cs-CZ" dirty="0"/>
          </a:p>
          <a:p>
            <a:endParaRPr lang="cs-CZ" dirty="0"/>
          </a:p>
          <a:p>
            <a:r>
              <a:rPr lang="cs-CZ" dirty="0" err="1"/>
              <a:t>Why</a:t>
            </a:r>
            <a:r>
              <a:rPr lang="cs-CZ" dirty="0"/>
              <a:t> </a:t>
            </a:r>
            <a:r>
              <a:rPr lang="cs-CZ" dirty="0" err="1"/>
              <a:t>is</a:t>
            </a:r>
            <a:r>
              <a:rPr lang="cs-CZ" dirty="0"/>
              <a:t> </a:t>
            </a:r>
            <a:r>
              <a:rPr lang="cs-CZ" dirty="0" err="1"/>
              <a:t>this</a:t>
            </a:r>
            <a:r>
              <a:rPr lang="cs-CZ" dirty="0"/>
              <a:t> happening?</a:t>
            </a:r>
          </a:p>
          <a:p>
            <a:pPr lvl="1"/>
            <a:r>
              <a:rPr lang="cs-CZ" dirty="0"/>
              <a:t>Eg, </a:t>
            </a:r>
            <a:r>
              <a:rPr lang="cs-CZ" dirty="0" err="1"/>
              <a:t>selective</a:t>
            </a:r>
            <a:r>
              <a:rPr lang="cs-CZ" dirty="0"/>
              <a:t> </a:t>
            </a:r>
            <a:r>
              <a:rPr lang="cs-CZ" dirty="0" err="1"/>
              <a:t>recall</a:t>
            </a:r>
            <a:r>
              <a:rPr lang="cs-CZ" dirty="0"/>
              <a:t> and </a:t>
            </a:r>
            <a:r>
              <a:rPr lang="cs-CZ" dirty="0" err="1"/>
              <a:t>selective</a:t>
            </a:r>
            <a:r>
              <a:rPr lang="cs-CZ" dirty="0"/>
              <a:t> </a:t>
            </a:r>
            <a:r>
              <a:rPr lang="cs-CZ" dirty="0" err="1"/>
              <a:t>categorization</a:t>
            </a:r>
            <a:r>
              <a:rPr lang="cs-CZ" dirty="0"/>
              <a:t> (</a:t>
            </a:r>
            <a:r>
              <a:rPr lang="cs-CZ" dirty="0" err="1"/>
              <a:t>opposite</a:t>
            </a:r>
            <a:r>
              <a:rPr lang="cs-CZ" dirty="0"/>
              <a:t> and </a:t>
            </a:r>
            <a:r>
              <a:rPr lang="cs-CZ" dirty="0" err="1"/>
              <a:t>neutral</a:t>
            </a:r>
            <a:r>
              <a:rPr lang="cs-CZ" dirty="0"/>
              <a:t> as </a:t>
            </a:r>
            <a:r>
              <a:rPr lang="cs-CZ" dirty="0" err="1"/>
              <a:t>hostile</a:t>
            </a:r>
            <a:r>
              <a:rPr lang="cs-CZ" dirty="0"/>
              <a:t>)?</a:t>
            </a:r>
          </a:p>
        </p:txBody>
      </p:sp>
    </p:spTree>
    <p:extLst>
      <p:ext uri="{BB962C8B-B14F-4D97-AF65-F5344CB8AC3E}">
        <p14:creationId xmlns:p14="http://schemas.microsoft.com/office/powerpoint/2010/main" val="2200713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Sources</a:t>
            </a:r>
            <a:r>
              <a:rPr lang="cs-CZ" dirty="0"/>
              <a:t> </a:t>
            </a:r>
            <a:r>
              <a:rPr lang="cs-CZ" dirty="0" err="1"/>
              <a:t>of</a:t>
            </a:r>
            <a:r>
              <a:rPr lang="cs-CZ" dirty="0"/>
              <a:t> </a:t>
            </a:r>
            <a:r>
              <a:rPr lang="cs-CZ" dirty="0" err="1"/>
              <a:t>information</a:t>
            </a:r>
            <a:endParaRPr lang="cs-CZ" dirty="0"/>
          </a:p>
        </p:txBody>
      </p:sp>
      <p:sp>
        <p:nvSpPr>
          <p:cNvPr id="3" name="Zástupný symbol pro obsah 2"/>
          <p:cNvSpPr>
            <a:spLocks noGrp="1"/>
          </p:cNvSpPr>
          <p:nvPr>
            <p:ph sz="quarter" idx="1"/>
          </p:nvPr>
        </p:nvSpPr>
        <p:spPr/>
        <p:txBody>
          <a:bodyPr>
            <a:normAutofit fontScale="70000" lnSpcReduction="20000"/>
          </a:bodyPr>
          <a:lstStyle/>
          <a:p>
            <a:r>
              <a:rPr lang="cs-CZ" b="1" dirty="0" err="1"/>
              <a:t>Traditional</a:t>
            </a:r>
            <a:r>
              <a:rPr lang="cs-CZ" b="1" dirty="0"/>
              <a:t> </a:t>
            </a:r>
            <a:r>
              <a:rPr lang="cs-CZ" b="1" dirty="0" err="1"/>
              <a:t>journalism</a:t>
            </a:r>
            <a:endParaRPr lang="cs-CZ" b="1" dirty="0"/>
          </a:p>
          <a:p>
            <a:pPr lvl="1"/>
            <a:r>
              <a:rPr lang="cs-CZ" dirty="0" err="1"/>
              <a:t>Gatekeeping</a:t>
            </a:r>
            <a:r>
              <a:rPr lang="cs-CZ" dirty="0"/>
              <a:t>, </a:t>
            </a:r>
            <a:r>
              <a:rPr lang="cs-CZ" dirty="0" err="1"/>
              <a:t>tradition</a:t>
            </a:r>
            <a:r>
              <a:rPr lang="cs-CZ" dirty="0"/>
              <a:t>, </a:t>
            </a:r>
            <a:r>
              <a:rPr lang="cs-CZ" dirty="0" err="1"/>
              <a:t>ethical</a:t>
            </a:r>
            <a:r>
              <a:rPr lang="cs-CZ" dirty="0"/>
              <a:t> </a:t>
            </a:r>
            <a:r>
              <a:rPr lang="cs-CZ" dirty="0" err="1"/>
              <a:t>codex</a:t>
            </a:r>
            <a:endParaRPr lang="cs-CZ" dirty="0"/>
          </a:p>
          <a:p>
            <a:pPr lvl="1"/>
            <a:r>
              <a:rPr lang="cs-CZ" dirty="0"/>
              <a:t>„</a:t>
            </a:r>
            <a:r>
              <a:rPr lang="cs-CZ" dirty="0" err="1"/>
              <a:t>Watchdogs</a:t>
            </a:r>
            <a:r>
              <a:rPr lang="cs-CZ" dirty="0"/>
              <a:t> </a:t>
            </a:r>
            <a:r>
              <a:rPr lang="cs-CZ" dirty="0" err="1"/>
              <a:t>of</a:t>
            </a:r>
            <a:r>
              <a:rPr lang="cs-CZ" dirty="0"/>
              <a:t> </a:t>
            </a:r>
            <a:r>
              <a:rPr lang="cs-CZ" dirty="0" err="1"/>
              <a:t>democracy</a:t>
            </a:r>
            <a:r>
              <a:rPr lang="cs-CZ" dirty="0"/>
              <a:t>“</a:t>
            </a:r>
          </a:p>
          <a:p>
            <a:endParaRPr lang="cs-CZ" dirty="0"/>
          </a:p>
          <a:p>
            <a:r>
              <a:rPr lang="cs-CZ" b="1" dirty="0"/>
              <a:t>New media </a:t>
            </a:r>
            <a:r>
              <a:rPr lang="cs-CZ" b="1" dirty="0" err="1"/>
              <a:t>environment</a:t>
            </a:r>
            <a:endParaRPr lang="cs-CZ" b="1" dirty="0"/>
          </a:p>
          <a:p>
            <a:endParaRPr lang="cs-CZ" dirty="0"/>
          </a:p>
          <a:p>
            <a:r>
              <a:rPr lang="cs-CZ" dirty="0" err="1"/>
              <a:t>Huge</a:t>
            </a:r>
            <a:r>
              <a:rPr lang="cs-CZ" dirty="0"/>
              <a:t> </a:t>
            </a:r>
            <a:r>
              <a:rPr lang="cs-CZ" dirty="0" err="1"/>
              <a:t>amont</a:t>
            </a:r>
            <a:r>
              <a:rPr lang="cs-CZ" dirty="0"/>
              <a:t>, multiplicity plurality</a:t>
            </a:r>
          </a:p>
          <a:p>
            <a:pPr lvl="1"/>
            <a:r>
              <a:rPr lang="cs-CZ" dirty="0" err="1"/>
              <a:t>Of</a:t>
            </a:r>
            <a:r>
              <a:rPr lang="cs-CZ" dirty="0"/>
              <a:t> </a:t>
            </a:r>
            <a:r>
              <a:rPr lang="cs-CZ" dirty="0" err="1"/>
              <a:t>sources</a:t>
            </a:r>
            <a:r>
              <a:rPr lang="cs-CZ" dirty="0"/>
              <a:t> and type</a:t>
            </a:r>
          </a:p>
          <a:p>
            <a:endParaRPr lang="cs-CZ" dirty="0"/>
          </a:p>
          <a:p>
            <a:r>
              <a:rPr lang="cs-CZ" dirty="0"/>
              <a:t>No „</a:t>
            </a:r>
            <a:r>
              <a:rPr lang="cs-CZ" dirty="0" err="1"/>
              <a:t>gatekeepers</a:t>
            </a:r>
            <a:r>
              <a:rPr lang="cs-CZ" dirty="0"/>
              <a:t>“  </a:t>
            </a:r>
          </a:p>
          <a:p>
            <a:pPr lvl="1"/>
            <a:r>
              <a:rPr lang="cs-CZ" dirty="0" err="1"/>
              <a:t>disintermediation</a:t>
            </a:r>
            <a:r>
              <a:rPr lang="cs-CZ" dirty="0"/>
              <a:t> (</a:t>
            </a:r>
            <a:r>
              <a:rPr lang="cs-CZ" dirty="0" err="1"/>
              <a:t>Eysenbach</a:t>
            </a:r>
            <a:r>
              <a:rPr lang="cs-CZ" dirty="0"/>
              <a:t>, 2008) </a:t>
            </a:r>
          </a:p>
          <a:p>
            <a:pPr lvl="1"/>
            <a:r>
              <a:rPr lang="cs-CZ" dirty="0" err="1"/>
              <a:t>opinion</a:t>
            </a:r>
            <a:r>
              <a:rPr lang="cs-CZ" dirty="0"/>
              <a:t> </a:t>
            </a:r>
            <a:r>
              <a:rPr lang="cs-CZ" dirty="0" err="1"/>
              <a:t>leaders</a:t>
            </a:r>
            <a:r>
              <a:rPr lang="cs-CZ" dirty="0"/>
              <a:t>, </a:t>
            </a:r>
            <a:r>
              <a:rPr lang="cs-CZ" dirty="0" err="1"/>
              <a:t>influencers</a:t>
            </a:r>
            <a:endParaRPr lang="cs-CZ" dirty="0"/>
          </a:p>
          <a:p>
            <a:endParaRPr lang="cs-CZ" dirty="0"/>
          </a:p>
          <a:p>
            <a:r>
              <a:rPr lang="cs-CZ" dirty="0"/>
              <a:t>User-</a:t>
            </a:r>
            <a:r>
              <a:rPr lang="cs-CZ" dirty="0" err="1"/>
              <a:t>generated</a:t>
            </a:r>
            <a:r>
              <a:rPr lang="cs-CZ" dirty="0"/>
              <a:t> </a:t>
            </a:r>
            <a:r>
              <a:rPr lang="cs-CZ" dirty="0" err="1"/>
              <a:t>content</a:t>
            </a:r>
            <a:endParaRPr lang="cs-CZ" dirty="0"/>
          </a:p>
          <a:p>
            <a:endParaRPr lang="cs-CZ" dirty="0"/>
          </a:p>
          <a:p>
            <a:r>
              <a:rPr lang="cs-CZ" dirty="0" err="1"/>
              <a:t>Question</a:t>
            </a:r>
            <a:r>
              <a:rPr lang="cs-CZ" dirty="0"/>
              <a:t> </a:t>
            </a:r>
            <a:r>
              <a:rPr lang="cs-CZ" dirty="0" err="1"/>
              <a:t>of</a:t>
            </a:r>
            <a:r>
              <a:rPr lang="cs-CZ" dirty="0"/>
              <a:t> </a:t>
            </a:r>
            <a:r>
              <a:rPr lang="cs-CZ" dirty="0" err="1"/>
              <a:t>author</a:t>
            </a:r>
            <a:r>
              <a:rPr lang="cs-CZ" dirty="0"/>
              <a:t>, </a:t>
            </a:r>
            <a:r>
              <a:rPr lang="cs-CZ" dirty="0" err="1"/>
              <a:t>expertise</a:t>
            </a:r>
            <a:endParaRPr lang="cs-CZ" dirty="0"/>
          </a:p>
          <a:p>
            <a:pPr lvl="1"/>
            <a:r>
              <a:rPr lang="cs-CZ" dirty="0"/>
              <a:t>Expert and „</a:t>
            </a:r>
            <a:r>
              <a:rPr lang="cs-CZ" dirty="0" err="1"/>
              <a:t>experiential</a:t>
            </a:r>
            <a:r>
              <a:rPr lang="cs-CZ" dirty="0"/>
              <a:t>“ </a:t>
            </a:r>
            <a:r>
              <a:rPr lang="cs-CZ" dirty="0" err="1"/>
              <a:t>information</a:t>
            </a:r>
            <a:endParaRPr lang="cs-CZ" dirty="0"/>
          </a:p>
          <a:p>
            <a:endParaRPr lang="cs-CZ" dirty="0"/>
          </a:p>
          <a:p>
            <a:endParaRPr lang="cs-CZ" dirty="0"/>
          </a:p>
        </p:txBody>
      </p:sp>
    </p:spTree>
    <p:extLst>
      <p:ext uri="{BB962C8B-B14F-4D97-AF65-F5344CB8AC3E}">
        <p14:creationId xmlns:p14="http://schemas.microsoft.com/office/powerpoint/2010/main" val="10164744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r>
              <a:rPr lang="en-US" dirty="0"/>
              <a:t>Reid, S. A. (2012). A self-categorization explanation for the hostile media effect. </a:t>
            </a:r>
            <a:r>
              <a:rPr lang="en-US" i="1" dirty="0"/>
              <a:t>Journal of Communication</a:t>
            </a:r>
            <a:r>
              <a:rPr lang="en-US" dirty="0"/>
              <a:t>, </a:t>
            </a:r>
            <a:r>
              <a:rPr lang="en-US" i="1" dirty="0"/>
              <a:t>62</a:t>
            </a:r>
            <a:r>
              <a:rPr lang="en-US" dirty="0"/>
              <a:t>(3), 381-399.</a:t>
            </a:r>
            <a:endParaRPr lang="cs-CZ" dirty="0"/>
          </a:p>
          <a:p>
            <a:endParaRPr lang="cs-CZ" dirty="0"/>
          </a:p>
          <a:p>
            <a:r>
              <a:rPr lang="cs-CZ" dirty="0" err="1"/>
              <a:t>Understanding</a:t>
            </a:r>
            <a:r>
              <a:rPr lang="cs-CZ" dirty="0"/>
              <a:t> via </a:t>
            </a:r>
            <a:r>
              <a:rPr lang="cs-CZ" dirty="0" err="1"/>
              <a:t>self-categorization</a:t>
            </a:r>
            <a:r>
              <a:rPr lang="cs-CZ" dirty="0"/>
              <a:t> </a:t>
            </a:r>
            <a:r>
              <a:rPr lang="cs-CZ" dirty="0" err="1"/>
              <a:t>theory</a:t>
            </a:r>
            <a:endParaRPr lang="cs-CZ" dirty="0"/>
          </a:p>
          <a:p>
            <a:pPr lvl="1"/>
            <a:r>
              <a:rPr lang="cs-CZ" dirty="0" err="1"/>
              <a:t>Perception</a:t>
            </a:r>
            <a:r>
              <a:rPr lang="cs-CZ" dirty="0"/>
              <a:t> </a:t>
            </a:r>
            <a:r>
              <a:rPr lang="cs-CZ" dirty="0" err="1"/>
              <a:t>depends</a:t>
            </a:r>
            <a:r>
              <a:rPr lang="cs-CZ" dirty="0"/>
              <a:t> on </a:t>
            </a:r>
            <a:r>
              <a:rPr lang="cs-CZ" dirty="0" err="1"/>
              <a:t>social</a:t>
            </a:r>
            <a:r>
              <a:rPr lang="cs-CZ" dirty="0"/>
              <a:t> </a:t>
            </a:r>
            <a:r>
              <a:rPr lang="cs-CZ" dirty="0" err="1"/>
              <a:t>identities</a:t>
            </a:r>
            <a:endParaRPr lang="cs-CZ" dirty="0"/>
          </a:p>
          <a:p>
            <a:pPr lvl="1"/>
            <a:r>
              <a:rPr lang="cs-CZ" dirty="0" err="1"/>
              <a:t>Important</a:t>
            </a:r>
            <a:r>
              <a:rPr lang="cs-CZ" dirty="0"/>
              <a:t> </a:t>
            </a:r>
            <a:r>
              <a:rPr lang="cs-CZ" dirty="0" err="1"/>
              <a:t>is</a:t>
            </a:r>
            <a:r>
              <a:rPr lang="cs-CZ" dirty="0"/>
              <a:t> </a:t>
            </a:r>
            <a:r>
              <a:rPr lang="cs-CZ" dirty="0" err="1"/>
              <a:t>the</a:t>
            </a:r>
            <a:r>
              <a:rPr lang="cs-CZ" dirty="0"/>
              <a:t> </a:t>
            </a:r>
            <a:r>
              <a:rPr lang="cs-CZ" dirty="0" err="1"/>
              <a:t>salience</a:t>
            </a:r>
            <a:r>
              <a:rPr lang="cs-CZ" dirty="0"/>
              <a:t> </a:t>
            </a:r>
            <a:r>
              <a:rPr lang="cs-CZ" dirty="0" err="1"/>
              <a:t>of</a:t>
            </a:r>
            <a:r>
              <a:rPr lang="cs-CZ" dirty="0"/>
              <a:t> </a:t>
            </a:r>
            <a:r>
              <a:rPr lang="cs-CZ" dirty="0" err="1"/>
              <a:t>particular</a:t>
            </a:r>
            <a:r>
              <a:rPr lang="cs-CZ" dirty="0"/>
              <a:t> </a:t>
            </a:r>
            <a:r>
              <a:rPr lang="cs-CZ" dirty="0" err="1"/>
              <a:t>social</a:t>
            </a:r>
            <a:r>
              <a:rPr lang="cs-CZ" dirty="0"/>
              <a:t> identity</a:t>
            </a:r>
          </a:p>
          <a:p>
            <a:pPr lvl="1"/>
            <a:r>
              <a:rPr lang="cs-CZ" dirty="0" err="1"/>
              <a:t>Prototypes</a:t>
            </a:r>
            <a:r>
              <a:rPr lang="cs-CZ" dirty="0"/>
              <a:t> and </a:t>
            </a:r>
            <a:r>
              <a:rPr lang="cs-CZ" dirty="0" err="1"/>
              <a:t>their</a:t>
            </a:r>
            <a:r>
              <a:rPr lang="cs-CZ" dirty="0"/>
              <a:t> </a:t>
            </a:r>
            <a:r>
              <a:rPr lang="cs-CZ" dirty="0" err="1"/>
              <a:t>relative</a:t>
            </a:r>
            <a:r>
              <a:rPr lang="cs-CZ" dirty="0"/>
              <a:t> </a:t>
            </a:r>
            <a:r>
              <a:rPr lang="cs-CZ" dirty="0" err="1"/>
              <a:t>contrasting</a:t>
            </a:r>
            <a:endParaRPr lang="cs-CZ" dirty="0"/>
          </a:p>
        </p:txBody>
      </p:sp>
    </p:spTree>
    <p:extLst>
      <p:ext uri="{BB962C8B-B14F-4D97-AF65-F5344CB8AC3E}">
        <p14:creationId xmlns:p14="http://schemas.microsoft.com/office/powerpoint/2010/main" val="26338584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normAutofit fontScale="92500" lnSpcReduction="20000"/>
          </a:bodyPr>
          <a:lstStyle/>
          <a:p>
            <a:pPr marL="0" indent="0">
              <a:buNone/>
            </a:pPr>
            <a:r>
              <a:rPr lang="cs-CZ" i="1" dirty="0" err="1"/>
              <a:t>Patisans</a:t>
            </a:r>
            <a:r>
              <a:rPr lang="cs-CZ" i="1" dirty="0"/>
              <a:t> – </a:t>
            </a:r>
            <a:r>
              <a:rPr lang="cs-CZ" i="1" dirty="0" err="1"/>
              <a:t>salience</a:t>
            </a:r>
            <a:r>
              <a:rPr lang="cs-CZ" i="1" dirty="0"/>
              <a:t> </a:t>
            </a:r>
            <a:r>
              <a:rPr lang="cs-CZ" i="1" dirty="0" err="1"/>
              <a:t>of</a:t>
            </a:r>
            <a:r>
              <a:rPr lang="cs-CZ" i="1" dirty="0"/>
              <a:t> </a:t>
            </a:r>
            <a:r>
              <a:rPr lang="cs-CZ" i="1" dirty="0" err="1"/>
              <a:t>group</a:t>
            </a:r>
            <a:r>
              <a:rPr lang="cs-CZ" i="1" dirty="0"/>
              <a:t>-identity?</a:t>
            </a:r>
          </a:p>
          <a:p>
            <a:r>
              <a:rPr lang="en-US" dirty="0"/>
              <a:t>Hypothesis 1: If self-categorization theory is correct, the hostile media perception will increase as a function of partisanship when partisans’ identities are</a:t>
            </a:r>
            <a:r>
              <a:rPr lang="cs-CZ" dirty="0"/>
              <a:t> </a:t>
            </a:r>
            <a:r>
              <a:rPr lang="en-US" dirty="0"/>
              <a:t>salient, but not when an alternative identity is salient</a:t>
            </a:r>
            <a:endParaRPr lang="cs-CZ" dirty="0"/>
          </a:p>
          <a:p>
            <a:pPr marL="0" indent="0">
              <a:buNone/>
            </a:pPr>
            <a:r>
              <a:rPr lang="cs-CZ" i="1" dirty="0"/>
              <a:t>W</a:t>
            </a:r>
            <a:r>
              <a:rPr lang="en-US" i="1" dirty="0" err="1"/>
              <a:t>hy</a:t>
            </a:r>
            <a:r>
              <a:rPr lang="en-US" i="1" dirty="0"/>
              <a:t> are partisans’ judgments more extreme than those of</a:t>
            </a:r>
            <a:r>
              <a:rPr lang="cs-CZ" i="1" dirty="0"/>
              <a:t> </a:t>
            </a:r>
            <a:r>
              <a:rPr lang="en-US" i="1" dirty="0"/>
              <a:t>nonpartisans?</a:t>
            </a:r>
            <a:endParaRPr lang="cs-CZ" i="1" dirty="0"/>
          </a:p>
          <a:p>
            <a:r>
              <a:rPr lang="cs-CZ" dirty="0"/>
              <a:t>H</a:t>
            </a:r>
            <a:r>
              <a:rPr lang="en-US" dirty="0" err="1"/>
              <a:t>ypothesis</a:t>
            </a:r>
            <a:r>
              <a:rPr lang="en-US" dirty="0"/>
              <a:t> 2: The more partisan the</a:t>
            </a:r>
            <a:r>
              <a:rPr lang="cs-CZ" dirty="0"/>
              <a:t> </a:t>
            </a:r>
            <a:r>
              <a:rPr lang="en-US" dirty="0"/>
              <a:t>social perceiver, the more assimilation of </a:t>
            </a:r>
            <a:r>
              <a:rPr lang="en-US" dirty="0" err="1"/>
              <a:t>ingroup</a:t>
            </a:r>
            <a:r>
              <a:rPr lang="en-US" dirty="0"/>
              <a:t> sourced information (i.e., biased</a:t>
            </a:r>
            <a:r>
              <a:rPr lang="cs-CZ" dirty="0"/>
              <a:t> </a:t>
            </a:r>
            <a:r>
              <a:rPr lang="en-US" dirty="0"/>
              <a:t>assimilation), and the more contrast from outgroup sourced information (i.e., hostile</a:t>
            </a:r>
            <a:r>
              <a:rPr lang="cs-CZ" dirty="0"/>
              <a:t> </a:t>
            </a:r>
            <a:r>
              <a:rPr lang="en-US" dirty="0"/>
              <a:t>media perceptions)</a:t>
            </a:r>
            <a:endParaRPr lang="cs-CZ" dirty="0"/>
          </a:p>
          <a:p>
            <a:pPr marL="0" indent="0">
              <a:buNone/>
            </a:pPr>
            <a:r>
              <a:rPr lang="cs-CZ" i="1" dirty="0" err="1"/>
              <a:t>The</a:t>
            </a:r>
            <a:r>
              <a:rPr lang="cs-CZ" i="1" dirty="0"/>
              <a:t> </a:t>
            </a:r>
            <a:r>
              <a:rPr lang="cs-CZ" i="1" dirty="0" err="1"/>
              <a:t>importance</a:t>
            </a:r>
            <a:r>
              <a:rPr lang="cs-CZ" i="1" dirty="0"/>
              <a:t> </a:t>
            </a:r>
            <a:r>
              <a:rPr lang="cs-CZ" i="1" dirty="0" err="1"/>
              <a:t>of</a:t>
            </a:r>
            <a:r>
              <a:rPr lang="cs-CZ" i="1" dirty="0"/>
              <a:t> source vs. </a:t>
            </a:r>
            <a:r>
              <a:rPr lang="cs-CZ" i="1" dirty="0" err="1"/>
              <a:t>Message</a:t>
            </a:r>
            <a:r>
              <a:rPr lang="cs-CZ" i="1" dirty="0"/>
              <a:t> – </a:t>
            </a:r>
            <a:r>
              <a:rPr lang="cs-CZ" i="1" dirty="0" err="1"/>
              <a:t>even</a:t>
            </a:r>
            <a:r>
              <a:rPr lang="cs-CZ" i="1" dirty="0"/>
              <a:t> </a:t>
            </a:r>
            <a:r>
              <a:rPr lang="cs-CZ" i="1" dirty="0" err="1"/>
              <a:t>imbalanced</a:t>
            </a:r>
            <a:r>
              <a:rPr lang="cs-CZ" i="1" dirty="0"/>
              <a:t>?</a:t>
            </a:r>
          </a:p>
          <a:p>
            <a:r>
              <a:rPr lang="cs-CZ" dirty="0"/>
              <a:t>H</a:t>
            </a:r>
            <a:r>
              <a:rPr lang="en-US" dirty="0" err="1"/>
              <a:t>ypothesis</a:t>
            </a:r>
            <a:r>
              <a:rPr lang="en-US" dirty="0"/>
              <a:t> 3: </a:t>
            </a:r>
            <a:r>
              <a:rPr lang="en-US" dirty="0" err="1"/>
              <a:t>Ingroup</a:t>
            </a:r>
            <a:r>
              <a:rPr lang="en-US" dirty="0"/>
              <a:t> sourced attacks will be perceived as less biased than</a:t>
            </a:r>
            <a:r>
              <a:rPr lang="cs-CZ" dirty="0"/>
              <a:t> </a:t>
            </a:r>
            <a:r>
              <a:rPr lang="en-US" dirty="0"/>
              <a:t>out</a:t>
            </a:r>
            <a:r>
              <a:rPr lang="cs-CZ" dirty="0"/>
              <a:t> </a:t>
            </a:r>
            <a:r>
              <a:rPr lang="en-US" dirty="0"/>
              <a:t>group sourced attacks, and the extent of this effect will increase with partisanship</a:t>
            </a:r>
            <a:endParaRPr lang="cs-CZ" dirty="0"/>
          </a:p>
          <a:p>
            <a:endParaRPr lang="cs-CZ" dirty="0"/>
          </a:p>
        </p:txBody>
      </p:sp>
    </p:spTree>
    <p:extLst>
      <p:ext uri="{BB962C8B-B14F-4D97-AF65-F5344CB8AC3E}">
        <p14:creationId xmlns:p14="http://schemas.microsoft.com/office/powerpoint/2010/main" val="10106817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Findings</a:t>
            </a:r>
            <a:endParaRPr lang="cs-CZ" dirty="0"/>
          </a:p>
        </p:txBody>
      </p:sp>
      <p:sp>
        <p:nvSpPr>
          <p:cNvPr id="3" name="Zástupný symbol pro obsah 2"/>
          <p:cNvSpPr>
            <a:spLocks noGrp="1"/>
          </p:cNvSpPr>
          <p:nvPr>
            <p:ph sz="quarter" idx="1"/>
          </p:nvPr>
        </p:nvSpPr>
        <p:spPr/>
        <p:txBody>
          <a:bodyPr>
            <a:normAutofit fontScale="92500"/>
          </a:bodyPr>
          <a:lstStyle/>
          <a:p>
            <a:r>
              <a:rPr lang="en-US" dirty="0"/>
              <a:t>Experiment 1</a:t>
            </a:r>
            <a:r>
              <a:rPr lang="cs-CZ" dirty="0"/>
              <a:t>:</a:t>
            </a:r>
            <a:r>
              <a:rPr lang="en-US" dirty="0"/>
              <a:t> partisans’ perceptions of media bias were amplified</a:t>
            </a:r>
            <a:r>
              <a:rPr lang="cs-CZ" dirty="0"/>
              <a:t> </a:t>
            </a:r>
            <a:r>
              <a:rPr lang="en-US" dirty="0"/>
              <a:t>when their political identity was salient, and attenuated when their identity as</a:t>
            </a:r>
            <a:r>
              <a:rPr lang="cs-CZ" dirty="0"/>
              <a:t> </a:t>
            </a:r>
            <a:r>
              <a:rPr lang="en-US" dirty="0"/>
              <a:t>Americans was salient</a:t>
            </a:r>
            <a:endParaRPr lang="cs-CZ" dirty="0"/>
          </a:p>
          <a:p>
            <a:r>
              <a:rPr lang="en-US" dirty="0"/>
              <a:t>Experiment 2</a:t>
            </a:r>
            <a:r>
              <a:rPr lang="cs-CZ" dirty="0"/>
              <a:t>:</a:t>
            </a:r>
            <a:r>
              <a:rPr lang="en-US" dirty="0"/>
              <a:t> neutral news reports of polling</a:t>
            </a:r>
            <a:r>
              <a:rPr lang="cs-CZ" dirty="0"/>
              <a:t> </a:t>
            </a:r>
            <a:r>
              <a:rPr lang="en-US" dirty="0"/>
              <a:t>information was perceived as </a:t>
            </a:r>
            <a:r>
              <a:rPr lang="en-US" dirty="0" err="1"/>
              <a:t>ingroup</a:t>
            </a:r>
            <a:r>
              <a:rPr lang="en-US" dirty="0"/>
              <a:t> favoring when attributed to an </a:t>
            </a:r>
            <a:r>
              <a:rPr lang="en-US" dirty="0" err="1"/>
              <a:t>ingroup</a:t>
            </a:r>
            <a:r>
              <a:rPr lang="en-US" dirty="0"/>
              <a:t> source,</a:t>
            </a:r>
            <a:r>
              <a:rPr lang="cs-CZ" dirty="0"/>
              <a:t> </a:t>
            </a:r>
            <a:r>
              <a:rPr lang="en-US" dirty="0"/>
              <a:t>but as hostile when attributed to an outgroup source </a:t>
            </a:r>
            <a:endParaRPr lang="cs-CZ" dirty="0"/>
          </a:p>
          <a:p>
            <a:pPr lvl="1"/>
            <a:r>
              <a:rPr lang="en-US" dirty="0"/>
              <a:t>the extent of both of these perceptions were amplified by partisanship</a:t>
            </a:r>
            <a:endParaRPr lang="cs-CZ" dirty="0"/>
          </a:p>
          <a:p>
            <a:r>
              <a:rPr lang="en-US" dirty="0"/>
              <a:t>Experiment 3</a:t>
            </a:r>
            <a:r>
              <a:rPr lang="cs-CZ" dirty="0"/>
              <a:t>: </a:t>
            </a:r>
            <a:r>
              <a:rPr lang="en-US" dirty="0"/>
              <a:t>the more extreme Democrat participants were the less bias</a:t>
            </a:r>
            <a:r>
              <a:rPr lang="cs-CZ" dirty="0"/>
              <a:t> </a:t>
            </a:r>
            <a:r>
              <a:rPr lang="en-US" dirty="0"/>
              <a:t>they perceived when an attack on their group was attributed to a Democrat, but the</a:t>
            </a:r>
            <a:r>
              <a:rPr lang="cs-CZ" dirty="0"/>
              <a:t> </a:t>
            </a:r>
            <a:r>
              <a:rPr lang="en-US" dirty="0"/>
              <a:t>more bias they perceived when the attack was attributed to a Republican</a:t>
            </a:r>
            <a:endParaRPr lang="cs-CZ" dirty="0"/>
          </a:p>
        </p:txBody>
      </p:sp>
    </p:spTree>
    <p:extLst>
      <p:ext uri="{BB962C8B-B14F-4D97-AF65-F5344CB8AC3E}">
        <p14:creationId xmlns:p14="http://schemas.microsoft.com/office/powerpoint/2010/main" val="6135484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6C7CAE0-BE74-49DF-858D-87557DCE35CD}"/>
              </a:ext>
            </a:extLst>
          </p:cNvPr>
          <p:cNvSpPr>
            <a:spLocks noGrp="1"/>
          </p:cNvSpPr>
          <p:nvPr>
            <p:ph type="title"/>
          </p:nvPr>
        </p:nvSpPr>
        <p:spPr/>
        <p:txBody>
          <a:bodyPr/>
          <a:lstStyle/>
          <a:p>
            <a:r>
              <a:rPr lang="cs-CZ" dirty="0"/>
              <a:t>Online </a:t>
            </a:r>
            <a:r>
              <a:rPr lang="cs-CZ" dirty="0" err="1"/>
              <a:t>information</a:t>
            </a:r>
            <a:endParaRPr lang="cs-CZ" dirty="0"/>
          </a:p>
        </p:txBody>
      </p:sp>
      <p:sp>
        <p:nvSpPr>
          <p:cNvPr id="3" name="Zástupný symbol pro obsah 2">
            <a:extLst>
              <a:ext uri="{FF2B5EF4-FFF2-40B4-BE49-F238E27FC236}">
                <a16:creationId xmlns:a16="http://schemas.microsoft.com/office/drawing/2014/main" id="{ABDF8EEC-E8DF-40EB-A506-70C0863E79E8}"/>
              </a:ext>
            </a:extLst>
          </p:cNvPr>
          <p:cNvSpPr>
            <a:spLocks noGrp="1"/>
          </p:cNvSpPr>
          <p:nvPr>
            <p:ph sz="quarter" idx="1"/>
          </p:nvPr>
        </p:nvSpPr>
        <p:spPr/>
        <p:txBody>
          <a:bodyPr/>
          <a:lstStyle/>
          <a:p>
            <a:r>
              <a:rPr lang="cs-CZ" dirty="0" err="1"/>
              <a:t>Emphasis</a:t>
            </a:r>
            <a:r>
              <a:rPr lang="cs-CZ" dirty="0"/>
              <a:t> on </a:t>
            </a:r>
            <a:r>
              <a:rPr lang="cs-CZ" dirty="0" err="1"/>
              <a:t>the</a:t>
            </a:r>
            <a:r>
              <a:rPr lang="cs-CZ" dirty="0"/>
              <a:t> role </a:t>
            </a:r>
            <a:r>
              <a:rPr lang="cs-CZ" dirty="0" err="1"/>
              <a:t>of</a:t>
            </a:r>
            <a:r>
              <a:rPr lang="cs-CZ" dirty="0"/>
              <a:t> </a:t>
            </a:r>
            <a:r>
              <a:rPr lang="cs-CZ" dirty="0" err="1"/>
              <a:t>the</a:t>
            </a:r>
            <a:r>
              <a:rPr lang="cs-CZ" dirty="0"/>
              <a:t> </a:t>
            </a:r>
            <a:r>
              <a:rPr lang="cs-CZ" dirty="0" err="1"/>
              <a:t>receiver</a:t>
            </a:r>
            <a:endParaRPr lang="cs-CZ" dirty="0"/>
          </a:p>
          <a:p>
            <a:endParaRPr lang="cs-CZ" dirty="0"/>
          </a:p>
          <a:p>
            <a:r>
              <a:rPr lang="cs-CZ" dirty="0" err="1"/>
              <a:t>Some</a:t>
            </a:r>
            <a:r>
              <a:rPr lang="cs-CZ" dirty="0"/>
              <a:t> negative </a:t>
            </a:r>
            <a:r>
              <a:rPr lang="cs-CZ" dirty="0" err="1"/>
              <a:t>effects</a:t>
            </a:r>
            <a:r>
              <a:rPr lang="cs-CZ" dirty="0"/>
              <a:t>: </a:t>
            </a:r>
            <a:r>
              <a:rPr lang="cs-CZ" dirty="0" err="1"/>
              <a:t>selective</a:t>
            </a:r>
            <a:r>
              <a:rPr lang="cs-CZ" dirty="0"/>
              <a:t> </a:t>
            </a:r>
            <a:r>
              <a:rPr lang="cs-CZ" dirty="0" err="1"/>
              <a:t>exposure</a:t>
            </a:r>
            <a:r>
              <a:rPr lang="cs-CZ" dirty="0"/>
              <a:t>, </a:t>
            </a:r>
            <a:r>
              <a:rPr lang="cs-CZ" dirty="0" err="1"/>
              <a:t>hostile</a:t>
            </a:r>
            <a:r>
              <a:rPr lang="cs-CZ" dirty="0"/>
              <a:t> media </a:t>
            </a:r>
            <a:r>
              <a:rPr lang="cs-CZ" dirty="0" err="1"/>
              <a:t>bias</a:t>
            </a:r>
            <a:endParaRPr lang="cs-CZ" dirty="0"/>
          </a:p>
          <a:p>
            <a:endParaRPr lang="cs-CZ" dirty="0"/>
          </a:p>
          <a:p>
            <a:r>
              <a:rPr lang="cs-CZ" dirty="0" err="1"/>
              <a:t>What</a:t>
            </a:r>
            <a:r>
              <a:rPr lang="cs-CZ" dirty="0"/>
              <a:t> </a:t>
            </a:r>
            <a:r>
              <a:rPr lang="cs-CZ" dirty="0" err="1"/>
              <a:t>about</a:t>
            </a:r>
            <a:r>
              <a:rPr lang="cs-CZ" dirty="0"/>
              <a:t> </a:t>
            </a:r>
            <a:r>
              <a:rPr lang="cs-CZ" dirty="0" err="1"/>
              <a:t>the</a:t>
            </a:r>
            <a:r>
              <a:rPr lang="cs-CZ" dirty="0"/>
              <a:t> </a:t>
            </a:r>
            <a:r>
              <a:rPr lang="cs-CZ" dirty="0" err="1"/>
              <a:t>assessment</a:t>
            </a:r>
            <a:r>
              <a:rPr lang="cs-CZ" dirty="0"/>
              <a:t> </a:t>
            </a:r>
            <a:r>
              <a:rPr lang="cs-CZ" dirty="0" err="1"/>
              <a:t>of</a:t>
            </a:r>
            <a:r>
              <a:rPr lang="cs-CZ" dirty="0"/>
              <a:t> </a:t>
            </a:r>
            <a:r>
              <a:rPr lang="cs-CZ" dirty="0" err="1"/>
              <a:t>the</a:t>
            </a:r>
            <a:r>
              <a:rPr lang="cs-CZ" dirty="0"/>
              <a:t> </a:t>
            </a:r>
            <a:r>
              <a:rPr lang="cs-CZ" dirty="0" err="1"/>
              <a:t>information</a:t>
            </a:r>
            <a:r>
              <a:rPr lang="cs-CZ" dirty="0"/>
              <a:t>?</a:t>
            </a:r>
          </a:p>
          <a:p>
            <a:endParaRPr lang="cs-CZ" dirty="0"/>
          </a:p>
          <a:p>
            <a:endParaRPr lang="cs-CZ" dirty="0"/>
          </a:p>
        </p:txBody>
      </p:sp>
    </p:spTree>
    <p:extLst>
      <p:ext uri="{BB962C8B-B14F-4D97-AF65-F5344CB8AC3E}">
        <p14:creationId xmlns:p14="http://schemas.microsoft.com/office/powerpoint/2010/main" val="40338385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Credibility</a:t>
            </a:r>
            <a:endParaRPr lang="cs-CZ" dirty="0"/>
          </a:p>
        </p:txBody>
      </p:sp>
      <p:sp>
        <p:nvSpPr>
          <p:cNvPr id="3" name="Zástupný symbol pro obsah 2"/>
          <p:cNvSpPr>
            <a:spLocks noGrp="1"/>
          </p:cNvSpPr>
          <p:nvPr>
            <p:ph sz="quarter" idx="1"/>
          </p:nvPr>
        </p:nvSpPr>
        <p:spPr/>
        <p:txBody>
          <a:bodyPr>
            <a:normAutofit/>
          </a:bodyPr>
          <a:lstStyle/>
          <a:p>
            <a:r>
              <a:rPr lang="cs-CZ" dirty="0" err="1"/>
              <a:t>Interdisciplinary</a:t>
            </a:r>
            <a:r>
              <a:rPr lang="cs-CZ" dirty="0"/>
              <a:t> term</a:t>
            </a:r>
          </a:p>
          <a:p>
            <a:r>
              <a:rPr lang="cs-CZ" dirty="0" err="1"/>
              <a:t>Connected</a:t>
            </a:r>
            <a:r>
              <a:rPr lang="cs-CZ" dirty="0"/>
              <a:t> to trust</a:t>
            </a:r>
          </a:p>
          <a:p>
            <a:r>
              <a:rPr lang="cs-CZ" dirty="0" err="1"/>
              <a:t>What</a:t>
            </a:r>
            <a:r>
              <a:rPr lang="cs-CZ" dirty="0"/>
              <a:t> </a:t>
            </a:r>
            <a:r>
              <a:rPr lang="cs-CZ" dirty="0" err="1"/>
              <a:t>does</a:t>
            </a:r>
            <a:r>
              <a:rPr lang="cs-CZ" dirty="0"/>
              <a:t> </a:t>
            </a:r>
            <a:r>
              <a:rPr lang="cs-CZ" dirty="0" err="1"/>
              <a:t>it</a:t>
            </a:r>
            <a:r>
              <a:rPr lang="cs-CZ" dirty="0"/>
              <a:t> </a:t>
            </a:r>
            <a:r>
              <a:rPr lang="cs-CZ" dirty="0" err="1"/>
              <a:t>mean</a:t>
            </a:r>
            <a:r>
              <a:rPr lang="cs-CZ" dirty="0"/>
              <a:t>?</a:t>
            </a:r>
          </a:p>
          <a:p>
            <a:pPr lvl="1"/>
            <a:r>
              <a:rPr lang="cs-CZ" dirty="0" err="1"/>
              <a:t>Accuracy</a:t>
            </a:r>
            <a:r>
              <a:rPr lang="cs-CZ" dirty="0"/>
              <a:t>, </a:t>
            </a:r>
            <a:r>
              <a:rPr lang="cs-CZ" dirty="0" err="1"/>
              <a:t>unbiased</a:t>
            </a:r>
            <a:r>
              <a:rPr lang="cs-CZ" dirty="0"/>
              <a:t>, </a:t>
            </a:r>
            <a:r>
              <a:rPr lang="cs-CZ" dirty="0" err="1"/>
              <a:t>complexity</a:t>
            </a:r>
            <a:r>
              <a:rPr lang="cs-CZ" dirty="0"/>
              <a:t>, </a:t>
            </a:r>
            <a:r>
              <a:rPr lang="cs-CZ" dirty="0" err="1"/>
              <a:t>wholeness</a:t>
            </a:r>
            <a:r>
              <a:rPr lang="cs-CZ" dirty="0"/>
              <a:t>,…</a:t>
            </a:r>
          </a:p>
          <a:p>
            <a:r>
              <a:rPr lang="cs-CZ" dirty="0" err="1"/>
              <a:t>Traditionally</a:t>
            </a:r>
            <a:r>
              <a:rPr lang="cs-CZ" dirty="0"/>
              <a:t> – </a:t>
            </a:r>
            <a:r>
              <a:rPr lang="cs-CZ" dirty="0" err="1"/>
              <a:t>two</a:t>
            </a:r>
            <a:r>
              <a:rPr lang="cs-CZ" dirty="0"/>
              <a:t> </a:t>
            </a:r>
            <a:r>
              <a:rPr lang="cs-CZ" dirty="0" err="1"/>
              <a:t>main</a:t>
            </a:r>
            <a:r>
              <a:rPr lang="cs-CZ" dirty="0"/>
              <a:t> </a:t>
            </a:r>
            <a:r>
              <a:rPr lang="cs-CZ" dirty="0" err="1"/>
              <a:t>dimensions</a:t>
            </a:r>
            <a:endParaRPr lang="cs-CZ" dirty="0"/>
          </a:p>
          <a:p>
            <a:pPr lvl="1"/>
            <a:r>
              <a:rPr lang="cs-CZ" dirty="0" err="1"/>
              <a:t>trustworthiness</a:t>
            </a:r>
            <a:r>
              <a:rPr lang="cs-CZ" dirty="0"/>
              <a:t> – </a:t>
            </a:r>
            <a:r>
              <a:rPr lang="cs-CZ" dirty="0" err="1"/>
              <a:t>subjectively</a:t>
            </a:r>
            <a:r>
              <a:rPr lang="cs-CZ" dirty="0"/>
              <a:t> </a:t>
            </a:r>
            <a:r>
              <a:rPr lang="cs-CZ" dirty="0" err="1"/>
              <a:t>evaluated</a:t>
            </a:r>
            <a:endParaRPr lang="cs-CZ" dirty="0"/>
          </a:p>
          <a:p>
            <a:pPr lvl="1"/>
            <a:r>
              <a:rPr lang="cs-CZ" dirty="0" err="1"/>
              <a:t>expertise</a:t>
            </a:r>
            <a:r>
              <a:rPr lang="cs-CZ" dirty="0"/>
              <a:t> – </a:t>
            </a:r>
            <a:r>
              <a:rPr lang="cs-CZ" dirty="0" err="1"/>
              <a:t>objective</a:t>
            </a:r>
            <a:r>
              <a:rPr lang="cs-CZ" dirty="0"/>
              <a:t> </a:t>
            </a:r>
            <a:r>
              <a:rPr lang="cs-CZ" dirty="0" err="1"/>
              <a:t>component</a:t>
            </a:r>
            <a:r>
              <a:rPr lang="cs-CZ" dirty="0"/>
              <a:t> (</a:t>
            </a:r>
            <a:r>
              <a:rPr lang="cs-CZ" dirty="0" err="1"/>
              <a:t>certificate</a:t>
            </a:r>
            <a:r>
              <a:rPr lang="cs-CZ" dirty="0"/>
              <a:t>, </a:t>
            </a:r>
            <a:r>
              <a:rPr lang="cs-CZ" dirty="0" err="1"/>
              <a:t>diploma</a:t>
            </a:r>
            <a:r>
              <a:rPr lang="cs-CZ" dirty="0"/>
              <a:t>…)</a:t>
            </a:r>
          </a:p>
          <a:p>
            <a:pPr marL="274320" lvl="1" indent="0">
              <a:buNone/>
            </a:pPr>
            <a:r>
              <a:rPr lang="cs-CZ" dirty="0"/>
              <a:t>	</a:t>
            </a:r>
          </a:p>
          <a:p>
            <a:pPr marL="274320" lvl="1" indent="0">
              <a:buNone/>
            </a:pPr>
            <a:r>
              <a:rPr lang="cs-CZ" dirty="0" err="1"/>
              <a:t>Other</a:t>
            </a:r>
            <a:r>
              <a:rPr lang="cs-CZ" dirty="0"/>
              <a:t> </a:t>
            </a:r>
            <a:r>
              <a:rPr lang="cs-CZ" dirty="0" err="1"/>
              <a:t>approaches</a:t>
            </a:r>
            <a:r>
              <a:rPr lang="cs-CZ" dirty="0"/>
              <a:t>…</a:t>
            </a:r>
          </a:p>
          <a:p>
            <a:pPr marL="0" indent="0">
              <a:buNone/>
            </a:pPr>
            <a:endParaRPr lang="cs-CZ" dirty="0"/>
          </a:p>
          <a:p>
            <a:endParaRPr lang="cs-CZ" dirty="0"/>
          </a:p>
        </p:txBody>
      </p:sp>
    </p:spTree>
    <p:extLst>
      <p:ext uri="{BB962C8B-B14F-4D97-AF65-F5344CB8AC3E}">
        <p14:creationId xmlns:p14="http://schemas.microsoft.com/office/powerpoint/2010/main" val="21279246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Credibility</a:t>
            </a:r>
            <a:endParaRPr lang="cs-CZ" dirty="0"/>
          </a:p>
        </p:txBody>
      </p:sp>
      <p:sp>
        <p:nvSpPr>
          <p:cNvPr id="3" name="Zástupný symbol pro obsah 2"/>
          <p:cNvSpPr>
            <a:spLocks noGrp="1"/>
          </p:cNvSpPr>
          <p:nvPr>
            <p:ph sz="quarter" idx="1"/>
          </p:nvPr>
        </p:nvSpPr>
        <p:spPr/>
        <p:txBody>
          <a:bodyPr>
            <a:normAutofit lnSpcReduction="10000"/>
          </a:bodyPr>
          <a:lstStyle/>
          <a:p>
            <a:r>
              <a:rPr lang="cs-CZ" dirty="0"/>
              <a:t>Long </a:t>
            </a:r>
            <a:r>
              <a:rPr lang="cs-CZ" dirty="0" err="1"/>
              <a:t>research</a:t>
            </a:r>
            <a:r>
              <a:rPr lang="cs-CZ" dirty="0"/>
              <a:t> </a:t>
            </a:r>
            <a:r>
              <a:rPr lang="cs-CZ" dirty="0" err="1"/>
              <a:t>tradition</a:t>
            </a:r>
            <a:r>
              <a:rPr lang="cs-CZ" dirty="0"/>
              <a:t> (</a:t>
            </a:r>
            <a:r>
              <a:rPr lang="cs-CZ" dirty="0" err="1"/>
              <a:t>half</a:t>
            </a:r>
            <a:r>
              <a:rPr lang="cs-CZ" dirty="0"/>
              <a:t> 20th </a:t>
            </a:r>
            <a:r>
              <a:rPr lang="cs-CZ" dirty="0" err="1"/>
              <a:t>century</a:t>
            </a:r>
            <a:r>
              <a:rPr lang="cs-CZ" dirty="0"/>
              <a:t>)</a:t>
            </a:r>
          </a:p>
          <a:p>
            <a:endParaRPr lang="cs-CZ" dirty="0"/>
          </a:p>
          <a:p>
            <a:r>
              <a:rPr lang="cs-CZ" dirty="0" err="1"/>
              <a:t>Connected</a:t>
            </a:r>
            <a:r>
              <a:rPr lang="cs-CZ" dirty="0"/>
              <a:t> to </a:t>
            </a:r>
            <a:r>
              <a:rPr lang="cs-CZ" dirty="0" err="1"/>
              <a:t>research</a:t>
            </a:r>
            <a:r>
              <a:rPr lang="cs-CZ" dirty="0"/>
              <a:t> on </a:t>
            </a:r>
            <a:r>
              <a:rPr lang="cs-CZ" dirty="0" err="1"/>
              <a:t>persuasion</a:t>
            </a:r>
            <a:r>
              <a:rPr lang="cs-CZ" dirty="0"/>
              <a:t>, </a:t>
            </a:r>
            <a:r>
              <a:rPr lang="cs-CZ" dirty="0" err="1"/>
              <a:t>mass</a:t>
            </a:r>
            <a:r>
              <a:rPr lang="cs-CZ" dirty="0"/>
              <a:t> </a:t>
            </a:r>
            <a:r>
              <a:rPr lang="cs-CZ" dirty="0" err="1"/>
              <a:t>communication</a:t>
            </a:r>
            <a:endParaRPr lang="cs-CZ" dirty="0"/>
          </a:p>
          <a:p>
            <a:endParaRPr lang="cs-CZ" dirty="0"/>
          </a:p>
          <a:p>
            <a:r>
              <a:rPr lang="cs-CZ" dirty="0" err="1"/>
              <a:t>Traditionaly</a:t>
            </a:r>
            <a:r>
              <a:rPr lang="cs-CZ" dirty="0"/>
              <a:t>: </a:t>
            </a:r>
            <a:r>
              <a:rPr lang="cs-CZ" dirty="0" err="1"/>
              <a:t>credibility</a:t>
            </a:r>
            <a:r>
              <a:rPr lang="cs-CZ" dirty="0"/>
              <a:t> </a:t>
            </a:r>
            <a:r>
              <a:rPr lang="cs-CZ" dirty="0" err="1"/>
              <a:t>of</a:t>
            </a:r>
            <a:r>
              <a:rPr lang="cs-CZ" dirty="0"/>
              <a:t> </a:t>
            </a:r>
          </a:p>
          <a:p>
            <a:pPr lvl="1"/>
            <a:r>
              <a:rPr lang="cs-CZ" dirty="0" err="1"/>
              <a:t>Message</a:t>
            </a:r>
            <a:endParaRPr lang="cs-CZ" dirty="0"/>
          </a:p>
          <a:p>
            <a:pPr lvl="1"/>
            <a:r>
              <a:rPr lang="cs-CZ" dirty="0"/>
              <a:t>Source</a:t>
            </a:r>
          </a:p>
          <a:p>
            <a:pPr lvl="1"/>
            <a:r>
              <a:rPr lang="cs-CZ" dirty="0" err="1"/>
              <a:t>Later</a:t>
            </a:r>
            <a:r>
              <a:rPr lang="cs-CZ" dirty="0"/>
              <a:t> media</a:t>
            </a:r>
          </a:p>
          <a:p>
            <a:endParaRPr lang="cs-CZ" dirty="0"/>
          </a:p>
          <a:p>
            <a:r>
              <a:rPr lang="cs-CZ" dirty="0" err="1"/>
              <a:t>Interconencted</a:t>
            </a:r>
            <a:r>
              <a:rPr lang="cs-CZ" dirty="0"/>
              <a:t>, </a:t>
            </a:r>
            <a:r>
              <a:rPr lang="cs-CZ" dirty="0" err="1"/>
              <a:t>mutual</a:t>
            </a:r>
            <a:r>
              <a:rPr lang="cs-CZ" dirty="0"/>
              <a:t> influence</a:t>
            </a:r>
          </a:p>
        </p:txBody>
      </p:sp>
    </p:spTree>
    <p:extLst>
      <p:ext uri="{BB962C8B-B14F-4D97-AF65-F5344CB8AC3E}">
        <p14:creationId xmlns:p14="http://schemas.microsoft.com/office/powerpoint/2010/main" val="1671997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descr="Výřez obrazovky"/>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863588" y="44624"/>
            <a:ext cx="7416824" cy="6293412"/>
          </a:xfrm>
        </p:spPr>
      </p:pic>
      <p:sp>
        <p:nvSpPr>
          <p:cNvPr id="3" name="TextovéPole 2"/>
          <p:cNvSpPr txBox="1"/>
          <p:nvPr/>
        </p:nvSpPr>
        <p:spPr>
          <a:xfrm rot="10800000" flipV="1">
            <a:off x="611560" y="6194020"/>
            <a:ext cx="8280920" cy="800219"/>
          </a:xfrm>
          <a:prstGeom prst="rect">
            <a:avLst/>
          </a:prstGeom>
          <a:noFill/>
        </p:spPr>
        <p:txBody>
          <a:bodyPr wrap="square" rtlCol="0">
            <a:spAutoFit/>
          </a:bodyPr>
          <a:lstStyle/>
          <a:p>
            <a:r>
              <a:rPr lang="en-US" sz="1400" dirty="0"/>
              <a:t>Metzger, M. J., &amp; </a:t>
            </a:r>
            <a:r>
              <a:rPr lang="en-US" sz="1400" dirty="0" err="1"/>
              <a:t>Flanagin</a:t>
            </a:r>
            <a:r>
              <a:rPr lang="en-US" sz="1400" dirty="0"/>
              <a:t>, A. J. (2015). Psychological approaches to credibility assessment online. </a:t>
            </a:r>
            <a:r>
              <a:rPr lang="en-US" sz="1400" i="1" dirty="0"/>
              <a:t>The handbook of the psychology of communication technology</a:t>
            </a:r>
            <a:r>
              <a:rPr lang="en-US" sz="1400" dirty="0"/>
              <a:t>, </a:t>
            </a:r>
            <a:r>
              <a:rPr lang="en-US" sz="1400" i="1" dirty="0"/>
              <a:t>32</a:t>
            </a:r>
            <a:r>
              <a:rPr lang="en-US" sz="1400" dirty="0"/>
              <a:t>, 445-466.</a:t>
            </a:r>
          </a:p>
          <a:p>
            <a:endParaRPr lang="cs-CZ" dirty="0"/>
          </a:p>
        </p:txBody>
      </p:sp>
    </p:spTree>
    <p:extLst>
      <p:ext uri="{BB962C8B-B14F-4D97-AF65-F5344CB8AC3E}">
        <p14:creationId xmlns:p14="http://schemas.microsoft.com/office/powerpoint/2010/main" val="39039030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Credibility</a:t>
            </a:r>
            <a:r>
              <a:rPr lang="cs-CZ" dirty="0"/>
              <a:t> </a:t>
            </a:r>
            <a:r>
              <a:rPr lang="cs-CZ" dirty="0" err="1"/>
              <a:t>assessment</a:t>
            </a:r>
            <a:endParaRPr lang="cs-CZ" dirty="0"/>
          </a:p>
        </p:txBody>
      </p:sp>
      <p:sp>
        <p:nvSpPr>
          <p:cNvPr id="3" name="Zástupný symbol pro obsah 2"/>
          <p:cNvSpPr>
            <a:spLocks noGrp="1"/>
          </p:cNvSpPr>
          <p:nvPr>
            <p:ph sz="quarter" idx="1"/>
          </p:nvPr>
        </p:nvSpPr>
        <p:spPr/>
        <p:txBody>
          <a:bodyPr>
            <a:normAutofit/>
          </a:bodyPr>
          <a:lstStyle/>
          <a:p>
            <a:r>
              <a:rPr lang="cs-CZ" dirty="0" err="1"/>
              <a:t>Dual</a:t>
            </a:r>
            <a:r>
              <a:rPr lang="cs-CZ" dirty="0"/>
              <a:t> </a:t>
            </a:r>
            <a:r>
              <a:rPr lang="cs-CZ" dirty="0" err="1"/>
              <a:t>processing</a:t>
            </a:r>
            <a:r>
              <a:rPr lang="cs-CZ" dirty="0"/>
              <a:t> </a:t>
            </a:r>
            <a:r>
              <a:rPr lang="cs-CZ" dirty="0" err="1"/>
              <a:t>models</a:t>
            </a:r>
            <a:r>
              <a:rPr lang="cs-CZ" dirty="0"/>
              <a:t>:</a:t>
            </a:r>
          </a:p>
          <a:p>
            <a:pPr lvl="1"/>
            <a:r>
              <a:rPr lang="cs-CZ" dirty="0" err="1"/>
              <a:t>Elaboration</a:t>
            </a:r>
            <a:r>
              <a:rPr lang="cs-CZ" dirty="0"/>
              <a:t>  </a:t>
            </a:r>
            <a:r>
              <a:rPr lang="cs-CZ" dirty="0" err="1"/>
              <a:t>Likelihood</a:t>
            </a:r>
            <a:r>
              <a:rPr lang="cs-CZ" dirty="0"/>
              <a:t>  Model  (</a:t>
            </a:r>
            <a:r>
              <a:rPr lang="cs-CZ" dirty="0" err="1"/>
              <a:t>Petty</a:t>
            </a:r>
            <a:r>
              <a:rPr lang="cs-CZ" dirty="0"/>
              <a:t>  &amp;  </a:t>
            </a:r>
            <a:r>
              <a:rPr lang="cs-CZ" dirty="0" err="1"/>
              <a:t>Cacioppo</a:t>
            </a:r>
            <a:r>
              <a:rPr lang="cs-CZ" dirty="0"/>
              <a:t>,  1981)</a:t>
            </a:r>
          </a:p>
          <a:p>
            <a:pPr lvl="1"/>
            <a:r>
              <a:rPr lang="cs-CZ" dirty="0" err="1"/>
              <a:t>Heuristic-Systematic</a:t>
            </a:r>
            <a:r>
              <a:rPr lang="cs-CZ" dirty="0"/>
              <a:t> Model (</a:t>
            </a:r>
            <a:r>
              <a:rPr lang="cs-CZ" dirty="0" err="1"/>
              <a:t>Chaiken</a:t>
            </a:r>
            <a:r>
              <a:rPr lang="cs-CZ" dirty="0"/>
              <a:t>, 1980)</a:t>
            </a:r>
          </a:p>
          <a:p>
            <a:r>
              <a:rPr lang="cs-CZ" dirty="0" err="1"/>
              <a:t>Central</a:t>
            </a:r>
            <a:r>
              <a:rPr lang="cs-CZ" dirty="0"/>
              <a:t> and </a:t>
            </a:r>
            <a:r>
              <a:rPr lang="cs-CZ" dirty="0" err="1"/>
              <a:t>peripheral</a:t>
            </a:r>
            <a:r>
              <a:rPr lang="cs-CZ" dirty="0"/>
              <a:t>, </a:t>
            </a:r>
            <a:r>
              <a:rPr lang="cs-CZ" dirty="0" err="1"/>
              <a:t>analytic</a:t>
            </a:r>
            <a:r>
              <a:rPr lang="cs-CZ" dirty="0"/>
              <a:t> and </a:t>
            </a:r>
            <a:r>
              <a:rPr lang="cs-CZ" dirty="0" err="1"/>
              <a:t>heuristics</a:t>
            </a:r>
            <a:r>
              <a:rPr lang="cs-CZ" dirty="0"/>
              <a:t> </a:t>
            </a:r>
            <a:r>
              <a:rPr lang="cs-CZ" dirty="0" err="1"/>
              <a:t>evaluation</a:t>
            </a:r>
            <a:endParaRPr lang="cs-CZ" dirty="0"/>
          </a:p>
          <a:p>
            <a:r>
              <a:rPr lang="cs-CZ" dirty="0" err="1"/>
              <a:t>Improtant</a:t>
            </a:r>
            <a:r>
              <a:rPr lang="cs-CZ" dirty="0"/>
              <a:t>: </a:t>
            </a:r>
            <a:r>
              <a:rPr lang="cs-CZ" dirty="0" err="1"/>
              <a:t>Abilities</a:t>
            </a:r>
            <a:r>
              <a:rPr lang="cs-CZ" dirty="0"/>
              <a:t> and </a:t>
            </a:r>
            <a:r>
              <a:rPr lang="cs-CZ" dirty="0" err="1"/>
              <a:t>motivation</a:t>
            </a:r>
            <a:endParaRPr lang="cs-CZ" dirty="0"/>
          </a:p>
          <a:p>
            <a:endParaRPr lang="cs-CZ" dirty="0"/>
          </a:p>
          <a:p>
            <a:r>
              <a:rPr lang="en-US" dirty="0"/>
              <a:t>Metzger (2007)</a:t>
            </a:r>
            <a:r>
              <a:rPr lang="cs-CZ" dirty="0"/>
              <a:t>:</a:t>
            </a:r>
            <a:r>
              <a:rPr lang="en-US" dirty="0"/>
              <a:t> dual processing model of </a:t>
            </a:r>
            <a:r>
              <a:rPr lang="cs-CZ" dirty="0"/>
              <a:t>c</a:t>
            </a:r>
            <a:r>
              <a:rPr lang="en-US" dirty="0" err="1"/>
              <a:t>redibility</a:t>
            </a:r>
            <a:r>
              <a:rPr lang="en-US" dirty="0"/>
              <a:t> assessment</a:t>
            </a:r>
            <a:endParaRPr lang="cs-CZ" dirty="0"/>
          </a:p>
          <a:p>
            <a:pPr lvl="1"/>
            <a:r>
              <a:rPr lang="cs-CZ" dirty="0" err="1"/>
              <a:t>Heuristics</a:t>
            </a:r>
            <a:r>
              <a:rPr lang="cs-CZ" dirty="0"/>
              <a:t>:  </a:t>
            </a:r>
            <a:r>
              <a:rPr lang="cs-CZ" dirty="0" err="1"/>
              <a:t>reputation</a:t>
            </a:r>
            <a:r>
              <a:rPr lang="cs-CZ" dirty="0"/>
              <a:t>, </a:t>
            </a:r>
            <a:r>
              <a:rPr lang="cs-CZ" dirty="0" err="1"/>
              <a:t>endorsement</a:t>
            </a:r>
            <a:r>
              <a:rPr lang="cs-CZ" dirty="0"/>
              <a:t>, </a:t>
            </a:r>
            <a:r>
              <a:rPr lang="cs-CZ" dirty="0" err="1"/>
              <a:t>consistency</a:t>
            </a:r>
            <a:r>
              <a:rPr lang="cs-CZ" dirty="0"/>
              <a:t>, </a:t>
            </a:r>
            <a:r>
              <a:rPr lang="cs-CZ" dirty="0" err="1"/>
              <a:t>self-confirmation</a:t>
            </a:r>
            <a:r>
              <a:rPr lang="cs-CZ" dirty="0"/>
              <a:t>, </a:t>
            </a:r>
            <a:r>
              <a:rPr lang="cs-CZ" dirty="0" err="1"/>
              <a:t>expectancy</a:t>
            </a:r>
            <a:r>
              <a:rPr lang="cs-CZ" dirty="0"/>
              <a:t> </a:t>
            </a:r>
            <a:r>
              <a:rPr lang="cs-CZ" dirty="0" err="1"/>
              <a:t>violation</a:t>
            </a:r>
            <a:r>
              <a:rPr lang="cs-CZ" dirty="0"/>
              <a:t>, </a:t>
            </a:r>
            <a:r>
              <a:rPr lang="cs-CZ" dirty="0" err="1"/>
              <a:t>persuasive</a:t>
            </a:r>
            <a:r>
              <a:rPr lang="cs-CZ" dirty="0"/>
              <a:t> </a:t>
            </a:r>
            <a:r>
              <a:rPr lang="cs-CZ" dirty="0" err="1"/>
              <a:t>intent</a:t>
            </a:r>
            <a:endParaRPr lang="cs-CZ" dirty="0"/>
          </a:p>
          <a:p>
            <a:pPr marL="0" indent="0">
              <a:buNone/>
            </a:pPr>
            <a:endParaRPr lang="cs-CZ" dirty="0"/>
          </a:p>
        </p:txBody>
      </p:sp>
    </p:spTree>
    <p:extLst>
      <p:ext uri="{BB962C8B-B14F-4D97-AF65-F5344CB8AC3E}">
        <p14:creationId xmlns:p14="http://schemas.microsoft.com/office/powerpoint/2010/main" val="33559828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Social</a:t>
            </a:r>
            <a:r>
              <a:rPr lang="cs-CZ" dirty="0"/>
              <a:t> influence and </a:t>
            </a:r>
            <a:r>
              <a:rPr lang="cs-CZ" dirty="0" err="1"/>
              <a:t>social</a:t>
            </a:r>
            <a:r>
              <a:rPr lang="cs-CZ" dirty="0"/>
              <a:t> </a:t>
            </a:r>
            <a:r>
              <a:rPr lang="cs-CZ" dirty="0" err="1"/>
              <a:t>factors</a:t>
            </a:r>
            <a:endParaRPr lang="cs-CZ" dirty="0"/>
          </a:p>
        </p:txBody>
      </p:sp>
      <p:sp>
        <p:nvSpPr>
          <p:cNvPr id="3" name="Zástupný symbol pro obsah 2"/>
          <p:cNvSpPr>
            <a:spLocks noGrp="1"/>
          </p:cNvSpPr>
          <p:nvPr>
            <p:ph sz="quarter" idx="1"/>
          </p:nvPr>
        </p:nvSpPr>
        <p:spPr/>
        <p:txBody>
          <a:bodyPr>
            <a:normAutofit/>
          </a:bodyPr>
          <a:lstStyle/>
          <a:p>
            <a:r>
              <a:rPr lang="cs-CZ" dirty="0" err="1"/>
              <a:t>How</a:t>
            </a:r>
            <a:r>
              <a:rPr lang="cs-CZ" dirty="0"/>
              <a:t> do </a:t>
            </a:r>
            <a:r>
              <a:rPr lang="cs-CZ" dirty="0" err="1"/>
              <a:t>we</a:t>
            </a:r>
            <a:r>
              <a:rPr lang="cs-CZ" dirty="0"/>
              <a:t> </a:t>
            </a:r>
            <a:r>
              <a:rPr lang="cs-CZ" dirty="0" err="1"/>
              <a:t>approach</a:t>
            </a:r>
            <a:r>
              <a:rPr lang="cs-CZ" dirty="0"/>
              <a:t> and </a:t>
            </a:r>
            <a:r>
              <a:rPr lang="cs-CZ" dirty="0" err="1"/>
              <a:t>evaluate</a:t>
            </a:r>
            <a:r>
              <a:rPr lang="cs-CZ" dirty="0"/>
              <a:t> </a:t>
            </a:r>
            <a:r>
              <a:rPr lang="cs-CZ" dirty="0" err="1"/>
              <a:t>information</a:t>
            </a:r>
            <a:r>
              <a:rPr lang="cs-CZ" dirty="0"/>
              <a:t> in </a:t>
            </a:r>
            <a:r>
              <a:rPr lang="cs-CZ" dirty="0" err="1"/>
              <a:t>social</a:t>
            </a:r>
            <a:r>
              <a:rPr lang="cs-CZ" dirty="0"/>
              <a:t> media and </a:t>
            </a:r>
            <a:r>
              <a:rPr lang="cs-CZ" dirty="0" err="1"/>
              <a:t>why</a:t>
            </a:r>
            <a:r>
              <a:rPr lang="cs-CZ" dirty="0"/>
              <a:t>?</a:t>
            </a:r>
          </a:p>
          <a:p>
            <a:endParaRPr lang="cs-CZ" dirty="0"/>
          </a:p>
          <a:p>
            <a:r>
              <a:rPr lang="cs-CZ" dirty="0" err="1"/>
              <a:t>The</a:t>
            </a:r>
            <a:r>
              <a:rPr lang="cs-CZ" dirty="0"/>
              <a:t> </a:t>
            </a:r>
            <a:r>
              <a:rPr lang="cs-CZ" dirty="0" err="1"/>
              <a:t>importance</a:t>
            </a:r>
            <a:r>
              <a:rPr lang="cs-CZ" dirty="0"/>
              <a:t> </a:t>
            </a:r>
            <a:r>
              <a:rPr lang="cs-CZ" dirty="0" err="1"/>
              <a:t>of</a:t>
            </a:r>
            <a:r>
              <a:rPr lang="cs-CZ" dirty="0"/>
              <a:t> source – </a:t>
            </a:r>
            <a:r>
              <a:rPr lang="cs-CZ" dirty="0" err="1"/>
              <a:t>what</a:t>
            </a:r>
            <a:r>
              <a:rPr lang="cs-CZ" dirty="0"/>
              <a:t> </a:t>
            </a:r>
            <a:r>
              <a:rPr lang="cs-CZ" dirty="0" err="1"/>
              <a:t>makes</a:t>
            </a:r>
            <a:r>
              <a:rPr lang="cs-CZ" dirty="0"/>
              <a:t> </a:t>
            </a:r>
            <a:r>
              <a:rPr lang="cs-CZ" dirty="0" err="1"/>
              <a:t>them</a:t>
            </a:r>
            <a:r>
              <a:rPr lang="cs-CZ" dirty="0"/>
              <a:t> expert? And </a:t>
            </a:r>
            <a:r>
              <a:rPr lang="cs-CZ" dirty="0" err="1"/>
              <a:t>trustworthy</a:t>
            </a:r>
            <a:r>
              <a:rPr lang="cs-CZ" dirty="0"/>
              <a:t>?</a:t>
            </a:r>
          </a:p>
        </p:txBody>
      </p:sp>
    </p:spTree>
    <p:extLst>
      <p:ext uri="{BB962C8B-B14F-4D97-AF65-F5344CB8AC3E}">
        <p14:creationId xmlns:p14="http://schemas.microsoft.com/office/powerpoint/2010/main" val="32779076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en-US" sz="2000" dirty="0" err="1"/>
              <a:t>Tandoc</a:t>
            </a:r>
            <a:r>
              <a:rPr lang="en-US" sz="2000" dirty="0"/>
              <a:t> Jr, E. C. (2019). Tell Me Who Your Sources Are: Perceptions of News Credibility on Social Media. </a:t>
            </a:r>
            <a:r>
              <a:rPr lang="en-US" sz="2000" i="1" dirty="0"/>
              <a:t>Journalism Practice</a:t>
            </a:r>
            <a:r>
              <a:rPr lang="en-US" sz="2000" dirty="0"/>
              <a:t>, </a:t>
            </a:r>
            <a:r>
              <a:rPr lang="en-US" sz="2000" i="1" dirty="0"/>
              <a:t>13</a:t>
            </a:r>
            <a:r>
              <a:rPr lang="en-US" sz="2000" dirty="0"/>
              <a:t>(2), 178-190.</a:t>
            </a:r>
          </a:p>
        </p:txBody>
      </p:sp>
      <p:sp>
        <p:nvSpPr>
          <p:cNvPr id="3" name="Zástupný symbol pro obsah 2"/>
          <p:cNvSpPr>
            <a:spLocks noGrp="1"/>
          </p:cNvSpPr>
          <p:nvPr>
            <p:ph sz="quarter" idx="1"/>
          </p:nvPr>
        </p:nvSpPr>
        <p:spPr/>
        <p:txBody>
          <a:bodyPr>
            <a:normAutofit/>
          </a:bodyPr>
          <a:lstStyle/>
          <a:p>
            <a:r>
              <a:rPr lang="cs-CZ" dirty="0" err="1"/>
              <a:t>The</a:t>
            </a:r>
            <a:r>
              <a:rPr lang="cs-CZ" dirty="0"/>
              <a:t> </a:t>
            </a:r>
            <a:r>
              <a:rPr lang="cs-CZ" dirty="0" err="1"/>
              <a:t>effect</a:t>
            </a:r>
            <a:r>
              <a:rPr lang="cs-CZ" dirty="0"/>
              <a:t> </a:t>
            </a:r>
            <a:r>
              <a:rPr lang="cs-CZ" dirty="0" err="1"/>
              <a:t>of</a:t>
            </a:r>
            <a:r>
              <a:rPr lang="cs-CZ" dirty="0"/>
              <a:t> source – </a:t>
            </a:r>
            <a:r>
              <a:rPr lang="cs-CZ" dirty="0" err="1"/>
              <a:t>friend</a:t>
            </a:r>
            <a:r>
              <a:rPr lang="cs-CZ" dirty="0"/>
              <a:t> vs. </a:t>
            </a:r>
            <a:r>
              <a:rPr lang="cs-CZ" dirty="0" err="1"/>
              <a:t>traditional</a:t>
            </a:r>
            <a:r>
              <a:rPr lang="cs-CZ" dirty="0"/>
              <a:t> </a:t>
            </a:r>
            <a:r>
              <a:rPr lang="cs-CZ" dirty="0" err="1"/>
              <a:t>news</a:t>
            </a:r>
            <a:r>
              <a:rPr lang="cs-CZ" dirty="0"/>
              <a:t> </a:t>
            </a:r>
            <a:r>
              <a:rPr lang="cs-CZ" dirty="0" err="1"/>
              <a:t>organization</a:t>
            </a:r>
            <a:r>
              <a:rPr lang="cs-CZ" dirty="0"/>
              <a:t> (on FB)</a:t>
            </a:r>
          </a:p>
          <a:p>
            <a:pPr marL="0" indent="0">
              <a:buNone/>
            </a:pPr>
            <a:endParaRPr lang="cs-CZ" dirty="0"/>
          </a:p>
          <a:p>
            <a:r>
              <a:rPr lang="cs-CZ" dirty="0" err="1"/>
              <a:t>The</a:t>
            </a:r>
            <a:r>
              <a:rPr lang="cs-CZ" dirty="0"/>
              <a:t> role </a:t>
            </a:r>
            <a:r>
              <a:rPr lang="cs-CZ" dirty="0" err="1"/>
              <a:t>of</a:t>
            </a:r>
            <a:r>
              <a:rPr lang="cs-CZ" dirty="0"/>
              <a:t> </a:t>
            </a:r>
            <a:r>
              <a:rPr lang="cs-CZ" dirty="0" err="1"/>
              <a:t>perceived</a:t>
            </a:r>
            <a:r>
              <a:rPr lang="cs-CZ" dirty="0"/>
              <a:t> </a:t>
            </a:r>
            <a:r>
              <a:rPr lang="cs-CZ" dirty="0" err="1"/>
              <a:t>homophily</a:t>
            </a:r>
            <a:r>
              <a:rPr lang="cs-CZ" dirty="0"/>
              <a:t> – „</a:t>
            </a:r>
            <a:r>
              <a:rPr lang="en-US" dirty="0"/>
              <a:t>the degree of per</a:t>
            </a:r>
            <a:r>
              <a:rPr lang="cs-CZ" dirty="0"/>
              <a:t>c</a:t>
            </a:r>
            <a:r>
              <a:rPr lang="en-US" dirty="0" err="1"/>
              <a:t>eived</a:t>
            </a:r>
            <a:r>
              <a:rPr lang="en-US" dirty="0"/>
              <a:t> similarity a receiver ascribes to a message source</a:t>
            </a:r>
            <a:r>
              <a:rPr lang="cs-CZ" dirty="0"/>
              <a:t>“</a:t>
            </a:r>
          </a:p>
          <a:p>
            <a:pPr lvl="1"/>
            <a:r>
              <a:rPr lang="cs-CZ" dirty="0"/>
              <a:t>Eg., </a:t>
            </a:r>
            <a:r>
              <a:rPr lang="en-US" dirty="0"/>
              <a:t>perceived similarity with a journalist predicted news consumers’</a:t>
            </a:r>
            <a:r>
              <a:rPr lang="cs-CZ" dirty="0"/>
              <a:t> </a:t>
            </a:r>
            <a:r>
              <a:rPr lang="en-US" dirty="0"/>
              <a:t>evaluation of an author’s level of expertise (Meyer, Marchionni, and Thorson2010)</a:t>
            </a:r>
            <a:endParaRPr lang="cs-CZ" dirty="0"/>
          </a:p>
          <a:p>
            <a:r>
              <a:rPr lang="cs-CZ" dirty="0" err="1"/>
              <a:t>The</a:t>
            </a:r>
            <a:r>
              <a:rPr lang="cs-CZ" dirty="0"/>
              <a:t> role </a:t>
            </a:r>
            <a:r>
              <a:rPr lang="cs-CZ" dirty="0" err="1"/>
              <a:t>of</a:t>
            </a:r>
            <a:r>
              <a:rPr lang="cs-CZ" dirty="0"/>
              <a:t> </a:t>
            </a:r>
            <a:r>
              <a:rPr lang="cs-CZ" dirty="0" err="1"/>
              <a:t>motivation</a:t>
            </a:r>
            <a:r>
              <a:rPr lang="cs-CZ" dirty="0"/>
              <a:t> – </a:t>
            </a:r>
            <a:r>
              <a:rPr lang="cs-CZ" dirty="0" err="1"/>
              <a:t>affecting</a:t>
            </a:r>
            <a:r>
              <a:rPr lang="cs-CZ" dirty="0"/>
              <a:t> </a:t>
            </a:r>
            <a:r>
              <a:rPr lang="cs-CZ" dirty="0" err="1"/>
              <a:t>systematic</a:t>
            </a:r>
            <a:r>
              <a:rPr lang="cs-CZ" dirty="0"/>
              <a:t> </a:t>
            </a:r>
            <a:r>
              <a:rPr lang="cs-CZ" dirty="0" err="1"/>
              <a:t>evaluation</a:t>
            </a:r>
            <a:endParaRPr lang="cs-CZ" dirty="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3404809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Media </a:t>
            </a:r>
            <a:r>
              <a:rPr lang="cs-CZ" dirty="0" err="1"/>
              <a:t>information</a:t>
            </a:r>
            <a:endParaRPr lang="cs-CZ" dirty="0"/>
          </a:p>
        </p:txBody>
      </p:sp>
      <p:sp>
        <p:nvSpPr>
          <p:cNvPr id="3" name="Zástupný symbol pro obsah 2"/>
          <p:cNvSpPr>
            <a:spLocks noGrp="1"/>
          </p:cNvSpPr>
          <p:nvPr>
            <p:ph sz="quarter" idx="1"/>
          </p:nvPr>
        </p:nvSpPr>
        <p:spPr/>
        <p:txBody>
          <a:bodyPr>
            <a:normAutofit/>
          </a:bodyPr>
          <a:lstStyle/>
          <a:p>
            <a:endParaRPr lang="cs-CZ" dirty="0"/>
          </a:p>
          <a:p>
            <a:r>
              <a:rPr lang="cs-CZ" dirty="0" err="1"/>
              <a:t>Quality</a:t>
            </a:r>
            <a:r>
              <a:rPr lang="cs-CZ" dirty="0"/>
              <a:t> </a:t>
            </a:r>
            <a:r>
              <a:rPr lang="cs-CZ" dirty="0" err="1"/>
              <a:t>of</a:t>
            </a:r>
            <a:r>
              <a:rPr lang="cs-CZ" dirty="0"/>
              <a:t> </a:t>
            </a:r>
            <a:r>
              <a:rPr lang="cs-CZ" dirty="0" err="1"/>
              <a:t>information</a:t>
            </a:r>
            <a:r>
              <a:rPr lang="cs-CZ" dirty="0"/>
              <a:t> – </a:t>
            </a:r>
            <a:r>
              <a:rPr lang="cs-CZ" dirty="0" err="1"/>
              <a:t>several</a:t>
            </a:r>
            <a:r>
              <a:rPr lang="cs-CZ" dirty="0"/>
              <a:t> </a:t>
            </a:r>
            <a:r>
              <a:rPr lang="cs-CZ" dirty="0" err="1"/>
              <a:t>dimensions</a:t>
            </a:r>
            <a:r>
              <a:rPr lang="cs-CZ" dirty="0"/>
              <a:t>, </a:t>
            </a:r>
            <a:r>
              <a:rPr lang="cs-CZ" dirty="0" err="1"/>
              <a:t>perspectives</a:t>
            </a:r>
            <a:endParaRPr lang="cs-CZ" dirty="0"/>
          </a:p>
          <a:p>
            <a:endParaRPr lang="cs-CZ" dirty="0"/>
          </a:p>
          <a:p>
            <a:r>
              <a:rPr lang="cs-CZ" dirty="0" err="1"/>
              <a:t>Credibillity</a:t>
            </a:r>
            <a:r>
              <a:rPr lang="cs-CZ" dirty="0"/>
              <a:t> – </a:t>
            </a:r>
            <a:r>
              <a:rPr lang="cs-CZ" dirty="0" err="1"/>
              <a:t>important</a:t>
            </a:r>
            <a:r>
              <a:rPr lang="cs-CZ" dirty="0"/>
              <a:t> </a:t>
            </a:r>
            <a:r>
              <a:rPr lang="cs-CZ" dirty="0" err="1"/>
              <a:t>dimension</a:t>
            </a:r>
            <a:r>
              <a:rPr lang="cs-CZ" dirty="0"/>
              <a:t>, </a:t>
            </a:r>
            <a:r>
              <a:rPr lang="cs-CZ" dirty="0" err="1"/>
              <a:t>especially</a:t>
            </a:r>
            <a:r>
              <a:rPr lang="cs-CZ" dirty="0"/>
              <a:t> in </a:t>
            </a:r>
            <a:r>
              <a:rPr lang="cs-CZ" dirty="0" err="1"/>
              <a:t>relation</a:t>
            </a:r>
            <a:r>
              <a:rPr lang="cs-CZ" dirty="0"/>
              <a:t> to </a:t>
            </a:r>
            <a:r>
              <a:rPr lang="cs-CZ" dirty="0" err="1"/>
              <a:t>socio-political</a:t>
            </a:r>
            <a:r>
              <a:rPr lang="cs-CZ" dirty="0"/>
              <a:t> </a:t>
            </a:r>
            <a:r>
              <a:rPr lang="cs-CZ" dirty="0" err="1"/>
              <a:t>information</a:t>
            </a:r>
            <a:endParaRPr lang="cs-CZ" dirty="0"/>
          </a:p>
          <a:p>
            <a:endParaRPr lang="cs-CZ" dirty="0"/>
          </a:p>
          <a:p>
            <a:r>
              <a:rPr lang="cs-CZ" dirty="0"/>
              <a:t>Not </a:t>
            </a:r>
            <a:r>
              <a:rPr lang="cs-CZ" dirty="0" err="1"/>
              <a:t>always</a:t>
            </a:r>
            <a:r>
              <a:rPr lang="cs-CZ" dirty="0"/>
              <a:t> </a:t>
            </a:r>
            <a:r>
              <a:rPr lang="cs-CZ" dirty="0" err="1"/>
              <a:t>primary</a:t>
            </a:r>
            <a:r>
              <a:rPr lang="cs-CZ" dirty="0"/>
              <a:t>! </a:t>
            </a:r>
            <a:r>
              <a:rPr lang="cs-CZ" dirty="0" err="1"/>
              <a:t>Or</a:t>
            </a:r>
            <a:r>
              <a:rPr lang="cs-CZ" dirty="0"/>
              <a:t> </a:t>
            </a:r>
            <a:r>
              <a:rPr lang="cs-CZ" dirty="0" err="1"/>
              <a:t>even</a:t>
            </a:r>
            <a:r>
              <a:rPr lang="cs-CZ" dirty="0"/>
              <a:t> </a:t>
            </a:r>
            <a:r>
              <a:rPr lang="cs-CZ" dirty="0" err="1"/>
              <a:t>important</a:t>
            </a:r>
            <a:r>
              <a:rPr lang="cs-CZ" dirty="0"/>
              <a:t>….</a:t>
            </a:r>
          </a:p>
          <a:p>
            <a:pPr lvl="1"/>
            <a:r>
              <a:rPr lang="cs-CZ" dirty="0"/>
              <a:t>Celebrity </a:t>
            </a:r>
            <a:r>
              <a:rPr lang="cs-CZ" dirty="0" err="1"/>
              <a:t>news</a:t>
            </a:r>
            <a:endParaRPr lang="cs-CZ" dirty="0"/>
          </a:p>
          <a:p>
            <a:pPr lvl="1"/>
            <a:r>
              <a:rPr lang="cs-CZ" dirty="0" err="1"/>
              <a:t>intended</a:t>
            </a:r>
            <a:r>
              <a:rPr lang="cs-CZ" dirty="0"/>
              <a:t> „</a:t>
            </a:r>
            <a:r>
              <a:rPr lang="cs-CZ" dirty="0" err="1"/>
              <a:t>Fake</a:t>
            </a:r>
            <a:r>
              <a:rPr lang="cs-CZ" dirty="0"/>
              <a:t> </a:t>
            </a:r>
            <a:r>
              <a:rPr lang="cs-CZ" dirty="0" err="1"/>
              <a:t>news</a:t>
            </a:r>
            <a:r>
              <a:rPr lang="cs-CZ" dirty="0"/>
              <a:t>“ – </a:t>
            </a:r>
            <a:r>
              <a:rPr lang="cs-CZ" dirty="0" err="1"/>
              <a:t>Onion</a:t>
            </a:r>
            <a:r>
              <a:rPr lang="cs-CZ" dirty="0"/>
              <a:t>, </a:t>
            </a:r>
            <a:r>
              <a:rPr lang="cs-CZ" dirty="0" err="1"/>
              <a:t>Daily</a:t>
            </a:r>
            <a:r>
              <a:rPr lang="cs-CZ" dirty="0"/>
              <a:t> show</a:t>
            </a:r>
          </a:p>
          <a:p>
            <a:r>
              <a:rPr lang="cs-CZ" dirty="0">
                <a:hlinkClick r:id="rId2"/>
              </a:rPr>
              <a:t>https://www.bbc.com/news/av/world-us-canada-46175024</a:t>
            </a:r>
            <a:endParaRPr lang="cs-CZ" dirty="0"/>
          </a:p>
        </p:txBody>
      </p:sp>
    </p:spTree>
    <p:extLst>
      <p:ext uri="{BB962C8B-B14F-4D97-AF65-F5344CB8AC3E}">
        <p14:creationId xmlns:p14="http://schemas.microsoft.com/office/powerpoint/2010/main" val="6287923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en-US" sz="2000" dirty="0" err="1"/>
              <a:t>Tandoc</a:t>
            </a:r>
            <a:r>
              <a:rPr lang="en-US" sz="2000" dirty="0"/>
              <a:t> Jr, E. C. (2019). Tell Me Who Your Sources Are: Perceptions of News Credibility on Social Media. </a:t>
            </a:r>
            <a:r>
              <a:rPr lang="en-US" sz="2000" i="1" dirty="0"/>
              <a:t>Journalism Practice</a:t>
            </a:r>
            <a:r>
              <a:rPr lang="en-US" sz="2000" dirty="0"/>
              <a:t>, </a:t>
            </a:r>
            <a:r>
              <a:rPr lang="en-US" sz="2000" i="1" dirty="0"/>
              <a:t>13</a:t>
            </a:r>
            <a:r>
              <a:rPr lang="en-US" sz="2000" dirty="0"/>
              <a:t>(2), 178-190.</a:t>
            </a:r>
          </a:p>
        </p:txBody>
      </p:sp>
      <p:sp>
        <p:nvSpPr>
          <p:cNvPr id="3" name="Zástupný symbol pro obsah 2"/>
          <p:cNvSpPr>
            <a:spLocks noGrp="1"/>
          </p:cNvSpPr>
          <p:nvPr>
            <p:ph sz="quarter" idx="1"/>
          </p:nvPr>
        </p:nvSpPr>
        <p:spPr/>
        <p:txBody>
          <a:bodyPr>
            <a:normAutofit/>
          </a:bodyPr>
          <a:lstStyle/>
          <a:p>
            <a:endParaRPr lang="cs-CZ" dirty="0"/>
          </a:p>
          <a:p>
            <a:r>
              <a:rPr lang="en-US" dirty="0"/>
              <a:t>2 (source: news organization</a:t>
            </a:r>
            <a:r>
              <a:rPr lang="cs-CZ" dirty="0"/>
              <a:t> - </a:t>
            </a:r>
            <a:r>
              <a:rPr lang="cs-CZ" dirty="0" err="1"/>
              <a:t>The</a:t>
            </a:r>
            <a:r>
              <a:rPr lang="cs-CZ" dirty="0"/>
              <a:t> </a:t>
            </a:r>
            <a:r>
              <a:rPr lang="cs-CZ" dirty="0" err="1"/>
              <a:t>Straits</a:t>
            </a:r>
            <a:r>
              <a:rPr lang="cs-CZ" dirty="0"/>
              <a:t> </a:t>
            </a:r>
            <a:r>
              <a:rPr lang="cs-CZ" dirty="0" err="1"/>
              <a:t>Times</a:t>
            </a:r>
            <a:r>
              <a:rPr lang="en-US" dirty="0"/>
              <a:t> vs. </a:t>
            </a:r>
            <a:r>
              <a:rPr lang="cs-CZ" dirty="0" err="1"/>
              <a:t>Actual</a:t>
            </a:r>
            <a:r>
              <a:rPr lang="cs-CZ" dirty="0"/>
              <a:t> </a:t>
            </a:r>
            <a:r>
              <a:rPr lang="en-US" dirty="0"/>
              <a:t>Facebook friend) × 2 (motivation: high vs. Low</a:t>
            </a:r>
            <a:r>
              <a:rPr lang="cs-CZ" dirty="0"/>
              <a:t>; </a:t>
            </a:r>
            <a:r>
              <a:rPr lang="cs-CZ" dirty="0" err="1"/>
              <a:t>un-related</a:t>
            </a:r>
            <a:r>
              <a:rPr lang="cs-CZ" dirty="0"/>
              <a:t> to </a:t>
            </a:r>
            <a:r>
              <a:rPr lang="cs-CZ" dirty="0" err="1"/>
              <a:t>location</a:t>
            </a:r>
            <a:r>
              <a:rPr lang="en-US" dirty="0"/>
              <a:t>)</a:t>
            </a:r>
            <a:endParaRPr lang="cs-CZ" dirty="0"/>
          </a:p>
          <a:p>
            <a:endParaRPr lang="cs-CZ" dirty="0"/>
          </a:p>
          <a:p>
            <a:r>
              <a:rPr lang="cs-CZ" dirty="0"/>
              <a:t>82 Singapure </a:t>
            </a:r>
            <a:r>
              <a:rPr lang="cs-CZ" dirty="0" err="1"/>
              <a:t>students</a:t>
            </a:r>
            <a:endParaRPr lang="cs-CZ" dirty="0"/>
          </a:p>
          <a:p>
            <a:endParaRPr lang="cs-CZ" dirty="0"/>
          </a:p>
          <a:p>
            <a:endParaRPr lang="cs-CZ" dirty="0"/>
          </a:p>
          <a:p>
            <a:endParaRPr lang="cs-CZ" dirty="0"/>
          </a:p>
        </p:txBody>
      </p:sp>
    </p:spTree>
    <p:extLst>
      <p:ext uri="{BB962C8B-B14F-4D97-AF65-F5344CB8AC3E}">
        <p14:creationId xmlns:p14="http://schemas.microsoft.com/office/powerpoint/2010/main" val="41617023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en-US" sz="2000" dirty="0" err="1"/>
              <a:t>Tandoc</a:t>
            </a:r>
            <a:r>
              <a:rPr lang="en-US" sz="2000" dirty="0"/>
              <a:t> Jr, E. C. (2019). Tell Me Who Your Sources Are: Perceptions of News Credibility on Social Media. </a:t>
            </a:r>
            <a:r>
              <a:rPr lang="en-US" sz="2000" i="1" dirty="0"/>
              <a:t>Journalism Practice</a:t>
            </a:r>
            <a:r>
              <a:rPr lang="en-US" sz="2000" dirty="0"/>
              <a:t>, </a:t>
            </a:r>
            <a:r>
              <a:rPr lang="en-US" sz="2000" i="1" dirty="0"/>
              <a:t>13</a:t>
            </a:r>
            <a:r>
              <a:rPr lang="en-US" sz="2000" dirty="0"/>
              <a:t>(2), 178-190.</a:t>
            </a:r>
          </a:p>
        </p:txBody>
      </p:sp>
      <p:sp>
        <p:nvSpPr>
          <p:cNvPr id="3" name="Zástupný symbol pro obsah 2"/>
          <p:cNvSpPr>
            <a:spLocks noGrp="1"/>
          </p:cNvSpPr>
          <p:nvPr>
            <p:ph sz="quarter" idx="1"/>
          </p:nvPr>
        </p:nvSpPr>
        <p:spPr/>
        <p:txBody>
          <a:bodyPr>
            <a:normAutofit/>
          </a:bodyPr>
          <a:lstStyle/>
          <a:p>
            <a:r>
              <a:rPr lang="cs-CZ" dirty="0"/>
              <a:t>Source </a:t>
            </a:r>
            <a:r>
              <a:rPr lang="cs-CZ" dirty="0" err="1"/>
              <a:t>of</a:t>
            </a:r>
            <a:r>
              <a:rPr lang="cs-CZ" dirty="0"/>
              <a:t> news: </a:t>
            </a:r>
            <a:r>
              <a:rPr lang="cs-CZ" dirty="0" err="1"/>
              <a:t>organization</a:t>
            </a:r>
            <a:r>
              <a:rPr lang="cs-CZ" dirty="0"/>
              <a:t> vs. </a:t>
            </a:r>
            <a:r>
              <a:rPr lang="cs-CZ" dirty="0" err="1"/>
              <a:t>friends</a:t>
            </a:r>
            <a:endParaRPr lang="cs-CZ" dirty="0"/>
          </a:p>
          <a:p>
            <a:pPr lvl="1"/>
            <a:r>
              <a:rPr lang="en-US" dirty="0"/>
              <a:t>own Facebook friend more credible and more similar to them than a news organization</a:t>
            </a:r>
            <a:endParaRPr lang="cs-CZ" dirty="0"/>
          </a:p>
          <a:p>
            <a:pPr lvl="1"/>
            <a:r>
              <a:rPr lang="en-US" dirty="0"/>
              <a:t>news articles </a:t>
            </a:r>
            <a:r>
              <a:rPr lang="cs-CZ" dirty="0" err="1"/>
              <a:t>rated</a:t>
            </a:r>
            <a:r>
              <a:rPr lang="en-US" dirty="0"/>
              <a:t> more credible when they are shared on Facebook by a news organization than when they are shared by their own Facebook friend</a:t>
            </a:r>
            <a:endParaRPr lang="cs-CZ" dirty="0"/>
          </a:p>
          <a:p>
            <a:r>
              <a:rPr lang="cs-CZ" dirty="0" err="1"/>
              <a:t>Moderating</a:t>
            </a:r>
            <a:r>
              <a:rPr lang="cs-CZ" dirty="0"/>
              <a:t> </a:t>
            </a:r>
            <a:r>
              <a:rPr lang="cs-CZ" dirty="0" err="1"/>
              <a:t>effect</a:t>
            </a:r>
            <a:r>
              <a:rPr lang="cs-CZ" dirty="0"/>
              <a:t> </a:t>
            </a:r>
            <a:r>
              <a:rPr lang="cs-CZ" dirty="0" err="1"/>
              <a:t>of</a:t>
            </a:r>
            <a:r>
              <a:rPr lang="cs-CZ" dirty="0"/>
              <a:t> </a:t>
            </a:r>
            <a:r>
              <a:rPr lang="cs-CZ" dirty="0" err="1"/>
              <a:t>motivation</a:t>
            </a:r>
            <a:r>
              <a:rPr lang="cs-CZ" dirty="0"/>
              <a:t>!</a:t>
            </a:r>
          </a:p>
          <a:p>
            <a:pPr lvl="1"/>
            <a:r>
              <a:rPr lang="en-US" dirty="0"/>
              <a:t>News articles </a:t>
            </a:r>
            <a:r>
              <a:rPr lang="en-US" u="sng" dirty="0"/>
              <a:t>shared by a news organization </a:t>
            </a:r>
            <a:r>
              <a:rPr lang="en-US" dirty="0"/>
              <a:t>are rated more credible </a:t>
            </a:r>
            <a:r>
              <a:rPr lang="en-US" b="1" dirty="0"/>
              <a:t>only when motivation is high</a:t>
            </a:r>
            <a:r>
              <a:rPr lang="en-US" dirty="0"/>
              <a:t> </a:t>
            </a:r>
            <a:endParaRPr lang="cs-CZ" dirty="0"/>
          </a:p>
          <a:p>
            <a:pPr lvl="1"/>
            <a:r>
              <a:rPr lang="en-US" dirty="0"/>
              <a:t>no significant differences between sources when motivation is low</a:t>
            </a:r>
            <a:endParaRPr lang="cs-CZ" dirty="0"/>
          </a:p>
          <a:p>
            <a:endParaRPr lang="cs-CZ" dirty="0"/>
          </a:p>
          <a:p>
            <a:endParaRPr lang="cs-CZ" dirty="0"/>
          </a:p>
          <a:p>
            <a:endParaRPr lang="cs-CZ" dirty="0"/>
          </a:p>
        </p:txBody>
      </p:sp>
    </p:spTree>
    <p:extLst>
      <p:ext uri="{BB962C8B-B14F-4D97-AF65-F5344CB8AC3E}">
        <p14:creationId xmlns:p14="http://schemas.microsoft.com/office/powerpoint/2010/main" val="36007868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34FEFA-A620-4C06-9101-ED3FC560D9C4}"/>
              </a:ext>
            </a:extLst>
          </p:cNvPr>
          <p:cNvSpPr>
            <a:spLocks noGrp="1"/>
          </p:cNvSpPr>
          <p:nvPr>
            <p:ph type="title"/>
          </p:nvPr>
        </p:nvSpPr>
        <p:spPr/>
        <p:txBody>
          <a:bodyPr>
            <a:noAutofit/>
          </a:bodyPr>
          <a:lstStyle/>
          <a:p>
            <a:r>
              <a:rPr lang="en-US" sz="1600" dirty="0" err="1"/>
              <a:t>Turcotte</a:t>
            </a:r>
            <a:r>
              <a:rPr lang="en-US" sz="1600" dirty="0"/>
              <a:t>, J., York, C., Irving, J., Scholl, R. M., &amp; </a:t>
            </a:r>
            <a:r>
              <a:rPr lang="en-US" sz="1600" dirty="0" err="1"/>
              <a:t>Pingree</a:t>
            </a:r>
            <a:r>
              <a:rPr lang="en-US" sz="1600" dirty="0"/>
              <a:t>, R. J. (2015). News recommendations from social media opinion leaders: Effects on media trust and information seeking. </a:t>
            </a:r>
            <a:r>
              <a:rPr lang="en-US" sz="1600" i="1" dirty="0"/>
              <a:t>Journal of Computer-Mediated Communication</a:t>
            </a:r>
            <a:r>
              <a:rPr lang="en-US" sz="1600" dirty="0"/>
              <a:t>, </a:t>
            </a:r>
            <a:r>
              <a:rPr lang="en-US" sz="1600" i="1" dirty="0"/>
              <a:t>20</a:t>
            </a:r>
            <a:r>
              <a:rPr lang="en-US" sz="1600" dirty="0"/>
              <a:t>(5), 520-535.</a:t>
            </a:r>
          </a:p>
        </p:txBody>
      </p:sp>
      <p:sp>
        <p:nvSpPr>
          <p:cNvPr id="3" name="Zástupný symbol pro obsah 2">
            <a:extLst>
              <a:ext uri="{FF2B5EF4-FFF2-40B4-BE49-F238E27FC236}">
                <a16:creationId xmlns:a16="http://schemas.microsoft.com/office/drawing/2014/main" id="{FA380729-6594-492D-B21F-109F75941AE1}"/>
              </a:ext>
            </a:extLst>
          </p:cNvPr>
          <p:cNvSpPr>
            <a:spLocks noGrp="1"/>
          </p:cNvSpPr>
          <p:nvPr>
            <p:ph sz="quarter" idx="1"/>
          </p:nvPr>
        </p:nvSpPr>
        <p:spPr/>
        <p:txBody>
          <a:bodyPr>
            <a:normAutofit/>
          </a:bodyPr>
          <a:lstStyle/>
          <a:p>
            <a:r>
              <a:rPr lang="cs-CZ" dirty="0"/>
              <a:t>2-step </a:t>
            </a:r>
            <a:r>
              <a:rPr lang="cs-CZ" dirty="0" err="1"/>
              <a:t>flow</a:t>
            </a:r>
            <a:r>
              <a:rPr lang="cs-CZ" dirty="0"/>
              <a:t>:  </a:t>
            </a:r>
            <a:r>
              <a:rPr lang="en-US" dirty="0" err="1"/>
              <a:t>Lazarsfeld</a:t>
            </a:r>
            <a:r>
              <a:rPr lang="en-US" dirty="0"/>
              <a:t> and colleagues (1948)</a:t>
            </a:r>
            <a:r>
              <a:rPr lang="cs-CZ" dirty="0"/>
              <a:t>:</a:t>
            </a:r>
            <a:r>
              <a:rPr lang="en-US" dirty="0"/>
              <a:t> </a:t>
            </a:r>
            <a:r>
              <a:rPr lang="cs-CZ" dirty="0"/>
              <a:t>„</a:t>
            </a:r>
            <a:r>
              <a:rPr lang="en-US" dirty="0"/>
              <a:t>two-step flow is the process whereby [political] ideas flow</a:t>
            </a:r>
            <a:r>
              <a:rPr lang="cs-CZ" dirty="0"/>
              <a:t> </a:t>
            </a:r>
            <a:r>
              <a:rPr lang="en-US" dirty="0"/>
              <a:t>from</a:t>
            </a:r>
            <a:r>
              <a:rPr lang="cs-CZ" dirty="0"/>
              <a:t> </a:t>
            </a:r>
            <a:r>
              <a:rPr lang="en-US" dirty="0"/>
              <a:t>radio and print</a:t>
            </a:r>
            <a:r>
              <a:rPr lang="cs-CZ" dirty="0"/>
              <a:t> </a:t>
            </a:r>
            <a:r>
              <a:rPr lang="en-US" dirty="0"/>
              <a:t>to</a:t>
            </a:r>
            <a:r>
              <a:rPr lang="cs-CZ" dirty="0"/>
              <a:t> </a:t>
            </a:r>
            <a:r>
              <a:rPr lang="en-US" dirty="0"/>
              <a:t>the opinion leaders and</a:t>
            </a:r>
            <a:r>
              <a:rPr lang="cs-CZ" dirty="0"/>
              <a:t> </a:t>
            </a:r>
            <a:r>
              <a:rPr lang="en-US" dirty="0"/>
              <a:t>from</a:t>
            </a:r>
            <a:r>
              <a:rPr lang="cs-CZ" dirty="0"/>
              <a:t> </a:t>
            </a:r>
            <a:r>
              <a:rPr lang="en-US" dirty="0"/>
              <a:t>them to the less active sections of the population</a:t>
            </a:r>
            <a:r>
              <a:rPr lang="cs-CZ" dirty="0"/>
              <a:t>.</a:t>
            </a:r>
            <a:r>
              <a:rPr lang="en-US" dirty="0"/>
              <a:t>”</a:t>
            </a:r>
            <a:endParaRPr lang="cs-CZ" dirty="0"/>
          </a:p>
          <a:p>
            <a:endParaRPr lang="cs-CZ" dirty="0"/>
          </a:p>
          <a:p>
            <a:r>
              <a:rPr lang="en-US" dirty="0"/>
              <a:t>experimental</a:t>
            </a:r>
            <a:r>
              <a:rPr lang="cs-CZ" dirty="0"/>
              <a:t> </a:t>
            </a:r>
            <a:r>
              <a:rPr lang="en-US" dirty="0"/>
              <a:t>design:</a:t>
            </a:r>
            <a:r>
              <a:rPr lang="cs-CZ" dirty="0"/>
              <a:t> s</a:t>
            </a:r>
            <a:r>
              <a:rPr lang="en-US" dirty="0" err="1"/>
              <a:t>ocial</a:t>
            </a:r>
            <a:r>
              <a:rPr lang="cs-CZ" dirty="0"/>
              <a:t> </a:t>
            </a:r>
            <a:r>
              <a:rPr lang="en-US" dirty="0"/>
              <a:t>recommendation</a:t>
            </a:r>
            <a:r>
              <a:rPr lang="cs-CZ" dirty="0"/>
              <a:t> </a:t>
            </a:r>
            <a:r>
              <a:rPr lang="en-US" dirty="0"/>
              <a:t>of</a:t>
            </a:r>
            <a:r>
              <a:rPr lang="cs-CZ" dirty="0"/>
              <a:t> </a:t>
            </a:r>
            <a:r>
              <a:rPr lang="en-US" dirty="0"/>
              <a:t>news vs. mainstream media</a:t>
            </a:r>
            <a:endParaRPr lang="cs-CZ" dirty="0"/>
          </a:p>
          <a:p>
            <a:endParaRPr lang="cs-CZ" dirty="0"/>
          </a:p>
          <a:p>
            <a:r>
              <a:rPr lang="cs-CZ" dirty="0"/>
              <a:t>364 US </a:t>
            </a:r>
            <a:r>
              <a:rPr lang="cs-CZ" dirty="0" err="1"/>
              <a:t>students</a:t>
            </a:r>
            <a:endParaRPr lang="cs-CZ" dirty="0"/>
          </a:p>
        </p:txBody>
      </p:sp>
    </p:spTree>
    <p:extLst>
      <p:ext uri="{BB962C8B-B14F-4D97-AF65-F5344CB8AC3E}">
        <p14:creationId xmlns:p14="http://schemas.microsoft.com/office/powerpoint/2010/main" val="15893334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34FEFA-A620-4C06-9101-ED3FC560D9C4}"/>
              </a:ext>
            </a:extLst>
          </p:cNvPr>
          <p:cNvSpPr>
            <a:spLocks noGrp="1"/>
          </p:cNvSpPr>
          <p:nvPr>
            <p:ph type="title"/>
          </p:nvPr>
        </p:nvSpPr>
        <p:spPr/>
        <p:txBody>
          <a:bodyPr>
            <a:noAutofit/>
          </a:bodyPr>
          <a:lstStyle/>
          <a:p>
            <a:r>
              <a:rPr lang="en-US" sz="1600" dirty="0" err="1"/>
              <a:t>Turcotte</a:t>
            </a:r>
            <a:r>
              <a:rPr lang="en-US" sz="1600" dirty="0"/>
              <a:t>, J., York, C., Irving, J., Scholl, R. M., &amp; </a:t>
            </a:r>
            <a:r>
              <a:rPr lang="en-US" sz="1600" dirty="0" err="1"/>
              <a:t>Pingree</a:t>
            </a:r>
            <a:r>
              <a:rPr lang="en-US" sz="1600" dirty="0"/>
              <a:t>, R. J. (2015). News recommendations from social media opinion leaders: Effects on media trust and information seeking. </a:t>
            </a:r>
            <a:r>
              <a:rPr lang="en-US" sz="1600" i="1" dirty="0"/>
              <a:t>Journal of Computer-Mediated Communication</a:t>
            </a:r>
            <a:r>
              <a:rPr lang="en-US" sz="1600" dirty="0"/>
              <a:t>, </a:t>
            </a:r>
            <a:r>
              <a:rPr lang="en-US" sz="1600" i="1" dirty="0"/>
              <a:t>20</a:t>
            </a:r>
            <a:r>
              <a:rPr lang="en-US" sz="1600" dirty="0"/>
              <a:t>(5), 520-535.</a:t>
            </a:r>
          </a:p>
        </p:txBody>
      </p:sp>
      <p:sp>
        <p:nvSpPr>
          <p:cNvPr id="3" name="Zástupný symbol pro obsah 2">
            <a:extLst>
              <a:ext uri="{FF2B5EF4-FFF2-40B4-BE49-F238E27FC236}">
                <a16:creationId xmlns:a16="http://schemas.microsoft.com/office/drawing/2014/main" id="{FA380729-6594-492D-B21F-109F75941AE1}"/>
              </a:ext>
            </a:extLst>
          </p:cNvPr>
          <p:cNvSpPr>
            <a:spLocks noGrp="1"/>
          </p:cNvSpPr>
          <p:nvPr>
            <p:ph sz="quarter" idx="1"/>
          </p:nvPr>
        </p:nvSpPr>
        <p:spPr/>
        <p:txBody>
          <a:bodyPr>
            <a:normAutofit/>
          </a:bodyPr>
          <a:lstStyle/>
          <a:p>
            <a:r>
              <a:rPr lang="en-US" dirty="0"/>
              <a:t>social recommendation</a:t>
            </a:r>
            <a:r>
              <a:rPr lang="cs-CZ" dirty="0"/>
              <a:t>:  </a:t>
            </a:r>
            <a:r>
              <a:rPr lang="en-US" dirty="0"/>
              <a:t>fabricated news story about one of two local news contexts and told that it was recommended</a:t>
            </a:r>
            <a:r>
              <a:rPr lang="cs-CZ" dirty="0"/>
              <a:t> </a:t>
            </a:r>
            <a:r>
              <a:rPr lang="en-US" dirty="0"/>
              <a:t>by</a:t>
            </a:r>
            <a:r>
              <a:rPr lang="cs-CZ" dirty="0"/>
              <a:t> </a:t>
            </a:r>
            <a:r>
              <a:rPr lang="en-US" dirty="0"/>
              <a:t>one</a:t>
            </a:r>
            <a:r>
              <a:rPr lang="cs-CZ" dirty="0"/>
              <a:t> </a:t>
            </a:r>
            <a:r>
              <a:rPr lang="en-US" dirty="0"/>
              <a:t>of</a:t>
            </a:r>
            <a:r>
              <a:rPr lang="cs-CZ" dirty="0"/>
              <a:t> </a:t>
            </a:r>
            <a:r>
              <a:rPr lang="en-US" dirty="0"/>
              <a:t>their</a:t>
            </a:r>
            <a:r>
              <a:rPr lang="cs-CZ" dirty="0"/>
              <a:t> </a:t>
            </a:r>
            <a:r>
              <a:rPr lang="en-US" dirty="0"/>
              <a:t>real-life</a:t>
            </a:r>
            <a:r>
              <a:rPr lang="cs-CZ" dirty="0"/>
              <a:t> </a:t>
            </a:r>
            <a:r>
              <a:rPr lang="en-US" dirty="0"/>
              <a:t>Facebook</a:t>
            </a:r>
            <a:r>
              <a:rPr lang="cs-CZ" dirty="0"/>
              <a:t> </a:t>
            </a:r>
            <a:r>
              <a:rPr lang="en-US" dirty="0"/>
              <a:t>friends</a:t>
            </a:r>
            <a:r>
              <a:rPr lang="cs-CZ" dirty="0"/>
              <a:t> (profile </a:t>
            </a:r>
            <a:r>
              <a:rPr lang="cs-CZ" dirty="0" err="1"/>
              <a:t>picture</a:t>
            </a:r>
            <a:r>
              <a:rPr lang="cs-CZ" dirty="0"/>
              <a:t>)</a:t>
            </a:r>
          </a:p>
          <a:p>
            <a:endParaRPr lang="cs-CZ" dirty="0"/>
          </a:p>
          <a:p>
            <a:r>
              <a:rPr lang="en-US" dirty="0"/>
              <a:t>Perception of a Friend’s Opinion Leadership</a:t>
            </a:r>
            <a:endParaRPr lang="cs-CZ" dirty="0"/>
          </a:p>
        </p:txBody>
      </p:sp>
    </p:spTree>
    <p:extLst>
      <p:ext uri="{BB962C8B-B14F-4D97-AF65-F5344CB8AC3E}">
        <p14:creationId xmlns:p14="http://schemas.microsoft.com/office/powerpoint/2010/main" val="36892277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Zástupný symbol pro obsah 4">
            <a:extLst>
              <a:ext uri="{FF2B5EF4-FFF2-40B4-BE49-F238E27FC236}">
                <a16:creationId xmlns:a16="http://schemas.microsoft.com/office/drawing/2014/main" id="{8CE5E88D-A5CD-4B23-AE9D-D3F9EB91900E}"/>
              </a:ext>
            </a:extLst>
          </p:cNvPr>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2495" y="78606"/>
            <a:ext cx="6134415" cy="3041806"/>
          </a:xfrm>
        </p:spPr>
      </p:pic>
      <p:pic>
        <p:nvPicPr>
          <p:cNvPr id="7" name="Obrázek 6">
            <a:extLst>
              <a:ext uri="{FF2B5EF4-FFF2-40B4-BE49-F238E27FC236}">
                <a16:creationId xmlns:a16="http://schemas.microsoft.com/office/drawing/2014/main" id="{7E93CBA4-3E6D-4CA0-8749-39FBEA0B9E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43808" y="3407371"/>
            <a:ext cx="6109014" cy="3372023"/>
          </a:xfrm>
          <a:prstGeom prst="rect">
            <a:avLst/>
          </a:prstGeom>
        </p:spPr>
      </p:pic>
    </p:spTree>
    <p:extLst>
      <p:ext uri="{BB962C8B-B14F-4D97-AF65-F5344CB8AC3E}">
        <p14:creationId xmlns:p14="http://schemas.microsoft.com/office/powerpoint/2010/main" val="24347047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34FEFA-A620-4C06-9101-ED3FC560D9C4}"/>
              </a:ext>
            </a:extLst>
          </p:cNvPr>
          <p:cNvSpPr>
            <a:spLocks noGrp="1"/>
          </p:cNvSpPr>
          <p:nvPr>
            <p:ph type="title"/>
          </p:nvPr>
        </p:nvSpPr>
        <p:spPr/>
        <p:txBody>
          <a:bodyPr>
            <a:noAutofit/>
          </a:bodyPr>
          <a:lstStyle/>
          <a:p>
            <a:r>
              <a:rPr lang="en-US" sz="1600" dirty="0" err="1"/>
              <a:t>Turcotte</a:t>
            </a:r>
            <a:r>
              <a:rPr lang="en-US" sz="1600" dirty="0"/>
              <a:t>, J., York, C., Irving, J., Scholl, R. M., &amp; </a:t>
            </a:r>
            <a:r>
              <a:rPr lang="en-US" sz="1600" dirty="0" err="1"/>
              <a:t>Pingree</a:t>
            </a:r>
            <a:r>
              <a:rPr lang="en-US" sz="1600" dirty="0"/>
              <a:t>, R. J. (2015). News recommendations from social media opinion leaders: Effects on media trust and information seeking. </a:t>
            </a:r>
            <a:r>
              <a:rPr lang="en-US" sz="1600" i="1" dirty="0"/>
              <a:t>Journal of Computer-Mediated Communication</a:t>
            </a:r>
            <a:r>
              <a:rPr lang="en-US" sz="1600" dirty="0"/>
              <a:t>, </a:t>
            </a:r>
            <a:r>
              <a:rPr lang="en-US" sz="1600" i="1" dirty="0"/>
              <a:t>20</a:t>
            </a:r>
            <a:r>
              <a:rPr lang="en-US" sz="1600" dirty="0"/>
              <a:t>(5), 520-535.</a:t>
            </a:r>
          </a:p>
        </p:txBody>
      </p:sp>
      <p:sp>
        <p:nvSpPr>
          <p:cNvPr id="3" name="Zástupný symbol pro obsah 2">
            <a:extLst>
              <a:ext uri="{FF2B5EF4-FFF2-40B4-BE49-F238E27FC236}">
                <a16:creationId xmlns:a16="http://schemas.microsoft.com/office/drawing/2014/main" id="{FA380729-6594-492D-B21F-109F75941AE1}"/>
              </a:ext>
            </a:extLst>
          </p:cNvPr>
          <p:cNvSpPr>
            <a:spLocks noGrp="1"/>
          </p:cNvSpPr>
          <p:nvPr>
            <p:ph sz="quarter" idx="1"/>
          </p:nvPr>
        </p:nvSpPr>
        <p:spPr/>
        <p:txBody>
          <a:bodyPr>
            <a:normAutofit lnSpcReduction="10000"/>
          </a:bodyPr>
          <a:lstStyle/>
          <a:p>
            <a:r>
              <a:rPr lang="cs-CZ" dirty="0"/>
              <a:t>S</a:t>
            </a:r>
            <a:r>
              <a:rPr lang="en-US" dirty="0" err="1"/>
              <a:t>ocial</a:t>
            </a:r>
            <a:r>
              <a:rPr lang="en-US" dirty="0"/>
              <a:t> media recommendations</a:t>
            </a:r>
            <a:r>
              <a:rPr lang="cs-CZ" dirty="0"/>
              <a:t>:</a:t>
            </a:r>
          </a:p>
          <a:p>
            <a:pPr lvl="1"/>
            <a:r>
              <a:rPr lang="en-US" dirty="0"/>
              <a:t>improve levels of trust</a:t>
            </a:r>
            <a:r>
              <a:rPr lang="cs-CZ" dirty="0"/>
              <a:t> in media </a:t>
            </a:r>
            <a:r>
              <a:rPr lang="cs-CZ" dirty="0" err="1"/>
              <a:t>outlet</a:t>
            </a:r>
            <a:endParaRPr lang="cs-CZ" dirty="0"/>
          </a:p>
          <a:p>
            <a:pPr lvl="1"/>
            <a:r>
              <a:rPr lang="en-US" dirty="0"/>
              <a:t>make people want to follow more news from that particular media outlet in the future</a:t>
            </a:r>
            <a:endParaRPr lang="cs-CZ" dirty="0"/>
          </a:p>
          <a:p>
            <a:pPr lvl="1"/>
            <a:endParaRPr lang="en-US" dirty="0"/>
          </a:p>
          <a:p>
            <a:r>
              <a:rPr lang="cs-CZ" dirty="0" err="1"/>
              <a:t>Moderation</a:t>
            </a:r>
            <a:r>
              <a:rPr lang="cs-CZ" dirty="0"/>
              <a:t>:</a:t>
            </a:r>
            <a:r>
              <a:rPr lang="en-US" dirty="0"/>
              <a:t> when the real-life friend sharing the story on social media </a:t>
            </a:r>
            <a:r>
              <a:rPr lang="en-US" b="1" dirty="0"/>
              <a:t>is perceived as a</a:t>
            </a:r>
            <a:r>
              <a:rPr lang="cs-CZ" b="1" dirty="0"/>
              <a:t> </a:t>
            </a:r>
            <a:r>
              <a:rPr lang="cs-CZ" b="1" dirty="0" err="1"/>
              <a:t>good</a:t>
            </a:r>
            <a:r>
              <a:rPr lang="en-US" b="1" dirty="0"/>
              <a:t> opinion leader</a:t>
            </a:r>
            <a:endParaRPr lang="cs-CZ" b="1" dirty="0"/>
          </a:p>
          <a:p>
            <a:endParaRPr lang="cs-CZ" b="1" dirty="0"/>
          </a:p>
          <a:p>
            <a:pPr lvl="1"/>
            <a:r>
              <a:rPr lang="en-US" dirty="0"/>
              <a:t>recommendations from friends</a:t>
            </a:r>
            <a:r>
              <a:rPr lang="cs-CZ" dirty="0"/>
              <a:t> </a:t>
            </a:r>
            <a:r>
              <a:rPr lang="en-US" dirty="0"/>
              <a:t>who are perceived as very poor opinion leaders have a negative effect on respondents’ trust in the news</a:t>
            </a:r>
            <a:r>
              <a:rPr lang="cs-CZ" dirty="0"/>
              <a:t> </a:t>
            </a:r>
            <a:r>
              <a:rPr lang="en-US" dirty="0"/>
              <a:t>outlet that was recommended</a:t>
            </a:r>
            <a:endParaRPr lang="cs-CZ" dirty="0"/>
          </a:p>
          <a:p>
            <a:pPr lvl="1"/>
            <a:r>
              <a:rPr lang="en-US" dirty="0"/>
              <a:t>Excellent</a:t>
            </a:r>
            <a:r>
              <a:rPr lang="cs-CZ" dirty="0"/>
              <a:t> </a:t>
            </a:r>
            <a:r>
              <a:rPr lang="en-US" dirty="0"/>
              <a:t>opinion leaders have a positive effect on news outlet trust</a:t>
            </a:r>
            <a:endParaRPr lang="en-US" b="1" dirty="0"/>
          </a:p>
          <a:p>
            <a:endParaRPr lang="cs-CZ" dirty="0"/>
          </a:p>
        </p:txBody>
      </p:sp>
    </p:spTree>
    <p:extLst>
      <p:ext uri="{BB962C8B-B14F-4D97-AF65-F5344CB8AC3E}">
        <p14:creationId xmlns:p14="http://schemas.microsoft.com/office/powerpoint/2010/main" val="26274842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The</a:t>
            </a:r>
            <a:r>
              <a:rPr lang="cs-CZ" dirty="0"/>
              <a:t> </a:t>
            </a:r>
            <a:r>
              <a:rPr lang="cs-CZ" dirty="0" err="1"/>
              <a:t>social</a:t>
            </a:r>
            <a:r>
              <a:rPr lang="cs-CZ" dirty="0"/>
              <a:t> media</a:t>
            </a:r>
          </a:p>
        </p:txBody>
      </p:sp>
      <p:sp>
        <p:nvSpPr>
          <p:cNvPr id="3" name="Zástupný symbol pro obsah 2"/>
          <p:cNvSpPr>
            <a:spLocks noGrp="1"/>
          </p:cNvSpPr>
          <p:nvPr>
            <p:ph sz="quarter" idx="1"/>
          </p:nvPr>
        </p:nvSpPr>
        <p:spPr/>
        <p:txBody>
          <a:bodyPr/>
          <a:lstStyle/>
          <a:p>
            <a:r>
              <a:rPr lang="cs-CZ" dirty="0"/>
              <a:t>And </a:t>
            </a:r>
            <a:r>
              <a:rPr lang="cs-CZ" dirty="0" err="1"/>
              <a:t>overall</a:t>
            </a:r>
            <a:r>
              <a:rPr lang="cs-CZ" dirty="0"/>
              <a:t> internet </a:t>
            </a:r>
            <a:r>
              <a:rPr lang="cs-CZ" dirty="0" err="1"/>
              <a:t>environment</a:t>
            </a:r>
            <a:endParaRPr lang="cs-CZ" dirty="0"/>
          </a:p>
          <a:p>
            <a:endParaRPr lang="cs-CZ" dirty="0"/>
          </a:p>
          <a:p>
            <a:r>
              <a:rPr lang="cs-CZ" dirty="0"/>
              <a:t>Media </a:t>
            </a:r>
            <a:r>
              <a:rPr lang="cs-CZ" dirty="0" err="1"/>
              <a:t>affordances</a:t>
            </a:r>
            <a:r>
              <a:rPr lang="cs-CZ" dirty="0"/>
              <a:t>:</a:t>
            </a:r>
          </a:p>
          <a:p>
            <a:pPr lvl="1"/>
            <a:r>
              <a:rPr lang="en-US" dirty="0"/>
              <a:t>properties that show the possible actions</a:t>
            </a:r>
            <a:endParaRPr lang="cs-CZ" dirty="0"/>
          </a:p>
          <a:p>
            <a:pPr lvl="2"/>
            <a:r>
              <a:rPr lang="cs-CZ" dirty="0" err="1"/>
              <a:t>e.g</a:t>
            </a:r>
            <a:r>
              <a:rPr lang="cs-CZ" dirty="0"/>
              <a:t>., </a:t>
            </a:r>
            <a:r>
              <a:rPr lang="cs-CZ" dirty="0" err="1"/>
              <a:t>Twitter</a:t>
            </a:r>
            <a:r>
              <a:rPr lang="cs-CZ" dirty="0"/>
              <a:t> vs. </a:t>
            </a:r>
            <a:r>
              <a:rPr lang="cs-CZ" dirty="0" err="1"/>
              <a:t>Facebook</a:t>
            </a:r>
            <a:r>
              <a:rPr lang="cs-CZ" dirty="0"/>
              <a:t> vs. </a:t>
            </a:r>
            <a:r>
              <a:rPr lang="cs-CZ" dirty="0" err="1"/>
              <a:t>TikTok</a:t>
            </a:r>
            <a:r>
              <a:rPr lang="cs-CZ" dirty="0"/>
              <a:t> vs. Email </a:t>
            </a:r>
            <a:r>
              <a:rPr lang="cs-CZ" dirty="0" err="1"/>
              <a:t>etc</a:t>
            </a:r>
            <a:r>
              <a:rPr lang="cs-CZ" dirty="0"/>
              <a:t>.</a:t>
            </a:r>
            <a:endParaRPr lang="en-US" dirty="0"/>
          </a:p>
          <a:p>
            <a:pPr lvl="1"/>
            <a:r>
              <a:rPr lang="en-US" dirty="0"/>
              <a:t>suggesting what we can and cant do</a:t>
            </a:r>
          </a:p>
          <a:p>
            <a:pPr lvl="1"/>
            <a:r>
              <a:rPr lang="en-US" dirty="0"/>
              <a:t>depends on perception</a:t>
            </a:r>
            <a:r>
              <a:rPr lang="cs-CZ" dirty="0"/>
              <a:t> – </a:t>
            </a:r>
            <a:r>
              <a:rPr lang="cs-CZ" dirty="0" err="1"/>
              <a:t>which</a:t>
            </a:r>
            <a:r>
              <a:rPr lang="cs-CZ" dirty="0"/>
              <a:t> </a:t>
            </a:r>
            <a:r>
              <a:rPr lang="cs-CZ" dirty="0" err="1"/>
              <a:t>differs</a:t>
            </a:r>
            <a:r>
              <a:rPr lang="cs-CZ" dirty="0"/>
              <a:t> </a:t>
            </a:r>
            <a:r>
              <a:rPr lang="cs-CZ" dirty="0" err="1"/>
              <a:t>interindividually</a:t>
            </a:r>
            <a:endParaRPr lang="en-US" dirty="0"/>
          </a:p>
          <a:p>
            <a:pPr lvl="1"/>
            <a:r>
              <a:rPr lang="cs-CZ" dirty="0" err="1"/>
              <a:t>can</a:t>
            </a:r>
            <a:r>
              <a:rPr lang="cs-CZ" dirty="0"/>
              <a:t> </a:t>
            </a:r>
            <a:r>
              <a:rPr lang="cs-CZ" dirty="0" err="1"/>
              <a:t>be</a:t>
            </a:r>
            <a:r>
              <a:rPr lang="cs-CZ" dirty="0"/>
              <a:t> </a:t>
            </a:r>
            <a:r>
              <a:rPr lang="en-US" dirty="0"/>
              <a:t>un/intentional</a:t>
            </a:r>
            <a:endParaRPr lang="cs-CZ" dirty="0"/>
          </a:p>
          <a:p>
            <a:endParaRPr lang="cs-CZ" dirty="0"/>
          </a:p>
          <a:p>
            <a:endParaRPr lang="cs-CZ" dirty="0"/>
          </a:p>
        </p:txBody>
      </p:sp>
    </p:spTree>
    <p:extLst>
      <p:ext uri="{BB962C8B-B14F-4D97-AF65-F5344CB8AC3E}">
        <p14:creationId xmlns:p14="http://schemas.microsoft.com/office/powerpoint/2010/main" val="2913333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marL="0" indent="0"/>
            <a:r>
              <a:rPr lang="cs-CZ" dirty="0" err="1"/>
              <a:t>Sundar</a:t>
            </a:r>
            <a:r>
              <a:rPr lang="cs-CZ" dirty="0"/>
              <a:t> (2008) – MAIN model</a:t>
            </a:r>
          </a:p>
        </p:txBody>
      </p:sp>
      <p:sp>
        <p:nvSpPr>
          <p:cNvPr id="3" name="Zástupný symbol pro obsah 2"/>
          <p:cNvSpPr>
            <a:spLocks noGrp="1"/>
          </p:cNvSpPr>
          <p:nvPr>
            <p:ph sz="quarter" idx="1"/>
          </p:nvPr>
        </p:nvSpPr>
        <p:spPr>
          <a:xfrm>
            <a:off x="1074440" y="6434296"/>
            <a:ext cx="6995120" cy="423704"/>
          </a:xfrm>
        </p:spPr>
        <p:txBody>
          <a:bodyPr>
            <a:normAutofit lnSpcReduction="10000"/>
          </a:bodyPr>
          <a:lstStyle/>
          <a:p>
            <a:r>
              <a:rPr lang="en-US" sz="1100" dirty="0"/>
              <a:t>The MAIN Model: A Heuristic Approach to understanding Technology Effects on Credibility.„</a:t>
            </a:r>
            <a:r>
              <a:rPr lang="cs-CZ" sz="1100" dirty="0"/>
              <a:t> </a:t>
            </a:r>
            <a:r>
              <a:rPr lang="en-US" sz="1100" dirty="0"/>
              <a:t>Digital Media, Youth, and Credibility. Edited by Miriam J. Metzger and Andrew J. </a:t>
            </a:r>
            <a:r>
              <a:rPr lang="en-US" sz="1100" dirty="0" err="1"/>
              <a:t>Flanagin</a:t>
            </a:r>
            <a:r>
              <a:rPr lang="en-US" sz="1100" dirty="0"/>
              <a:t>. Cambridge, MA: The MIT Press, 2008.</a:t>
            </a:r>
            <a:endParaRPr lang="cs-CZ" sz="1100" dirty="0"/>
          </a:p>
        </p:txBody>
      </p:sp>
      <p:pic>
        <p:nvPicPr>
          <p:cNvPr id="4" name="Obrázek 3" descr="Výřez obrazovky"/>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8769" y="2386326"/>
            <a:ext cx="8028155" cy="2592288"/>
          </a:xfrm>
          <a:prstGeom prst="rect">
            <a:avLst/>
          </a:prstGeom>
        </p:spPr>
      </p:pic>
      <p:sp>
        <p:nvSpPr>
          <p:cNvPr id="6" name="Obdélník 5"/>
          <p:cNvSpPr/>
          <p:nvPr/>
        </p:nvSpPr>
        <p:spPr>
          <a:xfrm>
            <a:off x="390364" y="4929070"/>
            <a:ext cx="8363272" cy="1200329"/>
          </a:xfrm>
          <a:prstGeom prst="rect">
            <a:avLst/>
          </a:prstGeom>
        </p:spPr>
        <p:txBody>
          <a:bodyPr wrap="square">
            <a:spAutoFit/>
          </a:bodyPr>
          <a:lstStyle/>
          <a:p>
            <a:r>
              <a:rPr lang="cs-CZ" dirty="0" err="1"/>
              <a:t>It</a:t>
            </a:r>
            <a:r>
              <a:rPr lang="cs-CZ" dirty="0"/>
              <a:t> </a:t>
            </a:r>
            <a:r>
              <a:rPr lang="cs-CZ" dirty="0" err="1"/>
              <a:t>is</a:t>
            </a:r>
            <a:r>
              <a:rPr lang="cs-CZ" dirty="0"/>
              <a:t> very </a:t>
            </a:r>
            <a:r>
              <a:rPr lang="cs-CZ" dirty="0" err="1"/>
              <a:t>likely</a:t>
            </a:r>
            <a:r>
              <a:rPr lang="cs-CZ" dirty="0"/>
              <a:t> </a:t>
            </a:r>
            <a:r>
              <a:rPr lang="cs-CZ" dirty="0" err="1"/>
              <a:t>that</a:t>
            </a:r>
            <a:r>
              <a:rPr lang="cs-CZ" dirty="0"/>
              <a:t> a </a:t>
            </a:r>
            <a:r>
              <a:rPr lang="cs-CZ" dirty="0" err="1"/>
              <a:t>given</a:t>
            </a:r>
            <a:r>
              <a:rPr lang="cs-CZ" dirty="0"/>
              <a:t> </a:t>
            </a:r>
            <a:r>
              <a:rPr lang="cs-CZ" dirty="0" err="1"/>
              <a:t>affordance</a:t>
            </a:r>
            <a:r>
              <a:rPr lang="cs-CZ" dirty="0"/>
              <a:t> </a:t>
            </a:r>
            <a:r>
              <a:rPr lang="cs-CZ" dirty="0" err="1"/>
              <a:t>can</a:t>
            </a:r>
            <a:r>
              <a:rPr lang="cs-CZ" dirty="0"/>
              <a:t> </a:t>
            </a:r>
            <a:r>
              <a:rPr lang="cs-CZ" dirty="0" err="1"/>
              <a:t>convey</a:t>
            </a:r>
            <a:r>
              <a:rPr lang="cs-CZ" dirty="0"/>
              <a:t> a variety </a:t>
            </a:r>
            <a:r>
              <a:rPr lang="cs-CZ" dirty="0" err="1"/>
              <a:t>of</a:t>
            </a:r>
            <a:r>
              <a:rPr lang="cs-CZ" dirty="0"/>
              <a:t> </a:t>
            </a:r>
            <a:r>
              <a:rPr lang="cs-CZ" dirty="0" err="1"/>
              <a:t>different</a:t>
            </a:r>
            <a:r>
              <a:rPr lang="cs-CZ" dirty="0"/>
              <a:t> </a:t>
            </a:r>
            <a:r>
              <a:rPr lang="cs-CZ" dirty="0" err="1"/>
              <a:t>cues</a:t>
            </a:r>
            <a:r>
              <a:rPr lang="cs-CZ" dirty="0"/>
              <a:t> </a:t>
            </a:r>
            <a:r>
              <a:rPr lang="cs-CZ" dirty="0" err="1"/>
              <a:t>leading</a:t>
            </a:r>
            <a:r>
              <a:rPr lang="cs-CZ" dirty="0"/>
              <a:t> to a </a:t>
            </a:r>
            <a:r>
              <a:rPr lang="cs-CZ" dirty="0" err="1"/>
              <a:t>number</a:t>
            </a:r>
            <a:r>
              <a:rPr lang="cs-CZ" dirty="0"/>
              <a:t> </a:t>
            </a:r>
            <a:r>
              <a:rPr lang="cs-CZ" dirty="0" err="1"/>
              <a:t>of</a:t>
            </a:r>
            <a:r>
              <a:rPr lang="cs-CZ" dirty="0"/>
              <a:t> </a:t>
            </a:r>
            <a:r>
              <a:rPr lang="cs-CZ" dirty="0" err="1"/>
              <a:t>different</a:t>
            </a:r>
            <a:r>
              <a:rPr lang="cs-CZ" dirty="0"/>
              <a:t> </a:t>
            </a:r>
            <a:r>
              <a:rPr lang="cs-CZ" dirty="0" err="1"/>
              <a:t>heuristic-based</a:t>
            </a:r>
            <a:r>
              <a:rPr lang="cs-CZ" dirty="0"/>
              <a:t> </a:t>
            </a:r>
            <a:r>
              <a:rPr lang="cs-CZ" dirty="0" err="1"/>
              <a:t>judgments</a:t>
            </a:r>
            <a:r>
              <a:rPr lang="cs-CZ" dirty="0"/>
              <a:t>, </a:t>
            </a:r>
            <a:r>
              <a:rPr lang="cs-CZ" dirty="0" err="1"/>
              <a:t>with</a:t>
            </a:r>
            <a:r>
              <a:rPr lang="cs-CZ" dirty="0"/>
              <a:t> </a:t>
            </a:r>
            <a:r>
              <a:rPr lang="cs-CZ" dirty="0" err="1"/>
              <a:t>some</a:t>
            </a:r>
            <a:r>
              <a:rPr lang="cs-CZ" dirty="0"/>
              <a:t> </a:t>
            </a:r>
            <a:r>
              <a:rPr lang="cs-CZ" dirty="0" err="1"/>
              <a:t>being</a:t>
            </a:r>
            <a:r>
              <a:rPr lang="cs-CZ" dirty="0"/>
              <a:t> positive and </a:t>
            </a:r>
            <a:r>
              <a:rPr lang="cs-CZ" dirty="0" err="1"/>
              <a:t>others</a:t>
            </a:r>
            <a:r>
              <a:rPr lang="cs-CZ" dirty="0"/>
              <a:t> negative, </a:t>
            </a:r>
            <a:r>
              <a:rPr lang="cs-CZ" dirty="0" err="1"/>
              <a:t>resulting</a:t>
            </a:r>
            <a:r>
              <a:rPr lang="cs-CZ" dirty="0"/>
              <a:t> in a </a:t>
            </a:r>
            <a:r>
              <a:rPr lang="cs-CZ" dirty="0" err="1"/>
              <a:t>rather</a:t>
            </a:r>
            <a:r>
              <a:rPr lang="cs-CZ" dirty="0"/>
              <a:t> </a:t>
            </a:r>
            <a:r>
              <a:rPr lang="cs-CZ" dirty="0" err="1"/>
              <a:t>complex</a:t>
            </a:r>
            <a:r>
              <a:rPr lang="cs-CZ" dirty="0"/>
              <a:t> </a:t>
            </a:r>
            <a:r>
              <a:rPr lang="cs-CZ" dirty="0" err="1"/>
              <a:t>equation</a:t>
            </a:r>
            <a:r>
              <a:rPr lang="cs-CZ" dirty="0"/>
              <a:t> </a:t>
            </a:r>
            <a:r>
              <a:rPr lang="cs-CZ" dirty="0" err="1"/>
              <a:t>between</a:t>
            </a:r>
            <a:r>
              <a:rPr lang="cs-CZ" dirty="0"/>
              <a:t> </a:t>
            </a:r>
            <a:r>
              <a:rPr lang="cs-CZ" dirty="0" err="1"/>
              <a:t>the</a:t>
            </a:r>
            <a:r>
              <a:rPr lang="cs-CZ" dirty="0"/>
              <a:t> presence </a:t>
            </a:r>
            <a:r>
              <a:rPr lang="cs-CZ" dirty="0" err="1"/>
              <a:t>of</a:t>
            </a:r>
            <a:r>
              <a:rPr lang="cs-CZ" dirty="0"/>
              <a:t> </a:t>
            </a:r>
            <a:r>
              <a:rPr lang="cs-CZ" dirty="0" err="1"/>
              <a:t>an</a:t>
            </a:r>
            <a:r>
              <a:rPr lang="cs-CZ" dirty="0"/>
              <a:t> </a:t>
            </a:r>
            <a:r>
              <a:rPr lang="cs-CZ" dirty="0" err="1"/>
              <a:t>affordance</a:t>
            </a:r>
            <a:r>
              <a:rPr lang="cs-CZ" dirty="0"/>
              <a:t> and </a:t>
            </a:r>
            <a:r>
              <a:rPr lang="cs-CZ" dirty="0" err="1"/>
              <a:t>the</a:t>
            </a:r>
            <a:r>
              <a:rPr lang="cs-CZ" dirty="0"/>
              <a:t> </a:t>
            </a:r>
            <a:r>
              <a:rPr lang="cs-CZ" dirty="0" err="1"/>
              <a:t>nature</a:t>
            </a:r>
            <a:r>
              <a:rPr lang="cs-CZ" dirty="0"/>
              <a:t> </a:t>
            </a:r>
            <a:r>
              <a:rPr lang="cs-CZ" dirty="0" err="1"/>
              <a:t>of</a:t>
            </a:r>
            <a:r>
              <a:rPr lang="cs-CZ" dirty="0"/>
              <a:t> </a:t>
            </a:r>
            <a:r>
              <a:rPr lang="cs-CZ" dirty="0" err="1"/>
              <a:t>credibility</a:t>
            </a:r>
            <a:r>
              <a:rPr lang="cs-CZ" dirty="0"/>
              <a:t> </a:t>
            </a:r>
            <a:r>
              <a:rPr lang="cs-CZ" dirty="0" err="1"/>
              <a:t>assessments</a:t>
            </a:r>
            <a:r>
              <a:rPr lang="cs-CZ" dirty="0"/>
              <a:t> </a:t>
            </a:r>
            <a:r>
              <a:rPr lang="cs-CZ" dirty="0" err="1"/>
              <a:t>that</a:t>
            </a:r>
            <a:r>
              <a:rPr lang="cs-CZ" dirty="0"/>
              <a:t> </a:t>
            </a:r>
            <a:r>
              <a:rPr lang="cs-CZ" dirty="0" err="1"/>
              <a:t>it</a:t>
            </a:r>
            <a:r>
              <a:rPr lang="cs-CZ" dirty="0"/>
              <a:t> </a:t>
            </a:r>
            <a:r>
              <a:rPr lang="cs-CZ" dirty="0" err="1"/>
              <a:t>can</a:t>
            </a:r>
            <a:r>
              <a:rPr lang="cs-CZ" dirty="0"/>
              <a:t> </a:t>
            </a:r>
            <a:r>
              <a:rPr lang="cs-CZ" dirty="0" err="1"/>
              <a:t>trigger</a:t>
            </a:r>
            <a:r>
              <a:rPr lang="cs-CZ" dirty="0"/>
              <a:t> (p. 79) .</a:t>
            </a:r>
          </a:p>
        </p:txBody>
      </p:sp>
      <p:sp>
        <p:nvSpPr>
          <p:cNvPr id="5" name="Obdélník 4"/>
          <p:cNvSpPr/>
          <p:nvPr/>
        </p:nvSpPr>
        <p:spPr>
          <a:xfrm>
            <a:off x="436963" y="1235541"/>
            <a:ext cx="7591768" cy="1200329"/>
          </a:xfrm>
          <a:prstGeom prst="rect">
            <a:avLst/>
          </a:prstGeom>
        </p:spPr>
        <p:txBody>
          <a:bodyPr wrap="square">
            <a:spAutoFit/>
          </a:bodyPr>
          <a:lstStyle/>
          <a:p>
            <a:r>
              <a:rPr lang="cs-CZ" dirty="0"/>
              <a:t>„</a:t>
            </a:r>
            <a:r>
              <a:rPr lang="en-US" dirty="0"/>
              <a:t>particular capability possessed by the medium </a:t>
            </a:r>
            <a:r>
              <a:rPr lang="en-US" dirty="0" err="1"/>
              <a:t>tofacilitate</a:t>
            </a:r>
            <a:r>
              <a:rPr lang="en-US" dirty="0"/>
              <a:t> a certain action. It is suggestive and perceived by the use</a:t>
            </a:r>
            <a:r>
              <a:rPr lang="cs-CZ" dirty="0"/>
              <a:t>“</a:t>
            </a:r>
          </a:p>
          <a:p>
            <a:endParaRPr lang="cs-CZ" dirty="0"/>
          </a:p>
          <a:p>
            <a:r>
              <a:rPr lang="en-US" dirty="0"/>
              <a:t>Modality (M), Agency (A), Interactivity (I), and Navigability (N)</a:t>
            </a:r>
            <a:endParaRPr lang="cs-CZ" dirty="0"/>
          </a:p>
        </p:txBody>
      </p:sp>
    </p:spTree>
    <p:extLst>
      <p:ext uri="{BB962C8B-B14F-4D97-AF65-F5344CB8AC3E}">
        <p14:creationId xmlns:p14="http://schemas.microsoft.com/office/powerpoint/2010/main" val="25853291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1074440" y="6434296"/>
            <a:ext cx="6995120" cy="423704"/>
          </a:xfrm>
        </p:spPr>
        <p:txBody>
          <a:bodyPr>
            <a:normAutofit lnSpcReduction="10000"/>
          </a:bodyPr>
          <a:lstStyle/>
          <a:p>
            <a:r>
              <a:rPr lang="en-US" sz="1100" dirty="0"/>
              <a:t>The MAIN Model: A Heuristic Approach to understanding Technology Effects on Credibility.„</a:t>
            </a:r>
            <a:r>
              <a:rPr lang="cs-CZ" sz="1100" dirty="0"/>
              <a:t> </a:t>
            </a:r>
            <a:r>
              <a:rPr lang="en-US" sz="1100" dirty="0"/>
              <a:t>Digital Media, Youth, and Credibility. Edited by Miriam J. Metzger and Andrew J. </a:t>
            </a:r>
            <a:r>
              <a:rPr lang="en-US" sz="1100" dirty="0" err="1"/>
              <a:t>Flanagin</a:t>
            </a:r>
            <a:r>
              <a:rPr lang="en-US" sz="1100" dirty="0"/>
              <a:t>. Cambridge, MA: The MIT Press, 2008.</a:t>
            </a:r>
            <a:endParaRPr lang="cs-CZ" sz="1100" dirty="0"/>
          </a:p>
        </p:txBody>
      </p:sp>
      <p:pic>
        <p:nvPicPr>
          <p:cNvPr id="4" name="Obrázek 3" descr="Výřez obrazovky"/>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9672" y="404664"/>
            <a:ext cx="5477639" cy="5868219"/>
          </a:xfrm>
          <a:prstGeom prst="rect">
            <a:avLst/>
          </a:prstGeom>
        </p:spPr>
      </p:pic>
    </p:spTree>
    <p:extLst>
      <p:ext uri="{BB962C8B-B14F-4D97-AF65-F5344CB8AC3E}">
        <p14:creationId xmlns:p14="http://schemas.microsoft.com/office/powerpoint/2010/main" val="28717286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MAIN</a:t>
            </a:r>
          </a:p>
        </p:txBody>
      </p:sp>
      <p:sp>
        <p:nvSpPr>
          <p:cNvPr id="3" name="Zástupný symbol pro obsah 2"/>
          <p:cNvSpPr>
            <a:spLocks noGrp="1"/>
          </p:cNvSpPr>
          <p:nvPr>
            <p:ph sz="quarter" idx="1"/>
          </p:nvPr>
        </p:nvSpPr>
        <p:spPr/>
        <p:txBody>
          <a:bodyPr>
            <a:normAutofit/>
          </a:bodyPr>
          <a:lstStyle/>
          <a:p>
            <a:pPr marL="0" indent="0">
              <a:buNone/>
            </a:pPr>
            <a:r>
              <a:rPr lang="cs-CZ" dirty="0"/>
              <a:t>Modality</a:t>
            </a:r>
          </a:p>
          <a:p>
            <a:r>
              <a:rPr lang="cs-CZ" dirty="0"/>
              <a:t>Audio, text, </a:t>
            </a:r>
            <a:r>
              <a:rPr lang="cs-CZ" dirty="0" err="1"/>
              <a:t>visual</a:t>
            </a:r>
            <a:r>
              <a:rPr lang="cs-CZ" dirty="0"/>
              <a:t>..</a:t>
            </a:r>
          </a:p>
          <a:p>
            <a:pPr lvl="1"/>
            <a:r>
              <a:rPr lang="en-US" i="1" dirty="0"/>
              <a:t>realism heuristic</a:t>
            </a:r>
            <a:r>
              <a:rPr lang="cs-CZ" i="1" dirty="0"/>
              <a:t> </a:t>
            </a:r>
            <a:r>
              <a:rPr lang="en-US" dirty="0"/>
              <a:t>would predict that people are more likely to trust audiovisual modality</a:t>
            </a:r>
            <a:r>
              <a:rPr lang="cs-CZ" dirty="0"/>
              <a:t> </a:t>
            </a:r>
            <a:r>
              <a:rPr lang="en-US" dirty="0"/>
              <a:t>because its content has a higher resemblance to the real world</a:t>
            </a:r>
            <a:endParaRPr lang="cs-CZ" dirty="0"/>
          </a:p>
          <a:p>
            <a:pPr lvl="1"/>
            <a:r>
              <a:rPr lang="cs-CZ" dirty="0"/>
              <a:t>Vs. </a:t>
            </a:r>
            <a:r>
              <a:rPr lang="cs-CZ" i="1" dirty="0" err="1"/>
              <a:t>old</a:t>
            </a:r>
            <a:r>
              <a:rPr lang="cs-CZ" i="1" dirty="0"/>
              <a:t>-media </a:t>
            </a:r>
            <a:r>
              <a:rPr lang="cs-CZ" i="1" dirty="0" err="1"/>
              <a:t>heuristic</a:t>
            </a:r>
            <a:r>
              <a:rPr lang="cs-CZ" i="1" dirty="0"/>
              <a:t> </a:t>
            </a:r>
            <a:r>
              <a:rPr lang="cs-CZ" dirty="0"/>
              <a:t>– text in </a:t>
            </a:r>
            <a:r>
              <a:rPr lang="cs-CZ" dirty="0" err="1"/>
              <a:t>news</a:t>
            </a:r>
            <a:endParaRPr lang="cs-CZ" dirty="0"/>
          </a:p>
          <a:p>
            <a:pPr marL="0" indent="0">
              <a:buNone/>
            </a:pPr>
            <a:r>
              <a:rPr lang="cs-CZ" dirty="0" err="1"/>
              <a:t>Agency</a:t>
            </a:r>
            <a:endParaRPr lang="cs-CZ" dirty="0"/>
          </a:p>
          <a:p>
            <a:r>
              <a:rPr lang="cs-CZ" dirty="0" err="1"/>
              <a:t>Agents</a:t>
            </a:r>
            <a:r>
              <a:rPr lang="cs-CZ" dirty="0"/>
              <a:t> (</a:t>
            </a:r>
            <a:r>
              <a:rPr lang="cs-CZ" dirty="0" err="1"/>
              <a:t>sources</a:t>
            </a:r>
            <a:r>
              <a:rPr lang="cs-CZ" dirty="0"/>
              <a:t>)</a:t>
            </a:r>
          </a:p>
          <a:p>
            <a:pPr lvl="1"/>
            <a:r>
              <a:rPr lang="cs-CZ" dirty="0" err="1"/>
              <a:t>authority</a:t>
            </a:r>
            <a:r>
              <a:rPr lang="cs-CZ" dirty="0"/>
              <a:t> </a:t>
            </a:r>
            <a:r>
              <a:rPr lang="cs-CZ" dirty="0" err="1"/>
              <a:t>heuristic</a:t>
            </a:r>
            <a:endParaRPr lang="cs-CZ" dirty="0"/>
          </a:p>
          <a:p>
            <a:pPr lvl="1"/>
            <a:r>
              <a:rPr lang="cs-CZ" dirty="0" err="1"/>
              <a:t>bandwagon</a:t>
            </a:r>
            <a:r>
              <a:rPr lang="cs-CZ" dirty="0"/>
              <a:t> </a:t>
            </a:r>
            <a:r>
              <a:rPr lang="cs-CZ" dirty="0" err="1"/>
              <a:t>heuristic</a:t>
            </a:r>
            <a:endParaRPr lang="cs-CZ" dirty="0"/>
          </a:p>
          <a:p>
            <a:pPr lvl="1"/>
            <a:endParaRPr lang="cs-CZ" dirty="0"/>
          </a:p>
        </p:txBody>
      </p:sp>
    </p:spTree>
    <p:extLst>
      <p:ext uri="{BB962C8B-B14F-4D97-AF65-F5344CB8AC3E}">
        <p14:creationId xmlns:p14="http://schemas.microsoft.com/office/powerpoint/2010/main" val="1274541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Fake</a:t>
            </a:r>
            <a:r>
              <a:rPr lang="cs-CZ" dirty="0"/>
              <a:t> </a:t>
            </a:r>
            <a:r>
              <a:rPr lang="cs-CZ" dirty="0" err="1"/>
              <a:t>news</a:t>
            </a:r>
            <a:endParaRPr lang="cs-CZ" dirty="0"/>
          </a:p>
        </p:txBody>
      </p:sp>
      <p:sp>
        <p:nvSpPr>
          <p:cNvPr id="3" name="Zástupný symbol pro obsah 2"/>
          <p:cNvSpPr>
            <a:spLocks noGrp="1"/>
          </p:cNvSpPr>
          <p:nvPr>
            <p:ph sz="quarter" idx="1"/>
          </p:nvPr>
        </p:nvSpPr>
        <p:spPr/>
        <p:txBody>
          <a:bodyPr>
            <a:normAutofit fontScale="92500" lnSpcReduction="10000"/>
          </a:bodyPr>
          <a:lstStyle/>
          <a:p>
            <a:r>
              <a:rPr lang="cs-CZ" dirty="0" err="1"/>
              <a:t>Quandt</a:t>
            </a:r>
            <a:r>
              <a:rPr lang="cs-CZ" dirty="0"/>
              <a:t>, T., </a:t>
            </a:r>
            <a:r>
              <a:rPr lang="cs-CZ" dirty="0" err="1"/>
              <a:t>Frischlich</a:t>
            </a:r>
            <a:r>
              <a:rPr lang="cs-CZ" dirty="0"/>
              <a:t>, L., </a:t>
            </a:r>
            <a:r>
              <a:rPr lang="cs-CZ" dirty="0" err="1"/>
              <a:t>Boberg</a:t>
            </a:r>
            <a:r>
              <a:rPr lang="cs-CZ" dirty="0"/>
              <a:t>, S., &amp; </a:t>
            </a:r>
            <a:r>
              <a:rPr lang="cs-CZ" dirty="0" err="1"/>
              <a:t>Schatto‐Eckrodt</a:t>
            </a:r>
            <a:r>
              <a:rPr lang="cs-CZ" dirty="0"/>
              <a:t>, T. (2019). </a:t>
            </a:r>
            <a:r>
              <a:rPr lang="cs-CZ" dirty="0" err="1"/>
              <a:t>Fake</a:t>
            </a:r>
            <a:r>
              <a:rPr lang="cs-CZ" dirty="0"/>
              <a:t> </a:t>
            </a:r>
            <a:r>
              <a:rPr lang="cs-CZ" dirty="0" err="1"/>
              <a:t>news</a:t>
            </a:r>
            <a:r>
              <a:rPr lang="cs-CZ" dirty="0"/>
              <a:t>. </a:t>
            </a:r>
            <a:r>
              <a:rPr lang="cs-CZ" i="1" dirty="0" err="1"/>
              <a:t>The</a:t>
            </a:r>
            <a:r>
              <a:rPr lang="cs-CZ" i="1" dirty="0"/>
              <a:t> </a:t>
            </a:r>
            <a:r>
              <a:rPr lang="cs-CZ" i="1" dirty="0" err="1"/>
              <a:t>international</a:t>
            </a:r>
            <a:r>
              <a:rPr lang="cs-CZ" i="1" dirty="0"/>
              <a:t> </a:t>
            </a:r>
            <a:r>
              <a:rPr lang="cs-CZ" i="1" dirty="0" err="1"/>
              <a:t>encyclopedia</a:t>
            </a:r>
            <a:r>
              <a:rPr lang="cs-CZ" i="1" dirty="0"/>
              <a:t> </a:t>
            </a:r>
            <a:r>
              <a:rPr lang="cs-CZ" i="1" dirty="0" err="1"/>
              <a:t>of</a:t>
            </a:r>
            <a:r>
              <a:rPr lang="cs-CZ" i="1" dirty="0"/>
              <a:t> </a:t>
            </a:r>
            <a:r>
              <a:rPr lang="cs-CZ" i="1" dirty="0" err="1"/>
              <a:t>Journalism</a:t>
            </a:r>
            <a:r>
              <a:rPr lang="cs-CZ" i="1" dirty="0"/>
              <a:t> </a:t>
            </a:r>
            <a:r>
              <a:rPr lang="cs-CZ" i="1" dirty="0" err="1"/>
              <a:t>Studies</a:t>
            </a:r>
            <a:r>
              <a:rPr lang="cs-CZ" dirty="0"/>
              <a:t>, 1-6.</a:t>
            </a:r>
          </a:p>
          <a:p>
            <a:endParaRPr lang="cs-CZ" dirty="0"/>
          </a:p>
          <a:p>
            <a:r>
              <a:rPr lang="en-US" dirty="0"/>
              <a:t>Alcott and </a:t>
            </a:r>
            <a:r>
              <a:rPr lang="en-US" dirty="0" err="1"/>
              <a:t>Gentzkow</a:t>
            </a:r>
            <a:r>
              <a:rPr lang="en-US" dirty="0"/>
              <a:t> (2017, p. 213)</a:t>
            </a:r>
            <a:r>
              <a:rPr lang="cs-CZ" dirty="0"/>
              <a:t>:</a:t>
            </a:r>
            <a:r>
              <a:rPr lang="en-US" dirty="0"/>
              <a:t> “news articles that are intentionally and verifiably false, and could mislead readers.” </a:t>
            </a:r>
            <a:endParaRPr lang="cs-CZ" dirty="0"/>
          </a:p>
          <a:p>
            <a:endParaRPr lang="cs-CZ" dirty="0"/>
          </a:p>
          <a:p>
            <a:r>
              <a:rPr lang="en-US" dirty="0"/>
              <a:t> Wardle (2017</a:t>
            </a:r>
            <a:r>
              <a:rPr lang="cs-CZ" dirty="0">
                <a:sym typeface="Wingdings" panose="05000000000000000000" pitchFamily="2" charset="2"/>
              </a:rPr>
              <a:t>):</a:t>
            </a:r>
            <a:r>
              <a:rPr lang="cs-CZ" dirty="0"/>
              <a:t>  s</a:t>
            </a:r>
            <a:r>
              <a:rPr lang="en-US" dirty="0" err="1"/>
              <a:t>atire</a:t>
            </a:r>
            <a:r>
              <a:rPr lang="cs-CZ" dirty="0"/>
              <a:t>, </a:t>
            </a:r>
            <a:r>
              <a:rPr lang="en-US" dirty="0"/>
              <a:t>misleading headlines, misleading content, false contextual information to imposter content (with faked source</a:t>
            </a:r>
            <a:r>
              <a:rPr lang="cs-CZ" dirty="0"/>
              <a:t> </a:t>
            </a:r>
            <a:r>
              <a:rPr lang="en-US" dirty="0"/>
              <a:t>information), manipulated content, and fully fabricated content</a:t>
            </a:r>
            <a:endParaRPr lang="cs-CZ" dirty="0"/>
          </a:p>
          <a:p>
            <a:endParaRPr lang="cs-CZ" dirty="0"/>
          </a:p>
          <a:p>
            <a:r>
              <a:rPr lang="en-US" b="1" dirty="0" err="1"/>
              <a:t>mis</a:t>
            </a:r>
            <a:r>
              <a:rPr lang="en-US" b="1" dirty="0"/>
              <a:t>-</a:t>
            </a:r>
            <a:r>
              <a:rPr lang="en-US" dirty="0"/>
              <a:t> and </a:t>
            </a:r>
            <a:r>
              <a:rPr lang="en-US" b="1" dirty="0"/>
              <a:t>dis</a:t>
            </a:r>
            <a:r>
              <a:rPr lang="en-US" dirty="0"/>
              <a:t>information</a:t>
            </a:r>
            <a:r>
              <a:rPr lang="cs-CZ" dirty="0"/>
              <a:t>: </a:t>
            </a:r>
            <a:r>
              <a:rPr lang="cs-CZ" dirty="0" err="1"/>
              <a:t>unintentionally</a:t>
            </a:r>
            <a:r>
              <a:rPr lang="cs-CZ" dirty="0"/>
              <a:t> </a:t>
            </a:r>
            <a:r>
              <a:rPr lang="cs-CZ" dirty="0" err="1"/>
              <a:t>vs</a:t>
            </a:r>
            <a:r>
              <a:rPr lang="cs-CZ" dirty="0"/>
              <a:t> </a:t>
            </a:r>
            <a:r>
              <a:rPr lang="cs-CZ" dirty="0" err="1"/>
              <a:t>deliberately</a:t>
            </a:r>
            <a:r>
              <a:rPr lang="cs-CZ" dirty="0"/>
              <a:t> </a:t>
            </a:r>
            <a:r>
              <a:rPr lang="cs-CZ" dirty="0" err="1"/>
              <a:t>false</a:t>
            </a:r>
            <a:endParaRPr lang="cs-CZ" dirty="0"/>
          </a:p>
          <a:p>
            <a:endParaRPr lang="cs-CZ" dirty="0"/>
          </a:p>
          <a:p>
            <a:endParaRPr lang="cs-CZ" dirty="0"/>
          </a:p>
        </p:txBody>
      </p:sp>
    </p:spTree>
    <p:extLst>
      <p:ext uri="{BB962C8B-B14F-4D97-AF65-F5344CB8AC3E}">
        <p14:creationId xmlns:p14="http://schemas.microsoft.com/office/powerpoint/2010/main" val="27700505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MAIN</a:t>
            </a:r>
          </a:p>
        </p:txBody>
      </p:sp>
      <p:sp>
        <p:nvSpPr>
          <p:cNvPr id="3" name="Zástupný symbol pro obsah 2"/>
          <p:cNvSpPr>
            <a:spLocks noGrp="1"/>
          </p:cNvSpPr>
          <p:nvPr>
            <p:ph sz="quarter" idx="1"/>
          </p:nvPr>
        </p:nvSpPr>
        <p:spPr/>
        <p:txBody>
          <a:bodyPr/>
          <a:lstStyle/>
          <a:p>
            <a:r>
              <a:rPr lang="cs-CZ" dirty="0" err="1"/>
              <a:t>Interactivity</a:t>
            </a:r>
            <a:endParaRPr lang="cs-CZ" dirty="0"/>
          </a:p>
          <a:p>
            <a:pPr lvl="1"/>
            <a:r>
              <a:rPr lang="cs-CZ" dirty="0" err="1"/>
              <a:t>Interaction</a:t>
            </a:r>
            <a:r>
              <a:rPr lang="cs-CZ" dirty="0"/>
              <a:t> and </a:t>
            </a:r>
            <a:r>
              <a:rPr lang="cs-CZ" dirty="0" err="1"/>
              <a:t>activity</a:t>
            </a:r>
            <a:endParaRPr lang="cs-CZ" dirty="0"/>
          </a:p>
          <a:p>
            <a:pPr lvl="1"/>
            <a:r>
              <a:rPr lang="cs-CZ" dirty="0" err="1"/>
              <a:t>E.g</a:t>
            </a:r>
            <a:r>
              <a:rPr lang="cs-CZ" dirty="0"/>
              <a:t>. </a:t>
            </a:r>
            <a:r>
              <a:rPr lang="cs-CZ" dirty="0" err="1"/>
              <a:t>choice</a:t>
            </a:r>
            <a:r>
              <a:rPr lang="cs-CZ" dirty="0"/>
              <a:t> </a:t>
            </a:r>
            <a:r>
              <a:rPr lang="cs-CZ" dirty="0" err="1"/>
              <a:t>heuristic</a:t>
            </a:r>
            <a:endParaRPr lang="cs-CZ" dirty="0"/>
          </a:p>
          <a:p>
            <a:endParaRPr lang="cs-CZ" dirty="0"/>
          </a:p>
          <a:p>
            <a:r>
              <a:rPr lang="cs-CZ" dirty="0" err="1"/>
              <a:t>Navigability</a:t>
            </a:r>
            <a:r>
              <a:rPr lang="cs-CZ" dirty="0"/>
              <a:t> - </a:t>
            </a:r>
            <a:r>
              <a:rPr lang="en-US" dirty="0"/>
              <a:t>interface features that suggest transportation from one location to another, in keeping with the space metaphors such as “site” and “cyberspace”</a:t>
            </a:r>
            <a:r>
              <a:rPr lang="cs-CZ" dirty="0"/>
              <a:t> </a:t>
            </a:r>
            <a:r>
              <a:rPr lang="en-US" dirty="0"/>
              <a:t>applied to digital media</a:t>
            </a:r>
            <a:endParaRPr lang="cs-CZ" dirty="0"/>
          </a:p>
          <a:p>
            <a:pPr lvl="1"/>
            <a:r>
              <a:rPr lang="cs-CZ" dirty="0"/>
              <a:t>prominence </a:t>
            </a:r>
            <a:r>
              <a:rPr lang="cs-CZ" dirty="0" err="1"/>
              <a:t>heuristic</a:t>
            </a:r>
            <a:r>
              <a:rPr lang="cs-CZ" dirty="0"/>
              <a:t> in </a:t>
            </a:r>
            <a:r>
              <a:rPr lang="cs-CZ" dirty="0" err="1"/>
              <a:t>search</a:t>
            </a:r>
            <a:r>
              <a:rPr lang="cs-CZ" dirty="0"/>
              <a:t> </a:t>
            </a:r>
            <a:r>
              <a:rPr lang="cs-CZ" dirty="0" err="1"/>
              <a:t>engines</a:t>
            </a:r>
            <a:endParaRPr lang="cs-CZ" dirty="0"/>
          </a:p>
        </p:txBody>
      </p:sp>
    </p:spTree>
    <p:extLst>
      <p:ext uri="{BB962C8B-B14F-4D97-AF65-F5344CB8AC3E}">
        <p14:creationId xmlns:p14="http://schemas.microsoft.com/office/powerpoint/2010/main" val="22429662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Affordances</a:t>
            </a:r>
            <a:endParaRPr lang="cs-CZ" dirty="0"/>
          </a:p>
        </p:txBody>
      </p:sp>
      <p:sp>
        <p:nvSpPr>
          <p:cNvPr id="3" name="Zástupný symbol pro obsah 2"/>
          <p:cNvSpPr>
            <a:spLocks noGrp="1"/>
          </p:cNvSpPr>
          <p:nvPr>
            <p:ph sz="quarter" idx="1"/>
          </p:nvPr>
        </p:nvSpPr>
        <p:spPr/>
        <p:txBody>
          <a:bodyPr>
            <a:normAutofit/>
          </a:bodyPr>
          <a:lstStyle/>
          <a:p>
            <a:r>
              <a:rPr lang="en-US" dirty="0" err="1"/>
              <a:t>Kiousis</a:t>
            </a:r>
            <a:r>
              <a:rPr lang="en-US" dirty="0"/>
              <a:t>, S. (2006). Exploring the impact of modality on perceptions of credibility for online news stories. Journalism studies, 7(2), 348-359.</a:t>
            </a:r>
            <a:endParaRPr lang="cs-CZ" dirty="0"/>
          </a:p>
          <a:p>
            <a:endParaRPr lang="cs-CZ" dirty="0"/>
          </a:p>
          <a:p>
            <a:r>
              <a:rPr lang="cs-CZ" dirty="0" err="1"/>
              <a:t>Does</a:t>
            </a:r>
            <a:r>
              <a:rPr lang="cs-CZ" dirty="0"/>
              <a:t> modality </a:t>
            </a:r>
            <a:r>
              <a:rPr lang="cs-CZ" dirty="0" err="1"/>
              <a:t>affect</a:t>
            </a:r>
            <a:r>
              <a:rPr lang="cs-CZ" dirty="0"/>
              <a:t> source and </a:t>
            </a:r>
            <a:r>
              <a:rPr lang="cs-CZ" dirty="0" err="1"/>
              <a:t>message</a:t>
            </a:r>
            <a:r>
              <a:rPr lang="cs-CZ" dirty="0"/>
              <a:t> </a:t>
            </a:r>
            <a:r>
              <a:rPr lang="cs-CZ" dirty="0" err="1"/>
              <a:t>credibility</a:t>
            </a:r>
            <a:r>
              <a:rPr lang="cs-CZ" dirty="0"/>
              <a:t>? </a:t>
            </a:r>
          </a:p>
          <a:p>
            <a:r>
              <a:rPr lang="cs-CZ" dirty="0"/>
              <a:t>M: text, </a:t>
            </a:r>
            <a:r>
              <a:rPr lang="cs-CZ" dirty="0" err="1"/>
              <a:t>photos</a:t>
            </a:r>
            <a:r>
              <a:rPr lang="cs-CZ" dirty="0"/>
              <a:t>, video</a:t>
            </a:r>
          </a:p>
          <a:p>
            <a:endParaRPr lang="cs-CZ" dirty="0"/>
          </a:p>
          <a:p>
            <a:endParaRPr lang="cs-CZ" dirty="0"/>
          </a:p>
          <a:p>
            <a:endParaRPr lang="cs-CZ" dirty="0"/>
          </a:p>
        </p:txBody>
      </p:sp>
      <p:pic>
        <p:nvPicPr>
          <p:cNvPr id="5" name="Obrázek 4" descr="Výřez obrazovky"/>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9672" y="4509120"/>
            <a:ext cx="5715798" cy="1400370"/>
          </a:xfrm>
          <a:prstGeom prst="rect">
            <a:avLst/>
          </a:prstGeom>
        </p:spPr>
      </p:pic>
    </p:spTree>
    <p:extLst>
      <p:ext uri="{BB962C8B-B14F-4D97-AF65-F5344CB8AC3E}">
        <p14:creationId xmlns:p14="http://schemas.microsoft.com/office/powerpoint/2010/main" val="5775111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Affordances</a:t>
            </a:r>
            <a:endParaRPr lang="cs-CZ" dirty="0"/>
          </a:p>
        </p:txBody>
      </p:sp>
      <p:sp>
        <p:nvSpPr>
          <p:cNvPr id="3" name="Zástupný symbol pro obsah 2"/>
          <p:cNvSpPr>
            <a:spLocks noGrp="1"/>
          </p:cNvSpPr>
          <p:nvPr>
            <p:ph sz="quarter" idx="1"/>
          </p:nvPr>
        </p:nvSpPr>
        <p:spPr/>
        <p:txBody>
          <a:bodyPr>
            <a:normAutofit/>
          </a:bodyPr>
          <a:lstStyle/>
          <a:p>
            <a:pPr marL="274320" lvl="1" indent="0">
              <a:buNone/>
            </a:pPr>
            <a:r>
              <a:rPr lang="en-US" sz="2600" dirty="0">
                <a:solidFill>
                  <a:schemeClr val="tx1"/>
                </a:solidFill>
              </a:rPr>
              <a:t>Borah, P. (2014). The hyperlinked world: A look at how the interactions of news frames and hyperlinks influence news credibility and willingness to seek information. Journal of Computer-Mediated Communication, 19(3), 576-590.</a:t>
            </a:r>
          </a:p>
          <a:p>
            <a:pPr lvl="1"/>
            <a:endParaRPr lang="cs-CZ" dirty="0"/>
          </a:p>
          <a:p>
            <a:r>
              <a:rPr lang="cs-CZ" dirty="0" err="1"/>
              <a:t>hyperlinks</a:t>
            </a:r>
            <a:r>
              <a:rPr lang="cs-CZ" dirty="0"/>
              <a:t> </a:t>
            </a:r>
            <a:r>
              <a:rPr lang="cs-CZ" dirty="0" err="1"/>
              <a:t>increase</a:t>
            </a:r>
            <a:r>
              <a:rPr lang="cs-CZ" dirty="0"/>
              <a:t> </a:t>
            </a:r>
            <a:r>
              <a:rPr lang="cs-CZ" dirty="0" err="1"/>
              <a:t>credibility</a:t>
            </a:r>
            <a:r>
              <a:rPr lang="cs-CZ" dirty="0"/>
              <a:t>- </a:t>
            </a:r>
            <a:r>
              <a:rPr lang="cs-CZ" dirty="0" err="1"/>
              <a:t>depending</a:t>
            </a:r>
            <a:r>
              <a:rPr lang="cs-CZ" dirty="0"/>
              <a:t> </a:t>
            </a:r>
            <a:r>
              <a:rPr lang="cs-CZ" dirty="0" err="1"/>
              <a:t>also</a:t>
            </a:r>
            <a:r>
              <a:rPr lang="cs-CZ" dirty="0"/>
              <a:t> on </a:t>
            </a:r>
            <a:r>
              <a:rPr lang="cs-CZ" dirty="0" err="1"/>
              <a:t>the</a:t>
            </a:r>
            <a:r>
              <a:rPr lang="cs-CZ" dirty="0"/>
              <a:t> </a:t>
            </a:r>
            <a:r>
              <a:rPr lang="cs-CZ" dirty="0" err="1"/>
              <a:t>content</a:t>
            </a:r>
            <a:endParaRPr lang="cs-CZ" dirty="0"/>
          </a:p>
          <a:p>
            <a:r>
              <a:rPr lang="cs-CZ" dirty="0" err="1"/>
              <a:t>value</a:t>
            </a:r>
            <a:r>
              <a:rPr lang="cs-CZ" dirty="0"/>
              <a:t> and </a:t>
            </a:r>
            <a:r>
              <a:rPr lang="cs-CZ" dirty="0" err="1"/>
              <a:t>strategic</a:t>
            </a:r>
            <a:r>
              <a:rPr lang="cs-CZ" dirty="0"/>
              <a:t> </a:t>
            </a:r>
            <a:r>
              <a:rPr lang="cs-CZ" dirty="0" err="1"/>
              <a:t>framed</a:t>
            </a:r>
            <a:r>
              <a:rPr lang="cs-CZ" dirty="0"/>
              <a:t> – </a:t>
            </a:r>
            <a:r>
              <a:rPr lang="cs-CZ" dirty="0" err="1"/>
              <a:t>moral</a:t>
            </a:r>
            <a:r>
              <a:rPr lang="cs-CZ" dirty="0"/>
              <a:t> </a:t>
            </a:r>
            <a:r>
              <a:rPr lang="cs-CZ" dirty="0" err="1"/>
              <a:t>values</a:t>
            </a:r>
            <a:r>
              <a:rPr lang="cs-CZ" dirty="0"/>
              <a:t> a </a:t>
            </a:r>
            <a:r>
              <a:rPr lang="cs-CZ" dirty="0" err="1"/>
              <a:t>political</a:t>
            </a:r>
            <a:r>
              <a:rPr lang="cs-CZ" dirty="0"/>
              <a:t> </a:t>
            </a:r>
            <a:r>
              <a:rPr lang="cs-CZ" dirty="0" err="1"/>
              <a:t>struggle</a:t>
            </a:r>
            <a:r>
              <a:rPr lang="cs-CZ" dirty="0"/>
              <a:t> </a:t>
            </a:r>
            <a:r>
              <a:rPr lang="cs-CZ" dirty="0" err="1"/>
              <a:t>over</a:t>
            </a:r>
            <a:r>
              <a:rPr lang="cs-CZ" dirty="0"/>
              <a:t> </a:t>
            </a:r>
            <a:r>
              <a:rPr lang="cs-CZ" dirty="0" err="1"/>
              <a:t>issue</a:t>
            </a:r>
            <a:endParaRPr lang="cs-CZ" dirty="0"/>
          </a:p>
          <a:p>
            <a:r>
              <a:rPr lang="cs-CZ" dirty="0" err="1"/>
              <a:t>Moderation</a:t>
            </a:r>
            <a:r>
              <a:rPr lang="cs-CZ" dirty="0"/>
              <a:t> - </a:t>
            </a:r>
            <a:r>
              <a:rPr lang="cs-CZ" dirty="0" err="1"/>
              <a:t>applies</a:t>
            </a:r>
            <a:r>
              <a:rPr lang="cs-CZ" dirty="0"/>
              <a:t> in </a:t>
            </a:r>
            <a:r>
              <a:rPr lang="cs-CZ" dirty="0" err="1"/>
              <a:t>the</a:t>
            </a:r>
            <a:r>
              <a:rPr lang="cs-CZ" dirty="0"/>
              <a:t> </a:t>
            </a:r>
            <a:r>
              <a:rPr lang="cs-CZ" dirty="0" err="1"/>
              <a:t>value-framed</a:t>
            </a:r>
            <a:r>
              <a:rPr lang="cs-CZ" dirty="0"/>
              <a:t> </a:t>
            </a:r>
            <a:r>
              <a:rPr lang="cs-CZ" dirty="0" err="1"/>
              <a:t>condition</a:t>
            </a:r>
            <a:endParaRPr lang="cs-CZ" dirty="0"/>
          </a:p>
          <a:p>
            <a:pPr marL="0" indent="0">
              <a:buNone/>
            </a:pPr>
            <a:endParaRPr lang="cs-CZ" dirty="0"/>
          </a:p>
          <a:p>
            <a:endParaRPr lang="cs-CZ" dirty="0"/>
          </a:p>
          <a:p>
            <a:endParaRPr lang="cs-CZ" dirty="0"/>
          </a:p>
        </p:txBody>
      </p:sp>
    </p:spTree>
    <p:extLst>
      <p:ext uri="{BB962C8B-B14F-4D97-AF65-F5344CB8AC3E}">
        <p14:creationId xmlns:p14="http://schemas.microsoft.com/office/powerpoint/2010/main" val="38810236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Conclusion</a:t>
            </a:r>
            <a:endParaRPr lang="cs-CZ" dirty="0"/>
          </a:p>
        </p:txBody>
      </p:sp>
      <p:sp>
        <p:nvSpPr>
          <p:cNvPr id="3" name="Zástupný symbol pro obsah 2"/>
          <p:cNvSpPr>
            <a:spLocks noGrp="1"/>
          </p:cNvSpPr>
          <p:nvPr>
            <p:ph sz="quarter" idx="1"/>
          </p:nvPr>
        </p:nvSpPr>
        <p:spPr/>
        <p:txBody>
          <a:bodyPr>
            <a:normAutofit fontScale="85000" lnSpcReduction="20000"/>
          </a:bodyPr>
          <a:lstStyle/>
          <a:p>
            <a:r>
              <a:rPr lang="cs-CZ" dirty="0"/>
              <a:t>Multiplicity </a:t>
            </a:r>
            <a:r>
              <a:rPr lang="cs-CZ" dirty="0" err="1"/>
              <a:t>of</a:t>
            </a:r>
            <a:r>
              <a:rPr lang="cs-CZ" dirty="0"/>
              <a:t> </a:t>
            </a:r>
            <a:r>
              <a:rPr lang="cs-CZ" dirty="0" err="1"/>
              <a:t>information</a:t>
            </a:r>
            <a:r>
              <a:rPr lang="cs-CZ" dirty="0"/>
              <a:t> in </a:t>
            </a:r>
            <a:r>
              <a:rPr lang="cs-CZ" dirty="0" err="1"/>
              <a:t>traditional</a:t>
            </a:r>
            <a:r>
              <a:rPr lang="cs-CZ" dirty="0"/>
              <a:t> nad </a:t>
            </a:r>
            <a:r>
              <a:rPr lang="cs-CZ" dirty="0" err="1"/>
              <a:t>new</a:t>
            </a:r>
            <a:r>
              <a:rPr lang="cs-CZ" dirty="0"/>
              <a:t> media</a:t>
            </a:r>
          </a:p>
          <a:p>
            <a:pPr lvl="1"/>
            <a:r>
              <a:rPr lang="cs-CZ" dirty="0"/>
              <a:t>And a lot </a:t>
            </a:r>
            <a:r>
              <a:rPr lang="cs-CZ" dirty="0" err="1"/>
              <a:t>of</a:t>
            </a:r>
            <a:r>
              <a:rPr lang="cs-CZ" dirty="0"/>
              <a:t> mis- and dis-</a:t>
            </a:r>
            <a:r>
              <a:rPr lang="cs-CZ" dirty="0" err="1"/>
              <a:t>information</a:t>
            </a:r>
            <a:endParaRPr lang="cs-CZ" dirty="0"/>
          </a:p>
          <a:p>
            <a:endParaRPr lang="cs-CZ" dirty="0"/>
          </a:p>
          <a:p>
            <a:r>
              <a:rPr lang="cs-CZ" dirty="0" err="1"/>
              <a:t>Important</a:t>
            </a:r>
            <a:r>
              <a:rPr lang="cs-CZ" dirty="0"/>
              <a:t> </a:t>
            </a:r>
            <a:r>
              <a:rPr lang="cs-CZ" dirty="0" err="1"/>
              <a:t>questions</a:t>
            </a:r>
            <a:r>
              <a:rPr lang="cs-CZ" dirty="0"/>
              <a:t> – </a:t>
            </a:r>
            <a:r>
              <a:rPr lang="cs-CZ" dirty="0" err="1"/>
              <a:t>how</a:t>
            </a:r>
            <a:r>
              <a:rPr lang="cs-CZ" dirty="0"/>
              <a:t> do </a:t>
            </a:r>
            <a:r>
              <a:rPr lang="cs-CZ" dirty="0" err="1"/>
              <a:t>we</a:t>
            </a:r>
            <a:r>
              <a:rPr lang="cs-CZ" dirty="0"/>
              <a:t> </a:t>
            </a:r>
            <a:r>
              <a:rPr lang="cs-CZ" dirty="0" err="1"/>
              <a:t>approach</a:t>
            </a:r>
            <a:r>
              <a:rPr lang="cs-CZ" dirty="0"/>
              <a:t>, </a:t>
            </a:r>
            <a:r>
              <a:rPr lang="cs-CZ" dirty="0" err="1"/>
              <a:t>evaluate</a:t>
            </a:r>
            <a:r>
              <a:rPr lang="cs-CZ" dirty="0"/>
              <a:t>, </a:t>
            </a:r>
            <a:r>
              <a:rPr lang="cs-CZ" dirty="0" err="1"/>
              <a:t>judge</a:t>
            </a:r>
            <a:r>
              <a:rPr lang="cs-CZ" dirty="0"/>
              <a:t>, and use </a:t>
            </a:r>
            <a:r>
              <a:rPr lang="cs-CZ" dirty="0" err="1"/>
              <a:t>the</a:t>
            </a:r>
            <a:r>
              <a:rPr lang="cs-CZ" dirty="0"/>
              <a:t> </a:t>
            </a:r>
            <a:r>
              <a:rPr lang="cs-CZ" dirty="0" err="1"/>
              <a:t>information</a:t>
            </a:r>
            <a:r>
              <a:rPr lang="cs-CZ" dirty="0"/>
              <a:t>?</a:t>
            </a:r>
          </a:p>
          <a:p>
            <a:endParaRPr lang="cs-CZ" dirty="0"/>
          </a:p>
          <a:p>
            <a:r>
              <a:rPr lang="cs-CZ" dirty="0" err="1"/>
              <a:t>Individual</a:t>
            </a:r>
            <a:r>
              <a:rPr lang="cs-CZ" dirty="0"/>
              <a:t>, </a:t>
            </a:r>
            <a:r>
              <a:rPr lang="cs-CZ" dirty="0" err="1"/>
              <a:t>social</a:t>
            </a:r>
            <a:r>
              <a:rPr lang="cs-CZ" dirty="0"/>
              <a:t>, and </a:t>
            </a:r>
            <a:r>
              <a:rPr lang="cs-CZ" dirty="0" err="1"/>
              <a:t>environmental</a:t>
            </a:r>
            <a:r>
              <a:rPr lang="cs-CZ" dirty="0"/>
              <a:t> </a:t>
            </a:r>
            <a:r>
              <a:rPr lang="cs-CZ" dirty="0" err="1"/>
              <a:t>factors</a:t>
            </a:r>
            <a:r>
              <a:rPr lang="cs-CZ" dirty="0"/>
              <a:t> </a:t>
            </a:r>
            <a:r>
              <a:rPr lang="cs-CZ" dirty="0" err="1"/>
              <a:t>all</a:t>
            </a:r>
            <a:r>
              <a:rPr lang="cs-CZ" dirty="0"/>
              <a:t> </a:t>
            </a:r>
            <a:r>
              <a:rPr lang="cs-CZ" dirty="0" err="1"/>
              <a:t>matter</a:t>
            </a:r>
            <a:endParaRPr lang="cs-CZ" dirty="0"/>
          </a:p>
          <a:p>
            <a:pPr lvl="1"/>
            <a:r>
              <a:rPr lang="cs-CZ" dirty="0"/>
              <a:t>No single direct </a:t>
            </a:r>
            <a:r>
              <a:rPr lang="cs-CZ" dirty="0" err="1"/>
              <a:t>effect</a:t>
            </a:r>
            <a:endParaRPr lang="cs-CZ" dirty="0"/>
          </a:p>
          <a:p>
            <a:endParaRPr lang="cs-CZ" dirty="0"/>
          </a:p>
          <a:p>
            <a:r>
              <a:rPr lang="cs-CZ" dirty="0" err="1"/>
              <a:t>Today</a:t>
            </a:r>
            <a:r>
              <a:rPr lang="cs-CZ" dirty="0"/>
              <a:t> – </a:t>
            </a:r>
            <a:r>
              <a:rPr lang="cs-CZ" dirty="0" err="1"/>
              <a:t>experimental</a:t>
            </a:r>
            <a:r>
              <a:rPr lang="cs-CZ" dirty="0"/>
              <a:t> </a:t>
            </a:r>
            <a:r>
              <a:rPr lang="cs-CZ" dirty="0" err="1"/>
              <a:t>studies</a:t>
            </a:r>
            <a:r>
              <a:rPr lang="cs-CZ" dirty="0"/>
              <a:t> – limited </a:t>
            </a:r>
            <a:r>
              <a:rPr lang="cs-CZ" dirty="0" err="1"/>
              <a:t>external</a:t>
            </a:r>
            <a:r>
              <a:rPr lang="cs-CZ" dirty="0"/>
              <a:t> validity</a:t>
            </a:r>
          </a:p>
          <a:p>
            <a:pPr lvl="1"/>
            <a:r>
              <a:rPr lang="cs-CZ" dirty="0" err="1"/>
              <a:t>Limitations</a:t>
            </a:r>
            <a:r>
              <a:rPr lang="cs-CZ" dirty="0"/>
              <a:t>: </a:t>
            </a:r>
            <a:r>
              <a:rPr lang="cs-CZ" dirty="0" err="1"/>
              <a:t>older</a:t>
            </a:r>
            <a:r>
              <a:rPr lang="cs-CZ" dirty="0"/>
              <a:t> </a:t>
            </a:r>
            <a:r>
              <a:rPr lang="cs-CZ" dirty="0" err="1"/>
              <a:t>designs</a:t>
            </a:r>
            <a:r>
              <a:rPr lang="cs-CZ" dirty="0"/>
              <a:t>; </a:t>
            </a:r>
            <a:r>
              <a:rPr lang="cs-CZ" dirty="0" err="1"/>
              <a:t>small</a:t>
            </a:r>
            <a:r>
              <a:rPr lang="cs-CZ" dirty="0"/>
              <a:t> </a:t>
            </a:r>
            <a:r>
              <a:rPr lang="cs-CZ" dirty="0" err="1"/>
              <a:t>samples</a:t>
            </a:r>
            <a:r>
              <a:rPr lang="cs-CZ" dirty="0"/>
              <a:t>; </a:t>
            </a:r>
            <a:r>
              <a:rPr lang="cs-CZ" dirty="0" err="1"/>
              <a:t>weaker</a:t>
            </a:r>
            <a:r>
              <a:rPr lang="cs-CZ" dirty="0"/>
              <a:t> </a:t>
            </a:r>
            <a:r>
              <a:rPr lang="cs-CZ" dirty="0" err="1"/>
              <a:t>measures</a:t>
            </a:r>
            <a:endParaRPr lang="cs-CZ" dirty="0"/>
          </a:p>
          <a:p>
            <a:endParaRPr lang="cs-CZ" dirty="0"/>
          </a:p>
          <a:p>
            <a:r>
              <a:rPr lang="cs-CZ" dirty="0"/>
              <a:t>Mix </a:t>
            </a:r>
            <a:r>
              <a:rPr lang="cs-CZ" dirty="0" err="1"/>
              <a:t>of</a:t>
            </a:r>
            <a:r>
              <a:rPr lang="cs-CZ" dirty="0"/>
              <a:t> </a:t>
            </a:r>
            <a:r>
              <a:rPr lang="cs-CZ" dirty="0" err="1"/>
              <a:t>approaches</a:t>
            </a:r>
            <a:r>
              <a:rPr lang="cs-CZ" dirty="0"/>
              <a:t> – </a:t>
            </a:r>
            <a:r>
              <a:rPr lang="cs-CZ" dirty="0" err="1"/>
              <a:t>mostly</a:t>
            </a:r>
            <a:r>
              <a:rPr lang="cs-CZ" dirty="0"/>
              <a:t> </a:t>
            </a:r>
            <a:r>
              <a:rPr lang="cs-CZ" dirty="0" err="1"/>
              <a:t>social</a:t>
            </a:r>
            <a:r>
              <a:rPr lang="cs-CZ" dirty="0"/>
              <a:t> psychology + </a:t>
            </a:r>
            <a:r>
              <a:rPr lang="cs-CZ" dirty="0" err="1"/>
              <a:t>communication</a:t>
            </a:r>
            <a:r>
              <a:rPr lang="cs-CZ" dirty="0"/>
              <a:t> </a:t>
            </a:r>
            <a:r>
              <a:rPr lang="cs-CZ" dirty="0" err="1"/>
              <a:t>studies</a:t>
            </a:r>
            <a:endParaRPr lang="cs-CZ" dirty="0"/>
          </a:p>
          <a:p>
            <a:pPr lvl="1"/>
            <a:r>
              <a:rPr lang="cs-CZ" dirty="0" err="1"/>
              <a:t>Different</a:t>
            </a:r>
            <a:r>
              <a:rPr lang="cs-CZ" dirty="0"/>
              <a:t> </a:t>
            </a:r>
            <a:r>
              <a:rPr lang="cs-CZ" dirty="0" err="1"/>
              <a:t>perspectives</a:t>
            </a:r>
            <a:r>
              <a:rPr lang="cs-CZ" dirty="0"/>
              <a:t> and </a:t>
            </a:r>
            <a:r>
              <a:rPr lang="cs-CZ" dirty="0" err="1"/>
              <a:t>explanations</a:t>
            </a:r>
            <a:endParaRPr lang="cs-CZ" dirty="0"/>
          </a:p>
        </p:txBody>
      </p:sp>
    </p:spTree>
    <p:extLst>
      <p:ext uri="{BB962C8B-B14F-4D97-AF65-F5344CB8AC3E}">
        <p14:creationId xmlns:p14="http://schemas.microsoft.com/office/powerpoint/2010/main" val="4211329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descr="Výřez obrazovky"/>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720833" y="484884"/>
            <a:ext cx="6163535" cy="3953427"/>
          </a:xfrm>
        </p:spPr>
      </p:pic>
      <p:sp>
        <p:nvSpPr>
          <p:cNvPr id="2" name="Obdélník 1">
            <a:extLst>
              <a:ext uri="{FF2B5EF4-FFF2-40B4-BE49-F238E27FC236}">
                <a16:creationId xmlns:a16="http://schemas.microsoft.com/office/drawing/2014/main" id="{F37C73E5-49B9-46B4-8933-CC77F1DE4052}"/>
              </a:ext>
            </a:extLst>
          </p:cNvPr>
          <p:cNvSpPr/>
          <p:nvPr/>
        </p:nvSpPr>
        <p:spPr>
          <a:xfrm>
            <a:off x="827584" y="6341870"/>
            <a:ext cx="1968168" cy="369332"/>
          </a:xfrm>
          <a:prstGeom prst="rect">
            <a:avLst/>
          </a:prstGeom>
        </p:spPr>
        <p:txBody>
          <a:bodyPr wrap="none">
            <a:spAutoFit/>
          </a:bodyPr>
          <a:lstStyle/>
          <a:p>
            <a:r>
              <a:rPr lang="cs-CZ" dirty="0" err="1"/>
              <a:t>Quandt</a:t>
            </a:r>
            <a:r>
              <a:rPr lang="cs-CZ" dirty="0"/>
              <a:t> et al., 2019</a:t>
            </a:r>
          </a:p>
        </p:txBody>
      </p:sp>
      <p:sp>
        <p:nvSpPr>
          <p:cNvPr id="3" name="Obdélník 2">
            <a:extLst>
              <a:ext uri="{FF2B5EF4-FFF2-40B4-BE49-F238E27FC236}">
                <a16:creationId xmlns:a16="http://schemas.microsoft.com/office/drawing/2014/main" id="{64F2D845-0FCE-4309-BE3C-7C998001E02B}"/>
              </a:ext>
            </a:extLst>
          </p:cNvPr>
          <p:cNvSpPr/>
          <p:nvPr/>
        </p:nvSpPr>
        <p:spPr>
          <a:xfrm>
            <a:off x="539552" y="4797152"/>
            <a:ext cx="7806664" cy="1477328"/>
          </a:xfrm>
          <a:prstGeom prst="rect">
            <a:avLst/>
          </a:prstGeom>
        </p:spPr>
        <p:txBody>
          <a:bodyPr wrap="square">
            <a:spAutoFit/>
          </a:bodyPr>
          <a:lstStyle/>
          <a:p>
            <a:pPr marL="400050" indent="-400050">
              <a:buAutoNum type="romanLcParenBoth"/>
            </a:pPr>
            <a:r>
              <a:rPr lang="en-US" dirty="0"/>
              <a:t>the core content of the information (including textual information, imagery, audio elements, etc.);</a:t>
            </a:r>
            <a:endParaRPr lang="cs-CZ" dirty="0"/>
          </a:p>
          <a:p>
            <a:pPr marL="400050" indent="-400050">
              <a:buAutoNum type="romanLcParenBoth"/>
            </a:pPr>
            <a:r>
              <a:rPr lang="en-US" dirty="0"/>
              <a:t>accompanying meta-information (headlines/titles, author information, tags, and keywords)</a:t>
            </a:r>
            <a:endParaRPr lang="cs-CZ" dirty="0"/>
          </a:p>
          <a:p>
            <a:pPr marL="400050" indent="-400050">
              <a:buAutoNum type="romanLcParenBoth"/>
            </a:pPr>
            <a:r>
              <a:rPr lang="en-US" dirty="0"/>
              <a:t>contextual aspects (positioning, references to other articles, framing)</a:t>
            </a:r>
            <a:endParaRPr lang="cs-CZ" dirty="0"/>
          </a:p>
        </p:txBody>
      </p:sp>
    </p:spTree>
    <p:extLst>
      <p:ext uri="{BB962C8B-B14F-4D97-AF65-F5344CB8AC3E}">
        <p14:creationId xmlns:p14="http://schemas.microsoft.com/office/powerpoint/2010/main" val="1839681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descr="Výřez obrazovky"/>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720833" y="484884"/>
            <a:ext cx="6163535" cy="3953427"/>
          </a:xfrm>
        </p:spPr>
      </p:pic>
      <p:sp>
        <p:nvSpPr>
          <p:cNvPr id="5" name="Obdélník 4"/>
          <p:cNvSpPr/>
          <p:nvPr/>
        </p:nvSpPr>
        <p:spPr>
          <a:xfrm>
            <a:off x="539552" y="4725144"/>
            <a:ext cx="7344816" cy="1477328"/>
          </a:xfrm>
          <a:prstGeom prst="rect">
            <a:avLst/>
          </a:prstGeom>
        </p:spPr>
        <p:txBody>
          <a:bodyPr wrap="square">
            <a:spAutoFit/>
          </a:bodyPr>
          <a:lstStyle/>
          <a:p>
            <a:r>
              <a:rPr lang="cs-CZ" dirty="0" err="1"/>
              <a:t>discrepancies</a:t>
            </a:r>
            <a:r>
              <a:rPr lang="cs-CZ" dirty="0"/>
              <a:t> </a:t>
            </a:r>
            <a:r>
              <a:rPr lang="cs-CZ" dirty="0" err="1"/>
              <a:t>from</a:t>
            </a:r>
            <a:r>
              <a:rPr lang="cs-CZ" dirty="0"/>
              <a:t> </a:t>
            </a:r>
            <a:r>
              <a:rPr lang="cs-CZ" dirty="0" err="1"/>
              <a:t>factuality</a:t>
            </a:r>
            <a:r>
              <a:rPr lang="cs-CZ" dirty="0"/>
              <a:t>: </a:t>
            </a:r>
            <a:r>
              <a:rPr lang="cs-CZ" dirty="0" err="1"/>
              <a:t>from</a:t>
            </a:r>
            <a:r>
              <a:rPr lang="cs-CZ" dirty="0"/>
              <a:t> (a) </a:t>
            </a:r>
            <a:r>
              <a:rPr lang="cs-CZ" dirty="0" err="1"/>
              <a:t>misleading</a:t>
            </a:r>
            <a:r>
              <a:rPr lang="cs-CZ" dirty="0"/>
              <a:t> (but </a:t>
            </a:r>
            <a:r>
              <a:rPr lang="cs-CZ" dirty="0" err="1"/>
              <a:t>factually</a:t>
            </a:r>
            <a:r>
              <a:rPr lang="cs-CZ" dirty="0"/>
              <a:t> </a:t>
            </a:r>
            <a:r>
              <a:rPr lang="cs-CZ" dirty="0" err="1"/>
              <a:t>correct</a:t>
            </a:r>
            <a:r>
              <a:rPr lang="cs-CZ" dirty="0"/>
              <a:t>) </a:t>
            </a:r>
            <a:r>
              <a:rPr lang="cs-CZ" dirty="0" err="1"/>
              <a:t>information</a:t>
            </a:r>
            <a:r>
              <a:rPr lang="cs-CZ" dirty="0"/>
              <a:t>; to (b) </a:t>
            </a:r>
            <a:r>
              <a:rPr lang="cs-CZ" dirty="0" err="1"/>
              <a:t>additions</a:t>
            </a:r>
            <a:r>
              <a:rPr lang="cs-CZ" dirty="0"/>
              <a:t> </a:t>
            </a:r>
            <a:r>
              <a:rPr lang="cs-CZ" dirty="0" err="1"/>
              <a:t>or</a:t>
            </a:r>
            <a:r>
              <a:rPr lang="cs-CZ" dirty="0"/>
              <a:t> </a:t>
            </a:r>
            <a:r>
              <a:rPr lang="cs-CZ" dirty="0" err="1"/>
              <a:t>deletions</a:t>
            </a:r>
            <a:r>
              <a:rPr lang="cs-CZ" dirty="0"/>
              <a:t> </a:t>
            </a:r>
            <a:r>
              <a:rPr lang="cs-CZ" dirty="0" err="1"/>
              <a:t>of</a:t>
            </a:r>
            <a:r>
              <a:rPr lang="cs-CZ" dirty="0"/>
              <a:t> </a:t>
            </a:r>
            <a:r>
              <a:rPr lang="cs-CZ" dirty="0" err="1"/>
              <a:t>information</a:t>
            </a:r>
            <a:r>
              <a:rPr lang="cs-CZ" dirty="0"/>
              <a:t> (</a:t>
            </a:r>
            <a:r>
              <a:rPr lang="cs-CZ" dirty="0" err="1"/>
              <a:t>e.g</a:t>
            </a:r>
            <a:r>
              <a:rPr lang="cs-CZ" dirty="0"/>
              <a:t>., “</a:t>
            </a:r>
            <a:r>
              <a:rPr lang="cs-CZ" dirty="0" err="1"/>
              <a:t>enrichment</a:t>
            </a:r>
            <a:r>
              <a:rPr lang="cs-CZ" dirty="0"/>
              <a:t> </a:t>
            </a:r>
            <a:r>
              <a:rPr lang="cs-CZ" dirty="0" err="1"/>
              <a:t>of</a:t>
            </a:r>
            <a:r>
              <a:rPr lang="cs-CZ" dirty="0"/>
              <a:t> </a:t>
            </a:r>
            <a:r>
              <a:rPr lang="cs-CZ" dirty="0" err="1"/>
              <a:t>facts</a:t>
            </a:r>
            <a:r>
              <a:rPr lang="cs-CZ" dirty="0"/>
              <a:t> by </a:t>
            </a:r>
            <a:r>
              <a:rPr lang="cs-CZ" dirty="0" err="1"/>
              <a:t>misleading</a:t>
            </a:r>
            <a:r>
              <a:rPr lang="cs-CZ" dirty="0"/>
              <a:t> </a:t>
            </a:r>
            <a:r>
              <a:rPr lang="cs-CZ" dirty="0" err="1"/>
              <a:t>or</a:t>
            </a:r>
            <a:r>
              <a:rPr lang="cs-CZ" dirty="0"/>
              <a:t> </a:t>
            </a:r>
            <a:r>
              <a:rPr lang="cs-CZ" dirty="0" err="1"/>
              <a:t>wrong</a:t>
            </a:r>
            <a:r>
              <a:rPr lang="cs-CZ" dirty="0"/>
              <a:t> </a:t>
            </a:r>
            <a:r>
              <a:rPr lang="cs-CZ" dirty="0" err="1"/>
              <a:t>information</a:t>
            </a:r>
            <a:r>
              <a:rPr lang="cs-CZ" dirty="0"/>
              <a:t>, </a:t>
            </a:r>
            <a:r>
              <a:rPr lang="cs-CZ" dirty="0" err="1"/>
              <a:t>or</a:t>
            </a:r>
            <a:r>
              <a:rPr lang="cs-CZ" dirty="0"/>
              <a:t> a </a:t>
            </a:r>
            <a:r>
              <a:rPr lang="cs-CZ" dirty="0" err="1"/>
              <a:t>change</a:t>
            </a:r>
            <a:r>
              <a:rPr lang="cs-CZ" dirty="0"/>
              <a:t> </a:t>
            </a:r>
            <a:r>
              <a:rPr lang="cs-CZ" dirty="0" err="1"/>
              <a:t>of</a:t>
            </a:r>
            <a:r>
              <a:rPr lang="cs-CZ" dirty="0"/>
              <a:t> </a:t>
            </a:r>
            <a:r>
              <a:rPr lang="cs-CZ" dirty="0" err="1"/>
              <a:t>meaning</a:t>
            </a:r>
            <a:r>
              <a:rPr lang="cs-CZ" dirty="0"/>
              <a:t> by </a:t>
            </a:r>
            <a:r>
              <a:rPr lang="cs-CZ" dirty="0" err="1"/>
              <a:t>omitting</a:t>
            </a:r>
            <a:r>
              <a:rPr lang="cs-CZ" dirty="0"/>
              <a:t> </a:t>
            </a:r>
            <a:r>
              <a:rPr lang="cs-CZ" dirty="0" err="1"/>
              <a:t>or</a:t>
            </a:r>
            <a:r>
              <a:rPr lang="cs-CZ" dirty="0"/>
              <a:t> </a:t>
            </a:r>
            <a:r>
              <a:rPr lang="cs-CZ" dirty="0" err="1"/>
              <a:t>deleting</a:t>
            </a:r>
            <a:r>
              <a:rPr lang="cs-CZ" dirty="0"/>
              <a:t> </a:t>
            </a:r>
            <a:r>
              <a:rPr lang="cs-CZ" dirty="0" err="1"/>
              <a:t>relevant</a:t>
            </a:r>
            <a:r>
              <a:rPr lang="cs-CZ" dirty="0"/>
              <a:t> </a:t>
            </a:r>
            <a:r>
              <a:rPr lang="cs-CZ" dirty="0" err="1"/>
              <a:t>information</a:t>
            </a:r>
            <a:r>
              <a:rPr lang="cs-CZ" dirty="0"/>
              <a:t>); to (c) </a:t>
            </a:r>
            <a:r>
              <a:rPr lang="cs-CZ" dirty="0" err="1"/>
              <a:t>complete</a:t>
            </a:r>
            <a:r>
              <a:rPr lang="cs-CZ" dirty="0"/>
              <a:t> </a:t>
            </a:r>
            <a:r>
              <a:rPr lang="cs-CZ" dirty="0" err="1"/>
              <a:t>fabrications</a:t>
            </a:r>
            <a:r>
              <a:rPr lang="cs-CZ" dirty="0"/>
              <a:t> </a:t>
            </a:r>
            <a:r>
              <a:rPr lang="cs-CZ" dirty="0" err="1"/>
              <a:t>without</a:t>
            </a:r>
            <a:r>
              <a:rPr lang="cs-CZ" dirty="0"/>
              <a:t> </a:t>
            </a:r>
            <a:r>
              <a:rPr lang="cs-CZ" dirty="0" err="1"/>
              <a:t>any</a:t>
            </a:r>
            <a:r>
              <a:rPr lang="cs-CZ" dirty="0"/>
              <a:t> </a:t>
            </a:r>
            <a:r>
              <a:rPr lang="cs-CZ" dirty="0" err="1"/>
              <a:t>factual</a:t>
            </a:r>
            <a:r>
              <a:rPr lang="cs-CZ" dirty="0"/>
              <a:t> </a:t>
            </a:r>
            <a:r>
              <a:rPr lang="cs-CZ" dirty="0" err="1"/>
              <a:t>basis</a:t>
            </a:r>
            <a:r>
              <a:rPr lang="cs-CZ" dirty="0"/>
              <a:t>.</a:t>
            </a:r>
          </a:p>
        </p:txBody>
      </p:sp>
      <p:sp>
        <p:nvSpPr>
          <p:cNvPr id="2" name="Obdélník 1">
            <a:extLst>
              <a:ext uri="{FF2B5EF4-FFF2-40B4-BE49-F238E27FC236}">
                <a16:creationId xmlns:a16="http://schemas.microsoft.com/office/drawing/2014/main" id="{F37C73E5-49B9-46B4-8933-CC77F1DE4052}"/>
              </a:ext>
            </a:extLst>
          </p:cNvPr>
          <p:cNvSpPr/>
          <p:nvPr/>
        </p:nvSpPr>
        <p:spPr>
          <a:xfrm>
            <a:off x="827584" y="6341870"/>
            <a:ext cx="1968168" cy="369332"/>
          </a:xfrm>
          <a:prstGeom prst="rect">
            <a:avLst/>
          </a:prstGeom>
        </p:spPr>
        <p:txBody>
          <a:bodyPr wrap="none">
            <a:spAutoFit/>
          </a:bodyPr>
          <a:lstStyle/>
          <a:p>
            <a:r>
              <a:rPr lang="cs-CZ" dirty="0" err="1"/>
              <a:t>Quandt</a:t>
            </a:r>
            <a:r>
              <a:rPr lang="cs-CZ" dirty="0"/>
              <a:t> et al., 2019</a:t>
            </a:r>
          </a:p>
        </p:txBody>
      </p:sp>
    </p:spTree>
    <p:extLst>
      <p:ext uri="{BB962C8B-B14F-4D97-AF65-F5344CB8AC3E}">
        <p14:creationId xmlns:p14="http://schemas.microsoft.com/office/powerpoint/2010/main" val="3699439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Problem</a:t>
            </a:r>
            <a:r>
              <a:rPr lang="cs-CZ" dirty="0"/>
              <a:t> </a:t>
            </a:r>
            <a:r>
              <a:rPr lang="cs-CZ" dirty="0" err="1"/>
              <a:t>with</a:t>
            </a:r>
            <a:r>
              <a:rPr lang="cs-CZ" dirty="0"/>
              <a:t> </a:t>
            </a:r>
            <a:r>
              <a:rPr lang="cs-CZ" dirty="0" err="1"/>
              <a:t>news</a:t>
            </a:r>
            <a:r>
              <a:rPr lang="cs-CZ" dirty="0"/>
              <a:t> and „</a:t>
            </a:r>
            <a:r>
              <a:rPr lang="cs-CZ" dirty="0" err="1"/>
              <a:t>fake</a:t>
            </a:r>
            <a:r>
              <a:rPr lang="cs-CZ" dirty="0"/>
              <a:t> </a:t>
            </a:r>
            <a:r>
              <a:rPr lang="cs-CZ" dirty="0" err="1"/>
              <a:t>news</a:t>
            </a:r>
            <a:r>
              <a:rPr lang="cs-CZ" dirty="0"/>
              <a:t>“</a:t>
            </a:r>
          </a:p>
        </p:txBody>
      </p:sp>
      <p:sp>
        <p:nvSpPr>
          <p:cNvPr id="3" name="Zástupný symbol pro obsah 2"/>
          <p:cNvSpPr>
            <a:spLocks noGrp="1"/>
          </p:cNvSpPr>
          <p:nvPr>
            <p:ph sz="quarter" idx="1"/>
          </p:nvPr>
        </p:nvSpPr>
        <p:spPr/>
        <p:txBody>
          <a:bodyPr/>
          <a:lstStyle/>
          <a:p>
            <a:r>
              <a:rPr lang="cs-CZ" dirty="0" err="1"/>
              <a:t>Polarization</a:t>
            </a:r>
            <a:r>
              <a:rPr lang="cs-CZ" dirty="0"/>
              <a:t> and </a:t>
            </a:r>
            <a:r>
              <a:rPr lang="cs-CZ" dirty="0" err="1"/>
              <a:t>fragmentation</a:t>
            </a:r>
            <a:r>
              <a:rPr lang="cs-CZ" dirty="0"/>
              <a:t> in society</a:t>
            </a:r>
          </a:p>
          <a:p>
            <a:endParaRPr lang="cs-CZ" dirty="0"/>
          </a:p>
          <a:p>
            <a:r>
              <a:rPr lang="cs-CZ" dirty="0" err="1"/>
              <a:t>Can</a:t>
            </a:r>
            <a:r>
              <a:rPr lang="cs-CZ" dirty="0"/>
              <a:t> </a:t>
            </a:r>
            <a:r>
              <a:rPr lang="cs-CZ" dirty="0" err="1"/>
              <a:t>reinforce</a:t>
            </a:r>
            <a:r>
              <a:rPr lang="cs-CZ" dirty="0"/>
              <a:t> </a:t>
            </a:r>
            <a:r>
              <a:rPr lang="cs-CZ" dirty="0" err="1"/>
              <a:t>existing</a:t>
            </a:r>
            <a:r>
              <a:rPr lang="cs-CZ" dirty="0"/>
              <a:t> </a:t>
            </a:r>
            <a:r>
              <a:rPr lang="cs-CZ" dirty="0" err="1"/>
              <a:t>attitudes</a:t>
            </a:r>
            <a:r>
              <a:rPr lang="cs-CZ" dirty="0"/>
              <a:t>, </a:t>
            </a:r>
            <a:r>
              <a:rPr lang="cs-CZ" dirty="0" err="1"/>
              <a:t>opinions</a:t>
            </a:r>
            <a:r>
              <a:rPr lang="cs-CZ" dirty="0"/>
              <a:t>, </a:t>
            </a:r>
            <a:r>
              <a:rPr lang="cs-CZ" dirty="0" err="1"/>
              <a:t>behavior</a:t>
            </a:r>
            <a:endParaRPr lang="cs-CZ" dirty="0"/>
          </a:p>
          <a:p>
            <a:pPr lvl="1"/>
            <a:r>
              <a:rPr lang="cs-CZ" dirty="0" err="1"/>
              <a:t>Related</a:t>
            </a:r>
            <a:r>
              <a:rPr lang="cs-CZ" dirty="0"/>
              <a:t> to </a:t>
            </a:r>
            <a:r>
              <a:rPr lang="cs-CZ" dirty="0" err="1"/>
              <a:t>socio-political</a:t>
            </a:r>
            <a:r>
              <a:rPr lang="cs-CZ" dirty="0"/>
              <a:t> </a:t>
            </a:r>
            <a:r>
              <a:rPr lang="cs-CZ" dirty="0" err="1"/>
              <a:t>issues</a:t>
            </a:r>
            <a:endParaRPr lang="cs-CZ" dirty="0"/>
          </a:p>
          <a:p>
            <a:endParaRPr lang="cs-CZ" dirty="0"/>
          </a:p>
          <a:p>
            <a:r>
              <a:rPr lang="cs-CZ" dirty="0" err="1"/>
              <a:t>Division</a:t>
            </a:r>
            <a:r>
              <a:rPr lang="cs-CZ" dirty="0"/>
              <a:t> </a:t>
            </a:r>
            <a:r>
              <a:rPr lang="cs-CZ" dirty="0" err="1"/>
              <a:t>between</a:t>
            </a:r>
            <a:r>
              <a:rPr lang="cs-CZ" dirty="0"/>
              <a:t> diverse </a:t>
            </a:r>
            <a:r>
              <a:rPr lang="cs-CZ" dirty="0" err="1"/>
              <a:t>segments</a:t>
            </a:r>
            <a:r>
              <a:rPr lang="cs-CZ" dirty="0"/>
              <a:t> </a:t>
            </a:r>
            <a:r>
              <a:rPr lang="cs-CZ" dirty="0" err="1"/>
              <a:t>of</a:t>
            </a:r>
            <a:r>
              <a:rPr lang="cs-CZ" dirty="0"/>
              <a:t> public</a:t>
            </a:r>
          </a:p>
          <a:p>
            <a:pPr lvl="1"/>
            <a:r>
              <a:rPr lang="cs-CZ" dirty="0" err="1"/>
              <a:t>Barrier</a:t>
            </a:r>
            <a:r>
              <a:rPr lang="cs-CZ" dirty="0"/>
              <a:t> </a:t>
            </a:r>
            <a:r>
              <a:rPr lang="cs-CZ" dirty="0" err="1"/>
              <a:t>for</a:t>
            </a:r>
            <a:r>
              <a:rPr lang="cs-CZ" dirty="0"/>
              <a:t> </a:t>
            </a:r>
            <a:r>
              <a:rPr lang="cs-CZ" dirty="0" err="1"/>
              <a:t>communication</a:t>
            </a:r>
            <a:r>
              <a:rPr lang="cs-CZ" dirty="0"/>
              <a:t> and </a:t>
            </a:r>
            <a:r>
              <a:rPr lang="cs-CZ" dirty="0" err="1"/>
              <a:t>socio-political</a:t>
            </a:r>
            <a:r>
              <a:rPr lang="cs-CZ" dirty="0"/>
              <a:t> </a:t>
            </a:r>
            <a:r>
              <a:rPr lang="cs-CZ" dirty="0" err="1"/>
              <a:t>processes</a:t>
            </a:r>
            <a:endParaRPr lang="cs-CZ" dirty="0"/>
          </a:p>
          <a:p>
            <a:endParaRPr lang="cs-CZ" dirty="0"/>
          </a:p>
          <a:p>
            <a:r>
              <a:rPr lang="cs-CZ" dirty="0" err="1"/>
              <a:t>Highly</a:t>
            </a:r>
            <a:r>
              <a:rPr lang="cs-CZ" dirty="0"/>
              <a:t> </a:t>
            </a:r>
            <a:r>
              <a:rPr lang="cs-CZ" dirty="0" err="1"/>
              <a:t>problematic</a:t>
            </a:r>
            <a:r>
              <a:rPr lang="cs-CZ" dirty="0"/>
              <a:t> </a:t>
            </a:r>
            <a:r>
              <a:rPr lang="cs-CZ" dirty="0" err="1"/>
              <a:t>for</a:t>
            </a:r>
            <a:r>
              <a:rPr lang="cs-CZ" dirty="0"/>
              <a:t> </a:t>
            </a:r>
            <a:r>
              <a:rPr lang="cs-CZ" dirty="0" err="1"/>
              <a:t>functioning</a:t>
            </a:r>
            <a:r>
              <a:rPr lang="cs-CZ" dirty="0"/>
              <a:t> </a:t>
            </a:r>
            <a:r>
              <a:rPr lang="cs-CZ" dirty="0" err="1"/>
              <a:t>democracy</a:t>
            </a:r>
            <a:endParaRPr lang="cs-CZ" dirty="0"/>
          </a:p>
          <a:p>
            <a:endParaRPr lang="cs-CZ" dirty="0"/>
          </a:p>
        </p:txBody>
      </p:sp>
    </p:spTree>
    <p:extLst>
      <p:ext uri="{BB962C8B-B14F-4D97-AF65-F5344CB8AC3E}">
        <p14:creationId xmlns:p14="http://schemas.microsoft.com/office/powerpoint/2010/main" val="3139942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p:txBody>
          <a:bodyPr>
            <a:normAutofit fontScale="92500" lnSpcReduction="10000"/>
          </a:bodyPr>
          <a:lstStyle/>
          <a:p>
            <a:r>
              <a:rPr lang="cs-CZ" dirty="0" err="1"/>
              <a:t>Lets</a:t>
            </a:r>
            <a:r>
              <a:rPr lang="cs-CZ" dirty="0"/>
              <a:t> </a:t>
            </a:r>
            <a:r>
              <a:rPr lang="cs-CZ" dirty="0" err="1"/>
              <a:t>move</a:t>
            </a:r>
            <a:r>
              <a:rPr lang="cs-CZ" dirty="0"/>
              <a:t> to </a:t>
            </a:r>
            <a:r>
              <a:rPr lang="cs-CZ" dirty="0" err="1"/>
              <a:t>individual</a:t>
            </a:r>
            <a:r>
              <a:rPr lang="cs-CZ" dirty="0"/>
              <a:t>/</a:t>
            </a:r>
            <a:r>
              <a:rPr lang="cs-CZ" dirty="0" err="1"/>
              <a:t>group</a:t>
            </a:r>
            <a:r>
              <a:rPr lang="cs-CZ" dirty="0"/>
              <a:t> </a:t>
            </a:r>
            <a:r>
              <a:rPr lang="cs-CZ" dirty="0" err="1"/>
              <a:t>processes</a:t>
            </a:r>
            <a:endParaRPr lang="cs-CZ" dirty="0"/>
          </a:p>
          <a:p>
            <a:r>
              <a:rPr lang="cs-CZ" dirty="0" err="1"/>
              <a:t>How</a:t>
            </a:r>
            <a:r>
              <a:rPr lang="cs-CZ" dirty="0"/>
              <a:t> do </a:t>
            </a:r>
            <a:r>
              <a:rPr lang="cs-CZ" dirty="0" err="1"/>
              <a:t>we</a:t>
            </a:r>
            <a:r>
              <a:rPr lang="cs-CZ" dirty="0"/>
              <a:t> </a:t>
            </a:r>
            <a:r>
              <a:rPr lang="cs-CZ" b="1" dirty="0" err="1"/>
              <a:t>access</a:t>
            </a:r>
            <a:r>
              <a:rPr lang="cs-CZ" dirty="0"/>
              <a:t> </a:t>
            </a:r>
            <a:r>
              <a:rPr lang="cs-CZ" dirty="0" err="1"/>
              <a:t>the</a:t>
            </a:r>
            <a:r>
              <a:rPr lang="cs-CZ" dirty="0"/>
              <a:t> </a:t>
            </a:r>
            <a:r>
              <a:rPr lang="cs-CZ" dirty="0" err="1"/>
              <a:t>information</a:t>
            </a:r>
            <a:r>
              <a:rPr lang="cs-CZ" dirty="0"/>
              <a:t>??</a:t>
            </a:r>
          </a:p>
          <a:p>
            <a:endParaRPr lang="cs-CZ" dirty="0"/>
          </a:p>
          <a:p>
            <a:r>
              <a:rPr lang="cs-CZ" b="1" dirty="0" err="1"/>
              <a:t>Selective</a:t>
            </a:r>
            <a:r>
              <a:rPr lang="cs-CZ" b="1" dirty="0"/>
              <a:t> </a:t>
            </a:r>
            <a:r>
              <a:rPr lang="cs-CZ" b="1" dirty="0" err="1"/>
              <a:t>exposure</a:t>
            </a:r>
            <a:r>
              <a:rPr lang="cs-CZ" b="1" dirty="0"/>
              <a:t> </a:t>
            </a:r>
            <a:r>
              <a:rPr lang="cs-CZ" dirty="0"/>
              <a:t>- t</a:t>
            </a:r>
            <a:r>
              <a:rPr lang="en-US" dirty="0" err="1"/>
              <a:t>endency</a:t>
            </a:r>
            <a:r>
              <a:rPr lang="en-US" dirty="0"/>
              <a:t> to seek out news information or sources that share own political viewpoints (</a:t>
            </a:r>
            <a:r>
              <a:rPr lang="en-US" dirty="0" err="1"/>
              <a:t>Lazarsfeld</a:t>
            </a:r>
            <a:r>
              <a:rPr lang="en-US" dirty="0"/>
              <a:t>, </a:t>
            </a:r>
            <a:r>
              <a:rPr lang="en-US" dirty="0" err="1"/>
              <a:t>Berelson</a:t>
            </a:r>
            <a:r>
              <a:rPr lang="en-US" dirty="0"/>
              <a:t>, &amp; </a:t>
            </a:r>
            <a:r>
              <a:rPr lang="en-US" dirty="0" err="1"/>
              <a:t>Gaudet</a:t>
            </a:r>
            <a:r>
              <a:rPr lang="en-US" dirty="0"/>
              <a:t>, 1944)</a:t>
            </a:r>
            <a:endParaRPr lang="cs-CZ" dirty="0"/>
          </a:p>
          <a:p>
            <a:endParaRPr lang="cs-CZ" dirty="0"/>
          </a:p>
          <a:p>
            <a:r>
              <a:rPr lang="cs-CZ" dirty="0" err="1"/>
              <a:t>Confirmation</a:t>
            </a:r>
            <a:r>
              <a:rPr lang="cs-CZ" dirty="0"/>
              <a:t> </a:t>
            </a:r>
            <a:r>
              <a:rPr lang="cs-CZ" dirty="0" err="1"/>
              <a:t>bias</a:t>
            </a:r>
            <a:r>
              <a:rPr lang="cs-CZ" dirty="0"/>
              <a:t> – </a:t>
            </a:r>
            <a:r>
              <a:rPr lang="cs-CZ" dirty="0" err="1"/>
              <a:t>believeing</a:t>
            </a:r>
            <a:r>
              <a:rPr lang="cs-CZ" dirty="0"/>
              <a:t> in </a:t>
            </a:r>
            <a:r>
              <a:rPr lang="cs-CZ" dirty="0" err="1"/>
              <a:t>news</a:t>
            </a:r>
            <a:r>
              <a:rPr lang="cs-CZ" dirty="0"/>
              <a:t> </a:t>
            </a:r>
            <a:r>
              <a:rPr lang="cs-CZ" dirty="0" err="1"/>
              <a:t>which</a:t>
            </a:r>
            <a:r>
              <a:rPr lang="cs-CZ" dirty="0"/>
              <a:t> </a:t>
            </a:r>
            <a:r>
              <a:rPr lang="cs-CZ" dirty="0" err="1"/>
              <a:t>correspond</a:t>
            </a:r>
            <a:r>
              <a:rPr lang="cs-CZ" dirty="0"/>
              <a:t> </a:t>
            </a:r>
            <a:r>
              <a:rPr lang="cs-CZ" dirty="0" err="1"/>
              <a:t>with</a:t>
            </a:r>
            <a:r>
              <a:rPr lang="cs-CZ" dirty="0"/>
              <a:t> my </a:t>
            </a:r>
            <a:r>
              <a:rPr lang="cs-CZ" dirty="0" err="1"/>
              <a:t>pre-existing</a:t>
            </a:r>
            <a:r>
              <a:rPr lang="cs-CZ" dirty="0"/>
              <a:t> </a:t>
            </a:r>
            <a:r>
              <a:rPr lang="cs-CZ" dirty="0" err="1"/>
              <a:t>views</a:t>
            </a:r>
            <a:endParaRPr lang="cs-CZ" dirty="0"/>
          </a:p>
          <a:p>
            <a:pPr lvl="1"/>
            <a:r>
              <a:rPr lang="cs-CZ" dirty="0" err="1"/>
              <a:t>affects</a:t>
            </a:r>
            <a:r>
              <a:rPr lang="cs-CZ" dirty="0"/>
              <a:t> </a:t>
            </a:r>
            <a:r>
              <a:rPr lang="cs-CZ" dirty="0" err="1"/>
              <a:t>also</a:t>
            </a:r>
            <a:r>
              <a:rPr lang="cs-CZ" dirty="0"/>
              <a:t> </a:t>
            </a:r>
            <a:r>
              <a:rPr lang="cs-CZ" dirty="0" err="1"/>
              <a:t>information</a:t>
            </a:r>
            <a:r>
              <a:rPr lang="cs-CZ" dirty="0"/>
              <a:t> </a:t>
            </a:r>
            <a:r>
              <a:rPr lang="cs-CZ" dirty="0" err="1"/>
              <a:t>seeking</a:t>
            </a:r>
            <a:r>
              <a:rPr lang="cs-CZ" dirty="0"/>
              <a:t> – </a:t>
            </a:r>
            <a:r>
              <a:rPr lang="cs-CZ" dirty="0" err="1"/>
              <a:t>trusted</a:t>
            </a:r>
            <a:r>
              <a:rPr lang="cs-CZ" dirty="0"/>
              <a:t> </a:t>
            </a:r>
            <a:r>
              <a:rPr lang="cs-CZ" dirty="0" err="1"/>
              <a:t>sources</a:t>
            </a:r>
            <a:endParaRPr lang="cs-CZ" dirty="0"/>
          </a:p>
          <a:p>
            <a:endParaRPr lang="cs-CZ" dirty="0"/>
          </a:p>
          <a:p>
            <a:r>
              <a:rPr lang="cs-CZ" dirty="0" err="1"/>
              <a:t>Currently</a:t>
            </a:r>
            <a:r>
              <a:rPr lang="cs-CZ" dirty="0"/>
              <a:t>, </a:t>
            </a:r>
            <a:r>
              <a:rPr lang="cs-CZ" dirty="0" err="1"/>
              <a:t>reinforced</a:t>
            </a:r>
            <a:r>
              <a:rPr lang="cs-CZ" dirty="0"/>
              <a:t> by </a:t>
            </a:r>
            <a:r>
              <a:rPr lang="cs-CZ" dirty="0" err="1"/>
              <a:t>personalization</a:t>
            </a:r>
            <a:r>
              <a:rPr lang="cs-CZ" dirty="0"/>
              <a:t> </a:t>
            </a:r>
            <a:r>
              <a:rPr lang="cs-CZ" dirty="0" err="1"/>
              <a:t>processess</a:t>
            </a:r>
            <a:r>
              <a:rPr lang="cs-CZ" dirty="0"/>
              <a:t> in online </a:t>
            </a:r>
            <a:r>
              <a:rPr lang="cs-CZ" dirty="0" err="1"/>
              <a:t>sphere</a:t>
            </a:r>
            <a:r>
              <a:rPr lang="cs-CZ" dirty="0"/>
              <a:t>, </a:t>
            </a:r>
            <a:r>
              <a:rPr lang="cs-CZ" dirty="0" err="1"/>
              <a:t>especially</a:t>
            </a:r>
            <a:r>
              <a:rPr lang="cs-CZ" dirty="0"/>
              <a:t> SNS</a:t>
            </a:r>
          </a:p>
          <a:p>
            <a:endParaRPr lang="cs-CZ" dirty="0"/>
          </a:p>
          <a:p>
            <a:endParaRPr lang="cs-CZ" dirty="0"/>
          </a:p>
        </p:txBody>
      </p:sp>
    </p:spTree>
    <p:extLst>
      <p:ext uri="{BB962C8B-B14F-4D97-AF65-F5344CB8AC3E}">
        <p14:creationId xmlns:p14="http://schemas.microsoft.com/office/powerpoint/2010/main" val="3699276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AEEE7394-8791-460D-9815-389579FA94F9}"/>
              </a:ext>
            </a:extLst>
          </p:cNvPr>
          <p:cNvSpPr>
            <a:spLocks noGrp="1"/>
          </p:cNvSpPr>
          <p:nvPr>
            <p:ph sz="quarter" idx="1"/>
          </p:nvPr>
        </p:nvSpPr>
        <p:spPr/>
        <p:txBody>
          <a:bodyPr>
            <a:normAutofit/>
          </a:bodyPr>
          <a:lstStyle/>
          <a:p>
            <a:pPr marL="0" indent="0">
              <a:buNone/>
            </a:pPr>
            <a:r>
              <a:rPr lang="cs-CZ" dirty="0"/>
              <a:t>Echo </a:t>
            </a:r>
            <a:r>
              <a:rPr lang="cs-CZ" dirty="0" err="1"/>
              <a:t>chambers</a:t>
            </a:r>
            <a:endParaRPr lang="cs-CZ" dirty="0"/>
          </a:p>
          <a:p>
            <a:pPr lvl="1"/>
            <a:r>
              <a:rPr lang="cs-CZ" dirty="0"/>
              <a:t>A </a:t>
            </a:r>
            <a:r>
              <a:rPr lang="cs-CZ" dirty="0" err="1"/>
              <a:t>spaces</a:t>
            </a:r>
            <a:r>
              <a:rPr lang="cs-CZ" dirty="0"/>
              <a:t> </a:t>
            </a:r>
            <a:r>
              <a:rPr lang="cs-CZ" dirty="0" err="1"/>
              <a:t>where</a:t>
            </a:r>
            <a:r>
              <a:rPr lang="cs-CZ" dirty="0"/>
              <a:t> „</a:t>
            </a:r>
            <a:r>
              <a:rPr lang="cs-CZ" dirty="0" err="1"/>
              <a:t>echoes</a:t>
            </a:r>
            <a:r>
              <a:rPr lang="cs-CZ" dirty="0"/>
              <a:t>“ </a:t>
            </a:r>
            <a:r>
              <a:rPr lang="cs-CZ" dirty="0" err="1"/>
              <a:t>only</a:t>
            </a:r>
            <a:r>
              <a:rPr lang="cs-CZ" dirty="0"/>
              <a:t> </a:t>
            </a:r>
            <a:r>
              <a:rPr lang="cs-CZ" dirty="0" err="1"/>
              <a:t>selected</a:t>
            </a:r>
            <a:r>
              <a:rPr lang="cs-CZ" dirty="0"/>
              <a:t> </a:t>
            </a:r>
            <a:r>
              <a:rPr lang="cs-CZ" dirty="0" err="1"/>
              <a:t>views</a:t>
            </a:r>
            <a:r>
              <a:rPr lang="cs-CZ" dirty="0"/>
              <a:t>, </a:t>
            </a:r>
            <a:r>
              <a:rPr lang="cs-CZ" dirty="0" err="1"/>
              <a:t>opinions</a:t>
            </a:r>
            <a:r>
              <a:rPr lang="cs-CZ" dirty="0"/>
              <a:t>, </a:t>
            </a:r>
            <a:r>
              <a:rPr lang="cs-CZ" dirty="0" err="1"/>
              <a:t>information</a:t>
            </a:r>
            <a:r>
              <a:rPr lang="cs-CZ" dirty="0"/>
              <a:t>…(</a:t>
            </a:r>
            <a:r>
              <a:rPr lang="cs-CZ" dirty="0" err="1"/>
              <a:t>Sustein</a:t>
            </a:r>
            <a:r>
              <a:rPr lang="cs-CZ" dirty="0"/>
              <a:t>, 2009)</a:t>
            </a:r>
          </a:p>
          <a:p>
            <a:pPr lvl="1"/>
            <a:r>
              <a:rPr lang="cs-CZ" dirty="0" err="1"/>
              <a:t>Those</a:t>
            </a:r>
            <a:r>
              <a:rPr lang="cs-CZ" dirty="0"/>
              <a:t> are „</a:t>
            </a:r>
            <a:r>
              <a:rPr lang="cs-CZ" dirty="0" err="1"/>
              <a:t>known</a:t>
            </a:r>
            <a:r>
              <a:rPr lang="cs-CZ" dirty="0"/>
              <a:t>“, </a:t>
            </a:r>
            <a:r>
              <a:rPr lang="cs-CZ" dirty="0" err="1"/>
              <a:t>others</a:t>
            </a:r>
            <a:r>
              <a:rPr lang="cs-CZ" dirty="0"/>
              <a:t> are not </a:t>
            </a:r>
            <a:r>
              <a:rPr lang="cs-CZ" dirty="0" err="1"/>
              <a:t>known</a:t>
            </a:r>
            <a:r>
              <a:rPr lang="cs-CZ" dirty="0"/>
              <a:t> (</a:t>
            </a:r>
            <a:r>
              <a:rPr lang="cs-CZ" dirty="0" err="1"/>
              <a:t>or</a:t>
            </a:r>
            <a:r>
              <a:rPr lang="cs-CZ" dirty="0"/>
              <a:t> </a:t>
            </a:r>
            <a:r>
              <a:rPr lang="cs-CZ" dirty="0" err="1"/>
              <a:t>false</a:t>
            </a:r>
            <a:r>
              <a:rPr lang="cs-CZ" dirty="0"/>
              <a:t>)</a:t>
            </a:r>
          </a:p>
          <a:p>
            <a:pPr lvl="1"/>
            <a:r>
              <a:rPr lang="cs-CZ" dirty="0"/>
              <a:t>Link </a:t>
            </a:r>
            <a:r>
              <a:rPr lang="cs-CZ" dirty="0" err="1"/>
              <a:t>with</a:t>
            </a:r>
            <a:r>
              <a:rPr lang="cs-CZ" dirty="0"/>
              <a:t> </a:t>
            </a:r>
            <a:r>
              <a:rPr lang="cs-CZ" dirty="0" err="1"/>
              <a:t>existing</a:t>
            </a:r>
            <a:r>
              <a:rPr lang="cs-CZ" dirty="0"/>
              <a:t> </a:t>
            </a:r>
            <a:r>
              <a:rPr lang="cs-CZ" dirty="0" err="1"/>
              <a:t>social</a:t>
            </a:r>
            <a:r>
              <a:rPr lang="cs-CZ" dirty="0"/>
              <a:t> </a:t>
            </a:r>
            <a:r>
              <a:rPr lang="cs-CZ" dirty="0" err="1"/>
              <a:t>bubbles</a:t>
            </a:r>
            <a:endParaRPr lang="cs-CZ" dirty="0"/>
          </a:p>
          <a:p>
            <a:pPr lvl="1"/>
            <a:r>
              <a:rPr lang="cs-CZ" dirty="0" err="1"/>
              <a:t>Today</a:t>
            </a:r>
            <a:r>
              <a:rPr lang="cs-CZ" dirty="0"/>
              <a:t> – </a:t>
            </a:r>
            <a:r>
              <a:rPr lang="cs-CZ" dirty="0" err="1"/>
              <a:t>especially</a:t>
            </a:r>
            <a:r>
              <a:rPr lang="cs-CZ" dirty="0"/>
              <a:t> on SNS</a:t>
            </a:r>
          </a:p>
          <a:p>
            <a:pPr lvl="1"/>
            <a:endParaRPr lang="cs-CZ" dirty="0"/>
          </a:p>
          <a:p>
            <a:r>
              <a:rPr lang="cs-CZ" dirty="0" err="1"/>
              <a:t>Spiral</a:t>
            </a:r>
            <a:r>
              <a:rPr lang="cs-CZ" dirty="0"/>
              <a:t> </a:t>
            </a:r>
            <a:r>
              <a:rPr lang="cs-CZ" dirty="0" err="1"/>
              <a:t>of</a:t>
            </a:r>
            <a:r>
              <a:rPr lang="cs-CZ" dirty="0"/>
              <a:t> silence</a:t>
            </a:r>
          </a:p>
          <a:p>
            <a:pPr lvl="1"/>
            <a:r>
              <a:rPr lang="cs-CZ" dirty="0"/>
              <a:t>Dominant </a:t>
            </a:r>
            <a:r>
              <a:rPr lang="cs-CZ" dirty="0" err="1"/>
              <a:t>views</a:t>
            </a:r>
            <a:r>
              <a:rPr lang="cs-CZ" dirty="0"/>
              <a:t>?</a:t>
            </a:r>
          </a:p>
          <a:p>
            <a:pPr lvl="1"/>
            <a:r>
              <a:rPr lang="cs-CZ" dirty="0" err="1"/>
              <a:t>Which</a:t>
            </a:r>
            <a:r>
              <a:rPr lang="cs-CZ" dirty="0"/>
              <a:t> </a:t>
            </a:r>
            <a:r>
              <a:rPr lang="cs-CZ" dirty="0" err="1"/>
              <a:t>beliefs</a:t>
            </a:r>
            <a:r>
              <a:rPr lang="cs-CZ" dirty="0"/>
              <a:t> and </a:t>
            </a:r>
            <a:r>
              <a:rPr lang="cs-CZ" dirty="0" err="1"/>
              <a:t>information</a:t>
            </a:r>
            <a:r>
              <a:rPr lang="cs-CZ" dirty="0"/>
              <a:t> are and are not </a:t>
            </a:r>
            <a:r>
              <a:rPr lang="cs-CZ" dirty="0" err="1"/>
              <a:t>represented</a:t>
            </a:r>
            <a:r>
              <a:rPr lang="cs-CZ" dirty="0"/>
              <a:t> (and </a:t>
            </a:r>
            <a:r>
              <a:rPr lang="cs-CZ" dirty="0" err="1"/>
              <a:t>heard</a:t>
            </a:r>
            <a:r>
              <a:rPr lang="cs-CZ" dirty="0"/>
              <a:t>/</a:t>
            </a:r>
            <a:r>
              <a:rPr lang="cs-CZ" dirty="0" err="1"/>
              <a:t>read</a:t>
            </a:r>
            <a:r>
              <a:rPr lang="cs-CZ" dirty="0"/>
              <a:t>)?</a:t>
            </a:r>
          </a:p>
        </p:txBody>
      </p:sp>
    </p:spTree>
    <p:extLst>
      <p:ext uri="{BB962C8B-B14F-4D97-AF65-F5344CB8AC3E}">
        <p14:creationId xmlns:p14="http://schemas.microsoft.com/office/powerpoint/2010/main" val="34023093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ůvod">
  <a:themeElements>
    <a:clrScheme name="Původ">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Původ">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ůvod">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1789</TotalTime>
  <Words>2955</Words>
  <Application>Microsoft Office PowerPoint</Application>
  <PresentationFormat>Předvádění na obrazovce (4:3)</PresentationFormat>
  <Paragraphs>294</Paragraphs>
  <Slides>43</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43</vt:i4>
      </vt:variant>
    </vt:vector>
  </HeadingPairs>
  <TitlesOfParts>
    <vt:vector size="48" baseType="lpstr">
      <vt:lpstr>Bookman Old Style</vt:lpstr>
      <vt:lpstr>Gill Sans MT</vt:lpstr>
      <vt:lpstr>Wingdings</vt:lpstr>
      <vt:lpstr>Wingdings 3</vt:lpstr>
      <vt:lpstr>Původ</vt:lpstr>
      <vt:lpstr>The role of information and materials  in media and on the internet II </vt:lpstr>
      <vt:lpstr>Sources of information</vt:lpstr>
      <vt:lpstr>Media information</vt:lpstr>
      <vt:lpstr>Fake news</vt:lpstr>
      <vt:lpstr>Prezentace aplikace PowerPoint</vt:lpstr>
      <vt:lpstr>Prezentace aplikace PowerPoint</vt:lpstr>
      <vt:lpstr>Problem with news and „fake news“</vt:lpstr>
      <vt:lpstr>Prezentace aplikace PowerPoint</vt:lpstr>
      <vt:lpstr>Prezentace aplikace PowerPoint</vt:lpstr>
      <vt:lpstr>What is behind selective exposure?</vt:lpstr>
      <vt:lpstr>Testing two presumptions beyond partisan selective exposure</vt:lpstr>
      <vt:lpstr>Credibility</vt:lpstr>
      <vt:lpstr>Prezentace aplikace PowerPoint</vt:lpstr>
      <vt:lpstr>Prezentace aplikace PowerPoint</vt:lpstr>
      <vt:lpstr>Prezentace aplikace PowerPoint</vt:lpstr>
      <vt:lpstr>Measures</vt:lpstr>
      <vt:lpstr>Cognitive disonance</vt:lpstr>
      <vt:lpstr>Credibility</vt:lpstr>
      <vt:lpstr>Hostile media effect</vt:lpstr>
      <vt:lpstr>Prezentace aplikace PowerPoint</vt:lpstr>
      <vt:lpstr>Prezentace aplikace PowerPoint</vt:lpstr>
      <vt:lpstr>Findings</vt:lpstr>
      <vt:lpstr>Online information</vt:lpstr>
      <vt:lpstr>Credibility</vt:lpstr>
      <vt:lpstr>Credibility</vt:lpstr>
      <vt:lpstr>Prezentace aplikace PowerPoint</vt:lpstr>
      <vt:lpstr>Credibility assessment</vt:lpstr>
      <vt:lpstr>Social influence and social factors</vt:lpstr>
      <vt:lpstr>Tandoc Jr, E. C. (2019). Tell Me Who Your Sources Are: Perceptions of News Credibility on Social Media. Journalism Practice, 13(2), 178-190.</vt:lpstr>
      <vt:lpstr>Tandoc Jr, E. C. (2019). Tell Me Who Your Sources Are: Perceptions of News Credibility on Social Media. Journalism Practice, 13(2), 178-190.</vt:lpstr>
      <vt:lpstr>Tandoc Jr, E. C. (2019). Tell Me Who Your Sources Are: Perceptions of News Credibility on Social Media. Journalism Practice, 13(2), 178-190.</vt:lpstr>
      <vt:lpstr>Turcotte, J., York, C., Irving, J., Scholl, R. M., &amp; Pingree, R. J. (2015). News recommendations from social media opinion leaders: Effects on media trust and information seeking. Journal of Computer-Mediated Communication, 20(5), 520-535.</vt:lpstr>
      <vt:lpstr>Turcotte, J., York, C., Irving, J., Scholl, R. M., &amp; Pingree, R. J. (2015). News recommendations from social media opinion leaders: Effects on media trust and information seeking. Journal of Computer-Mediated Communication, 20(5), 520-535.</vt:lpstr>
      <vt:lpstr>Prezentace aplikace PowerPoint</vt:lpstr>
      <vt:lpstr>Turcotte, J., York, C., Irving, J., Scholl, R. M., &amp; Pingree, R. J. (2015). News recommendations from social media opinion leaders: Effects on media trust and information seeking. Journal of Computer-Mediated Communication, 20(5), 520-535.</vt:lpstr>
      <vt:lpstr>The social media</vt:lpstr>
      <vt:lpstr>Sundar (2008) – MAIN model</vt:lpstr>
      <vt:lpstr>Prezentace aplikace PowerPoint</vt:lpstr>
      <vt:lpstr>MAIN</vt:lpstr>
      <vt:lpstr>MAIN</vt:lpstr>
      <vt:lpstr>Affordances</vt:lpstr>
      <vt:lpstr>Affordances</vt:lpstr>
      <vt:lpstr>Conclusion</vt:lpstr>
    </vt:vector>
  </TitlesOfParts>
  <Company>CIKT FSS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Komunikace v rámci online komunit</dc:title>
  <dc:creator>Hana Macháčková</dc:creator>
  <cp:lastModifiedBy>Hana Macháčková</cp:lastModifiedBy>
  <cp:revision>818</cp:revision>
  <dcterms:created xsi:type="dcterms:W3CDTF">2015-03-16T13:21:45Z</dcterms:created>
  <dcterms:modified xsi:type="dcterms:W3CDTF">2021-11-25T07:15:00Z</dcterms:modified>
</cp:coreProperties>
</file>