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7"/>
  </p:notesMasterIdLst>
  <p:sldIdLst>
    <p:sldId id="263" r:id="rId2"/>
    <p:sldId id="313" r:id="rId3"/>
    <p:sldId id="314" r:id="rId4"/>
    <p:sldId id="318" r:id="rId5"/>
    <p:sldId id="321" r:id="rId6"/>
    <p:sldId id="324" r:id="rId7"/>
    <p:sldId id="341" r:id="rId8"/>
    <p:sldId id="360" r:id="rId9"/>
    <p:sldId id="269" r:id="rId10"/>
    <p:sldId id="365" r:id="rId11"/>
    <p:sldId id="271" r:id="rId12"/>
    <p:sldId id="361" r:id="rId13"/>
    <p:sldId id="334" r:id="rId14"/>
    <p:sldId id="338" r:id="rId15"/>
    <p:sldId id="285" r:id="rId16"/>
    <p:sldId id="366" r:id="rId17"/>
    <p:sldId id="337" r:id="rId18"/>
    <p:sldId id="335" r:id="rId19"/>
    <p:sldId id="328" r:id="rId20"/>
    <p:sldId id="339" r:id="rId21"/>
    <p:sldId id="340" r:id="rId22"/>
    <p:sldId id="284" r:id="rId23"/>
    <p:sldId id="367" r:id="rId24"/>
    <p:sldId id="368" r:id="rId25"/>
    <p:sldId id="294" r:id="rId26"/>
    <p:sldId id="369" r:id="rId27"/>
    <p:sldId id="322" r:id="rId28"/>
    <p:sldId id="370" r:id="rId29"/>
    <p:sldId id="296" r:id="rId30"/>
    <p:sldId id="371" r:id="rId31"/>
    <p:sldId id="297" r:id="rId32"/>
    <p:sldId id="298" r:id="rId33"/>
    <p:sldId id="372" r:id="rId34"/>
    <p:sldId id="317" r:id="rId35"/>
    <p:sldId id="323" r:id="rId36"/>
    <p:sldId id="373" r:id="rId37"/>
    <p:sldId id="374" r:id="rId38"/>
    <p:sldId id="303" r:id="rId39"/>
    <p:sldId id="355" r:id="rId40"/>
    <p:sldId id="289" r:id="rId41"/>
    <p:sldId id="295" r:id="rId42"/>
    <p:sldId id="299" r:id="rId43"/>
    <p:sldId id="300" r:id="rId44"/>
    <p:sldId id="301" r:id="rId45"/>
    <p:sldId id="348" r:id="rId46"/>
    <p:sldId id="302" r:id="rId47"/>
    <p:sldId id="364" r:id="rId48"/>
    <p:sldId id="356" r:id="rId49"/>
    <p:sldId id="304" r:id="rId50"/>
    <p:sldId id="344" r:id="rId51"/>
    <p:sldId id="305" r:id="rId52"/>
    <p:sldId id="357" r:id="rId53"/>
    <p:sldId id="346" r:id="rId54"/>
    <p:sldId id="349" r:id="rId55"/>
    <p:sldId id="354" r:id="rId56"/>
    <p:sldId id="358" r:id="rId57"/>
    <p:sldId id="319" r:id="rId58"/>
    <p:sldId id="347" r:id="rId59"/>
    <p:sldId id="359" r:id="rId60"/>
    <p:sldId id="350" r:id="rId61"/>
    <p:sldId id="351" r:id="rId62"/>
    <p:sldId id="352" r:id="rId63"/>
    <p:sldId id="353" r:id="rId64"/>
    <p:sldId id="362" r:id="rId65"/>
    <p:sldId id="363" r:id="rId66"/>
  </p:sldIdLst>
  <p:sldSz cx="12801600" cy="9601200" type="A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9999"/>
    <a:srgbClr val="71CDCB"/>
    <a:srgbClr val="439CA3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29" autoAdjust="0"/>
    <p:restoredTop sz="91909" autoAdjust="0"/>
  </p:normalViewPr>
  <p:slideViewPr>
    <p:cSldViewPr>
      <p:cViewPr varScale="1">
        <p:scale>
          <a:sx n="69" d="100"/>
          <a:sy n="69" d="100"/>
        </p:scale>
        <p:origin x="360" y="72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B7575F8-ECC7-478E-9F06-E9E0D9C8C3D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88554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D266DE-09EF-4F28-8DDC-AEC75B5478D6}" type="slidenum">
              <a:rPr lang="cs-CZ" altLang="cs-CZ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13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8414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Na cíl vyšetření usuzujeme ze zakázky, která přichází v nějakém kontextu a definitivně se na něm domlouváme s klientem, pakliže je to možné.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05276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1024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Práce začíná před příchodem klienta. Zbytek při a po prvním/vstupním rozhovoru.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Různé kontexty (z americké perspektivy)</a:t>
            </a:r>
            <a:r>
              <a:rPr lang="cs-CZ" baseline="0" dirty="0"/>
              <a:t> popisuje G-M v kapitole 2: </a:t>
            </a:r>
            <a:r>
              <a:rPr lang="cs-CZ" baseline="0" dirty="0" err="1"/>
              <a:t>Context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Clinical</a:t>
            </a:r>
            <a:r>
              <a:rPr lang="cs-CZ" baseline="0" dirty="0"/>
              <a:t> </a:t>
            </a:r>
            <a:r>
              <a:rPr lang="cs-CZ" baseline="0" dirty="0" err="1"/>
              <a:t>Assessment</a:t>
            </a:r>
            <a:endParaRPr lang="cs-CZ" dirty="0"/>
          </a:p>
          <a:p>
            <a:endParaRPr lang="cs-CZ" dirty="0"/>
          </a:p>
          <a:p>
            <a:r>
              <a:rPr lang="cs-CZ" dirty="0"/>
              <a:t>V </a:t>
            </a:r>
            <a:r>
              <a:rPr lang="cs-CZ" dirty="0" err="1"/>
              <a:t>Zimmermanovi</a:t>
            </a:r>
            <a:r>
              <a:rPr lang="cs-CZ" baseline="0" dirty="0"/>
              <a:t> je to kapitola 1. </a:t>
            </a:r>
            <a:r>
              <a:rPr lang="cs-CZ" baseline="0" dirty="0" err="1"/>
              <a:t>Beginning</a:t>
            </a:r>
            <a:r>
              <a:rPr lang="cs-CZ" baseline="0" dirty="0"/>
              <a:t> and </a:t>
            </a:r>
            <a:r>
              <a:rPr lang="cs-CZ" baseline="0" dirty="0" err="1"/>
              <a:t>Ending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Interview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3656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Třeba soudní znalci studium spisu moc nedoporučují.</a:t>
            </a:r>
          </a:p>
          <a:p>
            <a:endParaRPr lang="cs-CZ" dirty="0"/>
          </a:p>
          <a:p>
            <a:r>
              <a:rPr lang="cs-CZ" dirty="0"/>
              <a:t>Když se volba</a:t>
            </a:r>
            <a:r>
              <a:rPr lang="cs-CZ" baseline="0" dirty="0"/>
              <a:t> testů udělá moc brzy, nebo automaticky bez rozvahy nad cílem vyšetření, nemůžeme s uvědomit tak dobře limity použitých testů, protože budeme mít tendenci přizpůsobovat otázku tomu, co test(y) nabízí.  Tohle může někomu vyhovovat (nemusí si nad kvalitami testů lámat hlavu), ale z hlediska péče o klienta to není dobré.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978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http://www.testforum.cz/domains/testforum.cz/index.php/testforum/article/view/TF2018-10-179#.W7Hnz2j7TRY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03739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 co souhlas s informacemi o druhých</a:t>
            </a:r>
            <a:r>
              <a:rPr lang="cs-CZ" baseline="0" dirty="0"/>
              <a:t> (př. příbuzní v anamnéze)?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01572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Písemnou část znaleckého šetření musel stěžovatel absolvovat v čekárně mezi ostatními pacienty. </a:t>
            </a:r>
          </a:p>
          <a:p>
            <a:r>
              <a:rPr lang="cs-CZ" dirty="0"/>
              <a:t>V průběhu ústní části znaleckého šetření psycholog kouřil cigarety a měl po celou dobu otevřené okno, přestože byl venku mráz, což mělo za následek onemocnění stěžovatele zánětem močového měchýře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908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Informovaný</a:t>
            </a:r>
            <a:r>
              <a:rPr lang="cs-CZ" baseline="0" dirty="0"/>
              <a:t> souhlas více rozveden v G-M. v Etických aspektech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2185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Čtení:</a:t>
            </a:r>
            <a:r>
              <a:rPr lang="cs-CZ" baseline="0" dirty="0"/>
              <a:t> G-M(2009) „</a:t>
            </a:r>
            <a:r>
              <a:rPr lang="cs-CZ" baseline="0" dirty="0" err="1"/>
              <a:t>Interpreting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data“ – doporučuje využít pravděpodobnostních modelů, pokud jsou k danému účelu k dispozici. </a:t>
            </a:r>
          </a:p>
          <a:p>
            <a:endParaRPr lang="cs-CZ" baseline="0" dirty="0"/>
          </a:p>
          <a:p>
            <a:r>
              <a:rPr lang="cs-CZ" baseline="0" dirty="0"/>
              <a:t>Interpretace by měla ideálně probíhat jako psaní zprávy, aby zpráva neobsahovala jen závěry zbavené všech pochybností. Alternativně se to dá formulovat tak, že konečná interpretace vzniká při psaní zprávy.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80252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78F7AD-B328-4CE2-9E47-9C7CD5C63651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9265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Proč</a:t>
            </a:r>
            <a:r>
              <a:rPr lang="cs-CZ" baseline="0" dirty="0"/>
              <a:t> se neptali na typologii dg. otázek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575F8-ECC7-478E-9F06-E9E0D9C8C3DA}" type="slidenum">
              <a:rPr lang="cs-CZ" altLang="cs-CZ" smtClean="0"/>
              <a:pPr/>
              <a:t>42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61956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Upozornit na to, že seriózní studie nikdy nezapomíná, že test nelze hodnotit odděleně od účelu použití.</a:t>
            </a:r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D6C99F-0D0E-4035-97F7-860FE31DE6B6}" type="slidenum">
              <a:rPr lang="cs-CZ" altLang="cs-CZ"/>
              <a:pPr>
                <a:spcBef>
                  <a:spcPct val="0"/>
                </a:spcBef>
              </a:pPr>
              <a:t>43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1514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CC5DFE-0C4D-43F7-BAEB-6EE8110B097D}" type="slidenum">
              <a:rPr lang="cs-CZ" altLang="cs-CZ"/>
              <a:pPr>
                <a:spcBef>
                  <a:spcPct val="0"/>
                </a:spcBef>
              </a:pPr>
              <a:t>57</a:t>
            </a:fld>
            <a:endParaRPr lang="cs-CZ" altLang="cs-CZ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91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45F0916-B76E-4E1E-979E-6C578A218FED}" type="slidenum">
              <a:rPr lang="cs-CZ" altLang="cs-CZ" sz="1200"/>
              <a:pPr/>
              <a:t>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19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S cíli se seznamujete během celého studia. Stojí za to vědět, že některé cíle jsou mimo mé schopnosti, či mimo psychologii.</a:t>
            </a:r>
          </a:p>
          <a:p>
            <a:r>
              <a:rPr lang="cs-CZ" altLang="cs-CZ">
                <a:latin typeface="Arial" panose="020B0604020202020204" pitchFamily="34" charset="0"/>
              </a:rPr>
              <a:t>Postupy – na ně se tradičně úvod do psychodiagnostiky zaměřuje. Přehled, vlastnosti, vývoj. Perfektní metody nezaručují smysluplné zodpovězení dg. otázky.</a:t>
            </a:r>
          </a:p>
          <a:p>
            <a:r>
              <a:rPr lang="cs-CZ" altLang="cs-CZ">
                <a:latin typeface="Arial" panose="020B0604020202020204" pitchFamily="34" charset="0"/>
              </a:rPr>
              <a:t>Lidé – na ty se trochu zapomíná. Jakoby znalost implikovala kvalitu užití.</a:t>
            </a: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F966928-5429-4308-B61F-182604408293}" type="slidenum">
              <a:rPr lang="cs-CZ" altLang="cs-CZ" sz="1200"/>
              <a:pPr/>
              <a:t>13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87085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Terminologie ne vždy systematická – některé dotazníky označované jako testy.</a:t>
            </a:r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8CEF8A3-C539-4AF6-9697-EF446233593A}" type="slidenum">
              <a:rPr lang="cs-CZ" altLang="cs-CZ" sz="1200"/>
              <a:pPr/>
              <a:t>14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954446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Zpětné šipky. V každém kroku se můžeme chtít vrátit zpět.</a:t>
            </a:r>
          </a:p>
        </p:txBody>
      </p:sp>
      <p:sp>
        <p:nvSpPr>
          <p:cNvPr id="6451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E3DD07-353A-4A87-80ED-B8120359C135}" type="slidenum">
              <a:rPr lang="cs-CZ" altLang="cs-CZ" sz="1200"/>
              <a:pPr/>
              <a:t>18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687932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dirty="0">
                <a:latin typeface="Arial" panose="020B0604020202020204" pitchFamily="34" charset="0"/>
              </a:rPr>
              <a:t>Zde nejsou zpětnovazebné šipky!!!!</a:t>
            </a:r>
          </a:p>
          <a:p>
            <a:endParaRPr lang="cs-CZ" altLang="cs-CZ" dirty="0">
              <a:latin typeface="Arial" panose="020B0604020202020204" pitchFamily="34" charset="0"/>
            </a:endParaRPr>
          </a:p>
          <a:p>
            <a:r>
              <a:rPr lang="cs-CZ" altLang="cs-CZ" dirty="0">
                <a:latin typeface="Arial" panose="020B0604020202020204" pitchFamily="34" charset="0"/>
              </a:rPr>
              <a:t>Zamyšlení nad vlivem psychologa u různých typů metod.</a:t>
            </a:r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8947666-42B0-4C21-8F6C-81280A7E1963}" type="slidenum">
              <a:rPr lang="cs-CZ" altLang="cs-CZ" sz="1200"/>
              <a:pPr/>
              <a:t>20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19390734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s-CZ" altLang="cs-CZ" b="1">
                <a:latin typeface="Arial" panose="020B0604020202020204" pitchFamily="34" charset="0"/>
              </a:rPr>
              <a:t>D. Wechsler: změnit podmínky vyšetřování znamená změnit výsledky neodhadnutelným způsobem !!!</a:t>
            </a:r>
          </a:p>
          <a:p>
            <a:endParaRPr lang="cs-CZ" altLang="cs-CZ" b="1">
              <a:latin typeface="Arial" panose="020B0604020202020204" pitchFamily="34" charset="0"/>
            </a:endParaRPr>
          </a:p>
          <a:p>
            <a:r>
              <a:rPr lang="cs-CZ" altLang="cs-CZ" b="1">
                <a:latin typeface="Arial" panose="020B0604020202020204" pitchFamily="34" charset="0"/>
              </a:rPr>
              <a:t>Tohle všechno vlastně musíme mít pod kontrolou, má-li být užití testu OK.</a:t>
            </a:r>
          </a:p>
          <a:p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B938CC7-678E-45E6-8B94-50858968FA28}" type="slidenum">
              <a:rPr lang="cs-CZ" altLang="cs-CZ" sz="1200"/>
              <a:pPr/>
              <a:t>21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4195957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Tohle je vlastně o klinickém úsudku, tedy o momentu, kdy děláme závěr z toho všeho. </a:t>
            </a:r>
          </a:p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g-m clinical judgement</a:t>
            </a: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4E0597-6E61-47EA-BD72-BABD3143A7DA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7633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35685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1562" y="2749974"/>
            <a:ext cx="7999919" cy="3390050"/>
          </a:xfrm>
        </p:spPr>
        <p:txBody>
          <a:bodyPr anchor="b">
            <a:normAutofit/>
          </a:bodyPr>
          <a:lstStyle>
            <a:lvl1pPr algn="r">
              <a:defRPr sz="616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562" y="6140027"/>
            <a:ext cx="7999919" cy="1967654"/>
          </a:xfrm>
        </p:spPr>
        <p:txBody>
          <a:bodyPr anchor="t">
            <a:normAutofit/>
          </a:bodyPr>
          <a:lstStyle>
            <a:lvl1pPr marL="0" indent="0" algn="r">
              <a:buNone/>
              <a:defRPr sz="2520" cap="all">
                <a:solidFill>
                  <a:schemeClr val="tx1"/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53236" y="8218807"/>
            <a:ext cx="169704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41563" y="8218807"/>
            <a:ext cx="5504992" cy="52895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56959" y="8218807"/>
            <a:ext cx="584522" cy="528955"/>
          </a:xfrm>
        </p:spPr>
        <p:txBody>
          <a:bodyPr/>
          <a:lstStyle/>
          <a:p>
            <a:fld id="{0ADF476C-9D47-4577-8400-B86D062394A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3503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6626011"/>
            <a:ext cx="10881360" cy="79343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1" y="1304957"/>
            <a:ext cx="9601200" cy="443096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7419444"/>
            <a:ext cx="10881360" cy="691197"/>
          </a:xfrm>
        </p:spPr>
        <p:txBody>
          <a:bodyPr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943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5" y="853443"/>
            <a:ext cx="10881359" cy="4373879"/>
          </a:xfrm>
        </p:spPr>
        <p:txBody>
          <a:bodyPr anchor="ctr">
            <a:normAutofit/>
          </a:bodyPr>
          <a:lstStyle>
            <a:lvl1pPr algn="l">
              <a:defRPr sz="448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3" y="6080760"/>
            <a:ext cx="10881359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3584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84140" y="4693920"/>
            <a:ext cx="9626586" cy="5334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40"/>
            </a:lvl1pPr>
            <a:lvl2pPr marL="640080" indent="0">
              <a:buFontTx/>
              <a:buNone/>
              <a:defRPr/>
            </a:lvl2pPr>
            <a:lvl3pPr marL="1280160" indent="0">
              <a:buFontTx/>
              <a:buNone/>
              <a:defRPr/>
            </a:lvl3pPr>
            <a:lvl4pPr marL="1920240" indent="0">
              <a:buFontTx/>
              <a:buNone/>
              <a:defRPr/>
            </a:lvl4pPr>
            <a:lvl5pPr marL="256032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7172" y="6080760"/>
            <a:ext cx="10881360" cy="2026920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851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4608307"/>
            <a:ext cx="10881361" cy="2056320"/>
          </a:xfrm>
        </p:spPr>
        <p:txBody>
          <a:bodyPr anchor="b">
            <a:normAutofit/>
          </a:bodyPr>
          <a:lstStyle>
            <a:lvl1pPr algn="l">
              <a:defRPr sz="392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6664627"/>
            <a:ext cx="10881363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32076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90515" y="100536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1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0121" y="3852340"/>
            <a:ext cx="640247" cy="818686"/>
          </a:xfrm>
          <a:prstGeom prst="rect">
            <a:avLst/>
          </a:prstGeom>
        </p:spPr>
        <p:txBody>
          <a:bodyPr vert="horz" lIns="128016" tIns="64008" rIns="128016" bIns="640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1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0762" y="853443"/>
            <a:ext cx="9927816" cy="3840479"/>
          </a:xfrm>
        </p:spPr>
        <p:txBody>
          <a:bodyPr anchor="ctr">
            <a:normAutofit/>
          </a:bodyPr>
          <a:lstStyle>
            <a:lvl1pPr algn="l">
              <a:defRPr sz="448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0081" y="5440680"/>
            <a:ext cx="10881361" cy="12446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5280"/>
            <a:ext cx="10881361" cy="142240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98012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17" y="853443"/>
            <a:ext cx="10881361" cy="384047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92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50217" y="4907280"/>
            <a:ext cx="10881361" cy="117348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16" y="6080760"/>
            <a:ext cx="10881361" cy="2026920"/>
          </a:xfrm>
        </p:spPr>
        <p:txBody>
          <a:bodyPr anchor="t">
            <a:normAutofit/>
          </a:bodyPr>
          <a:lstStyle>
            <a:lvl1pPr marL="0" indent="0" algn="l">
              <a:buNone/>
              <a:defRPr sz="2240">
                <a:solidFill>
                  <a:schemeClr val="tx1"/>
                </a:solidFill>
              </a:defRPr>
            </a:lvl1pPr>
            <a:lvl2pPr marL="6400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5267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</p:spPr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E3C5-B94A-498B-944A-BC1DC83CAF8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96431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74170" y="853441"/>
            <a:ext cx="2347269" cy="7254241"/>
          </a:xfrm>
        </p:spPr>
        <p:txBody>
          <a:bodyPr vert="eaVert"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853440"/>
            <a:ext cx="8386258" cy="72542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1F804-7160-46A6-922B-8B5CA98DA6F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9416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2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364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3" y="4632013"/>
            <a:ext cx="10881360" cy="2056320"/>
          </a:xfrm>
        </p:spPr>
        <p:txBody>
          <a:bodyPr anchor="b">
            <a:normAutofit/>
          </a:bodyPr>
          <a:lstStyle>
            <a:lvl1pPr algn="l">
              <a:defRPr sz="448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6688333"/>
            <a:ext cx="10881360" cy="1204560"/>
          </a:xfrm>
        </p:spPr>
        <p:txBody>
          <a:bodyPr anchor="t">
            <a:normAutofit/>
          </a:bodyPr>
          <a:lstStyle>
            <a:lvl1pPr marL="0" indent="0" algn="l">
              <a:buNone/>
              <a:defRPr sz="2520" cap="all">
                <a:solidFill>
                  <a:schemeClr val="tx1"/>
                </a:solidFill>
              </a:defRPr>
            </a:lvl1pPr>
            <a:lvl2pPr marL="64008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19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5DEAD-811B-4664-84F9-038057681B3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1048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2" y="2998895"/>
            <a:ext cx="5338267" cy="51087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108786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380D7-F7D8-4E8B-9C7E-41829011EC5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472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0873" y="3105574"/>
            <a:ext cx="4956844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95568" y="3105574"/>
            <a:ext cx="4925872" cy="806767"/>
          </a:xfrm>
        </p:spPr>
        <p:txBody>
          <a:bodyPr anchor="b">
            <a:noAutofit/>
          </a:bodyPr>
          <a:lstStyle>
            <a:lvl1pPr marL="0" indent="0">
              <a:buNone/>
              <a:defRPr sz="3360" b="0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3173" y="4018282"/>
            <a:ext cx="5338267" cy="4089397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D55C5-3FCE-4245-BA01-DD051A12B5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851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853442"/>
            <a:ext cx="10881360" cy="2038774"/>
          </a:xfrm>
        </p:spPr>
        <p:txBody>
          <a:bodyPr>
            <a:normAutofit/>
          </a:bodyPr>
          <a:lstStyle>
            <a:lvl1pPr>
              <a:defRPr sz="448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03F0E-20B0-434A-821E-6E4EA762D3F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799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1D735-D74A-4EFC-936A-E88A3DD9277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17365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405" y="2181015"/>
            <a:ext cx="4008074" cy="2015065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602" y="853441"/>
            <a:ext cx="6479165" cy="725424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405" y="4196081"/>
            <a:ext cx="4008074" cy="2584029"/>
          </a:xfrm>
        </p:spPr>
        <p:txBody>
          <a:bodyPr anchor="t">
            <a:normAutofit/>
          </a:bodyPr>
          <a:lstStyle>
            <a:lvl1pPr marL="0" indent="0">
              <a:buNone/>
              <a:defRPr sz="196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A2A2D-D063-42BC-BCF1-FFBE4EC7023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375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8" y="0"/>
            <a:ext cx="12766040" cy="960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979" y="2429941"/>
            <a:ext cx="5736086" cy="1920240"/>
          </a:xfrm>
        </p:spPr>
        <p:txBody>
          <a:bodyPr anchor="b">
            <a:normAutofit/>
          </a:bodyPr>
          <a:lstStyle>
            <a:lvl1pPr algn="l">
              <a:defRPr sz="336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40880" y="1280160"/>
            <a:ext cx="4480560" cy="64008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240" dirty="0"/>
            </a:lvl1pPr>
          </a:lstStyle>
          <a:p>
            <a:pPr marL="0" lvl="0" indent="0" algn="ctr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6979" y="4350181"/>
            <a:ext cx="5736086" cy="2560320"/>
          </a:xfrm>
        </p:spPr>
        <p:txBody>
          <a:bodyPr anchor="t">
            <a:normAutofit/>
          </a:bodyPr>
          <a:lstStyle>
            <a:lvl1pPr marL="0" indent="0">
              <a:buNone/>
              <a:defRPr sz="2240"/>
            </a:lvl1pPr>
            <a:lvl2pPr marL="640080" indent="0">
              <a:buNone/>
              <a:defRPr sz="1680"/>
            </a:lvl2pPr>
            <a:lvl3pPr marL="1280160" indent="0">
              <a:buNone/>
              <a:defRPr sz="1400"/>
            </a:lvl3pPr>
            <a:lvl4pPr marL="1920240" indent="0">
              <a:buNone/>
              <a:defRPr sz="1260"/>
            </a:lvl4pPr>
            <a:lvl5pPr marL="2560320" indent="0">
              <a:buNone/>
              <a:defRPr sz="1260"/>
            </a:lvl5pPr>
            <a:lvl6pPr marL="3200400" indent="0">
              <a:buNone/>
              <a:defRPr sz="1260"/>
            </a:lvl6pPr>
            <a:lvl7pPr marL="3840480" indent="0">
              <a:buNone/>
              <a:defRPr sz="1260"/>
            </a:lvl7pPr>
            <a:lvl8pPr marL="4480560" indent="0">
              <a:buNone/>
              <a:defRPr sz="1260"/>
            </a:lvl8pPr>
            <a:lvl9pPr marL="5120640" indent="0">
              <a:buNone/>
              <a:defRPr sz="126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E0045-32C9-4AFE-818B-FF3E7C6E301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16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0881360" cy="2038774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998896"/>
            <a:ext cx="10881360" cy="510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33198" y="8218807"/>
            <a:ext cx="169704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1" y="8218807"/>
            <a:ext cx="8386435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6919" y="8218807"/>
            <a:ext cx="584522" cy="52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7BFB9E5-DD2B-47FF-97E5-4B0E46831F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5898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640080" rtl="0" eaLnBrk="1" latinLnBrk="0" hangingPunct="1">
        <a:spcBef>
          <a:spcPct val="0"/>
        </a:spcBef>
        <a:buNone/>
        <a:defRPr sz="448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0005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52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04013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224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680210" indent="-40005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96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16027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800350" indent="-24003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52044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416052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80060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440680" indent="-320040" algn="l" defTabSz="640080" rtl="0" eaLnBrk="1" latinLnBrk="0" hangingPunct="1">
        <a:spcBef>
          <a:spcPts val="0"/>
        </a:spcBef>
        <a:spcAft>
          <a:spcPts val="1400"/>
        </a:spcAft>
        <a:buClr>
          <a:schemeClr val="tx1"/>
        </a:buClr>
        <a:buSzPct val="100000"/>
        <a:buFont typeface="Arial"/>
        <a:buChar char="•"/>
        <a:defRPr sz="168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64008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://testforum.cz/domains/testforum.cz/index.php/testforum/article/view/3/3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cap0000152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tcentrum.cz/testy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://asystems.as/cs" TargetMode="External"/><Relationship Id="rId2" Type="http://schemas.openxmlformats.org/officeDocument/2006/relationships/hyperlink" Target="http://www.psychodiagnostika-sro.cz/cz/index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hs.com/" TargetMode="External"/><Relationship Id="rId5" Type="http://schemas.openxmlformats.org/officeDocument/2006/relationships/hyperlink" Target="http://www.pearsonassessments.com/pai/" TargetMode="External"/><Relationship Id="rId4" Type="http://schemas.openxmlformats.org/officeDocument/2006/relationships/hyperlink" Target="http://shop.propsyco.cz/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rschach.cz/" TargetMode="External"/><Relationship Id="rId2" Type="http://schemas.openxmlformats.org/officeDocument/2006/relationships/hyperlink" Target="http://cmps.ecn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testcom.org/" TargetMode="External"/><Relationship Id="rId5" Type="http://schemas.openxmlformats.org/officeDocument/2006/relationships/hyperlink" Target="http://www.apa.org/topics/testing/index.aspx" TargetMode="External"/><Relationship Id="rId4" Type="http://schemas.openxmlformats.org/officeDocument/2006/relationships/hyperlink" Target="http://www.bps.org.uk/careers-education-training/psychological-testing/psychological-testing" TargetMode="Externa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037/cap0000113" TargetMode="External"/><Relationship Id="rId2" Type="http://schemas.openxmlformats.org/officeDocument/2006/relationships/hyperlink" Target="http://dx.doi.org/10.1037/cpb000010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x.doi.org/10.1037/cap0000099" TargetMode="Externa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/10.1037/pri0000073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https://docs.google.com/spreadsheets/d/1RuNKHRVvxlk5kOiTL_t4denIK1yhv44UWH36fPoNWPM/edit#gid=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352425" y="3721100"/>
            <a:ext cx="11880850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FSS:PSYn4020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6000" b="1" dirty="0">
                <a:solidFill>
                  <a:srgbClr val="FFFFFF"/>
                </a:solidFill>
                <a:latin typeface="+mn-lt"/>
              </a:rPr>
              <a:t>Psychologické testování a diagnostika dospělých</a:t>
            </a:r>
          </a:p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4400" dirty="0">
                <a:solidFill>
                  <a:srgbClr val="FFFFFF"/>
                </a:solidFill>
                <a:latin typeface="+mn-lt"/>
              </a:rPr>
              <a:t>Přednáška 1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52128" y="7514545"/>
            <a:ext cx="11881147" cy="124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Stanislav Ježek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FSS MU</a:t>
            </a:r>
          </a:p>
          <a:p>
            <a:pPr algn="r" eaLnBrk="1" hangingPunct="1">
              <a:spcBef>
                <a:spcPts val="0"/>
              </a:spcBef>
              <a:buFontTx/>
              <a:buNone/>
            </a:pPr>
            <a:r>
              <a:rPr lang="cs-CZ" altLang="cs-CZ" sz="2500" dirty="0">
                <a:latin typeface="+mn-lt"/>
              </a:rPr>
              <a:t>2021</a:t>
            </a:r>
          </a:p>
        </p:txBody>
      </p:sp>
    </p:spTree>
  </p:cSld>
  <p:clrMapOvr>
    <a:masterClrMapping/>
  </p:clrMapOvr>
  <p:transition advTm="3094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5A759-21C5-45BA-B675-B9375AD88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4096"/>
            <a:ext cx="11953408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dirty="0" err="1"/>
              <a:t>PSychologická</a:t>
            </a:r>
            <a:r>
              <a:rPr lang="cs-CZ" sz="5400" dirty="0"/>
              <a:t> </a:t>
            </a:r>
            <a:r>
              <a:rPr lang="cs-CZ" sz="5400" b="1" dirty="0"/>
              <a:t>diagnostika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testování</a:t>
            </a:r>
            <a:br>
              <a:rPr lang="cs-CZ" sz="5400" dirty="0"/>
            </a:br>
            <a:r>
              <a:rPr lang="cs-CZ" sz="5400" b="1" dirty="0" err="1"/>
              <a:t>assessment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/>
              <a:t>testing</a:t>
            </a:r>
            <a:br>
              <a:rPr lang="cs-CZ" sz="5400" dirty="0"/>
            </a:br>
            <a:r>
              <a:rPr lang="cs-CZ" sz="5400" b="1" dirty="0" err="1"/>
              <a:t>groth-marnat</a:t>
            </a:r>
            <a:r>
              <a:rPr lang="cs-CZ" sz="5400" dirty="0"/>
              <a:t> </a:t>
            </a:r>
            <a:r>
              <a:rPr lang="cs-CZ" sz="4000" dirty="0"/>
              <a:t>vs</a:t>
            </a:r>
            <a:r>
              <a:rPr lang="cs-CZ" sz="5400" dirty="0"/>
              <a:t> </a:t>
            </a:r>
            <a:r>
              <a:rPr lang="cs-CZ" sz="5400" b="1" dirty="0" err="1"/>
              <a:t>Hogan</a:t>
            </a:r>
            <a:endParaRPr lang="cs-CZ" sz="5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8A8EAB-8605-4EE0-A037-3806777E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998896"/>
            <a:ext cx="12241440" cy="5906160"/>
          </a:xfrm>
        </p:spPr>
        <p:txBody>
          <a:bodyPr>
            <a:normAutofit/>
          </a:bodyPr>
          <a:lstStyle/>
          <a:p>
            <a:r>
              <a:rPr lang="cs-CZ" sz="3600" dirty="0"/>
              <a:t>Dvě tradice učebnic. </a:t>
            </a:r>
          </a:p>
          <a:p>
            <a:r>
              <a:rPr lang="cs-CZ" sz="3600" b="1" dirty="0" err="1"/>
              <a:t>Assessment</a:t>
            </a:r>
            <a:r>
              <a:rPr lang="cs-CZ" sz="3600" dirty="0"/>
              <a:t> úžeji zaměřen na individuální vyšetření, často na klinickou oblast. Více zdůrazňuje </a:t>
            </a:r>
            <a:r>
              <a:rPr lang="cs-CZ" sz="3600" b="1" dirty="0"/>
              <a:t>schopnosti uživatelů metod</a:t>
            </a:r>
            <a:r>
              <a:rPr lang="cs-CZ" sz="3600" dirty="0"/>
              <a:t>.</a:t>
            </a:r>
          </a:p>
          <a:p>
            <a:r>
              <a:rPr lang="cs-CZ" sz="3600" b="1" dirty="0"/>
              <a:t>Testing</a:t>
            </a:r>
            <a:r>
              <a:rPr lang="cs-CZ" sz="3600" dirty="0"/>
              <a:t> šířeji pojatý, zahrnuje hromadné zjišťování charakteristik, více se zaměřuje na </a:t>
            </a:r>
            <a:r>
              <a:rPr lang="cs-CZ" sz="3600" b="1" dirty="0"/>
              <a:t>kvality metod</a:t>
            </a:r>
            <a:r>
              <a:rPr lang="cs-CZ" sz="3600" dirty="0"/>
              <a:t>.</a:t>
            </a:r>
          </a:p>
          <a:p>
            <a:r>
              <a:rPr lang="cs-CZ" sz="3600" dirty="0"/>
              <a:t>Velký překryv, většina oblastí psychologické praxe zahrnuje oba aspekty.</a:t>
            </a:r>
          </a:p>
        </p:txBody>
      </p:sp>
    </p:spTree>
    <p:extLst>
      <p:ext uri="{BB962C8B-B14F-4D97-AF65-F5344CB8AC3E}">
        <p14:creationId xmlns:p14="http://schemas.microsoft.com/office/powerpoint/2010/main" val="3909711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title"/>
          </p:nvPr>
        </p:nvSpPr>
        <p:spPr>
          <a:xfrm>
            <a:off x="639763" y="407988"/>
            <a:ext cx="11522075" cy="1600200"/>
          </a:xfrm>
        </p:spPr>
        <p:txBody>
          <a:bodyPr/>
          <a:lstStyle/>
          <a:p>
            <a:pPr eaLnBrk="1" hangingPunct="1"/>
            <a:r>
              <a:rPr lang="cs-CZ" altLang="cs-CZ" sz="4500"/>
              <a:t>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640080" y="2496344"/>
            <a:ext cx="11521758" cy="69127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400" dirty="0"/>
              <a:t>Cílem psychodiagnostiky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není stanovit diagnózu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, ale získat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INFORMACE</a:t>
            </a:r>
            <a:r>
              <a:rPr lang="cs-CZ" sz="3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34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PRO ROZHODOVÁNÍ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320" b="1" dirty="0"/>
              <a:t>popis</a:t>
            </a:r>
            <a:r>
              <a:rPr lang="cs-CZ" sz="3320" dirty="0"/>
              <a:t> stavu, potenciálu 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b="1" dirty="0"/>
              <a:t>identifikace</a:t>
            </a:r>
            <a:r>
              <a:rPr lang="cs-CZ" sz="3120" dirty="0"/>
              <a:t> a posuzování kvality a úrovně psychických funkcí, vlastností, zjišťování individuálních zvláštností</a:t>
            </a:r>
          </a:p>
          <a:p>
            <a:pPr lvl="1">
              <a:lnSpc>
                <a:spcPct val="90000"/>
              </a:lnSpc>
              <a:defRPr/>
            </a:pPr>
            <a:r>
              <a:rPr lang="cs-CZ" sz="3120" dirty="0"/>
              <a:t>to vše v kontextu života diagnostikované osoby</a:t>
            </a:r>
            <a:endParaRPr lang="en-GB" sz="3120" dirty="0"/>
          </a:p>
          <a:p>
            <a:pPr eaLnBrk="1" hangingPunct="1">
              <a:lnSpc>
                <a:spcPct val="90000"/>
              </a:lnSpc>
              <a:defRPr/>
            </a:pPr>
            <a:endParaRPr lang="cs-CZ" sz="3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Interpretační hypotéza, etiologická úvaha, hypotéza o povaze problému, úvaha o dalším postupu….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32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3200" dirty="0"/>
              <a:t>Vše v empirickém duchu, jako při výzkumu</a:t>
            </a:r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cs-CZ" sz="2600" dirty="0"/>
              <a:t>Hypotézování, nejistota, argumentování, intervenující faktory…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600" dirty="0"/>
              <a:t>Velký rozdíl: „výzkumnou otázku“ si nevolíme dle své preference</a:t>
            </a:r>
            <a:endParaRPr lang="cs-CZ" sz="3400" b="1" dirty="0"/>
          </a:p>
        </p:txBody>
      </p:sp>
      <p:sp>
        <p:nvSpPr>
          <p:cNvPr id="4" name="Rectangle 7"/>
          <p:cNvSpPr txBox="1">
            <a:spLocks noChangeArrowheads="1"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 eaLnBrk="1" hangingPunct="1">
              <a:defRPr/>
            </a:pPr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20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205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205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088" y="192088"/>
            <a:ext cx="11377344" cy="2038774"/>
          </a:xfrm>
        </p:spPr>
        <p:txBody>
          <a:bodyPr>
            <a:normAutofit/>
          </a:bodyPr>
          <a:lstStyle/>
          <a:p>
            <a:r>
              <a:rPr lang="cs-CZ" altLang="cs-CZ" sz="6000" kern="0" dirty="0"/>
              <a:t>CO  JE CÍLEM </a:t>
            </a:r>
            <a:r>
              <a:rPr lang="cs-CZ" altLang="cs-CZ" sz="6000" b="1" kern="0" dirty="0"/>
              <a:t>PSYCHODIAGNOSTIKY</a:t>
            </a:r>
            <a:r>
              <a:rPr lang="cs-CZ" altLang="cs-CZ" sz="6000" kern="0" dirty="0"/>
              <a:t>? 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496344"/>
            <a:ext cx="11737384" cy="69847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Cíle naplňuje ZPRÁVA Z VYŠETŘENÍ (NÁLEZ), která</a:t>
            </a:r>
          </a:p>
          <a:p>
            <a:r>
              <a:rPr lang="cs-CZ" sz="3600" dirty="0"/>
              <a:t>co nejexplicitněji odpovídá na otázky zadavatele,</a:t>
            </a:r>
          </a:p>
          <a:p>
            <a:r>
              <a:rPr lang="cs-CZ" sz="3600" dirty="0"/>
              <a:t>poskytuje širokou paletu užitečných informací o vyšetřované osobě,</a:t>
            </a:r>
          </a:p>
          <a:p>
            <a:r>
              <a:rPr lang="cs-CZ" sz="3600" dirty="0"/>
              <a:t>slouží jako zdroj hypotéz o etiologii a o vhodnosti intervencí,</a:t>
            </a:r>
          </a:p>
          <a:p>
            <a:r>
              <a:rPr lang="cs-CZ" sz="3600" dirty="0"/>
              <a:t>představuje </a:t>
            </a:r>
            <a:r>
              <a:rPr lang="cs-CZ" sz="3600" dirty="0" err="1"/>
              <a:t>baseline</a:t>
            </a:r>
            <a:r>
              <a:rPr lang="cs-CZ" sz="3600" dirty="0"/>
              <a:t> pro hodnocení pokroků,</a:t>
            </a:r>
          </a:p>
          <a:p>
            <a:r>
              <a:rPr lang="cs-CZ" sz="3600" dirty="0"/>
              <a:t>je záznamem procesu vyšetření, který může sloužit jako právní dokument.</a:t>
            </a:r>
          </a:p>
        </p:txBody>
      </p:sp>
    </p:spTree>
    <p:extLst>
      <p:ext uri="{BB962C8B-B14F-4D97-AF65-F5344CB8AC3E}">
        <p14:creationId xmlns:p14="http://schemas.microsoft.com/office/powerpoint/2010/main" val="1789622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CO  OZNAČUJE SLOVO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  <a:endParaRPr lang="cs-CZ" altLang="cs-CZ" dirty="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09392" cy="5618128"/>
          </a:xfrm>
        </p:spPr>
        <p:txBody>
          <a:bodyPr>
            <a:normAutofit/>
          </a:bodyPr>
          <a:lstStyle/>
          <a:p>
            <a:r>
              <a:rPr lang="cs-CZ" altLang="cs-CZ" sz="4000" dirty="0"/>
              <a:t>Postupy – dg. metody, testy, postupy, jejich vlastnosti (+ vývoj, výzkum)</a:t>
            </a:r>
          </a:p>
          <a:p>
            <a:r>
              <a:rPr lang="cs-CZ" altLang="cs-CZ" sz="4000" dirty="0"/>
              <a:t>Užívání postupů, </a:t>
            </a:r>
          </a:p>
          <a:p>
            <a:pPr lvl="1"/>
            <a:r>
              <a:rPr lang="cs-CZ" altLang="cs-CZ" sz="3600" dirty="0"/>
              <a:t>lidé, kteří ty postupy kompetentně užívají k dosažení cílů a integrují je do ostatních aktivit souvisejících s jejich klienty –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USERS</a:t>
            </a:r>
          </a:p>
          <a:p>
            <a:pPr lvl="1"/>
            <a:r>
              <a:rPr lang="cs-CZ" altLang="cs-CZ" sz="3600" dirty="0"/>
              <a:t>klienti, subjekty, probandi, TO, ZO, pacienti… - </a:t>
            </a:r>
            <a:r>
              <a:rPr lang="cs-CZ" altLang="cs-CZ" sz="3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 TAKERS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6000" dirty="0"/>
              <a:t>PSYCHODIAGNOSTICKÉ </a:t>
            </a:r>
            <a:r>
              <a:rPr lang="cs-CZ" altLang="cs-CZ" sz="6000" b="1" dirty="0"/>
              <a:t>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cs-CZ" sz="4000" dirty="0"/>
              <a:t>Rozhovor</a:t>
            </a:r>
          </a:p>
          <a:p>
            <a:pPr lvl="1">
              <a:defRPr/>
            </a:pPr>
            <a:r>
              <a:rPr lang="cs-CZ" sz="3200" dirty="0" err="1"/>
              <a:t>stru</a:t>
            </a:r>
            <a:r>
              <a:rPr lang="cs-CZ" sz="3200" dirty="0"/>
              <a:t> i </a:t>
            </a:r>
            <a:r>
              <a:rPr lang="cs-CZ" sz="3200" dirty="0" err="1"/>
              <a:t>nestru</a:t>
            </a:r>
            <a:r>
              <a:rPr lang="cs-CZ" sz="3200" dirty="0"/>
              <a:t>, anamnéza … dotazníky</a:t>
            </a:r>
          </a:p>
          <a:p>
            <a:pPr>
              <a:defRPr/>
            </a:pPr>
            <a:r>
              <a:rPr lang="cs-CZ" sz="4000" dirty="0"/>
              <a:t>Pozorování</a:t>
            </a:r>
          </a:p>
          <a:p>
            <a:pPr lvl="1">
              <a:defRPr/>
            </a:pPr>
            <a:r>
              <a:rPr lang="cs-CZ" sz="3200" dirty="0" err="1"/>
              <a:t>nestru</a:t>
            </a:r>
            <a:r>
              <a:rPr lang="cs-CZ" sz="3200" dirty="0"/>
              <a:t> při ostatních metodách</a:t>
            </a:r>
          </a:p>
          <a:p>
            <a:pPr lvl="1">
              <a:defRPr/>
            </a:pPr>
            <a:r>
              <a:rPr lang="cs-CZ" sz="3200" dirty="0"/>
              <a:t>flexi </a:t>
            </a:r>
            <a:r>
              <a:rPr lang="cs-CZ" sz="3200" dirty="0" err="1"/>
              <a:t>stru</a:t>
            </a:r>
            <a:r>
              <a:rPr lang="cs-CZ" sz="3200" dirty="0"/>
              <a:t> (behaviorální </a:t>
            </a:r>
            <a:r>
              <a:rPr lang="cs-CZ" sz="3200" dirty="0" err="1"/>
              <a:t>assessment</a:t>
            </a:r>
            <a:r>
              <a:rPr lang="cs-CZ" sz="3200" dirty="0"/>
              <a:t>)</a:t>
            </a:r>
          </a:p>
          <a:p>
            <a:pPr lvl="1">
              <a:defRPr/>
            </a:pPr>
            <a:r>
              <a:rPr lang="cs-CZ" sz="3200" dirty="0" err="1"/>
              <a:t>self</a:t>
            </a:r>
            <a:r>
              <a:rPr lang="cs-CZ" sz="3200" dirty="0"/>
              <a:t>-report, </a:t>
            </a:r>
            <a:r>
              <a:rPr lang="cs-CZ" sz="3200" dirty="0" err="1"/>
              <a:t>proxy</a:t>
            </a:r>
            <a:r>
              <a:rPr lang="cs-CZ" sz="3200" dirty="0"/>
              <a:t>-report, dotazníky… </a:t>
            </a:r>
          </a:p>
          <a:p>
            <a:pPr>
              <a:defRPr/>
            </a:pPr>
            <a:r>
              <a:rPr lang="cs-CZ" sz="4000" dirty="0"/>
              <a:t>Testy</a:t>
            </a:r>
          </a:p>
          <a:p>
            <a:pPr lvl="1">
              <a:defRPr/>
            </a:pPr>
            <a:r>
              <a:rPr lang="cs-CZ" sz="3400" dirty="0"/>
              <a:t>standardizovaná podnětová situace – pozorování reakce popř. měření </a:t>
            </a:r>
          </a:p>
          <a:p>
            <a:pPr lvl="1">
              <a:defRPr/>
            </a:pPr>
            <a:r>
              <a:rPr lang="cs-CZ" sz="3400" dirty="0"/>
              <a:t>výkon i osobnost</a:t>
            </a:r>
            <a:endParaRPr lang="cs-CZ" sz="4000" dirty="0"/>
          </a:p>
          <a:p>
            <a:pPr marL="0" indent="0">
              <a:buFontTx/>
              <a:buNone/>
              <a:defRPr/>
            </a:pPr>
            <a:r>
              <a:rPr lang="cs-CZ" sz="4000" dirty="0"/>
              <a:t>+ (studium) dokumentace a spontánních produktů </a:t>
            </a:r>
          </a:p>
        </p:txBody>
      </p:sp>
      <p:sp>
        <p:nvSpPr>
          <p:cNvPr id="16389" name="Pravá složená závorka 5"/>
          <p:cNvSpPr>
            <a:spLocks/>
          </p:cNvSpPr>
          <p:nvPr/>
        </p:nvSpPr>
        <p:spPr bwMode="auto">
          <a:xfrm>
            <a:off x="7696944" y="3287590"/>
            <a:ext cx="720725" cy="3097186"/>
          </a:xfrm>
          <a:prstGeom prst="rightBrace">
            <a:avLst>
              <a:gd name="adj1" fmla="val 8321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500"/>
          </a:p>
        </p:txBody>
      </p:sp>
      <p:sp>
        <p:nvSpPr>
          <p:cNvPr id="16390" name="Ohnutý roh 6"/>
          <p:cNvSpPr>
            <a:spLocks noChangeArrowheads="1"/>
          </p:cNvSpPr>
          <p:nvPr/>
        </p:nvSpPr>
        <p:spPr bwMode="auto">
          <a:xfrm>
            <a:off x="8777064" y="4224202"/>
            <a:ext cx="2952328" cy="864430"/>
          </a:xfrm>
          <a:prstGeom prst="foldedCorner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500" dirty="0" err="1"/>
              <a:t>nestru</a:t>
            </a:r>
            <a:r>
              <a:rPr lang="cs-CZ" altLang="cs-CZ" sz="2500" dirty="0"/>
              <a:t> = klinické metody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 descr="Large confetti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/>
          </a:bodyPr>
          <a:lstStyle/>
          <a:p>
            <a:pPr eaLnBrk="1" hangingPunct="1"/>
            <a:r>
              <a:rPr lang="cs-CZ" altLang="cs-CZ" sz="6000" dirty="0"/>
              <a:t>další KLASIFIKACE METOD</a:t>
            </a:r>
          </a:p>
        </p:txBody>
      </p:sp>
      <p:sp>
        <p:nvSpPr>
          <p:cNvPr id="39939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cs-CZ" sz="4800" dirty="0" err="1"/>
              <a:t>viz</a:t>
            </a:r>
            <a:r>
              <a:rPr lang="en-US" altLang="cs-CZ" sz="4800" dirty="0"/>
              <a:t> Svoboda</a:t>
            </a:r>
            <a:endParaRPr lang="cs-CZ" altLang="cs-CZ" sz="4800" dirty="0"/>
          </a:p>
          <a:p>
            <a:r>
              <a:rPr lang="cs-CZ" altLang="cs-CZ" sz="4800" dirty="0"/>
              <a:t>viz </a:t>
            </a:r>
            <a:r>
              <a:rPr lang="cs-CZ" altLang="cs-CZ" sz="4800" dirty="0" err="1"/>
              <a:t>Hogan</a:t>
            </a:r>
            <a:r>
              <a:rPr lang="cs-CZ" altLang="cs-CZ" sz="4800" dirty="0"/>
              <a:t>, kap. 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C0806-DADC-4A5B-AF5E-110E720C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BECED1-3BCE-4F19-8EF4-7296797CB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I když se velká část psychodiagnostického diskurzu točí kolem standardizovaných </a:t>
            </a:r>
            <a:r>
              <a:rPr lang="cs-CZ" sz="3200" b="1" dirty="0"/>
              <a:t>metod</a:t>
            </a:r>
            <a:r>
              <a:rPr lang="cs-CZ" sz="3200" dirty="0"/>
              <a:t>, jsou metody jenom součástí procesu vytváření poznatků o klientovi.</a:t>
            </a:r>
          </a:p>
        </p:txBody>
      </p:sp>
    </p:spTree>
    <p:extLst>
      <p:ext uri="{BB962C8B-B14F-4D97-AF65-F5344CB8AC3E}">
        <p14:creationId xmlns:p14="http://schemas.microsoft.com/office/powerpoint/2010/main" val="864776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6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KDY</a:t>
            </a:r>
            <a:r>
              <a:rPr lang="cs-CZ" altLang="cs-CZ" sz="6600" dirty="0"/>
              <a:t>  JE  </a:t>
            </a:r>
            <a:r>
              <a:rPr lang="cs-CZ" altLang="cs-CZ" sz="6600" b="1" dirty="0"/>
              <a:t>PSYCHODIAGNOSTIKA</a:t>
            </a:r>
            <a:r>
              <a:rPr lang="cs-CZ" altLang="cs-CZ" sz="6600" dirty="0"/>
              <a:t>? 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050176"/>
          </a:xfrm>
        </p:spPr>
        <p:txBody>
          <a:bodyPr>
            <a:noAutofit/>
          </a:bodyPr>
          <a:lstStyle/>
          <a:p>
            <a:pPr marL="0" indent="0">
              <a:buFontTx/>
              <a:buNone/>
            </a:pPr>
            <a:r>
              <a:rPr lang="cs-CZ" altLang="cs-CZ" sz="4800" b="1" dirty="0"/>
              <a:t>NA POČÁTKU péče/spolupráce</a:t>
            </a:r>
          </a:p>
          <a:p>
            <a:pPr lvl="1"/>
            <a:r>
              <a:rPr lang="cs-CZ" altLang="cs-CZ" sz="3200" b="1" dirty="0"/>
              <a:t>identifikace</a:t>
            </a:r>
            <a:r>
              <a:rPr lang="cs-CZ" altLang="cs-CZ" sz="3200" dirty="0"/>
              <a:t> problémů, potřeb, silných a slabých stránek, specifik, možných příčin, možné terapie….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V PRŮBĚHU péče</a:t>
            </a:r>
          </a:p>
          <a:p>
            <a:pPr lvl="1"/>
            <a:r>
              <a:rPr lang="cs-CZ" altLang="cs-CZ" sz="3200" dirty="0"/>
              <a:t>monitorování</a:t>
            </a:r>
          </a:p>
          <a:p>
            <a:pPr marL="0" indent="0">
              <a:buFontTx/>
              <a:buNone/>
            </a:pPr>
            <a:r>
              <a:rPr lang="cs-CZ" altLang="cs-CZ" sz="4800" b="1" dirty="0"/>
              <a:t>NA KONCI určité etapy péče</a:t>
            </a:r>
          </a:p>
          <a:p>
            <a:pPr lvl="1"/>
            <a:r>
              <a:rPr lang="cs-CZ" altLang="cs-CZ" sz="3200" dirty="0"/>
              <a:t>výsledky terapeutických postupů, rozhodnutí, doporučení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 dirty="0"/>
              <a:t>PROCESY  </a:t>
            </a:r>
            <a:r>
              <a:rPr lang="cs-CZ" altLang="cs-CZ" sz="5400" b="1" dirty="0"/>
              <a:t>PSYCHODIAGNOSTIKY</a:t>
            </a:r>
            <a:r>
              <a:rPr lang="cs-CZ" altLang="cs-CZ" sz="5400" dirty="0"/>
              <a:t> 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793592"/>
          </a:xfrm>
        </p:spPr>
        <p:txBody>
          <a:bodyPr>
            <a:normAutofit/>
          </a:bodyPr>
          <a:lstStyle/>
          <a:p>
            <a:r>
              <a:rPr lang="cs-CZ" altLang="cs-CZ" sz="3600" dirty="0"/>
              <a:t>2 procesy – vyšetření a administrace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5160962"/>
            <a:ext cx="1873250" cy="158385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Vyjasnění cíle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5160963"/>
            <a:ext cx="1979612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Volba postupu-metod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4368800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Realizace vlastního vyšetření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5160963"/>
            <a:ext cx="1985963" cy="158385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5160962"/>
            <a:ext cx="2024062" cy="158385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800" dirty="0">
                <a:solidFill>
                  <a:schemeClr val="tx1"/>
                </a:solidFill>
              </a:rPr>
              <a:t>Komunikace a další práce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50838" y="666750"/>
            <a:ext cx="12034837" cy="15128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5400" b="1" dirty="0">
                <a:latin typeface="+mj-lt"/>
              </a:rPr>
              <a:t>PSYCHODIAGNOSTICKÝ PROCES </a:t>
            </a:r>
            <a:r>
              <a:rPr lang="cs-CZ" sz="5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SVOBODA</a:t>
            </a:r>
          </a:p>
        </p:txBody>
      </p:sp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755650" y="2078038"/>
            <a:ext cx="1161891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16" tIns="64008" rIns="128016" bIns="64008"/>
          <a:lstStyle/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/>
              <a:defRPr/>
            </a:pPr>
            <a:r>
              <a:rPr lang="cs-CZ" sz="3900" b="1" dirty="0">
                <a:latin typeface="Times New Roman" pitchFamily="18" charset="0"/>
              </a:rPr>
              <a:t>Formulace otázek, problému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</a:rPr>
              <a:t>problém </a:t>
            </a:r>
            <a:r>
              <a:rPr lang="cs-CZ" sz="3400" b="1" i="1" dirty="0">
                <a:latin typeface="Times New Roman" pitchFamily="18" charset="0"/>
              </a:rPr>
              <a:t>nabídnutý</a:t>
            </a:r>
            <a:r>
              <a:rPr lang="cs-CZ" sz="3400" b="1" dirty="0">
                <a:latin typeface="Times New Roman" pitchFamily="18" charset="0"/>
              </a:rPr>
              <a:t> a </a:t>
            </a:r>
            <a:r>
              <a:rPr lang="cs-CZ" sz="3400" b="1" i="1" dirty="0">
                <a:latin typeface="Times New Roman" pitchFamily="18" charset="0"/>
              </a:rPr>
              <a:t>identifikovaný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</a:t>
            </a:r>
            <a:r>
              <a:rPr lang="cs-CZ" sz="3400" b="1" u="sng" dirty="0">
                <a:latin typeface="Times New Roman" pitchFamily="18" charset="0"/>
                <a:sym typeface="Wingdings 3" pitchFamily="18" charset="2"/>
              </a:rPr>
              <a:t>diagnostický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diagnostický úkol – formulace hypotéz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Výběr diagnostických metod 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Vlastní vyšetření </a:t>
            </a: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(administrace)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Vyhodnocení získaných dat a interpretace</a:t>
            </a:r>
          </a:p>
          <a:p>
            <a:pPr marL="1554163" lvl="5" indent="-639763">
              <a:spcBef>
                <a:spcPct val="20000"/>
              </a:spcBef>
              <a:buSzPct val="85000"/>
              <a:defRPr/>
            </a:pPr>
            <a:r>
              <a:rPr lang="cs-CZ" sz="2800" dirty="0">
                <a:latin typeface="Times New Roman" pitchFamily="18" charset="0"/>
              </a:rPr>
              <a:t>Viz také podrobnější postup interpretace podle </a:t>
            </a:r>
            <a:r>
              <a:rPr lang="cs-CZ" sz="2800" dirty="0" err="1">
                <a:latin typeface="Times New Roman" pitchFamily="18" charset="0"/>
              </a:rPr>
              <a:t>Maloney</a:t>
            </a:r>
            <a:r>
              <a:rPr lang="cs-CZ" sz="2800" dirty="0">
                <a:latin typeface="Times New Roman" pitchFamily="18" charset="0"/>
              </a:rPr>
              <a:t> &amp; </a:t>
            </a:r>
            <a:r>
              <a:rPr lang="cs-CZ" sz="2800" dirty="0" err="1">
                <a:latin typeface="Times New Roman" pitchFamily="18" charset="0"/>
              </a:rPr>
              <a:t>Ward</a:t>
            </a:r>
            <a:r>
              <a:rPr lang="cs-CZ" sz="2800" dirty="0">
                <a:latin typeface="Times New Roman" pitchFamily="18" charset="0"/>
              </a:rPr>
              <a:t> v </a:t>
            </a:r>
            <a:r>
              <a:rPr lang="cs-CZ" sz="2800" i="1" dirty="0">
                <a:latin typeface="Times New Roman" pitchFamily="18" charset="0"/>
              </a:rPr>
              <a:t>G-M</a:t>
            </a:r>
            <a:endParaRPr lang="cs-CZ" sz="2800" b="1" i="1" dirty="0">
              <a:latin typeface="Times New Roman" pitchFamily="18" charset="0"/>
            </a:endParaRP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latin typeface="Times New Roman" pitchFamily="18" charset="0"/>
              </a:rPr>
              <a:t>Formulace závěru– integrace všech údajů </a:t>
            </a:r>
            <a:r>
              <a:rPr lang="cs-CZ" sz="3400" b="1" dirty="0">
                <a:latin typeface="Arial" charset="0"/>
              </a:rPr>
              <a:t>(odpověď na otázku)</a:t>
            </a:r>
            <a:r>
              <a:rPr lang="cs-CZ" sz="3400" b="1" dirty="0">
                <a:latin typeface="Times New Roman" pitchFamily="18" charset="0"/>
              </a:rPr>
              <a:t> </a:t>
            </a:r>
          </a:p>
          <a:p>
            <a:pPr marL="1279525" lvl="1" indent="-639763" eaLnBrk="1" hangingPunct="1">
              <a:spcBef>
                <a:spcPct val="20000"/>
              </a:spcBef>
              <a:buSzPct val="85000"/>
              <a:buFontTx/>
              <a:buBlip>
                <a:blip r:embed="rId2"/>
              </a:buBlip>
              <a:defRPr/>
            </a:pPr>
            <a:r>
              <a:rPr lang="cs-CZ" sz="3400" b="1" i="1" dirty="0">
                <a:latin typeface="Times New Roman" pitchFamily="18" charset="0"/>
              </a:rPr>
              <a:t>psychologický nález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i="1" dirty="0">
                <a:latin typeface="Times New Roman" pitchFamily="18" charset="0"/>
              </a:rPr>
              <a:t> +  příp.</a:t>
            </a:r>
            <a:r>
              <a:rPr lang="cs-CZ" sz="3400" b="1" dirty="0">
                <a:latin typeface="Times New Roman" pitchFamily="18" charset="0"/>
              </a:rPr>
              <a:t> </a:t>
            </a:r>
            <a:r>
              <a:rPr lang="cs-CZ" sz="3400" b="1" dirty="0">
                <a:latin typeface="Times New Roman" pitchFamily="18" charset="0"/>
                <a:sym typeface="Wingdings 3" pitchFamily="18" charset="2"/>
              </a:rPr>
              <a:t> 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návrh </a:t>
            </a:r>
            <a:r>
              <a:rPr lang="en-US" sz="3400" b="1" i="1" dirty="0">
                <a:latin typeface="Times New Roman" pitchFamily="18" charset="0"/>
                <a:sym typeface="Wingdings 3" pitchFamily="18" charset="2"/>
              </a:rPr>
              <a:t>dal</a:t>
            </a:r>
            <a:r>
              <a:rPr lang="cs-CZ" sz="3400" b="1" i="1" dirty="0" err="1">
                <a:latin typeface="Times New Roman" pitchFamily="18" charset="0"/>
                <a:sym typeface="Wingdings 3" pitchFamily="18" charset="2"/>
              </a:rPr>
              <a:t>šího</a:t>
            </a:r>
            <a:r>
              <a:rPr lang="cs-CZ" sz="3400" b="1" i="1" dirty="0">
                <a:latin typeface="Times New Roman" pitchFamily="18" charset="0"/>
                <a:sym typeface="Wingdings 3" pitchFamily="18" charset="2"/>
              </a:rPr>
              <a:t> postupu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r>
              <a:rPr lang="cs-CZ" sz="39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 pitchFamily="18" charset="0"/>
              </a:rPr>
              <a:t>Sdělení zjištění popř. další práce s nimi</a:t>
            </a:r>
          </a:p>
          <a:p>
            <a:pPr marL="639763" indent="-639763" eaLnBrk="1" hangingPunct="1">
              <a:spcBef>
                <a:spcPct val="20000"/>
              </a:spcBef>
              <a:buSzPct val="85000"/>
              <a:buFontTx/>
              <a:buAutoNum type="arabicPeriod" startAt="2"/>
              <a:defRPr/>
            </a:pPr>
            <a:endParaRPr lang="cs-CZ" sz="3900" b="1" dirty="0">
              <a:latin typeface="Times New Roman" pitchFamily="18" charset="0"/>
            </a:endParaRPr>
          </a:p>
          <a:p>
            <a:pPr eaLnBrk="1" hangingPunct="1">
              <a:spcBef>
                <a:spcPct val="20000"/>
              </a:spcBef>
              <a:buSzPct val="85000"/>
              <a:defRPr/>
            </a:pPr>
            <a:endParaRPr lang="cs-CZ" sz="3400" b="1" i="1" dirty="0">
              <a:latin typeface="Times New Roman" pitchFamily="18" charset="0"/>
              <a:sym typeface="Wingdings 3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b="1" dirty="0">
                <a:latin typeface="+mn-lt"/>
              </a:rPr>
              <a:t>Výuka psychodiagnostiky na FSS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Autofit/>
          </a:bodyPr>
          <a:lstStyle/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Z bakalářského stupně studia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administrace a vyhodnocení </a:t>
            </a:r>
            <a:r>
              <a:rPr lang="cs-CZ" altLang="cs-CZ" sz="2400" dirty="0" err="1"/>
              <a:t>unidimenzionálních</a:t>
            </a:r>
            <a:r>
              <a:rPr lang="cs-CZ" altLang="cs-CZ" sz="2400" dirty="0"/>
              <a:t> měřících nástrojů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pozorování, rozhovor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400" dirty="0"/>
              <a:t>experimentální design, kontrola</a:t>
            </a:r>
          </a:p>
          <a:p>
            <a:pPr eaLnBrk="1" hangingPunct="1">
              <a:spcAft>
                <a:spcPts val="0"/>
              </a:spcAft>
              <a:buFontTx/>
              <a:buNone/>
            </a:pPr>
            <a:r>
              <a:rPr lang="cs-CZ" altLang="cs-CZ" sz="3600" dirty="0"/>
              <a:t>V magisterském studijním programu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obecné povinné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PSYn4020 Psychodiagnostika dospělých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PSYn4030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dětí a dospívajících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PSYn4790 Psychometrika</a:t>
            </a:r>
          </a:p>
          <a:p>
            <a:pPr lvl="2">
              <a:spcAft>
                <a:spcPts val="0"/>
              </a:spcAft>
            </a:pPr>
            <a:r>
              <a:rPr lang="pl-PL" altLang="cs-CZ" sz="2000" dirty="0"/>
              <a:t>PSYn5340 Etika v práci psychologa</a:t>
            </a:r>
            <a:endParaRPr lang="cs-CZ" altLang="cs-CZ" sz="2000" dirty="0"/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specifické kurzy informující o diagnostice v dané oblasti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PSYn4070 a 4080 Poradenská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PSYn4100 Klinická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PSYn4090 Organizace a práce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výběrové diagnostické kurzy</a:t>
            </a:r>
          </a:p>
          <a:p>
            <a:pPr lvl="2" eaLnBrk="1" hangingPunct="1">
              <a:spcAft>
                <a:spcPts val="0"/>
              </a:spcAft>
            </a:pPr>
            <a:r>
              <a:rPr lang="cs-CZ" altLang="cs-CZ" sz="2000" dirty="0"/>
              <a:t>Projektivní, AC, </a:t>
            </a:r>
            <a:r>
              <a:rPr lang="cs-CZ" altLang="cs-CZ" sz="2000" dirty="0" err="1"/>
              <a:t>Psdg</a:t>
            </a:r>
            <a:r>
              <a:rPr lang="cs-CZ" altLang="cs-CZ" sz="2000" dirty="0"/>
              <a:t>. praktikum, Psy. nadaných, Dopravní</a:t>
            </a:r>
          </a:p>
          <a:p>
            <a:pPr lvl="1" eaLnBrk="1" hangingPunct="1">
              <a:spcAft>
                <a:spcPts val="0"/>
              </a:spcAft>
            </a:pPr>
            <a:r>
              <a:rPr lang="cs-CZ" altLang="cs-CZ" sz="2400" dirty="0"/>
              <a:t>aplikace na praxích</a:t>
            </a:r>
          </a:p>
          <a:p>
            <a:pPr lvl="2" eaLnBrk="1" hangingPunct="1">
              <a:spcAft>
                <a:spcPts val="0"/>
              </a:spcAft>
            </a:pPr>
            <a:endParaRPr lang="cs-CZ" altLang="cs-CZ" sz="1600" dirty="0"/>
          </a:p>
          <a:p>
            <a:pPr lvl="1" eaLnBrk="1" hangingPunct="1">
              <a:spcAft>
                <a:spcPts val="0"/>
              </a:spcAft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PROCES ADMINISTRACE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2162067"/>
          </a:xfrm>
        </p:spPr>
        <p:txBody>
          <a:bodyPr/>
          <a:lstStyle/>
          <a:p>
            <a:r>
              <a:rPr lang="cs-CZ" altLang="cs-CZ" sz="3200" dirty="0"/>
              <a:t>Zvolená metoda dává potřebné informace</a:t>
            </a:r>
          </a:p>
          <a:p>
            <a:r>
              <a:rPr lang="cs-CZ" altLang="cs-CZ" sz="3200" dirty="0"/>
              <a:t>Metodu mám a umím s ní pracovat</a:t>
            </a:r>
          </a:p>
          <a:p>
            <a:r>
              <a:rPr lang="cs-CZ" altLang="cs-CZ" sz="3200" dirty="0"/>
              <a:t>Metoda je validní pro použití s tímto klientem tady a teď …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6024389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6024389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5232226"/>
            <a:ext cx="2087562" cy="29527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6024389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496425" y="6024389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Základní interpretace, validita</a:t>
            </a:r>
          </a:p>
        </p:txBody>
      </p:sp>
      <p:sp>
        <p:nvSpPr>
          <p:cNvPr id="28681" name="Čárový popisek 1 (se zvýrazněním) 8"/>
          <p:cNvSpPr>
            <a:spLocks/>
          </p:cNvSpPr>
          <p:nvPr/>
        </p:nvSpPr>
        <p:spPr bwMode="auto">
          <a:xfrm>
            <a:off x="9496425" y="3360354"/>
            <a:ext cx="2951162" cy="790575"/>
          </a:xfrm>
          <a:prstGeom prst="accentCallout1">
            <a:avLst>
              <a:gd name="adj1" fmla="val 18750"/>
              <a:gd name="adj2" fmla="val -8333"/>
              <a:gd name="adj3" fmla="val 84380"/>
              <a:gd name="adj4" fmla="val -7336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279525"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79525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79525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79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79525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795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Jsem součástí podnětového materiálu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HROZBY VALIDITĚ ZÁVĚRŮ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737384" cy="6194192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sz="4400" dirty="0"/>
              <a:t>Od klienta</a:t>
            </a:r>
          </a:p>
          <a:p>
            <a:pPr lvl="1">
              <a:defRPr/>
            </a:pPr>
            <a:r>
              <a:rPr lang="cs-CZ" sz="3600" dirty="0"/>
              <a:t>nepochopení, zkreslování, simulace (motivace?)</a:t>
            </a:r>
          </a:p>
          <a:p>
            <a:pPr>
              <a:defRPr/>
            </a:pPr>
            <a:r>
              <a:rPr lang="cs-CZ" sz="4400" dirty="0"/>
              <a:t>Od psychologa</a:t>
            </a:r>
          </a:p>
          <a:p>
            <a:pPr lvl="1">
              <a:defRPr/>
            </a:pPr>
            <a:r>
              <a:rPr lang="cs-CZ" sz="3600" dirty="0"/>
              <a:t>odchylky od manuálu, subjektivita ve vyhodnocení, </a:t>
            </a:r>
            <a:r>
              <a:rPr lang="cs-CZ" sz="3600" dirty="0" err="1"/>
              <a:t>confirmation</a:t>
            </a:r>
            <a:r>
              <a:rPr lang="cs-CZ" sz="3600" dirty="0"/>
              <a:t> </a:t>
            </a:r>
            <a:r>
              <a:rPr lang="cs-CZ" sz="3600" dirty="0" err="1"/>
              <a:t>bias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metody</a:t>
            </a:r>
          </a:p>
          <a:p>
            <a:pPr lvl="1">
              <a:defRPr/>
            </a:pPr>
            <a:r>
              <a:rPr lang="cs-CZ" sz="3600" dirty="0"/>
              <a:t>reliabilita, validita, normy, </a:t>
            </a:r>
            <a:r>
              <a:rPr lang="cs-CZ" sz="3600" dirty="0" err="1"/>
              <a:t>bias</a:t>
            </a:r>
            <a:r>
              <a:rPr lang="cs-CZ" sz="3600" dirty="0"/>
              <a:t>/</a:t>
            </a:r>
            <a:r>
              <a:rPr lang="cs-CZ" sz="3600" dirty="0" err="1"/>
              <a:t>fairness</a:t>
            </a:r>
            <a:endParaRPr lang="cs-CZ" sz="3600" dirty="0"/>
          </a:p>
          <a:p>
            <a:pPr>
              <a:defRPr/>
            </a:pPr>
            <a:r>
              <a:rPr lang="cs-CZ" sz="4400" dirty="0"/>
              <a:t>Od situace</a:t>
            </a:r>
          </a:p>
          <a:p>
            <a:pPr lvl="1">
              <a:defRPr/>
            </a:pPr>
            <a:r>
              <a:rPr lang="cs-CZ" sz="3600" dirty="0"/>
              <a:t>únava (</a:t>
            </a:r>
            <a:r>
              <a:rPr lang="cs-CZ" sz="3600" dirty="0" err="1"/>
              <a:t>takera</a:t>
            </a:r>
            <a:r>
              <a:rPr lang="cs-CZ" sz="3600" dirty="0"/>
              <a:t> i </a:t>
            </a:r>
            <a:r>
              <a:rPr lang="cs-CZ" sz="3600" dirty="0" err="1"/>
              <a:t>usera</a:t>
            </a:r>
            <a:r>
              <a:rPr lang="cs-CZ" sz="3600" dirty="0"/>
              <a:t>), transfer z předchozích metod, dřívější zkušenosti, znalosti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(Závěrečný) úsudek</a:t>
            </a:r>
            <a:br>
              <a:rPr lang="cs-CZ" altLang="cs-CZ" sz="6000" dirty="0"/>
            </a:br>
            <a:r>
              <a:rPr lang="cs-CZ" altLang="cs-CZ" sz="6000" dirty="0"/>
              <a:t>KLINICKÝ VS. STATISTICKÝ</a:t>
            </a:r>
            <a:endParaRPr lang="cs-CZ" altLang="cs-CZ" dirty="0"/>
          </a:p>
        </p:txBody>
      </p:sp>
      <p:sp>
        <p:nvSpPr>
          <p:cNvPr id="23554" name="Rectangle 4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449352" cy="6602304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Statistický (psychometrický)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počítání pravděpodobností závěrů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potřeba expertního systému, nutnost standardizovaných dat – úzké využití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/>
              <a:t>přesnější</a:t>
            </a:r>
          </a:p>
          <a:p>
            <a:pPr marL="1279525" lvl="2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dirty="0">
                <a:cs typeface="Times New Roman" pitchFamily="18" charset="0"/>
              </a:rPr>
              <a:t> </a:t>
            </a:r>
            <a:endParaRPr lang="cs-CZ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3400" i="1" dirty="0">
                <a:cs typeface="Times New Roman" pitchFamily="18" charset="0"/>
              </a:rPr>
              <a:t>Klinický přístup</a:t>
            </a:r>
            <a:r>
              <a:rPr lang="cs-CZ" sz="3400" dirty="0">
                <a:cs typeface="Times New Roman" pitchFamily="18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flexibilní, užití širší palety dat k širší paletě otázek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jakoby heuristika reprezentativnosti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800" dirty="0">
                <a:cs typeface="Times New Roman" pitchFamily="18" charset="0"/>
              </a:rPr>
              <a:t>méně přesný/předvídatelný, náchylný ke všem chybám lidské kognice (lze trénovat)</a:t>
            </a:r>
            <a:endParaRPr lang="cs-CZ" sz="1800" dirty="0"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cs-CZ" sz="26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ROZŠIŘUJÍCÍ ČTENÍ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Dlouhodobá a významná diskuze rozpoutaná knihou z r. 1954 </a:t>
            </a:r>
            <a:r>
              <a:rPr lang="cs-CZ" sz="2400" b="1" dirty="0">
                <a:cs typeface="Times New Roman" pitchFamily="18" charset="0"/>
              </a:rPr>
              <a:t>Paula </a:t>
            </a:r>
            <a:r>
              <a:rPr lang="cs-CZ" sz="2400" b="1" dirty="0" err="1">
                <a:cs typeface="Times New Roman" pitchFamily="18" charset="0"/>
              </a:rPr>
              <a:t>Meehl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Clinical</a:t>
            </a:r>
            <a:r>
              <a:rPr lang="cs-CZ" sz="2400" b="1" i="1" dirty="0">
                <a:cs typeface="Times New Roman" pitchFamily="18" charset="0"/>
              </a:rPr>
              <a:t> vs. </a:t>
            </a:r>
            <a:r>
              <a:rPr lang="cs-CZ" sz="2400" b="1" i="1" dirty="0" err="1">
                <a:cs typeface="Times New Roman" pitchFamily="18" charset="0"/>
              </a:rPr>
              <a:t>statistical</a:t>
            </a:r>
            <a:r>
              <a:rPr lang="cs-CZ" sz="2400" b="1" i="1" dirty="0">
                <a:cs typeface="Times New Roman" pitchFamily="18" charset="0"/>
              </a:rPr>
              <a:t> </a:t>
            </a:r>
            <a:r>
              <a:rPr lang="cs-CZ" sz="2400" b="1" i="1" dirty="0" err="1">
                <a:cs typeface="Times New Roman" pitchFamily="18" charset="0"/>
              </a:rPr>
              <a:t>prediction</a:t>
            </a:r>
            <a:r>
              <a:rPr lang="cs-CZ" sz="2400" i="1" dirty="0">
                <a:cs typeface="Times New Roman" pitchFamily="18" charset="0"/>
              </a:rPr>
              <a:t>. </a:t>
            </a:r>
            <a:r>
              <a:rPr lang="cs-CZ" sz="2400" dirty="0">
                <a:cs typeface="Times New Roman" pitchFamily="18" charset="0"/>
              </a:rPr>
              <a:t>Komentované vydání se současnou předmluvou online (viz sylabus).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dirty="0">
                <a:cs typeface="Times New Roman" pitchFamily="18" charset="0"/>
              </a:rPr>
              <a:t>Studie </a:t>
            </a:r>
            <a:r>
              <a:rPr lang="cs-CZ" sz="2400" b="1" dirty="0" err="1">
                <a:cs typeface="Times New Roman" pitchFamily="18" charset="0"/>
              </a:rPr>
              <a:t>Howard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b="1" dirty="0" err="1">
                <a:cs typeface="Times New Roman" pitchFamily="18" charset="0"/>
              </a:rPr>
              <a:t>Garb</a:t>
            </a:r>
            <a:r>
              <a:rPr lang="cs-CZ" sz="2400" dirty="0" err="1">
                <a:cs typeface="Times New Roman" pitchFamily="18" charset="0"/>
              </a:rPr>
              <a:t>a</a:t>
            </a:r>
            <a:r>
              <a:rPr lang="cs-CZ" sz="2400" dirty="0">
                <a:cs typeface="Times New Roman" pitchFamily="18" charset="0"/>
              </a:rPr>
              <a:t> citované v G-M (v r. 1998 monografie </a:t>
            </a:r>
            <a:r>
              <a:rPr lang="cs-CZ" sz="2400" i="1" dirty="0" err="1">
                <a:cs typeface="Times New Roman" pitchFamily="18" charset="0"/>
              </a:rPr>
              <a:t>Studying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the</a:t>
            </a:r>
            <a:r>
              <a:rPr lang="cs-CZ" sz="2400" i="1" dirty="0">
                <a:cs typeface="Times New Roman" pitchFamily="18" charset="0"/>
              </a:rPr>
              <a:t> </a:t>
            </a:r>
            <a:r>
              <a:rPr lang="cs-CZ" sz="2400" i="1" dirty="0" err="1">
                <a:cs typeface="Times New Roman" pitchFamily="18" charset="0"/>
              </a:rPr>
              <a:t>Clinician</a:t>
            </a:r>
            <a:r>
              <a:rPr lang="cs-CZ" sz="2400" dirty="0"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54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6104" y="192089"/>
            <a:ext cx="2016224" cy="8934980"/>
          </a:xfrm>
        </p:spPr>
        <p:txBody>
          <a:bodyPr>
            <a:normAutofit/>
          </a:bodyPr>
          <a:lstStyle/>
          <a:p>
            <a:r>
              <a:rPr lang="cs-CZ" dirty="0" err="1"/>
              <a:t>Wright</a:t>
            </a:r>
            <a:r>
              <a:rPr lang="cs-CZ" dirty="0"/>
              <a:t> (2010)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31E39FC-FD26-46CC-AA33-93F37C9FA9E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87" r="-151"/>
          <a:stretch/>
        </p:blipFill>
        <p:spPr>
          <a:xfrm>
            <a:off x="2152328" y="146663"/>
            <a:ext cx="10667966" cy="9190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114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6142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632248"/>
            <a:ext cx="11881400" cy="796895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400" b="1" dirty="0"/>
              <a:t>Co je cílem vyšetření?</a:t>
            </a:r>
          </a:p>
          <a:p>
            <a:pPr marL="0" indent="0" defTabSz="914400" eaLnBrk="0" fontAlgn="base" hangingPunct="0">
              <a:spcBef>
                <a:spcPct val="3000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cs-CZ" sz="3600" dirty="0"/>
              <a:t>Na cíl vyšetření usuzujeme ze </a:t>
            </a:r>
            <a:r>
              <a:rPr lang="cs-CZ" sz="3600" b="1" dirty="0"/>
              <a:t>zakázky</a:t>
            </a:r>
            <a:r>
              <a:rPr lang="cs-CZ" sz="3600" dirty="0"/>
              <a:t>, která přichází v nějakém </a:t>
            </a:r>
            <a:r>
              <a:rPr lang="cs-CZ" sz="3600" b="1" dirty="0"/>
              <a:t>kontextu</a:t>
            </a:r>
            <a:r>
              <a:rPr lang="cs-CZ" sz="3600" dirty="0"/>
              <a:t> a definitivně se na něm domlouváme s klientem, pakliže je to možné.</a:t>
            </a:r>
          </a:p>
          <a:p>
            <a:pPr marL="0" indent="0" algn="ctr">
              <a:lnSpc>
                <a:spcPct val="110000"/>
              </a:lnSpc>
              <a:spcAft>
                <a:spcPts val="600"/>
              </a:spcAft>
              <a:buNone/>
            </a:pPr>
            <a:endParaRPr lang="cs-CZ" sz="3600" b="1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Znalost kontextu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tu obvykle, obecně jde?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Psychiatrické zařízení, neurologické/neuropsychologické zařízení, obecně zdravotnické zařízení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Soudně-znalecký kontext, obecně posudkový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Školní, vzdělávací instituce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Psychoterapeutický, poradenský kontext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Organizační výběrový, rozvojový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…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endParaRPr lang="cs-CZ" sz="2920" dirty="0"/>
          </a:p>
        </p:txBody>
      </p:sp>
    </p:spTree>
    <p:extLst>
      <p:ext uri="{BB962C8B-B14F-4D97-AF65-F5344CB8AC3E}">
        <p14:creationId xmlns:p14="http://schemas.microsoft.com/office/powerpoint/2010/main" val="1044839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344216"/>
            <a:ext cx="12025416" cy="8256984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Doporučení, zakázka, </a:t>
            </a:r>
            <a:r>
              <a:rPr lang="cs-CZ" sz="3600" dirty="0" err="1"/>
              <a:t>parere</a:t>
            </a:r>
            <a:r>
              <a:rPr lang="cs-CZ" sz="3600" dirty="0"/>
              <a:t> – </a:t>
            </a:r>
            <a:r>
              <a:rPr lang="cs-CZ" sz="3600" b="1" i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oč komu jde v tomto případě?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Kdo vyšetření doporučil (zadavatel)? Kdo platí? (a kdo je zákazník) – identifikace stakeholderů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200" dirty="0"/>
              <a:t>Je vyšetřovaná osoba dobrovolně spolupracující osobou?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r>
              <a:rPr lang="cs-CZ" sz="2800" dirty="0"/>
              <a:t>Jaký je její postoj k vyšetření? Jaké (právní) následky pro něj může vyšetření mít? </a:t>
            </a:r>
          </a:p>
          <a:p>
            <a:pPr lvl="2">
              <a:lnSpc>
                <a:spcPct val="110000"/>
              </a:lnSpc>
              <a:spcAft>
                <a:spcPts val="600"/>
              </a:spcAft>
            </a:pP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48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Explicitní a implicitní zakázka </a:t>
            </a:r>
            <a:r>
              <a:rPr lang="cs-CZ" sz="3480" dirty="0"/>
              <a:t>(nabídnutý vs. skutečný problém)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Co naplní očekávání klienta (stakeholderů)?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Konfrontace očekávání s možnostmi vyšetřujícího (popř. psychologie)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b="1" dirty="0"/>
              <a:t>Vyjednání oboustranně uspokojivého cíle vyšetření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080" dirty="0"/>
              <a:t>Ideálně rámcově již při sjednávání termínu vyšetření</a:t>
            </a:r>
          </a:p>
        </p:txBody>
      </p:sp>
    </p:spTree>
    <p:extLst>
      <p:ext uri="{BB962C8B-B14F-4D97-AF65-F5344CB8AC3E}">
        <p14:creationId xmlns:p14="http://schemas.microsoft.com/office/powerpoint/2010/main" val="33538991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2168" y="264096"/>
            <a:ext cx="10881360" cy="1224136"/>
          </a:xfrm>
        </p:spPr>
        <p:txBody>
          <a:bodyPr>
            <a:normAutofit/>
          </a:bodyPr>
          <a:lstStyle/>
          <a:p>
            <a:r>
              <a:rPr lang="cs-CZ" sz="5400" dirty="0"/>
              <a:t>Kontext a otázka(y)  </a:t>
            </a:r>
            <a:r>
              <a:rPr lang="cs-CZ" sz="3200" i="1" cap="none" dirty="0"/>
              <a:t>(</a:t>
            </a:r>
            <a:r>
              <a:rPr lang="cs-CZ" sz="3200" i="1" cap="none" dirty="0" err="1"/>
              <a:t>pokrač</a:t>
            </a:r>
            <a:r>
              <a:rPr lang="cs-CZ" sz="3200" i="1" cap="none" dirty="0"/>
              <a:t>.)</a:t>
            </a:r>
            <a:endParaRPr lang="cs-CZ" sz="5400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1776264"/>
            <a:ext cx="11881400" cy="6984776"/>
          </a:xfrm>
        </p:spPr>
        <p:txBody>
          <a:bodyPr>
            <a:normAutofit lnSpcReduction="10000"/>
          </a:bodyPr>
          <a:lstStyle/>
          <a:p>
            <a:pPr marL="640080" lvl="1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292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4000" dirty="0"/>
              <a:t>Sebereflexe – dokážu poskytnout odpověď?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Mám potřebné znalosti a dovednosti? Lze je získat? Předjímám potřebné informace. 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Kulturní  kompetence  – prý 4. vlna v psychologii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Znalost systému – procesy, zdroje informací, lidi, očekávání – zákonné povinnosti</a:t>
            </a:r>
            <a:endParaRPr lang="cs-CZ" sz="28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endParaRPr lang="cs-CZ" sz="3600" dirty="0"/>
          </a:p>
          <a:p>
            <a:pPr marL="0" indent="0">
              <a:lnSpc>
                <a:spcPct val="110000"/>
              </a:lnSpc>
              <a:spcAft>
                <a:spcPts val="600"/>
              </a:spcAft>
              <a:buNone/>
            </a:pPr>
            <a:r>
              <a:rPr lang="cs-CZ" sz="3600" dirty="0"/>
              <a:t>LZE ODMÍTNOUT ZADÁNÍ!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cs-CZ" sz="3600" dirty="0"/>
              <a:t>bez této možnosti se z profesionála-psychologa stává neprofesionální </a:t>
            </a:r>
            <a:r>
              <a:rPr lang="cs-CZ" sz="3600" dirty="0" err="1"/>
              <a:t>plízr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538707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12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8000" dirty="0"/>
              <a:t>Cíle PSY</a:t>
            </a:r>
            <a:r>
              <a:rPr lang="cs-CZ" altLang="cs-CZ" sz="4000" dirty="0"/>
              <a:t>n</a:t>
            </a:r>
            <a:r>
              <a:rPr lang="cs-CZ" altLang="cs-CZ" sz="8000" dirty="0"/>
              <a:t>4020</a:t>
            </a:r>
            <a:endParaRPr lang="cs-CZ" altLang="cs-CZ" dirty="0"/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953408" cy="6410216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altLang="cs-CZ" sz="4000" dirty="0"/>
              <a:t>Základní orientace v oblasti </a:t>
            </a:r>
            <a:r>
              <a:rPr lang="cs-CZ" altLang="cs-CZ" sz="4000" i="1" dirty="0"/>
              <a:t>PT&amp;D</a:t>
            </a:r>
            <a:r>
              <a:rPr lang="cs-CZ" altLang="cs-CZ" sz="4000" dirty="0"/>
              <a:t> </a:t>
            </a:r>
          </a:p>
          <a:p>
            <a:pPr eaLnBrk="1" hangingPunct="1"/>
            <a:r>
              <a:rPr lang="cs-CZ" altLang="cs-CZ" sz="4000" dirty="0"/>
              <a:t>Obecný </a:t>
            </a:r>
            <a:r>
              <a:rPr lang="cs-CZ" altLang="cs-CZ" sz="4000" b="1" dirty="0"/>
              <a:t>přehled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</a:t>
            </a:r>
          </a:p>
          <a:p>
            <a:pPr eaLnBrk="1" hangingPunct="1"/>
            <a:r>
              <a:rPr lang="cs-CZ" altLang="cs-CZ" sz="4000" b="1" dirty="0"/>
              <a:t>Vlastnosti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(principy konstrukce, kvality, meze užití, volba) různých druhů</a:t>
            </a:r>
          </a:p>
          <a:p>
            <a:pPr eaLnBrk="1" hangingPunct="1"/>
            <a:r>
              <a:rPr lang="cs-CZ" altLang="cs-CZ" sz="4000" dirty="0"/>
              <a:t>Obecné principy realizace vyšetření</a:t>
            </a:r>
          </a:p>
          <a:p>
            <a:pPr eaLnBrk="1" hangingPunct="1"/>
            <a:r>
              <a:rPr lang="cs-CZ" altLang="cs-CZ" sz="4000" dirty="0"/>
              <a:t>Základy </a:t>
            </a:r>
            <a:r>
              <a:rPr lang="cs-CZ" altLang="cs-CZ" sz="4000" b="1" dirty="0"/>
              <a:t>užívání</a:t>
            </a:r>
            <a:r>
              <a:rPr lang="cs-CZ" altLang="cs-CZ" sz="4000" dirty="0"/>
              <a:t> </a:t>
            </a:r>
            <a:r>
              <a:rPr lang="cs-CZ" altLang="cs-CZ" sz="4000" dirty="0" err="1"/>
              <a:t>psdg</a:t>
            </a:r>
            <a:r>
              <a:rPr lang="cs-CZ" altLang="cs-CZ" sz="4000" dirty="0"/>
              <a:t>. metod (zkušenost)</a:t>
            </a:r>
          </a:p>
          <a:p>
            <a:pPr eaLnBrk="1" hangingPunct="1"/>
            <a:endParaRPr lang="cs-CZ" altLang="cs-CZ" sz="4000" dirty="0"/>
          </a:p>
          <a:p>
            <a:pPr marL="0" indent="0" eaLnBrk="1" hangingPunct="1">
              <a:buNone/>
            </a:pPr>
            <a:r>
              <a:rPr lang="cs-CZ" altLang="cs-CZ" sz="3000" dirty="0">
                <a:solidFill>
                  <a:srgbClr val="FFFF00"/>
                </a:solidFill>
              </a:rPr>
              <a:t>Oproti dřívějšku jsme přesunuli etické aspekty diagnostiky do PSYn5340. Podobně místo samostudia či opakování psychometriky vznikl samostatný kurz PSYn4790. Ovšem se znalostmi z obou oblastí se v PSYn4020 počítá, zejména při zpracování seminární práce. Proto se předpokládá, že si tyto kurzy zároveň s PSYn4020 zapíšete. 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kroky ke </a:t>
            </a:r>
            <a:r>
              <a:rPr lang="cs-CZ" sz="4800" b="1" i="1" dirty="0"/>
              <a:t>zdůvodněné</a:t>
            </a:r>
            <a:r>
              <a:rPr lang="cs-CZ" sz="4800" i="1" dirty="0"/>
              <a:t> volbě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266200"/>
          </a:xfrm>
        </p:spPr>
        <p:txBody>
          <a:bodyPr>
            <a:normAutofit/>
          </a:bodyPr>
          <a:lstStyle/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Otázky, na které má vyšetření poskytnout odpověď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informací o problému – studium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Získání a studium záznamů klienta (zdravotní, kariérní…) 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Identifikace domén fungování, o kterých je potřeba se něco dozvědět</a:t>
            </a:r>
          </a:p>
          <a:p>
            <a:pPr lvl="2"/>
            <a:r>
              <a:rPr lang="en-US" sz="2400" dirty="0"/>
              <a:t>emo</a:t>
            </a:r>
            <a:r>
              <a:rPr lang="cs-CZ" sz="2400" dirty="0"/>
              <a:t>ční fungování ● intelektové fungování ● paměť a exekutivní funkce ● akademický výkon ● chování ●  interpersonální vztahy ● myšlenkové/kognitivní  procesy ● sebepojetí ● fungování v rodině ● rodinná anamnéza ● situační stres ● symptomy…</a:t>
            </a:r>
          </a:p>
          <a:p>
            <a:pPr marL="1154430" lvl="1" indent="-514350">
              <a:buFont typeface="+mj-lt"/>
              <a:buAutoNum type="arabicPeriod"/>
            </a:pPr>
            <a:r>
              <a:rPr lang="cs-CZ" sz="2800" dirty="0"/>
              <a:t>Volba testů a dalších diagnostických postupů</a:t>
            </a:r>
          </a:p>
          <a:p>
            <a:pPr marL="640080" lvl="1" indent="0">
              <a:buNone/>
            </a:pPr>
            <a:r>
              <a:rPr lang="cs-CZ" sz="2800" dirty="0"/>
              <a:t>…Administrace </a:t>
            </a:r>
          </a:p>
          <a:p>
            <a:pPr marL="640080" lvl="1" indent="0">
              <a:buNone/>
            </a:pPr>
            <a:r>
              <a:rPr lang="cs-CZ" sz="2800" dirty="0"/>
              <a:t>…Určení reliability, validity a použitelnosti získaných </a:t>
            </a:r>
            <a:r>
              <a:rPr lang="cs-CZ" sz="2800" u="sng" dirty="0"/>
              <a:t>dat</a:t>
            </a:r>
          </a:p>
        </p:txBody>
      </p:sp>
    </p:spTree>
    <p:extLst>
      <p:ext uri="{BB962C8B-B14F-4D97-AF65-F5344CB8AC3E}">
        <p14:creationId xmlns:p14="http://schemas.microsoft.com/office/powerpoint/2010/main" val="2783060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  <a:br>
              <a:rPr lang="cs-CZ" sz="4800" dirty="0"/>
            </a:br>
            <a:r>
              <a:rPr lang="cs-CZ" sz="4800" i="1" dirty="0"/>
              <a:t>EBA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665376" cy="61221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Dnes stále více v kontextu hnutí za </a:t>
            </a:r>
            <a:r>
              <a:rPr lang="cs-CZ" sz="3200" b="1" dirty="0"/>
              <a:t>Evidence-</a:t>
            </a:r>
            <a:r>
              <a:rPr lang="cs-CZ" sz="3200" b="1" dirty="0" err="1"/>
              <a:t>Based</a:t>
            </a:r>
            <a:r>
              <a:rPr lang="cs-CZ" sz="3200" b="1" dirty="0"/>
              <a:t> </a:t>
            </a:r>
            <a:r>
              <a:rPr lang="cs-CZ" sz="3200" b="1" dirty="0" err="1"/>
              <a:t>Assessment</a:t>
            </a:r>
            <a:r>
              <a:rPr lang="cs-CZ" sz="3200" b="1" dirty="0"/>
              <a:t> </a:t>
            </a:r>
          </a:p>
          <a:p>
            <a:r>
              <a:rPr lang="cs-CZ" sz="3080" dirty="0"/>
              <a:t>příklon ke </a:t>
            </a:r>
            <a:r>
              <a:rPr lang="cs-CZ" sz="3080" b="1" dirty="0"/>
              <a:t>zdůvodněné volbě nástrojů </a:t>
            </a:r>
            <a:r>
              <a:rPr lang="cs-CZ" sz="3080" dirty="0"/>
              <a:t>(vs. komplexní baterie „na vše“) – ve výběrových řízeních to implikuje i legislativa (viz Stříteský)</a:t>
            </a:r>
          </a:p>
          <a:p>
            <a:r>
              <a:rPr lang="cs-CZ" sz="3080" dirty="0"/>
              <a:t>zvýšené užívání metod </a:t>
            </a:r>
            <a:r>
              <a:rPr lang="cs-CZ" sz="3080" b="1" dirty="0"/>
              <a:t>specificky</a:t>
            </a:r>
            <a:r>
              <a:rPr lang="cs-CZ" sz="3080" dirty="0"/>
              <a:t> zaměřených na určité diagnózy, symptomy, kompetence….</a:t>
            </a:r>
          </a:p>
          <a:p>
            <a:r>
              <a:rPr lang="cs-CZ" sz="3080" dirty="0"/>
              <a:t>zvýšený důraz na celoživotní vzdělávání (o metodách)</a:t>
            </a:r>
          </a:p>
          <a:p>
            <a:r>
              <a:rPr lang="cs-CZ" sz="3080" dirty="0"/>
              <a:t>zvýšený důraz na stanovení diagnóz </a:t>
            </a:r>
          </a:p>
          <a:p>
            <a:r>
              <a:rPr lang="cs-CZ" sz="3080" dirty="0"/>
              <a:t>jde na ruku hnutí za </a:t>
            </a:r>
            <a:r>
              <a:rPr lang="cs-CZ" sz="3080" dirty="0" err="1"/>
              <a:t>akontabilitu</a:t>
            </a:r>
            <a:r>
              <a:rPr lang="cs-CZ" sz="3080" dirty="0"/>
              <a:t> zdravotnické péče – výkaznictví, formalismus, diagnózy</a:t>
            </a:r>
          </a:p>
          <a:p>
            <a:pPr marL="0" indent="0" algn="ctr">
              <a:buNone/>
            </a:pPr>
            <a:r>
              <a:rPr lang="cs-CZ" sz="3200" b="1" dirty="0"/>
              <a:t>Připravenost argumentovat co, proč a jak vyšetřením zjišťujeme.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8284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800" dirty="0"/>
              <a:t>stanovení potřebných informací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568352"/>
            <a:ext cx="11521360" cy="70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dirty="0"/>
              <a:t>Ve (zkrácené) zkratce </a:t>
            </a:r>
            <a:r>
              <a:rPr lang="cs-CZ" sz="2800" dirty="0" err="1"/>
              <a:t>Meyera</a:t>
            </a:r>
            <a:r>
              <a:rPr lang="cs-CZ" sz="2800" dirty="0"/>
              <a:t> et al. (2001):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„Za optimálních podmínek nám </a:t>
            </a:r>
          </a:p>
          <a:p>
            <a:pPr marL="514350" indent="-514350">
              <a:buAutoNum type="alphaLcParenBoth"/>
            </a:pPr>
            <a:r>
              <a:rPr lang="cs-CZ" sz="2800" dirty="0"/>
              <a:t>nestrukturovaný rozhovor poskytne narativní informace o životě,</a:t>
            </a:r>
            <a:r>
              <a:rPr lang="en-US" sz="2800" dirty="0"/>
              <a:t>[</a:t>
            </a:r>
            <a:r>
              <a:rPr lang="cs-CZ" sz="2800" dirty="0"/>
              <a:t>…</a:t>
            </a:r>
            <a:r>
              <a:rPr lang="en-US" sz="2800" dirty="0"/>
              <a:t>]</a:t>
            </a:r>
            <a:r>
              <a:rPr lang="cs-CZ" sz="2800" dirty="0"/>
              <a:t>  </a:t>
            </a:r>
          </a:p>
          <a:p>
            <a:pPr marL="514350" indent="-514350">
              <a:buAutoNum type="alphaLcParenBoth"/>
            </a:pPr>
            <a:r>
              <a:rPr lang="en-US" sz="2800" dirty="0"/>
              <a:t>s</a:t>
            </a:r>
            <a:r>
              <a:rPr lang="cs-CZ" sz="2800" dirty="0" err="1"/>
              <a:t>trukturované</a:t>
            </a:r>
            <a:r>
              <a:rPr lang="cs-CZ" sz="2800" dirty="0"/>
              <a:t> rozhovory a self-reportové nástroje nám poskytne detaily o klientově vědomém porozumění sobě samému a navenek projevované symptomatologii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osobnostní testy (ROR, TAT) nám poskytnou data o chování v nestrukturovaných podmínkách nebo implicitní dynamiku a schémata percepce a motivace </a:t>
            </a:r>
            <a:r>
              <a:rPr lang="en-US" sz="2800" dirty="0"/>
              <a:t>[…]</a:t>
            </a:r>
            <a:r>
              <a:rPr lang="cs-CZ" sz="2800" dirty="0"/>
              <a:t>, </a:t>
            </a:r>
          </a:p>
          <a:p>
            <a:pPr marL="514350" indent="-514350">
              <a:buAutoNum type="alphaLcParenBoth"/>
            </a:pPr>
            <a:r>
              <a:rPr lang="cs-CZ" sz="2800" dirty="0"/>
              <a:t>výkonové kognitivní úkoly nám dají informace o řešení problémů a funkčních schopnostech </a:t>
            </a:r>
            <a:r>
              <a:rPr lang="en-US" sz="2800" dirty="0"/>
              <a:t>[…]</a:t>
            </a:r>
            <a:r>
              <a:rPr lang="cs-CZ" sz="2800" dirty="0"/>
              <a:t> a</a:t>
            </a:r>
          </a:p>
          <a:p>
            <a:pPr marL="514350" indent="-514350">
              <a:buAutoNum type="alphaLcParenBoth"/>
            </a:pPr>
            <a:r>
              <a:rPr lang="cs-CZ" sz="2800" dirty="0"/>
              <a:t>posuzovací škály nám poskytnou pohled dalších informátorů…“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5855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≈</a:t>
            </a:r>
            <a:r>
              <a:rPr lang="en-US" b="1" dirty="0" err="1">
                <a:solidFill>
                  <a:schemeClr val="bg1"/>
                </a:solidFill>
              </a:rPr>
              <a:t>metod</a:t>
            </a:r>
            <a:endParaRPr lang="cs-CZ" b="1" dirty="0">
              <a:solidFill>
                <a:schemeClr val="bg1"/>
              </a:solidFill>
            </a:endParaRPr>
          </a:p>
          <a:p>
            <a:pPr algn="ctr" defTabSz="1279525" eaLnBrk="1" hangingPunct="1">
              <a:defRPr/>
            </a:pP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192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Informovaný souhlas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665376" cy="7248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Informování směřující k získání souhlasu s…</a:t>
            </a:r>
          </a:p>
          <a:p>
            <a:r>
              <a:rPr lang="cs-CZ" dirty="0"/>
              <a:t>…s cílem vyšetření,</a:t>
            </a:r>
          </a:p>
          <a:p>
            <a:r>
              <a:rPr lang="cs-CZ" dirty="0"/>
              <a:t>…s provedením vyšetření zamýšleným způsobem,</a:t>
            </a:r>
          </a:p>
          <a:p>
            <a:pPr lvl="1"/>
            <a:r>
              <a:rPr lang="cs-CZ" dirty="0"/>
              <a:t>(zajistíme patřičnou úroveň informovanosti o plánovaných metodách)</a:t>
            </a:r>
          </a:p>
          <a:p>
            <a:r>
              <a:rPr lang="cs-CZ" dirty="0"/>
              <a:t>…s možnými konsekvencemi (různých výsledků) vyšetření,</a:t>
            </a:r>
          </a:p>
          <a:p>
            <a:r>
              <a:rPr lang="cs-CZ" dirty="0"/>
              <a:t>…s možnými riziky,</a:t>
            </a:r>
          </a:p>
          <a:p>
            <a:r>
              <a:rPr lang="cs-CZ" dirty="0"/>
              <a:t>…se způsobem nakládání s osobními údaji (zprávou z vyšetření), zejm. informování dalších osob, institucí a …</a:t>
            </a:r>
          </a:p>
          <a:p>
            <a:pPr marL="0" indent="0">
              <a:buNone/>
            </a:pPr>
            <a:r>
              <a:rPr lang="cs-CZ" dirty="0"/>
              <a:t>Zahrnuje také informování </a:t>
            </a:r>
            <a:r>
              <a:rPr lang="cs-CZ" b="1" dirty="0"/>
              <a:t>o právech a povinnostech klienta</a:t>
            </a:r>
            <a:r>
              <a:rPr lang="cs-CZ" dirty="0"/>
              <a:t>/vyšetřované osoby.</a:t>
            </a:r>
          </a:p>
          <a:p>
            <a:endParaRPr lang="cs-CZ" dirty="0"/>
          </a:p>
          <a:p>
            <a:r>
              <a:rPr lang="cs-CZ" sz="2100" dirty="0"/>
              <a:t>IS shrnuje vše, co předpokládáme, že klient o průběhu vyšetření ví. Řadu věcí ví jen implicitně a jen možná a proto je v souhlasu explicitně uvádíme. Jeho účelem je nejen naše ochrana. Klientova představa o vyšetření má na úspěch vyšetření vliv – mylná, zkreslená představa může vyšetření zkomplikovat i zhatit. Přesná představa </a:t>
            </a:r>
            <a:r>
              <a:rPr lang="cs-CZ" sz="2100" b="1" dirty="0"/>
              <a:t>je základem důvěry </a:t>
            </a:r>
            <a:r>
              <a:rPr lang="cs-CZ" sz="2100" dirty="0"/>
              <a:t>v psychologa a mj. umožňuje psychologovi klást otázky, které by v jiném kontextu byly nepřípustně intimní. Absence nebo nejasnost souhlasu může psychologa brzdit, zvlášť začínajícího.  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7EC79B2-A344-4B55-B518-CC9E420E0CF7}"/>
              </a:ext>
            </a:extLst>
          </p:cNvPr>
          <p:cNvSpPr txBox="1"/>
          <p:nvPr/>
        </p:nvSpPr>
        <p:spPr>
          <a:xfrm>
            <a:off x="8849072" y="336392"/>
            <a:ext cx="4032448" cy="375487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200" b="1" dirty="0"/>
              <a:t>MANDÁT &gt;&gt; RAPORT</a:t>
            </a:r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endParaRPr lang="cs-CZ" b="1" dirty="0"/>
          </a:p>
          <a:p>
            <a:r>
              <a:rPr lang="cs-CZ" sz="3200" b="1" dirty="0"/>
              <a:t>Souhlasí s ….</a:t>
            </a:r>
          </a:p>
          <a:p>
            <a:r>
              <a:rPr lang="cs-CZ" sz="3200" b="1" dirty="0"/>
              <a:t>Je si vědom, že…</a:t>
            </a:r>
          </a:p>
          <a:p>
            <a:endParaRPr lang="cs-CZ" sz="1800" b="1" dirty="0"/>
          </a:p>
          <a:p>
            <a:r>
              <a:rPr lang="cs-CZ" sz="2400" b="1" dirty="0">
                <a:solidFill>
                  <a:srgbClr val="FF0000"/>
                </a:solidFill>
              </a:rPr>
              <a:t>NE </a:t>
            </a:r>
            <a:r>
              <a:rPr lang="cs-CZ" sz="2400" b="1" dirty="0">
                <a:solidFill>
                  <a:schemeClr val="bg1"/>
                </a:solidFill>
              </a:rPr>
              <a:t>„Byl informován…“</a:t>
            </a:r>
          </a:p>
        </p:txBody>
      </p:sp>
    </p:spTree>
    <p:extLst>
      <p:ext uri="{BB962C8B-B14F-4D97-AF65-F5344CB8AC3E}">
        <p14:creationId xmlns:p14="http://schemas.microsoft.com/office/powerpoint/2010/main" val="29440404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zajištění podmínek, vlastní administrace, vyhodnocení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dle manuálu metod a případného kurzu, výcviku</a:t>
            </a:r>
          </a:p>
          <a:p>
            <a:r>
              <a:rPr lang="cs-CZ" dirty="0"/>
              <a:t>s doplněním, osvěžením souhlasu</a:t>
            </a:r>
          </a:p>
          <a:p>
            <a:r>
              <a:rPr lang="cs-CZ" dirty="0"/>
              <a:t>Standardizace umožňuje připisovat pozorované rozdílnosti v chováním charakteristikám vyšetřované osoby</a:t>
            </a:r>
          </a:p>
          <a:p>
            <a:pPr lvl="1"/>
            <a:r>
              <a:rPr lang="cs-CZ" dirty="0"/>
              <a:t>Kontrolní skupinou je standardizační vzorek, ale také psychologovi dřívější vyšetřovaní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obecně proaktivní přístup k zajištění pohodlí dle specifik klienta</a:t>
            </a:r>
          </a:p>
          <a:p>
            <a:r>
              <a:rPr lang="cs-CZ" dirty="0"/>
              <a:t>práce se soukromím (čelem, zády)</a:t>
            </a:r>
          </a:p>
          <a:p>
            <a:r>
              <a:rPr lang="cs-CZ" dirty="0" err="1"/>
              <a:t>vteřinovka</a:t>
            </a:r>
            <a:r>
              <a:rPr lang="cs-CZ" dirty="0"/>
              <a:t> na stěně</a:t>
            </a:r>
          </a:p>
          <a:p>
            <a:r>
              <a:rPr lang="cs-CZ" dirty="0"/>
              <a:t>ticho, bílý šum</a:t>
            </a:r>
          </a:p>
          <a:p>
            <a:r>
              <a:rPr lang="cs-CZ" dirty="0"/>
              <a:t>obecně zajištění možnosti záznamu poznámek z pozorování </a:t>
            </a:r>
          </a:p>
          <a:p>
            <a:endParaRPr lang="cs-CZ" dirty="0"/>
          </a:p>
          <a:p>
            <a:r>
              <a:rPr lang="cs-CZ" dirty="0"/>
              <a:t>Samozřejmosti? Ne nutně:  http://cmps.ecn.cz/EK/EK_cerven2017.pdf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0261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err="1"/>
              <a:t>procesY</a:t>
            </a:r>
            <a:r>
              <a:rPr lang="cs-CZ" sz="6000" dirty="0"/>
              <a:t> vyšetření</a:t>
            </a:r>
          </a:p>
        </p:txBody>
      </p:sp>
      <p:sp>
        <p:nvSpPr>
          <p:cNvPr id="4" name="Obdélník 3"/>
          <p:cNvSpPr/>
          <p:nvPr/>
        </p:nvSpPr>
        <p:spPr bwMode="auto">
          <a:xfrm>
            <a:off x="855663" y="3432523"/>
            <a:ext cx="1873250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Kontext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otázka</a:t>
            </a:r>
          </a:p>
        </p:txBody>
      </p:sp>
      <p:sp>
        <p:nvSpPr>
          <p:cNvPr id="5" name="Obdélník 4"/>
          <p:cNvSpPr/>
          <p:nvPr/>
        </p:nvSpPr>
        <p:spPr bwMode="auto">
          <a:xfrm>
            <a:off x="2871788" y="3000400"/>
            <a:ext cx="1979612" cy="201622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Stanovení potřebných informací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(volba metod)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4960938" y="2640360"/>
            <a:ext cx="2087562" cy="244827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Administrace</a:t>
            </a:r>
          </a:p>
          <a:p>
            <a:pPr algn="ctr" defTabSz="1279525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≈</a:t>
            </a:r>
            <a:r>
              <a:rPr lang="en-US" dirty="0" err="1">
                <a:solidFill>
                  <a:schemeClr val="tx1"/>
                </a:solidFill>
              </a:rPr>
              <a:t>metod</a:t>
            </a: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 bwMode="auto">
          <a:xfrm>
            <a:off x="7223125" y="3432523"/>
            <a:ext cx="1985963" cy="12239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Nález -</a:t>
            </a:r>
          </a:p>
          <a:p>
            <a:pPr algn="ctr" defTabSz="1279525" eaLnBrk="1" hangingPunct="1">
              <a:defRPr/>
            </a:pPr>
            <a:r>
              <a:rPr lang="cs-CZ" b="1" dirty="0">
                <a:solidFill>
                  <a:schemeClr val="bg1"/>
                </a:solidFill>
              </a:rPr>
              <a:t>interpretace</a:t>
            </a:r>
          </a:p>
        </p:txBody>
      </p:sp>
      <p:sp>
        <p:nvSpPr>
          <p:cNvPr id="8" name="Obdélník 7"/>
          <p:cNvSpPr/>
          <p:nvPr/>
        </p:nvSpPr>
        <p:spPr bwMode="auto">
          <a:xfrm>
            <a:off x="9345613" y="3432523"/>
            <a:ext cx="2024062" cy="12239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Komunikace a další práce</a:t>
            </a:r>
          </a:p>
        </p:txBody>
      </p:sp>
      <p:sp>
        <p:nvSpPr>
          <p:cNvPr id="9" name="Obdélník 8"/>
          <p:cNvSpPr/>
          <p:nvPr/>
        </p:nvSpPr>
        <p:spPr bwMode="auto">
          <a:xfrm>
            <a:off x="855663" y="6888485"/>
            <a:ext cx="1873250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Informování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(souhlas)</a:t>
            </a:r>
          </a:p>
        </p:txBody>
      </p:sp>
      <p:sp>
        <p:nvSpPr>
          <p:cNvPr id="10" name="Obdélník 9"/>
          <p:cNvSpPr/>
          <p:nvPr/>
        </p:nvSpPr>
        <p:spPr bwMode="auto">
          <a:xfrm>
            <a:off x="2871788" y="6888485"/>
            <a:ext cx="1979612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Zajištění podmínek</a:t>
            </a:r>
          </a:p>
        </p:txBody>
      </p:sp>
      <p:sp>
        <p:nvSpPr>
          <p:cNvPr id="11" name="Obdélník 10"/>
          <p:cNvSpPr/>
          <p:nvPr/>
        </p:nvSpPr>
        <p:spPr bwMode="auto">
          <a:xfrm>
            <a:off x="4960938" y="6384776"/>
            <a:ext cx="2087562" cy="266429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Vlastní administrace</a:t>
            </a:r>
          </a:p>
          <a:p>
            <a:pPr algn="ctr" defTabSz="1279525" eaLnBrk="1" hangingPunct="1">
              <a:defRPr/>
            </a:pPr>
            <a:endParaRPr lang="cs-CZ" sz="2000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pozorování)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(+ </a:t>
            </a:r>
            <a:r>
              <a:rPr lang="cs-CZ" sz="2000" dirty="0" err="1">
                <a:solidFill>
                  <a:schemeClr val="tx1"/>
                </a:solidFill>
              </a:rPr>
              <a:t>inquiry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</a:p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Obdélník 11"/>
          <p:cNvSpPr/>
          <p:nvPr/>
        </p:nvSpPr>
        <p:spPr bwMode="auto">
          <a:xfrm>
            <a:off x="7223125" y="6888485"/>
            <a:ext cx="21224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Vyhodnocení,</a:t>
            </a: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poznámky</a:t>
            </a:r>
          </a:p>
        </p:txBody>
      </p:sp>
      <p:sp>
        <p:nvSpPr>
          <p:cNvPr id="13" name="Obdélník 12"/>
          <p:cNvSpPr/>
          <p:nvPr/>
        </p:nvSpPr>
        <p:spPr bwMode="auto">
          <a:xfrm>
            <a:off x="9496425" y="6888485"/>
            <a:ext cx="1944688" cy="15113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defTabSz="1279525" eaLnBrk="1" hangingPunct="1">
              <a:defRPr/>
            </a:pPr>
            <a:endParaRPr lang="cs-CZ" dirty="0">
              <a:solidFill>
                <a:schemeClr val="tx1"/>
              </a:solidFill>
            </a:endParaRPr>
          </a:p>
          <a:p>
            <a:pPr algn="ctr" defTabSz="1279525" eaLnBrk="1" hangingPunct="1">
              <a:defRPr/>
            </a:pPr>
            <a:r>
              <a:rPr lang="cs-CZ" dirty="0">
                <a:solidFill>
                  <a:schemeClr val="tx1"/>
                </a:solidFill>
              </a:rPr>
              <a:t>Interpretace</a:t>
            </a:r>
          </a:p>
          <a:p>
            <a:pPr algn="ctr" defTabSz="1279525" eaLnBrk="1" hangingPunct="1">
              <a:defRPr/>
            </a:pPr>
            <a:r>
              <a:rPr lang="cs-CZ" sz="2000" dirty="0">
                <a:solidFill>
                  <a:schemeClr val="tx1"/>
                </a:solidFill>
              </a:rPr>
              <a:t>(propojení s ostatními </a:t>
            </a:r>
            <a:r>
              <a:rPr lang="cs-CZ" sz="2000" dirty="0" err="1">
                <a:solidFill>
                  <a:schemeClr val="tx1"/>
                </a:solidFill>
              </a:rPr>
              <a:t>info</a:t>
            </a:r>
            <a:r>
              <a:rPr lang="cs-CZ" sz="2000" dirty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4" name="Pravá složená závorka 13"/>
          <p:cNvSpPr/>
          <p:nvPr/>
        </p:nvSpPr>
        <p:spPr>
          <a:xfrm rot="16200000">
            <a:off x="5752815" y="717062"/>
            <a:ext cx="719708" cy="10514012"/>
          </a:xfrm>
          <a:prstGeom prst="rightBrac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9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 err="1"/>
              <a:t>INterpretace</a:t>
            </a:r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352328"/>
            <a:ext cx="11521440" cy="6984776"/>
          </a:xfrm>
        </p:spPr>
        <p:txBody>
          <a:bodyPr>
            <a:normAutofit lnSpcReduction="10000"/>
          </a:bodyPr>
          <a:lstStyle/>
          <a:p>
            <a:r>
              <a:rPr lang="cs-CZ" sz="3200" dirty="0" err="1"/>
              <a:t>Znovuujasnění</a:t>
            </a:r>
            <a:r>
              <a:rPr lang="cs-CZ" sz="3200" dirty="0"/>
              <a:t> ohniska – hlavního důvodu </a:t>
            </a:r>
            <a:r>
              <a:rPr lang="cs-CZ" sz="3200" dirty="0" err="1"/>
              <a:t>vyšetření,otázky</a:t>
            </a:r>
            <a:r>
              <a:rPr lang="cs-CZ" sz="3200" dirty="0"/>
              <a:t>, hypotézy</a:t>
            </a:r>
          </a:p>
          <a:p>
            <a:r>
              <a:rPr lang="cs-CZ" sz="3200" dirty="0"/>
              <a:t>Rozpomenutí  na hlavní domény fungování</a:t>
            </a:r>
          </a:p>
          <a:p>
            <a:pPr lvl="1"/>
            <a:r>
              <a:rPr lang="cs-CZ" sz="2800" dirty="0"/>
              <a:t>chování –  emoce – kognice – interpersonální – sebepojetí + specifické oblasti</a:t>
            </a:r>
          </a:p>
          <a:p>
            <a:r>
              <a:rPr lang="cs-CZ" sz="3200" dirty="0"/>
              <a:t>Organizace a integrace dat</a:t>
            </a:r>
          </a:p>
          <a:p>
            <a:pPr lvl="1"/>
            <a:r>
              <a:rPr lang="cs-CZ" sz="2800" dirty="0"/>
              <a:t>co jsme se kterou metodou (vč. </a:t>
            </a:r>
            <a:r>
              <a:rPr lang="cs-CZ" sz="2800" b="1" dirty="0"/>
              <a:t>rozhovoru a pozorování</a:t>
            </a:r>
            <a:r>
              <a:rPr lang="cs-CZ" sz="2800" dirty="0"/>
              <a:t>) o každé doméně dozvěděli vzhledem k ohnisku vyšetření</a:t>
            </a:r>
          </a:p>
          <a:p>
            <a:r>
              <a:rPr lang="cs-CZ" sz="3200" dirty="0"/>
              <a:t>Vyřešení nesrovnalostí a rozporů</a:t>
            </a:r>
          </a:p>
          <a:p>
            <a:r>
              <a:rPr lang="cs-CZ" sz="3200" dirty="0"/>
              <a:t>Zamyšlení nad nečekanými zjištěními</a:t>
            </a:r>
          </a:p>
          <a:p>
            <a:r>
              <a:rPr lang="cs-CZ" sz="3200" dirty="0"/>
              <a:t>Formulace odpovědi na otázky vyšetření</a:t>
            </a:r>
          </a:p>
          <a:p>
            <a:r>
              <a:rPr lang="cs-CZ" sz="3200" dirty="0"/>
              <a:t>Navržení doporučení</a:t>
            </a:r>
          </a:p>
        </p:txBody>
      </p:sp>
    </p:spTree>
    <p:extLst>
      <p:ext uri="{BB962C8B-B14F-4D97-AF65-F5344CB8AC3E}">
        <p14:creationId xmlns:p14="http://schemas.microsoft.com/office/powerpoint/2010/main" val="217780199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/>
              <a:t>Zpráva  (nález)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602304"/>
          </a:xfrm>
        </p:spPr>
        <p:txBody>
          <a:bodyPr>
            <a:normAutofit lnSpcReduction="10000"/>
          </a:bodyPr>
          <a:lstStyle/>
          <a:p>
            <a:r>
              <a:rPr lang="cs-CZ" sz="3200" dirty="0"/>
              <a:t>Účelem zprávy je </a:t>
            </a:r>
          </a:p>
          <a:p>
            <a:pPr lvl="1"/>
            <a:r>
              <a:rPr lang="cs-CZ" sz="2800" dirty="0"/>
              <a:t>Vytvořit záznam (někdy i právně relevantní dokument)</a:t>
            </a:r>
          </a:p>
          <a:p>
            <a:pPr lvl="1"/>
            <a:r>
              <a:rPr lang="cs-CZ" sz="2800" dirty="0"/>
              <a:t>Lépe interpretovat </a:t>
            </a:r>
            <a:r>
              <a:rPr lang="cs-CZ" sz="2400" dirty="0"/>
              <a:t>- psaní vyjasňuje myšlení, omezuje percepční zkreslení, vede ke generování hypotéz</a:t>
            </a:r>
          </a:p>
          <a:p>
            <a:pPr lvl="1"/>
            <a:r>
              <a:rPr lang="cs-CZ" sz="2800" dirty="0"/>
              <a:t>Komunikovat výsledky vyšetření</a:t>
            </a:r>
          </a:p>
          <a:p>
            <a:pPr lvl="2"/>
            <a:r>
              <a:rPr lang="cs-CZ" sz="2520" dirty="0"/>
              <a:t>Odpovědět na otázky zadavatele, poskytnout relevantní doplňující informace</a:t>
            </a:r>
          </a:p>
          <a:p>
            <a:pPr lvl="1"/>
            <a:endParaRPr lang="cs-CZ" sz="2800" dirty="0"/>
          </a:p>
          <a:p>
            <a:r>
              <a:rPr lang="cs-CZ" sz="3200" dirty="0"/>
              <a:t>Hlavním adresátem je zadavatel vyšetření (</a:t>
            </a:r>
            <a:r>
              <a:rPr lang="cs-CZ" sz="3200" dirty="0" err="1"/>
              <a:t>referrer</a:t>
            </a:r>
            <a:r>
              <a:rPr lang="cs-CZ" sz="3200" dirty="0"/>
              <a:t>)</a:t>
            </a:r>
          </a:p>
          <a:p>
            <a:pPr lvl="1"/>
            <a:r>
              <a:rPr lang="cs-CZ" sz="2800" dirty="0"/>
              <a:t>Zohlednění potřeb adresáta – účel, vzdělání, odbornost</a:t>
            </a:r>
          </a:p>
          <a:p>
            <a:pPr lvl="1"/>
            <a:r>
              <a:rPr lang="cs-CZ" sz="2800" dirty="0"/>
              <a:t>Zohlednění dalších adresátů může/nemusí vést k různým verzím zprávy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9212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778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7200" dirty="0"/>
              <a:t>Organizace kurzu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21360" cy="6194192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3600" dirty="0"/>
              <a:t>Teoretické přednášky</a:t>
            </a:r>
          </a:p>
          <a:p>
            <a:pPr lvl="1" eaLnBrk="1" hangingPunct="1"/>
            <a:r>
              <a:rPr lang="cs-CZ" altLang="cs-CZ" sz="3200" dirty="0"/>
              <a:t>pokrytí tématu do šířky</a:t>
            </a:r>
          </a:p>
          <a:p>
            <a:pPr lvl="1" eaLnBrk="1" hangingPunct="1"/>
            <a:r>
              <a:rPr lang="cs-CZ" altLang="cs-CZ" sz="3200" dirty="0"/>
              <a:t>samostatné studium, čtení</a:t>
            </a:r>
          </a:p>
          <a:p>
            <a:pPr lvl="1"/>
            <a:r>
              <a:rPr lang="cs-CZ" altLang="cs-CZ" sz="3080" dirty="0" err="1"/>
              <a:t>Hogan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Zuckerman</a:t>
            </a:r>
            <a:r>
              <a:rPr lang="cs-CZ" altLang="cs-CZ" sz="3080" dirty="0"/>
              <a:t>/</a:t>
            </a:r>
            <a:r>
              <a:rPr lang="cs-CZ" altLang="cs-CZ" sz="3080" dirty="0" err="1"/>
              <a:t>Lichtenberg</a:t>
            </a:r>
            <a:r>
              <a:rPr lang="cs-CZ" altLang="cs-CZ" sz="3080" dirty="0"/>
              <a:t> + </a:t>
            </a:r>
            <a:r>
              <a:rPr lang="cs-CZ" altLang="cs-CZ" sz="3080" dirty="0" err="1"/>
              <a:t>Groth-Marnat</a:t>
            </a:r>
            <a:r>
              <a:rPr lang="cs-CZ" altLang="cs-CZ" sz="3080" dirty="0"/>
              <a:t> (klinické přesahy) + Svoboda (český kontext)</a:t>
            </a:r>
          </a:p>
          <a:p>
            <a:pPr marL="0" indent="0" eaLnBrk="1" hangingPunct="1">
              <a:buNone/>
            </a:pPr>
            <a:r>
              <a:rPr lang="cs-CZ" altLang="cs-CZ" sz="3600" dirty="0"/>
              <a:t>Praktické semináře s odborníky z praxe</a:t>
            </a:r>
          </a:p>
          <a:p>
            <a:pPr lvl="1" eaLnBrk="1" hangingPunct="1"/>
            <a:r>
              <a:rPr lang="cs-CZ" altLang="cs-CZ" sz="3200" dirty="0"/>
              <a:t>úzce zaměřené na vybranou metodu reprezentující danou oblast a určitý prvek vyšetření</a:t>
            </a:r>
          </a:p>
          <a:p>
            <a:pPr lvl="1" eaLnBrk="1" hangingPunct="1"/>
            <a:r>
              <a:rPr lang="cs-CZ" altLang="cs-CZ" sz="3200" dirty="0"/>
              <a:t>přímá zkušenost</a:t>
            </a:r>
          </a:p>
          <a:p>
            <a:pPr lvl="1"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7200" dirty="0"/>
              <a:t>PSYCHODIAGNOSTIKA V ČR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239962"/>
            <a:ext cx="11809412" cy="6737101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Psychodiagnostická činnost patří k základním činnostem psychologů</a:t>
            </a:r>
            <a:r>
              <a:rPr lang="en-US" altLang="cs-CZ" sz="3200" dirty="0"/>
              <a:t>  - ale prom</a:t>
            </a:r>
            <a:r>
              <a:rPr lang="cs-CZ" altLang="cs-CZ" sz="3200" dirty="0" err="1"/>
              <a:t>ěň</a:t>
            </a:r>
            <a:r>
              <a:rPr lang="en-US" altLang="cs-CZ" sz="3200" dirty="0" err="1"/>
              <a:t>uje</a:t>
            </a:r>
            <a:r>
              <a:rPr lang="en-US" altLang="cs-CZ" sz="3200" dirty="0"/>
              <a:t> se</a:t>
            </a:r>
            <a:r>
              <a:rPr lang="cs-CZ" altLang="cs-CZ" sz="3200" dirty="0"/>
              <a:t> </a:t>
            </a:r>
            <a:r>
              <a:rPr lang="cs-CZ" altLang="cs-CZ" sz="2400" dirty="0"/>
              <a:t>(viz též G-M – množství času stráveného </a:t>
            </a:r>
            <a:r>
              <a:rPr lang="cs-CZ" altLang="cs-CZ" sz="2400" dirty="0" err="1"/>
              <a:t>psdg</a:t>
            </a:r>
            <a:r>
              <a:rPr lang="cs-CZ" altLang="cs-CZ" sz="2400" dirty="0"/>
              <a:t>. činnostmi klesá)</a:t>
            </a:r>
            <a:endParaRPr lang="cs-CZ" altLang="cs-CZ" sz="3200" dirty="0"/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>
                <a:cs typeface="Times New Roman" panose="02020603050405020304" pitchFamily="18" charset="0"/>
              </a:rPr>
              <a:t>Odhad – asi 400 000 psychologických vyšetření ročně , původně „testování“ v klinice a poradenství, později i jiné oblasti - personalistika, vězeňství, sport, reklama, doprava atd. …</a:t>
            </a:r>
          </a:p>
          <a:p>
            <a:pPr eaLnBrk="1" hangingPunct="1">
              <a:lnSpc>
                <a:spcPct val="120000"/>
              </a:lnSpc>
            </a:pPr>
            <a:r>
              <a:rPr lang="cs-CZ" altLang="cs-CZ" sz="3200" dirty="0"/>
              <a:t>V ČR se </a:t>
            </a:r>
            <a:r>
              <a:rPr lang="cs-CZ" altLang="cs-CZ" sz="3200" dirty="0" err="1"/>
              <a:t>psdg</a:t>
            </a:r>
            <a:r>
              <a:rPr lang="cs-CZ" altLang="cs-CZ" sz="3200" dirty="0"/>
              <a:t> před r. 1989 rozvíjela jen omezeně </a:t>
            </a:r>
            <a:r>
              <a:rPr lang="cs-CZ" altLang="cs-CZ" sz="2000" dirty="0"/>
              <a:t>(po r. 1989 vlastně taky </a:t>
            </a:r>
            <a:r>
              <a:rPr lang="cs-CZ" altLang="cs-CZ" sz="2000" dirty="0">
                <a:sym typeface="Wingdings" panose="05000000000000000000" pitchFamily="2" charset="2"/>
              </a:rPr>
              <a:t>)</a:t>
            </a:r>
            <a:r>
              <a:rPr lang="cs-CZ" altLang="cs-CZ" sz="3200" dirty="0"/>
              <a:t>. 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600" dirty="0"/>
              <a:t>Laické překlady metod, laicky vyráběné pomůcky, chyběly české normy.  </a:t>
            </a:r>
            <a:endParaRPr lang="cs-CZ" altLang="cs-CZ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Svoboda  a kol. -</a:t>
            </a:r>
            <a:r>
              <a:rPr lang="cs-CZ" altLang="cs-CZ" sz="5400" b="1" dirty="0"/>
              <a:t> Průzkum užívání </a:t>
            </a:r>
            <a:r>
              <a:rPr lang="cs-CZ" altLang="cs-CZ" sz="5400" b="1" dirty="0" err="1"/>
              <a:t>psdg</a:t>
            </a:r>
            <a:r>
              <a:rPr lang="cs-CZ" altLang="cs-CZ" sz="5400" b="1" dirty="0"/>
              <a:t> metod: 2001 – 2003</a:t>
            </a:r>
            <a:endParaRPr lang="cs-CZ" sz="4000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521360" cy="6050176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Dotazník: údaje o respondentovi, prostředí  diagnostiky – žadatelé a požadavky, používané metody a jejich hodnocení, co chybí v č. diagnostice, negativní zkušenosti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Kvótní výběr: regiony, hustota psychologů v regionech, specializace, věk, délka praxe…</a:t>
            </a:r>
          </a:p>
          <a:p>
            <a:pPr marL="1306513" lvl="1" indent="-746125" eaLnBrk="1" hangingPunct="1">
              <a:lnSpc>
                <a:spcPct val="120000"/>
              </a:lnSpc>
              <a:defRPr/>
            </a:pPr>
            <a:r>
              <a:rPr lang="cs-CZ" altLang="cs-CZ" sz="2400" dirty="0"/>
              <a:t>2 026 psychologů,  z toho výběr 316 osob (221 žen, 95 mužů),   praktičtí psychologové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cs-CZ" altLang="cs-CZ" sz="3200" dirty="0"/>
              <a:t>Oblast diagnostické práce: 1. </a:t>
            </a:r>
            <a:r>
              <a:rPr lang="cs-CZ" altLang="cs-CZ" sz="3200" b="1" dirty="0"/>
              <a:t>Klinická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138, 2. </a:t>
            </a:r>
            <a:r>
              <a:rPr lang="cs-CZ" altLang="cs-CZ" sz="3200" b="1" dirty="0"/>
              <a:t>Poradenská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110, 3. </a:t>
            </a:r>
            <a:r>
              <a:rPr lang="cs-CZ" altLang="cs-CZ" sz="3200" b="1" dirty="0"/>
              <a:t>Manažerská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– 46, 4. </a:t>
            </a:r>
            <a:r>
              <a:rPr lang="cs-CZ" altLang="cs-CZ" sz="3200" dirty="0" err="1"/>
              <a:t>Ps</a:t>
            </a:r>
            <a:r>
              <a:rPr lang="cs-CZ" altLang="cs-CZ" sz="3200" dirty="0"/>
              <a:t>. v </a:t>
            </a:r>
            <a:r>
              <a:rPr lang="cs-CZ" altLang="cs-CZ" sz="3200" b="1" dirty="0"/>
              <a:t>ozbrojených složkách </a:t>
            </a:r>
            <a:r>
              <a:rPr lang="cs-CZ" altLang="cs-CZ" sz="3200" dirty="0"/>
              <a:t>(armáda, policie, vězeňství)– 32, </a:t>
            </a:r>
            <a:r>
              <a:rPr lang="cs-CZ" altLang="cs-CZ" sz="3200" i="1" dirty="0"/>
              <a:t>Poměr asi 4 : 3 : 2 : 1</a:t>
            </a:r>
            <a:endParaRPr lang="cs-CZ" altLang="cs-CZ" sz="3400" b="1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 dirty="0"/>
              <a:t>Svoboda  a kol. -</a:t>
            </a:r>
            <a:r>
              <a:rPr lang="cs-CZ" altLang="cs-CZ" sz="4800" b="1" dirty="0"/>
              <a:t> Průzkum užívání </a:t>
            </a:r>
            <a:r>
              <a:rPr lang="cs-CZ" altLang="cs-CZ" sz="4800" b="1" dirty="0" err="1"/>
              <a:t>psdg</a:t>
            </a:r>
            <a:r>
              <a:rPr lang="cs-CZ" altLang="cs-CZ" sz="4800" b="1" dirty="0"/>
              <a:t> metod: 2001 – 2003</a:t>
            </a:r>
            <a:endParaRPr lang="cs-CZ" sz="4800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Diagnostikované psychické jevy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Intelekt + Osobnost  na prvních místech ve všech skupinách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Používané metody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 </a:t>
            </a:r>
            <a:r>
              <a:rPr lang="cs-CZ" altLang="cs-CZ" sz="3400" dirty="0"/>
              <a:t>1. Výkonové testy  (intelekt, paměť, pozornost)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2. Dotazníky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dirty="0"/>
              <a:t> 3. Projektivní metody</a:t>
            </a:r>
            <a:endParaRPr lang="cs-CZ" altLang="cs-CZ" b="1" u="sng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0881360" cy="6266200"/>
          </a:xfrm>
        </p:spPr>
        <p:txBody>
          <a:bodyPr>
            <a:normAutofit fontScale="850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100" b="1" dirty="0"/>
              <a:t>Nejpoužívanější metody - první desítka</a:t>
            </a:r>
            <a:r>
              <a:rPr lang="cs-CZ" altLang="cs-CZ" sz="3100" dirty="0"/>
              <a:t>: 4 inteligenční testy, 4 projektivní metody, 2 dotazníky)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Raven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IST (</a:t>
            </a:r>
            <a:r>
              <a:rPr lang="cs-CZ" altLang="cs-CZ" sz="3300" b="1" dirty="0" err="1"/>
              <a:t>Amthauer</a:t>
            </a:r>
            <a:r>
              <a:rPr lang="cs-CZ" altLang="cs-CZ" sz="3300" b="1" dirty="0"/>
              <a:t>)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WAIS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ROR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Kresba postavy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Eysenckovy</a:t>
            </a:r>
            <a:r>
              <a:rPr lang="cs-CZ" altLang="cs-CZ" sz="3300" b="1" dirty="0"/>
              <a:t> dotazníky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Baumtest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Lüscher</a:t>
            </a:r>
            <a:endParaRPr lang="cs-CZ" altLang="cs-CZ" sz="3300" b="1" dirty="0"/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 err="1"/>
              <a:t>Wechsler</a:t>
            </a:r>
            <a:r>
              <a:rPr lang="cs-CZ" altLang="cs-CZ" sz="3300" b="1" dirty="0"/>
              <a:t> – PDW</a:t>
            </a:r>
          </a:p>
          <a:p>
            <a:pPr marL="746125" indent="-746125" eaLnBrk="1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cs-CZ" altLang="cs-CZ" sz="3300" b="1" dirty="0"/>
              <a:t>16PF  (</a:t>
            </a:r>
            <a:r>
              <a:rPr lang="cs-CZ" altLang="cs-CZ" sz="3300" b="1" dirty="0" err="1"/>
              <a:t>Cattellův</a:t>
            </a:r>
            <a:r>
              <a:rPr lang="cs-CZ" altLang="cs-CZ" sz="3300" b="1" dirty="0"/>
              <a:t> dotazník)     ….</a:t>
            </a:r>
            <a:endParaRPr lang="cs-CZ" altLang="cs-CZ" sz="1600" b="1" u="sng" dirty="0"/>
          </a:p>
        </p:txBody>
      </p:sp>
      <p:sp>
        <p:nvSpPr>
          <p:cNvPr id="44036" name="TextovéPole 3"/>
          <p:cNvSpPr txBox="1">
            <a:spLocks noChangeArrowheads="1"/>
          </p:cNvSpPr>
          <p:nvPr/>
        </p:nvSpPr>
        <p:spPr bwMode="auto">
          <a:xfrm>
            <a:off x="5303838" y="4498975"/>
            <a:ext cx="7359650" cy="56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>
            <a:spAutoFit/>
          </a:bodyPr>
          <a:lstStyle>
            <a:lvl1pPr>
              <a:spcBef>
                <a:spcPct val="20000"/>
              </a:spcBef>
              <a:buChar char="•"/>
              <a:defRPr sz="4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39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3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Nejvíce zdiskreditované testy</a:t>
            </a:r>
            <a:r>
              <a:rPr lang="cs-CZ" altLang="cs-CZ" sz="2500" dirty="0"/>
              <a:t> </a:t>
            </a:r>
            <a:r>
              <a:rPr lang="cs-CZ" altLang="cs-CZ" sz="1400" dirty="0"/>
              <a:t>(</a:t>
            </a:r>
            <a:r>
              <a:rPr lang="cs-CZ" altLang="cs-CZ" sz="1400" dirty="0" err="1"/>
              <a:t>Norcross</a:t>
            </a:r>
            <a:r>
              <a:rPr lang="cs-CZ" altLang="cs-CZ" sz="1400" dirty="0"/>
              <a:t> et al., 2006)</a:t>
            </a:r>
          </a:p>
        </p:txBody>
      </p:sp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300" y="5016500"/>
            <a:ext cx="736917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cs-CZ" sz="5400" dirty="0"/>
              <a:t>Nejužívanější nástroje v PPP a SPC</a:t>
            </a:r>
            <a:br>
              <a:rPr lang="cs-CZ" sz="5400" dirty="0"/>
            </a:br>
            <a:r>
              <a:rPr lang="cs-CZ" sz="3600" dirty="0">
                <a:latin typeface="+mn-lt"/>
              </a:rPr>
              <a:t>(2010, materiál bývalého IPPP, nyní NÚV)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sz="half" idx="1"/>
          </p:nvPr>
        </p:nvSpPr>
        <p:spPr>
          <a:xfrm>
            <a:off x="640082" y="2998894"/>
            <a:ext cx="5338267" cy="6266201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PPP</a:t>
            </a:r>
            <a:r>
              <a:rPr lang="cs-CZ" altLang="cs-CZ" sz="2200" dirty="0"/>
              <a:t>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WISC</a:t>
            </a:r>
            <a:r>
              <a:rPr lang="cs-CZ" altLang="cs-CZ" sz="2200" dirty="0"/>
              <a:t> III.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IV. revize </a:t>
            </a:r>
            <a:r>
              <a:rPr lang="cs-CZ" altLang="cs-CZ" sz="2200" b="1" dirty="0" err="1"/>
              <a:t>Stanford-Binetovy</a:t>
            </a:r>
            <a:r>
              <a:rPr lang="cs-CZ" altLang="cs-CZ" sz="2200" dirty="0"/>
              <a:t> zkoušky, </a:t>
            </a:r>
            <a:r>
              <a:rPr lang="cs-CZ" altLang="cs-CZ" sz="2200" b="1" dirty="0"/>
              <a:t>SON-R</a:t>
            </a:r>
            <a:r>
              <a:rPr lang="cs-CZ" altLang="cs-CZ" sz="2200" dirty="0"/>
              <a:t> 2,5-7 a </a:t>
            </a:r>
            <a:r>
              <a:rPr lang="cs-CZ" altLang="cs-CZ" sz="2200" b="1" dirty="0" err="1"/>
              <a:t>Woodcock</a:t>
            </a:r>
            <a:r>
              <a:rPr lang="cs-CZ" altLang="cs-CZ" sz="2200" b="1" dirty="0"/>
              <a:t>-Johnson </a:t>
            </a:r>
            <a:r>
              <a:rPr lang="cs-CZ" altLang="cs-CZ" sz="2200" dirty="0"/>
              <a:t>IE,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 err="1"/>
              <a:t>Rey</a:t>
            </a:r>
            <a:r>
              <a:rPr lang="cs-CZ" altLang="cs-CZ" sz="2200" b="1" dirty="0"/>
              <a:t> </a:t>
            </a:r>
            <a:r>
              <a:rPr lang="cs-CZ" altLang="cs-CZ" sz="2200" b="1" dirty="0" err="1"/>
              <a:t>Osterriethova</a:t>
            </a:r>
            <a:r>
              <a:rPr lang="cs-CZ" altLang="cs-CZ" sz="2200" b="1" dirty="0"/>
              <a:t> </a:t>
            </a:r>
            <a:r>
              <a:rPr lang="cs-CZ" altLang="cs-CZ" sz="2200" dirty="0"/>
              <a:t>komplexní figura (diagnostika pozornosti, zrakové percepce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schopností),</a:t>
            </a:r>
            <a:r>
              <a:rPr lang="cs-CZ" altLang="cs-CZ" sz="2200" b="1" dirty="0"/>
              <a:t> Reverzní test </a:t>
            </a:r>
            <a:r>
              <a:rPr lang="cs-CZ" altLang="cs-CZ" sz="2200" dirty="0"/>
              <a:t>(diagnostika zrakové percepce) a </a:t>
            </a:r>
            <a:r>
              <a:rPr lang="cs-CZ" altLang="cs-CZ" sz="2200" b="1" dirty="0"/>
              <a:t>Test obkreslování </a:t>
            </a:r>
            <a:r>
              <a:rPr lang="cs-CZ" altLang="cs-CZ" sz="2200" dirty="0"/>
              <a:t>(posouzení jemné motoriky, </a:t>
            </a:r>
            <a:r>
              <a:rPr lang="cs-CZ" altLang="cs-CZ" sz="2200" dirty="0" err="1"/>
              <a:t>grafomotoriky</a:t>
            </a:r>
            <a:r>
              <a:rPr lang="cs-CZ" altLang="cs-CZ" sz="2200" dirty="0"/>
              <a:t> a </a:t>
            </a:r>
            <a:r>
              <a:rPr lang="cs-CZ" altLang="cs-CZ" sz="2200" dirty="0" err="1"/>
              <a:t>vizuomotorických</a:t>
            </a:r>
            <a:r>
              <a:rPr lang="cs-CZ" altLang="cs-CZ" sz="2200" dirty="0"/>
              <a:t> schopností).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rodinných vztahů, pro posouzení osobnostních charakteristik a sebepojetí u dětí a dospívajících a dotazníky zaměřené na mapování vrstevnických vztahů ve školních třídách.</a:t>
            </a:r>
          </a:p>
        </p:txBody>
      </p:sp>
      <p:sp>
        <p:nvSpPr>
          <p:cNvPr id="45060" name="Zástupný symbol pro obsah 3"/>
          <p:cNvSpPr>
            <a:spLocks noGrp="1"/>
          </p:cNvSpPr>
          <p:nvPr>
            <p:ph sz="half" idx="2"/>
          </p:nvPr>
        </p:nvSpPr>
        <p:spPr>
          <a:xfrm>
            <a:off x="6183174" y="2998896"/>
            <a:ext cx="5338267" cy="5978168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cs-CZ" altLang="cs-CZ" sz="2200" b="1" dirty="0"/>
              <a:t>SPC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dirty="0"/>
              <a:t>Nástroje pro diagnostiku percepčně motorických schopností, užívané speciálními pedagogy - </a:t>
            </a:r>
            <a:r>
              <a:rPr lang="cs-CZ" altLang="cs-CZ" sz="2200" b="1" dirty="0"/>
              <a:t>Zkouška laterality, Reverzní test a Test kresby lidské postavy</a:t>
            </a:r>
            <a:r>
              <a:rPr lang="cs-CZ" altLang="cs-CZ" sz="2200" dirty="0"/>
              <a:t>,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Test obkreslování </a:t>
            </a:r>
            <a:r>
              <a:rPr lang="cs-CZ" altLang="cs-CZ" sz="2200" dirty="0"/>
              <a:t>a percepčně motorické zkoušky ze souboru </a:t>
            </a:r>
            <a:r>
              <a:rPr lang="cs-CZ" altLang="cs-CZ" sz="2200" b="1" dirty="0"/>
              <a:t>Diagnostika vývojových poruch učení</a:t>
            </a:r>
            <a:r>
              <a:rPr lang="cs-CZ" altLang="cs-CZ" sz="2200" dirty="0"/>
              <a:t>, případně též </a:t>
            </a:r>
            <a:r>
              <a:rPr lang="cs-CZ" altLang="cs-CZ" sz="2200" b="1" dirty="0"/>
              <a:t>Zkouška sluchové diferenciace </a:t>
            </a:r>
            <a:r>
              <a:rPr lang="cs-CZ" altLang="cs-CZ" sz="2200" dirty="0"/>
              <a:t>WM (původní </a:t>
            </a:r>
            <a:r>
              <a:rPr lang="cs-CZ" altLang="cs-CZ" sz="2200" dirty="0" err="1"/>
              <a:t>Wepmanova</a:t>
            </a:r>
            <a:r>
              <a:rPr lang="cs-CZ" altLang="cs-CZ" sz="2200" dirty="0"/>
              <a:t> zkouška v úpravě Matějčka). </a:t>
            </a:r>
          </a:p>
          <a:p>
            <a:pPr eaLnBrk="1" hangingPunct="1">
              <a:buFontTx/>
              <a:buAutoNum type="arabicPeriod"/>
            </a:pPr>
            <a:r>
              <a:rPr lang="cs-CZ" altLang="cs-CZ" sz="2200" b="1" dirty="0"/>
              <a:t>Barevné progresivní matice</a:t>
            </a:r>
            <a:r>
              <a:rPr lang="cs-CZ" altLang="cs-CZ" sz="2200" dirty="0"/>
              <a:t>, méně často pak </a:t>
            </a:r>
            <a:r>
              <a:rPr lang="cs-CZ" altLang="cs-CZ" sz="2200" b="1" dirty="0"/>
              <a:t>Standardní progresivní matice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endParaRPr lang="cs-CZ" altLang="cs-CZ" sz="1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Doporučené metody pro </a:t>
            </a:r>
            <a:br>
              <a:rPr lang="cs-CZ" sz="4400" dirty="0"/>
            </a:br>
            <a:r>
              <a:rPr lang="cs-CZ" sz="4400" dirty="0"/>
              <a:t>Dopravně-psychologické vyšetření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Měřené aspekty psychiky</a:t>
            </a:r>
          </a:p>
          <a:p>
            <a:pPr lvl="1"/>
            <a:r>
              <a:rPr lang="cs-CZ" sz="2920" dirty="0"/>
              <a:t>Pozornost, odolnost proti monotonii, RČ, percepce, periferní vidění, paměť, inteligence, </a:t>
            </a:r>
            <a:r>
              <a:rPr lang="cs-CZ" sz="2920" b="1" dirty="0"/>
              <a:t>osobnost</a:t>
            </a:r>
            <a:r>
              <a:rPr lang="cs-CZ" sz="2920" dirty="0"/>
              <a:t>, </a:t>
            </a:r>
            <a:r>
              <a:rPr lang="cs-CZ" sz="2920" dirty="0" err="1"/>
              <a:t>senzorimotorická</a:t>
            </a:r>
            <a:r>
              <a:rPr lang="cs-CZ" sz="2920" dirty="0"/>
              <a:t> koordinace</a:t>
            </a:r>
          </a:p>
          <a:p>
            <a:r>
              <a:rPr lang="cs-CZ" sz="3200" dirty="0"/>
              <a:t>Manuál doporučených psychodiagnostických metod… (2010)</a:t>
            </a:r>
          </a:p>
          <a:p>
            <a:r>
              <a:rPr lang="cs-CZ" sz="1400" dirty="0"/>
              <a:t>http://www.ff.upol.cz/fileadmin/user_upload/FF-katedry/psychologie/Sborniky_a_monografie/seitl/Manul_final_v6_19_1_2011-1.pdf</a:t>
            </a:r>
          </a:p>
        </p:txBody>
      </p:sp>
    </p:spTree>
    <p:extLst>
      <p:ext uri="{BB962C8B-B14F-4D97-AF65-F5344CB8AC3E}">
        <p14:creationId xmlns:p14="http://schemas.microsoft.com/office/powerpoint/2010/main" val="30236951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800"/>
              <a:t>Svoboda  a kol. -</a:t>
            </a:r>
            <a:r>
              <a:rPr lang="cs-CZ" altLang="cs-CZ" sz="4800" b="1"/>
              <a:t> Průzkum užívání psdg metod: 2001 – 2003</a:t>
            </a:r>
            <a:endParaRPr lang="cs-CZ" sz="4800"/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2712368"/>
            <a:ext cx="12098337" cy="6696743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Co chybí v české psychodiagnostické praxi 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Normy, standardizace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Semináře, výcviky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Nové metody, rozšíření nabídky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PC formy metod, aktualizace</a:t>
            </a:r>
          </a:p>
          <a:p>
            <a:pPr marL="746125" indent="-746125" eaLnBrk="1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FontTx/>
              <a:buAutoNum type="arabicPeriod"/>
            </a:pPr>
            <a:r>
              <a:rPr lang="cs-CZ" altLang="cs-CZ" sz="2800" dirty="0"/>
              <a:t>Finanční dostupnost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4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400" b="1" dirty="0"/>
              <a:t>Důvody odmítání metod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800" dirty="0"/>
              <a:t>časová náročnost, malá vypovídací hodnota, kvalita norem   </a:t>
            </a:r>
            <a:r>
              <a:rPr lang="cs-CZ" altLang="cs-CZ" sz="28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…. cena</a:t>
            </a:r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endParaRPr lang="cs-CZ" altLang="cs-CZ" sz="2400" b="1" dirty="0"/>
          </a:p>
          <a:p>
            <a:pPr marL="746125" indent="-746125" algn="ctr" eaLnBrk="1" hangingPunct="1">
              <a:lnSpc>
                <a:spcPct val="120000"/>
              </a:lnSpc>
              <a:buFontTx/>
              <a:buNone/>
            </a:pPr>
            <a:r>
              <a:rPr lang="cs-CZ" altLang="cs-CZ" sz="2800" b="1" dirty="0"/>
              <a:t>Odmítané či kritizované metody jsou současně nejčastěji používané </a:t>
            </a:r>
            <a:r>
              <a:rPr lang="cs-CZ" altLang="cs-CZ" sz="3600" b="1" dirty="0"/>
              <a:t>!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2000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2000" dirty="0"/>
              <a:t>Podrobněji Urbánek (2010) </a:t>
            </a:r>
            <a:r>
              <a:rPr lang="cs-CZ" sz="1800" dirty="0">
                <a:hlinkClick r:id="rId2"/>
              </a:rPr>
              <a:t>http://testforum.cz/domains/testforum.cz/index.php/testforum/article/view/3/3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25406-7474-478F-803B-7C871B375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Kanadští kliničtí psychologové ve forenzním kontextu 2018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DD76C0-DC32-4AFF-9E78-9A2F219A7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http://dx.doi.org/10.1037/cap0000152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4934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55178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5400"/>
              <a:t>ETIKA, STANDARDY</a:t>
            </a:r>
            <a:br>
              <a:rPr lang="cs-CZ" altLang="cs-CZ" sz="5400"/>
            </a:br>
            <a:r>
              <a:rPr lang="cs-CZ" altLang="cs-CZ" sz="5400"/>
              <a:t>JAKO </a:t>
            </a:r>
            <a:r>
              <a:rPr lang="cs-CZ" altLang="cs-CZ" sz="5400" b="1"/>
              <a:t>MAPA PSDG.KOMPETENCÍ</a:t>
            </a:r>
          </a:p>
        </p:txBody>
      </p:sp>
      <p:sp>
        <p:nvSpPr>
          <p:cNvPr id="47107" name="Zástupný symbol pro obsah 4"/>
          <p:cNvSpPr>
            <a:spLocks noGrp="1"/>
          </p:cNvSpPr>
          <p:nvPr>
            <p:ph idx="1"/>
          </p:nvPr>
        </p:nvSpPr>
        <p:spPr>
          <a:xfrm>
            <a:off x="639763" y="3000399"/>
            <a:ext cx="11522075" cy="5976913"/>
          </a:xfrm>
        </p:spPr>
        <p:txBody>
          <a:bodyPr>
            <a:normAutofit fontScale="92500"/>
          </a:bodyPr>
          <a:lstStyle/>
          <a:p>
            <a:r>
              <a:rPr lang="en-US" altLang="cs-CZ" sz="4000" i="1" dirty="0" err="1"/>
              <a:t>Standardy</a:t>
            </a:r>
            <a:r>
              <a:rPr lang="en-US" altLang="cs-CZ" sz="4000" i="1" dirty="0"/>
              <a:t> pro </a:t>
            </a:r>
            <a:r>
              <a:rPr lang="en-US" altLang="cs-CZ" sz="4000" i="1" dirty="0" err="1"/>
              <a:t>pedagogické</a:t>
            </a:r>
            <a:r>
              <a:rPr lang="en-US" altLang="cs-CZ" sz="4000" i="1" dirty="0"/>
              <a:t> a </a:t>
            </a:r>
            <a:r>
              <a:rPr lang="en-US" altLang="cs-CZ" sz="4000" i="1" dirty="0" err="1"/>
              <a:t>psychologické</a:t>
            </a:r>
            <a:r>
              <a:rPr lang="en-US" altLang="cs-CZ" sz="4000" i="1" dirty="0"/>
              <a:t> </a:t>
            </a:r>
            <a:r>
              <a:rPr lang="en-US" altLang="cs-CZ" sz="4000" i="1" dirty="0" err="1"/>
              <a:t>testování</a:t>
            </a:r>
            <a:r>
              <a:rPr lang="en-US" altLang="cs-CZ" sz="4000" i="1" dirty="0"/>
              <a:t>.</a:t>
            </a:r>
            <a:r>
              <a:rPr lang="en-US" altLang="cs-CZ" sz="4000" dirty="0"/>
              <a:t> </a:t>
            </a:r>
            <a:r>
              <a:rPr lang="en-US" altLang="cs-CZ" sz="4000" dirty="0" err="1"/>
              <a:t>Praha</a:t>
            </a:r>
            <a:r>
              <a:rPr lang="en-US" altLang="cs-CZ" sz="4000" dirty="0"/>
              <a:t>, </a:t>
            </a:r>
            <a:r>
              <a:rPr lang="en-US" altLang="cs-CZ" sz="4000" dirty="0" err="1"/>
              <a:t>Testcentrum</a:t>
            </a:r>
            <a:r>
              <a:rPr lang="en-US" altLang="cs-CZ" sz="4000" dirty="0"/>
              <a:t> 2001 </a:t>
            </a:r>
            <a:endParaRPr lang="cs-CZ" altLang="cs-CZ" sz="4000" dirty="0"/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Konstrukce, hodnocení a dokumentace testu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Spravedlivý přístup při testování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Používání testů</a:t>
            </a:r>
          </a:p>
          <a:p>
            <a:pPr>
              <a:lnSpc>
                <a:spcPts val="4338"/>
              </a:lnSpc>
            </a:pPr>
            <a:r>
              <a:rPr lang="cs-CZ" altLang="cs-CZ" sz="4480"/>
              <a:t>Normy</a:t>
            </a:r>
            <a:r>
              <a:rPr lang="cs-CZ" altLang="cs-CZ" sz="4480" dirty="0"/>
              <a:t>, např. ISO10667 o poskytování testových služeb v organizačním prostředí.</a:t>
            </a:r>
          </a:p>
          <a:p>
            <a:pPr lvl="1">
              <a:lnSpc>
                <a:spcPts val="4338"/>
              </a:lnSpc>
            </a:pPr>
            <a:r>
              <a:rPr lang="cs-CZ" altLang="cs-CZ" sz="4200" dirty="0"/>
              <a:t>Též informační dokumenty pro klienty – Test </a:t>
            </a:r>
            <a:r>
              <a:rPr lang="cs-CZ" altLang="cs-CZ" sz="4200" dirty="0" err="1"/>
              <a:t>takers</a:t>
            </a:r>
            <a:endParaRPr lang="cs-CZ" altLang="cs-CZ" sz="42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6000" dirty="0"/>
              <a:t>Na co se můžete těšit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5108786"/>
          </a:xfrm>
        </p:spPr>
        <p:txBody>
          <a:bodyPr/>
          <a:lstStyle/>
          <a:p>
            <a:r>
              <a:rPr lang="cs-CZ" altLang="cs-CZ" sz="4000" dirty="0"/>
              <a:t>Diagnostiku paměti s Radkou </a:t>
            </a:r>
            <a:r>
              <a:rPr lang="cs-CZ" altLang="cs-CZ" sz="4000" dirty="0" err="1"/>
              <a:t>Michalčákovou</a:t>
            </a:r>
            <a:endParaRPr lang="cs-CZ" altLang="cs-CZ" sz="4000" dirty="0"/>
          </a:p>
          <a:p>
            <a:r>
              <a:rPr lang="cs-CZ" altLang="cs-CZ" sz="4000" dirty="0"/>
              <a:t>WAIS s Monikou Víchovou (?)</a:t>
            </a:r>
          </a:p>
          <a:p>
            <a:r>
              <a:rPr lang="cs-CZ" altLang="cs-CZ" sz="4000" dirty="0"/>
              <a:t>PSSI s Vlado </a:t>
            </a:r>
            <a:r>
              <a:rPr lang="cs-CZ" altLang="cs-CZ" sz="4000" dirty="0" err="1"/>
              <a:t>Marčekem</a:t>
            </a:r>
            <a:endParaRPr lang="cs-CZ" altLang="cs-CZ" sz="4000" dirty="0"/>
          </a:p>
          <a:p>
            <a:r>
              <a:rPr lang="cs-CZ" altLang="cs-CZ" sz="4000" dirty="0"/>
              <a:t>Projektivní metody s Ivo Čermákem (?)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title"/>
          </p:nvPr>
        </p:nvSpPr>
        <p:spPr>
          <a:xfrm>
            <a:off x="639763" y="263525"/>
            <a:ext cx="11522075" cy="1223963"/>
          </a:xfrm>
        </p:spPr>
        <p:txBody>
          <a:bodyPr>
            <a:normAutofit/>
          </a:bodyPr>
          <a:lstStyle/>
          <a:p>
            <a:r>
              <a:rPr lang="cs-CZ" altLang="cs-CZ" sz="5400" dirty="0"/>
              <a:t>Standardy pro </a:t>
            </a:r>
            <a:r>
              <a:rPr lang="cs-CZ" altLang="cs-CZ" sz="5400" b="1" dirty="0"/>
              <a:t>užívání testů </a:t>
            </a:r>
            <a:r>
              <a:rPr lang="cs-CZ" altLang="cs-CZ" sz="2400" dirty="0"/>
              <a:t>(EFPA, ITC, APA)</a:t>
            </a:r>
            <a:endParaRPr lang="cs-CZ" altLang="cs-CZ" sz="5400" b="1" dirty="0"/>
          </a:p>
        </p:txBody>
      </p:sp>
      <p:sp>
        <p:nvSpPr>
          <p:cNvPr id="50179" name="Zástupný symbol pro obsah 4"/>
          <p:cNvSpPr>
            <a:spLocks noGrp="1"/>
          </p:cNvSpPr>
          <p:nvPr>
            <p:ph idx="1"/>
          </p:nvPr>
        </p:nvSpPr>
        <p:spPr>
          <a:xfrm>
            <a:off x="639763" y="1200200"/>
            <a:ext cx="11882437" cy="820891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Etika užívání testů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přijetí zodpovědnosti za účelnost použití testu (i za své podřízené)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reflexe vlastní kompetence, povinnost aktualizovat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korektnost komunikace s testovanou osobou 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ochrana osobních informací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dodržování, propagování a vyžadování standardů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Kvalita administrace a interpretace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odborná kompetence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 potenciálního přínosu užití testu (vč. zvážení ne-testování)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volba na základě silných a slabých stránek podložená empirickými, teoretickými argumenty (sledování vývoje)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reflektování férovosti testů, standardnosti podmínek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integrovat výsledky s dalšími informacemi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schopnost sdělit výsledky různým lidem (klienti, kolegové, právníci, spolupracující odborníci)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spolupráce na rozvoji testů (výzkumy, (re)standardizace…)</a:t>
            </a:r>
          </a:p>
          <a:p>
            <a:pPr marL="1303338" lvl="1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400" b="1" dirty="0"/>
              <a:t>kvalita administrace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příprava – </a:t>
            </a:r>
            <a:r>
              <a:rPr lang="cs-CZ" altLang="cs-CZ" sz="2000" dirty="0" err="1"/>
              <a:t>setting</a:t>
            </a:r>
            <a:r>
              <a:rPr lang="cs-CZ" altLang="cs-CZ" sz="2000" dirty="0"/>
              <a:t>, informování, posouzení speciálních potřeb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vlastní administrace – naladění + manuálový postup + flexibilita v mezích manuálu</a:t>
            </a:r>
          </a:p>
          <a:p>
            <a:pPr marL="1863725" lvl="2" indent="-74295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vyhodnocení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cs-CZ" altLang="cs-CZ" sz="2400" b="1" dirty="0"/>
              <a:t>Legální aspekty</a:t>
            </a:r>
          </a:p>
          <a:p>
            <a:pPr lvl="1" eaLnBrk="1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autorské práva jako záruku dalšího rozvoje metod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000" dirty="0"/>
              <a:t>péče o nešíření metod ve snaze o dlouhou životnost metod</a:t>
            </a:r>
            <a:endParaRPr lang="cs-CZ" altLang="cs-CZ" sz="4400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5400" b="1" dirty="0"/>
              <a:t>KLASIFIKACE PSDG METOD PODLE POŽADAVKŮ NA VZDĚLÁNÍ UŽIVATELE</a:t>
            </a:r>
            <a:endParaRPr lang="cs-CZ" sz="5400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fontScale="92500" lnSpcReduction="20000"/>
          </a:bodyPr>
          <a:lstStyle/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 err="1"/>
              <a:t>Hogrefe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Testcentrum</a:t>
            </a:r>
            <a:r>
              <a:rPr lang="cs-CZ" altLang="cs-CZ" sz="3200" dirty="0"/>
              <a:t> </a:t>
            </a:r>
            <a:r>
              <a:rPr lang="cs-CZ" altLang="cs-CZ" sz="2400" dirty="0"/>
              <a:t>(</a:t>
            </a:r>
            <a:r>
              <a:rPr lang="cs-CZ" sz="2400" dirty="0">
                <a:hlinkClick r:id="rId2"/>
              </a:rPr>
              <a:t>http://www.testcentrum.cz/testy</a:t>
            </a:r>
            <a:r>
              <a:rPr lang="cs-CZ" sz="2400" dirty="0"/>
              <a:t> dole)</a:t>
            </a:r>
            <a:r>
              <a:rPr lang="cs-CZ" altLang="cs-CZ" sz="3200" dirty="0"/>
              <a:t>: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A: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vzdělání  + zaškolení pro administraci, vyhodnocení a interpretaci (testy pro personalisty, pedagogy, lékaře - některé dotazníky, testy pozornosti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B: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b="1" i="1" u="sng" dirty="0"/>
              <a:t>Kategorie C:</a:t>
            </a:r>
            <a:r>
              <a:rPr lang="cs-CZ" altLang="cs-CZ" sz="3200" b="1" dirty="0"/>
              <a:t> </a:t>
            </a:r>
            <a:r>
              <a:rPr lang="cs-CZ" altLang="cs-CZ" sz="3200" dirty="0"/>
              <a:t>VŠ psychologické vzdělání + akreditovaný kurz k metodě  (</a:t>
            </a:r>
            <a:r>
              <a:rPr lang="cs-CZ" altLang="cs-CZ" sz="3200" dirty="0" err="1"/>
              <a:t>Rorschach</a:t>
            </a:r>
            <a:r>
              <a:rPr lang="cs-CZ" altLang="cs-CZ" sz="3200" dirty="0"/>
              <a:t>, MMPI, WAIS …)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endParaRPr lang="cs-CZ" altLang="cs-CZ" sz="3200" b="1" dirty="0"/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Různá nakladatelství - různé požadavky. Záleží i na deklarovaném způsobu použití. </a:t>
            </a:r>
          </a:p>
          <a:p>
            <a:pPr marL="746125" indent="-746125" eaLnBrk="1" hangingPunct="1">
              <a:lnSpc>
                <a:spcPct val="120000"/>
              </a:lnSpc>
              <a:buFontTx/>
              <a:buNone/>
            </a:pPr>
            <a:r>
              <a:rPr lang="cs-CZ" altLang="cs-CZ" sz="3200" dirty="0"/>
              <a:t>Mezinárodně poměrně složité kvalifikační struktury.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8791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Shrnutí kompetencí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266200"/>
          </a:xfrm>
        </p:spPr>
        <p:txBody>
          <a:bodyPr>
            <a:noAutofit/>
          </a:bodyPr>
          <a:lstStyle/>
          <a:p>
            <a:r>
              <a:rPr lang="cs-CZ" sz="4000" dirty="0"/>
              <a:t>Osvojené obecné principy, procesy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studium, trénink</a:t>
            </a:r>
          </a:p>
          <a:p>
            <a:r>
              <a:rPr lang="cs-CZ" sz="4000" dirty="0"/>
              <a:t>Schopnost po všech stránkách hodnotit metodu –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hlavně psychometrika a studium</a:t>
            </a:r>
          </a:p>
          <a:p>
            <a:r>
              <a:rPr lang="cs-CZ" sz="4000" dirty="0"/>
              <a:t>Schopnost vést vyšetření</a:t>
            </a:r>
          </a:p>
          <a:p>
            <a:r>
              <a:rPr lang="cs-CZ" sz="4000" dirty="0"/>
              <a:t>Schopnost administrovat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administrování konkrétních metod</a:t>
            </a:r>
          </a:p>
          <a:p>
            <a:pPr lvl="2"/>
            <a:r>
              <a:rPr lang="cs-CZ" sz="332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trénink</a:t>
            </a:r>
            <a:r>
              <a:rPr lang="cs-CZ" sz="3320" dirty="0"/>
              <a:t> komunikování, obecné prvky administrování</a:t>
            </a:r>
          </a:p>
          <a:p>
            <a:r>
              <a:rPr lang="cs-CZ" sz="4000" dirty="0"/>
              <a:t>Schopnost kriticky argumentovat závěry 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– taky trénink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KOMPETENCE HODNOTIT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Znalost psychometrických vlastností testů – nároky, které na testy klademe</a:t>
            </a:r>
          </a:p>
          <a:p>
            <a:r>
              <a:rPr lang="cs-CZ" sz="3600" dirty="0"/>
              <a:t>Znalost procesu vzniku a vývoje testů </a:t>
            </a:r>
          </a:p>
          <a:p>
            <a:r>
              <a:rPr lang="cs-CZ" sz="3600" dirty="0"/>
              <a:t>Znalosti a zkušenosti v oblasti, v níž má být test použit</a:t>
            </a:r>
          </a:p>
          <a:p>
            <a:r>
              <a:rPr lang="cs-CZ" sz="3600" dirty="0"/>
              <a:t>Schopnost posoudit relevanci norem pro konkrétního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9003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třeba si přinést z psychometriky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0881360" cy="619419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Skóry a normy (a proces standardizace/normalizace)</a:t>
            </a:r>
          </a:p>
          <a:p>
            <a:pPr lvl="1"/>
            <a:r>
              <a:rPr lang="cs-CZ" dirty="0"/>
              <a:t>percentilové, odvozené od standardních skórů a vývojové</a:t>
            </a:r>
          </a:p>
          <a:p>
            <a:pPr lvl="1"/>
            <a:r>
              <a:rPr lang="cs-CZ" dirty="0"/>
              <a:t>normy – národní, skupinové, uživatelské, </a:t>
            </a:r>
            <a:r>
              <a:rPr lang="cs-CZ" dirty="0" err="1"/>
              <a:t>ipsativní</a:t>
            </a:r>
            <a:r>
              <a:rPr lang="cs-CZ" dirty="0"/>
              <a:t> skóry</a:t>
            </a:r>
          </a:p>
          <a:p>
            <a:r>
              <a:rPr lang="cs-CZ" dirty="0"/>
              <a:t>Reliabilita</a:t>
            </a:r>
          </a:p>
          <a:p>
            <a:pPr lvl="1"/>
            <a:r>
              <a:rPr lang="cs-CZ" dirty="0"/>
              <a:t>zdroje náhodné chyby (rozptylu) a koeficienty, které je zachycují  (korelace)</a:t>
            </a:r>
          </a:p>
          <a:p>
            <a:pPr lvl="1"/>
            <a:r>
              <a:rPr lang="cs-CZ" dirty="0"/>
              <a:t>směrodatná chyba měření (SEM) a interval spolehlivosti pro pravý skór</a:t>
            </a:r>
          </a:p>
          <a:p>
            <a:pPr lvl="1"/>
            <a:r>
              <a:rPr lang="cs-CZ" dirty="0"/>
              <a:t>požadavky na reliabilitu</a:t>
            </a:r>
          </a:p>
          <a:p>
            <a:r>
              <a:rPr lang="cs-CZ" dirty="0"/>
              <a:t>Validita</a:t>
            </a:r>
          </a:p>
          <a:p>
            <a:pPr lvl="1"/>
            <a:r>
              <a:rPr lang="cs-CZ" dirty="0"/>
              <a:t>zjevná – a dopady na výsledky vyšetření</a:t>
            </a:r>
          </a:p>
          <a:p>
            <a:pPr lvl="1"/>
            <a:r>
              <a:rPr lang="cs-CZ" dirty="0"/>
              <a:t>obsahová, </a:t>
            </a:r>
            <a:r>
              <a:rPr lang="cs-CZ" dirty="0" err="1"/>
              <a:t>konstruktová</a:t>
            </a:r>
            <a:r>
              <a:rPr lang="cs-CZ" dirty="0"/>
              <a:t> – co chybí, co přebývá</a:t>
            </a:r>
          </a:p>
          <a:p>
            <a:pPr lvl="1"/>
            <a:r>
              <a:rPr lang="cs-CZ" dirty="0"/>
              <a:t>kriteriální – jak je vysoká, efekt typu metody</a:t>
            </a:r>
          </a:p>
          <a:p>
            <a:pPr lvl="1"/>
            <a:r>
              <a:rPr lang="cs-CZ" dirty="0"/>
              <a:t>prediktivní – kvalita rozhodování (</a:t>
            </a:r>
            <a:r>
              <a:rPr lang="cs-CZ" dirty="0" err="1"/>
              <a:t>spec</a:t>
            </a:r>
            <a:r>
              <a:rPr lang="cs-CZ" dirty="0"/>
              <a:t>, </a:t>
            </a:r>
            <a:r>
              <a:rPr lang="cs-CZ" dirty="0" err="1"/>
              <a:t>sens</a:t>
            </a:r>
            <a:r>
              <a:rPr lang="cs-CZ"/>
              <a:t>, falešná P/N)</a:t>
            </a:r>
            <a:endParaRPr lang="cs-CZ" dirty="0"/>
          </a:p>
          <a:p>
            <a:pPr lvl="1"/>
            <a:r>
              <a:rPr lang="cs-CZ" dirty="0"/>
              <a:t>konsekvenční (</a:t>
            </a:r>
            <a:r>
              <a:rPr lang="cs-CZ" dirty="0" err="1"/>
              <a:t>consequential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2368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9681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 txBox="1">
            <a:spLocks/>
          </p:cNvSpPr>
          <p:nvPr/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/>
        </p:spPr>
        <p:txBody>
          <a:bodyPr lIns="128001" tIns="64001" rIns="128001" bIns="64001" anchor="ctr"/>
          <a:lstStyle>
            <a:lvl1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2pPr>
            <a:lvl3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3pPr>
            <a:lvl4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4pPr>
            <a:lvl5pPr algn="ctr" defTabSz="1279525" rtl="0" eaLnBrk="0" fontAlgn="base" hangingPunct="0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5pPr>
            <a:lvl6pPr marL="4572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6pPr>
            <a:lvl7pPr marL="9144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7pPr>
            <a:lvl8pPr marL="13716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8pPr>
            <a:lvl9pPr marL="1828800" algn="ctr" defTabSz="1279525" rtl="0" fontAlgn="base">
              <a:spcBef>
                <a:spcPct val="0"/>
              </a:spcBef>
              <a:spcAft>
                <a:spcPct val="0"/>
              </a:spcAft>
              <a:defRPr sz="6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ČTENÍ NA SEMINÁŘ</a:t>
            </a:r>
            <a:r>
              <a:rPr lang="cs-CZ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cs-CZ" sz="5400" b="1" dirty="0"/>
              <a:t>Hodnocení a volba testů</a:t>
            </a:r>
          </a:p>
        </p:txBody>
      </p:sp>
      <p:sp>
        <p:nvSpPr>
          <p:cNvPr id="3" name="Obdélník 2"/>
          <p:cNvSpPr/>
          <p:nvPr/>
        </p:nvSpPr>
        <p:spPr>
          <a:xfrm>
            <a:off x="653943" y="1488232"/>
            <a:ext cx="11520488" cy="33855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endParaRPr lang="cs-CZ" sz="5400" b="1" dirty="0">
              <a:latin typeface="+mj-lt"/>
            </a:endParaRPr>
          </a:p>
          <a:p>
            <a:pPr>
              <a:defRPr/>
            </a:pPr>
            <a:endParaRPr lang="cs-CZ" sz="4000" b="1" i="1" dirty="0">
              <a:latin typeface="+mj-lt"/>
            </a:endParaRPr>
          </a:p>
          <a:p>
            <a:pPr>
              <a:defRPr/>
            </a:pPr>
            <a:r>
              <a:rPr lang="cs-CZ" sz="4000" b="1" dirty="0" err="1">
                <a:latin typeface="+mj-lt"/>
              </a:rPr>
              <a:t>Groth-Marnat</a:t>
            </a:r>
            <a:r>
              <a:rPr lang="cs-CZ" sz="4000" b="1" dirty="0">
                <a:latin typeface="+mj-lt"/>
              </a:rPr>
              <a:t> – </a:t>
            </a:r>
            <a:r>
              <a:rPr lang="cs-CZ" sz="3600" dirty="0">
                <a:latin typeface="+mj-lt"/>
              </a:rPr>
              <a:t>Kap. „</a:t>
            </a:r>
            <a:r>
              <a:rPr lang="cs-CZ" sz="3600" dirty="0" err="1">
                <a:latin typeface="+mj-lt"/>
              </a:rPr>
              <a:t>Evaluating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psychological</a:t>
            </a:r>
            <a:r>
              <a:rPr lang="cs-CZ" sz="3600" dirty="0">
                <a:latin typeface="+mj-lt"/>
              </a:rPr>
              <a:t> </a:t>
            </a:r>
            <a:r>
              <a:rPr lang="cs-CZ" sz="3600" dirty="0" err="1">
                <a:latin typeface="+mj-lt"/>
              </a:rPr>
              <a:t>tests</a:t>
            </a:r>
            <a:r>
              <a:rPr lang="cs-CZ" sz="3600" dirty="0">
                <a:latin typeface="+mj-lt"/>
              </a:rPr>
              <a:t>“</a:t>
            </a:r>
          </a:p>
          <a:p>
            <a:pPr>
              <a:defRPr/>
            </a:pPr>
            <a:r>
              <a:rPr lang="cs-CZ" sz="4000" b="1" dirty="0" err="1">
                <a:latin typeface="+mj-lt"/>
              </a:rPr>
              <a:t>Hogan</a:t>
            </a:r>
            <a:r>
              <a:rPr lang="cs-CZ" sz="4000" b="1" dirty="0">
                <a:latin typeface="+mj-lt"/>
              </a:rPr>
              <a:t> – Kap. 2 – Zdroje informací o testech</a:t>
            </a:r>
          </a:p>
          <a:p>
            <a:pPr>
              <a:defRPr/>
            </a:pPr>
            <a:r>
              <a:rPr lang="cs-CZ" sz="4000" b="1" dirty="0">
                <a:latin typeface="+mj-lt"/>
              </a:rPr>
              <a:t>Posudek psychologické způsobilosti k výkonu zaměstnání </a:t>
            </a:r>
          </a:p>
        </p:txBody>
      </p:sp>
    </p:spTree>
  </p:cSld>
  <p:clrMapOvr>
    <a:masterClrMapping/>
  </p:clrMapOvr>
  <p:transition advTm="3094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7200" dirty="0"/>
              <a:t>k zamyšlení NA SEMINÁŘ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 návaznosti na </a:t>
            </a:r>
            <a:r>
              <a:rPr lang="cs-CZ" sz="3200" i="1" dirty="0"/>
              <a:t>čtení</a:t>
            </a:r>
            <a:r>
              <a:rPr lang="cs-CZ" sz="3200" dirty="0"/>
              <a:t>, podle čeho poznáme, že stojí za to použít určitý test (metodu), že je dobrý, vhodný? Liší se pohled akademika(idealisty) a praktika? Praktiků z různých oblastí praxe?</a:t>
            </a:r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r>
              <a:rPr lang="cs-CZ" sz="3200" dirty="0"/>
              <a:t>Nakolik splňují metody použité v posudku psychologické způsobilosti k výkonu zaměstnání nároky, které na psychologické metody klademe?</a:t>
            </a: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2327024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456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640080" y="853442"/>
            <a:ext cx="11809392" cy="2038774"/>
          </a:xfrm>
        </p:spPr>
        <p:txBody>
          <a:bodyPr>
            <a:normAutofit/>
          </a:bodyPr>
          <a:lstStyle/>
          <a:p>
            <a:r>
              <a:rPr lang="cs-CZ" altLang="cs-CZ" sz="7200" dirty="0"/>
              <a:t>Požadavky </a:t>
            </a:r>
            <a:r>
              <a:rPr lang="cs-CZ" altLang="cs-CZ" sz="7200" dirty="0" err="1"/>
              <a:t>kurzu</a:t>
            </a:r>
            <a:r>
              <a:rPr lang="cs-CZ" altLang="cs-CZ" sz="2200" dirty="0" err="1"/>
              <a:t>na</a:t>
            </a:r>
            <a:r>
              <a:rPr lang="cs-CZ" altLang="cs-CZ" sz="2200" dirty="0"/>
              <a:t> které se možná tolik netěšíte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3600" dirty="0"/>
              <a:t>Samostudium</a:t>
            </a:r>
          </a:p>
          <a:p>
            <a:pPr lvl="1"/>
            <a:r>
              <a:rPr lang="cs-CZ" altLang="cs-CZ" sz="3200" dirty="0"/>
              <a:t>kontrola závěrečnou zkouškou</a:t>
            </a:r>
          </a:p>
          <a:p>
            <a:pPr marL="0" indent="0">
              <a:buNone/>
            </a:pPr>
            <a:r>
              <a:rPr lang="cs-CZ" altLang="cs-CZ" sz="3600" dirty="0"/>
              <a:t>Příprava na semináře</a:t>
            </a:r>
          </a:p>
          <a:p>
            <a:pPr lvl="1"/>
            <a:r>
              <a:rPr lang="cs-CZ" altLang="cs-CZ" sz="3200" dirty="0"/>
              <a:t>kontrola </a:t>
            </a:r>
            <a:r>
              <a:rPr lang="cs-CZ" altLang="cs-CZ" sz="3200" dirty="0" err="1"/>
              <a:t>self-testíky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position</a:t>
            </a:r>
            <a:r>
              <a:rPr lang="cs-CZ" altLang="cs-CZ" sz="3200" dirty="0"/>
              <a:t> </a:t>
            </a:r>
            <a:r>
              <a:rPr lang="cs-CZ" altLang="cs-CZ" sz="3200" dirty="0" err="1"/>
              <a:t>papery</a:t>
            </a:r>
            <a:endParaRPr lang="cs-CZ" altLang="cs-CZ" sz="3200" dirty="0"/>
          </a:p>
          <a:p>
            <a:pPr marL="0" indent="0">
              <a:buNone/>
            </a:pPr>
            <a:r>
              <a:rPr lang="cs-CZ" altLang="cs-CZ" sz="3600" dirty="0"/>
              <a:t>Vypracování zprávy z vyšetření</a:t>
            </a:r>
          </a:p>
          <a:p>
            <a:pPr lvl="1"/>
            <a:r>
              <a:rPr lang="cs-CZ" altLang="cs-CZ" sz="3200" dirty="0"/>
              <a:t>Téma seminární práce do 20. října 2021</a:t>
            </a:r>
          </a:p>
          <a:p>
            <a:pPr lvl="1"/>
            <a:r>
              <a:rPr lang="cs-CZ" altLang="cs-CZ" sz="3200" dirty="0"/>
              <a:t>seminární práce do 10. prosince 2021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dirty="0"/>
              <a:t>PŘEHLED </a:t>
            </a:r>
            <a:r>
              <a:rPr lang="cs-CZ" sz="8000" dirty="0" err="1"/>
              <a:t>ZdrojŮ</a:t>
            </a:r>
            <a:endParaRPr lang="cs-CZ" dirty="0"/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97583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5400" dirty="0"/>
              <a:t>Odborné časopisy věnované psychodiagnostickým metodám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881400" cy="62662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cs-CZ" sz="3600" dirty="0"/>
              <a:t>Články o metodách jsou častěji publikované v časopisech zaměřených na oblast, v níž metoda nalézá své uplatnění.</a:t>
            </a:r>
          </a:p>
          <a:p>
            <a:pPr>
              <a:defRPr/>
            </a:pPr>
            <a:r>
              <a:rPr lang="cs-CZ" sz="2400" dirty="0"/>
              <a:t>International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Testing</a:t>
            </a:r>
            <a:r>
              <a:rPr lang="cs-CZ" sz="2400" dirty="0"/>
              <a:t> – oficiální kanál ITC</a:t>
            </a:r>
          </a:p>
          <a:p>
            <a:pPr>
              <a:defRPr/>
            </a:pPr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Assessment (v </a:t>
            </a:r>
            <a:r>
              <a:rPr lang="cs-CZ" sz="2400" dirty="0" err="1"/>
              <a:t>PsychArticles</a:t>
            </a:r>
            <a:r>
              <a:rPr lang="cs-CZ" sz="2400" dirty="0"/>
              <a:t>, </a:t>
            </a:r>
            <a:r>
              <a:rPr lang="cs-CZ" sz="2400" dirty="0" err="1"/>
              <a:t>Hogrefe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Assessment (APA)</a:t>
            </a:r>
          </a:p>
          <a:p>
            <a:pPr>
              <a:defRPr/>
            </a:pP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Methods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Applied</a:t>
            </a:r>
            <a:r>
              <a:rPr lang="cs-CZ" sz="2400" dirty="0"/>
              <a:t> </a:t>
            </a:r>
            <a:r>
              <a:rPr lang="cs-CZ" sz="2400" dirty="0" err="1"/>
              <a:t>Psychological</a:t>
            </a:r>
            <a:r>
              <a:rPr lang="cs-CZ" sz="2400" dirty="0"/>
              <a:t> </a:t>
            </a:r>
            <a:r>
              <a:rPr lang="cs-CZ" sz="2400" dirty="0" err="1"/>
              <a:t>Measurement</a:t>
            </a:r>
            <a:r>
              <a:rPr lang="cs-CZ" sz="2400" dirty="0"/>
              <a:t>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/>
              <a:t>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Rorschachiana</a:t>
            </a:r>
            <a:r>
              <a:rPr lang="cs-CZ" sz="2400" dirty="0"/>
              <a:t> (APA)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Psychoeducational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</a:p>
          <a:p>
            <a:pPr>
              <a:defRPr/>
            </a:pPr>
            <a:r>
              <a:rPr lang="cs-CZ" sz="2400" dirty="0" err="1"/>
              <a:t>Journal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Career</a:t>
            </a:r>
            <a:r>
              <a:rPr lang="cs-CZ" sz="2400" dirty="0"/>
              <a:t> Assessment (</a:t>
            </a:r>
            <a:r>
              <a:rPr lang="cs-CZ" sz="2400" dirty="0" err="1"/>
              <a:t>Sage</a:t>
            </a:r>
            <a:r>
              <a:rPr lang="cs-CZ" sz="2400" dirty="0"/>
              <a:t>)</a:t>
            </a:r>
            <a:endParaRPr lang="cs-CZ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TESTFÓRUM – www.testforum.cz</a:t>
            </a:r>
            <a:endParaRPr lang="cs-CZ" sz="24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78747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Vydavatelé testů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>
          <a:xfrm>
            <a:off x="639763" y="2239962"/>
            <a:ext cx="12025312" cy="7169150"/>
          </a:xfrm>
        </p:spPr>
        <p:txBody>
          <a:bodyPr/>
          <a:lstStyle/>
          <a:p>
            <a:r>
              <a:rPr lang="cs-CZ" altLang="cs-CZ" sz="4000" dirty="0" err="1"/>
              <a:t>Hogrefe</a:t>
            </a:r>
            <a:r>
              <a:rPr lang="cs-CZ" altLang="cs-CZ" sz="4000" dirty="0"/>
              <a:t> - </a:t>
            </a:r>
            <a:r>
              <a:rPr lang="cs-CZ" altLang="cs-CZ" sz="4000" dirty="0" err="1"/>
              <a:t>Testcentrum</a:t>
            </a:r>
            <a:r>
              <a:rPr lang="cs-CZ" altLang="cs-CZ" sz="4000" dirty="0"/>
              <a:t> </a:t>
            </a:r>
            <a:r>
              <a:rPr lang="cs-CZ" altLang="cs-CZ" sz="2400" dirty="0"/>
              <a:t>http://www.testcentrum.cz/</a:t>
            </a:r>
          </a:p>
          <a:p>
            <a:r>
              <a:rPr lang="cs-CZ" altLang="cs-CZ" sz="4000" dirty="0"/>
              <a:t>Psychodiagnostika </a:t>
            </a:r>
            <a:r>
              <a:rPr lang="cs-CZ" altLang="cs-CZ" sz="2400" dirty="0">
                <a:hlinkClick r:id="rId2"/>
              </a:rPr>
              <a:t>http://www.psychodiagnostika-sro.cz</a:t>
            </a:r>
            <a:endParaRPr lang="cs-CZ" altLang="cs-CZ" sz="2400" dirty="0"/>
          </a:p>
          <a:p>
            <a:r>
              <a:rPr lang="cs-CZ" altLang="cs-CZ" sz="4000" dirty="0" err="1"/>
              <a:t>Assessment</a:t>
            </a:r>
            <a:r>
              <a:rPr lang="cs-CZ" altLang="cs-CZ" sz="4000" dirty="0"/>
              <a:t> Systems </a:t>
            </a:r>
            <a:r>
              <a:rPr lang="cs-CZ" altLang="cs-CZ" sz="3200" dirty="0"/>
              <a:t>(dříve </a:t>
            </a:r>
            <a:r>
              <a:rPr lang="cs-CZ" altLang="cs-CZ" sz="3200" dirty="0" err="1"/>
              <a:t>Cassys</a:t>
            </a:r>
            <a:r>
              <a:rPr lang="cs-CZ" altLang="cs-CZ" sz="3200" dirty="0"/>
              <a:t>) </a:t>
            </a:r>
            <a:r>
              <a:rPr lang="cs-CZ" altLang="cs-CZ" sz="2400" dirty="0">
                <a:hlinkClick r:id="rId3"/>
              </a:rPr>
              <a:t>http://asystems.as/cs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Hogan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Shuchfried</a:t>
            </a:r>
            <a:r>
              <a:rPr lang="cs-CZ" altLang="cs-CZ" sz="2400" dirty="0"/>
              <a:t>)</a:t>
            </a:r>
          </a:p>
          <a:p>
            <a:r>
              <a:rPr lang="cs-CZ" altLang="cs-CZ" sz="4000" dirty="0" err="1"/>
              <a:t>Propsyco</a:t>
            </a:r>
            <a:r>
              <a:rPr lang="cs-CZ" altLang="cs-CZ" sz="4000" dirty="0"/>
              <a:t> </a:t>
            </a:r>
            <a:r>
              <a:rPr lang="cs-CZ" altLang="cs-CZ" sz="2400" dirty="0"/>
              <a:t> </a:t>
            </a:r>
            <a:r>
              <a:rPr lang="cs-CZ" altLang="cs-CZ" sz="2400" dirty="0">
                <a:hlinkClick r:id="rId4"/>
              </a:rPr>
              <a:t>http://shop.propsyco.cz/</a:t>
            </a:r>
            <a:endParaRPr lang="cs-CZ" altLang="cs-CZ" sz="2400" dirty="0"/>
          </a:p>
          <a:p>
            <a:endParaRPr lang="cs-CZ" altLang="cs-CZ" sz="4000" dirty="0"/>
          </a:p>
          <a:p>
            <a:r>
              <a:rPr lang="cs-CZ" altLang="cs-CZ" sz="4000" dirty="0" err="1"/>
              <a:t>Pearson</a:t>
            </a:r>
            <a:r>
              <a:rPr lang="cs-CZ" altLang="cs-CZ" sz="4000" dirty="0"/>
              <a:t> </a:t>
            </a:r>
            <a:r>
              <a:rPr lang="cs-CZ" altLang="cs-CZ" sz="4000" dirty="0" err="1"/>
              <a:t>Assessments</a:t>
            </a:r>
            <a:r>
              <a:rPr lang="cs-CZ" altLang="cs-CZ" sz="4000" dirty="0"/>
              <a:t> </a:t>
            </a:r>
            <a:r>
              <a:rPr lang="cs-CZ" altLang="cs-CZ" sz="2400" dirty="0">
                <a:hlinkClick r:id="rId5"/>
              </a:rPr>
              <a:t>http://www.pearsonassessments.com/pai/</a:t>
            </a:r>
            <a:endParaRPr lang="cs-CZ" altLang="cs-CZ" sz="2400" dirty="0"/>
          </a:p>
          <a:p>
            <a:r>
              <a:rPr lang="cs-CZ" altLang="cs-CZ" sz="4000" dirty="0"/>
              <a:t>MHS </a:t>
            </a:r>
            <a:r>
              <a:rPr lang="cs-CZ" altLang="cs-CZ" sz="2400" dirty="0">
                <a:hlinkClick r:id="rId6"/>
              </a:rPr>
              <a:t>http://www.mhs.com</a:t>
            </a:r>
            <a:endParaRPr lang="cs-CZ" altLang="cs-CZ" sz="2400" dirty="0"/>
          </a:p>
          <a:p>
            <a:r>
              <a:rPr lang="cs-CZ" altLang="cs-CZ" sz="2400" dirty="0"/>
              <a:t>…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1302702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7200" dirty="0"/>
              <a:t>Odborné společnosti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640080" y="2998896"/>
            <a:ext cx="11593368" cy="6602304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cs-CZ" altLang="cs-CZ" sz="2800" dirty="0"/>
              <a:t>Česko-moravská psychologická společnost: sekce pro testy a </a:t>
            </a:r>
            <a:r>
              <a:rPr lang="en-US" altLang="cs-CZ" sz="2800" dirty="0"/>
              <a:t>t</a:t>
            </a:r>
            <a:r>
              <a:rPr lang="cs-CZ" altLang="cs-CZ" sz="2800" dirty="0" err="1"/>
              <a:t>estování</a:t>
            </a:r>
            <a:r>
              <a:rPr lang="cs-CZ" altLang="cs-CZ" sz="2800" dirty="0"/>
              <a:t> </a:t>
            </a:r>
            <a:r>
              <a:rPr lang="en-US" altLang="cs-CZ" sz="2800" dirty="0"/>
              <a:t>&gt;&gt; </a:t>
            </a:r>
            <a:r>
              <a:rPr lang="cs-CZ" altLang="cs-CZ" sz="2800" dirty="0"/>
              <a:t>Časopis </a:t>
            </a:r>
            <a:r>
              <a:rPr lang="cs-CZ" altLang="cs-CZ" sz="2800" dirty="0" err="1"/>
              <a:t>Testfórum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2"/>
              </a:rPr>
              <a:t>http://cmps.ecn.cz</a:t>
            </a:r>
            <a:r>
              <a:rPr lang="cs-CZ" altLang="cs-CZ" sz="2800" dirty="0"/>
              <a:t>	</a:t>
            </a:r>
          </a:p>
          <a:p>
            <a:pPr>
              <a:lnSpc>
                <a:spcPct val="120000"/>
              </a:lnSpc>
            </a:pPr>
            <a:r>
              <a:rPr lang="en-US" altLang="cs-CZ" sz="2800" dirty="0" err="1"/>
              <a:t>Česká</a:t>
            </a:r>
            <a:r>
              <a:rPr lang="en-US" altLang="cs-CZ" sz="2800" dirty="0"/>
              <a:t> </a:t>
            </a:r>
            <a:r>
              <a:rPr lang="en-US" altLang="cs-CZ" sz="2800" dirty="0" err="1"/>
              <a:t>společnost</a:t>
            </a:r>
            <a:r>
              <a:rPr lang="en-US" altLang="cs-CZ" sz="2800" dirty="0"/>
              <a:t> pro </a:t>
            </a:r>
            <a:r>
              <a:rPr lang="en-US" altLang="cs-CZ" sz="2800" dirty="0" err="1"/>
              <a:t>Rorschacha</a:t>
            </a:r>
            <a:r>
              <a:rPr lang="en-US" altLang="cs-CZ" sz="2800" dirty="0"/>
              <a:t> a </a:t>
            </a:r>
            <a:r>
              <a:rPr lang="en-US" altLang="cs-CZ" sz="2800" dirty="0" err="1"/>
              <a:t>projektivní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metody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3"/>
              </a:rPr>
              <a:t>http://www.rorschach.cz/</a:t>
            </a:r>
            <a:endParaRPr lang="cs-CZ" altLang="cs-CZ" sz="2800" dirty="0"/>
          </a:p>
          <a:p>
            <a:pPr>
              <a:lnSpc>
                <a:spcPct val="120000"/>
              </a:lnSpc>
            </a:pPr>
            <a:r>
              <a:rPr lang="cs-CZ" altLang="cs-CZ" sz="2800" dirty="0"/>
              <a:t>…</a:t>
            </a:r>
            <a:endParaRPr lang="en-US" altLang="cs-CZ" sz="2800" dirty="0"/>
          </a:p>
          <a:p>
            <a:pPr eaLnBrk="1" hangingPunct="1">
              <a:lnSpc>
                <a:spcPct val="120000"/>
              </a:lnSpc>
            </a:pPr>
            <a:r>
              <a:rPr lang="en-US" altLang="cs-CZ" sz="2800" dirty="0"/>
              <a:t>BPS -  Psychological Testing Centre</a:t>
            </a:r>
          </a:p>
          <a:p>
            <a:pPr lvl="1" eaLnBrk="1" hangingPunct="1">
              <a:lnSpc>
                <a:spcPct val="120000"/>
              </a:lnSpc>
            </a:pPr>
            <a:r>
              <a:rPr lang="cs-CZ" altLang="cs-CZ" sz="2800" dirty="0">
                <a:hlinkClick r:id="rId4"/>
              </a:rPr>
              <a:t>http://www.bps.org.uk/careers-education-training/psychological-testing/psychological-testing</a:t>
            </a:r>
            <a:endParaRPr lang="cs-CZ" altLang="cs-CZ" sz="2800" dirty="0"/>
          </a:p>
          <a:p>
            <a:r>
              <a:rPr lang="en-US" altLang="cs-CZ" sz="2800" dirty="0"/>
              <a:t>APA – </a:t>
            </a:r>
            <a:r>
              <a:rPr lang="en-US" altLang="cs-CZ" sz="2800" dirty="0" err="1"/>
              <a:t>sekce</a:t>
            </a:r>
            <a:r>
              <a:rPr lang="en-US" altLang="cs-CZ" sz="2800" dirty="0"/>
              <a:t> Evaluation, Measurement and Statistics</a:t>
            </a:r>
          </a:p>
          <a:p>
            <a:pPr lvl="1"/>
            <a:r>
              <a:rPr lang="cs-CZ" altLang="cs-CZ" sz="2800" dirty="0">
                <a:hlinkClick r:id="rId5"/>
              </a:rPr>
              <a:t>http://www.apa.org/topics/testing/index.aspx</a:t>
            </a:r>
            <a:endParaRPr lang="cs-CZ" altLang="cs-CZ" sz="2800" dirty="0"/>
          </a:p>
          <a:p>
            <a:r>
              <a:rPr lang="cs-CZ" altLang="cs-CZ" sz="2800" dirty="0"/>
              <a:t>International Test </a:t>
            </a:r>
            <a:r>
              <a:rPr lang="cs-CZ" altLang="cs-CZ" sz="2800" dirty="0" err="1"/>
              <a:t>Commission</a:t>
            </a:r>
            <a:r>
              <a:rPr lang="cs-CZ" altLang="cs-CZ" sz="2800" dirty="0"/>
              <a:t> </a:t>
            </a:r>
            <a:r>
              <a:rPr lang="cs-CZ" altLang="cs-CZ" sz="2800" dirty="0">
                <a:hlinkClick r:id="rId6"/>
              </a:rPr>
              <a:t>https://www.intestcom.org</a:t>
            </a:r>
            <a:endParaRPr lang="cs-CZ" altLang="cs-CZ" sz="2800" dirty="0"/>
          </a:p>
          <a:p>
            <a:endParaRPr lang="cs-CZ" altLang="cs-CZ" sz="2880" dirty="0"/>
          </a:p>
        </p:txBody>
      </p:sp>
    </p:spTree>
    <p:extLst>
      <p:ext uri="{BB962C8B-B14F-4D97-AF65-F5344CB8AC3E}">
        <p14:creationId xmlns:p14="http://schemas.microsoft.com/office/powerpoint/2010/main" val="250587854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CFD9BC-A066-47CA-993F-CD96D35C6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PSychodiagnostika</a:t>
            </a:r>
            <a:r>
              <a:rPr lang="cs-CZ" dirty="0"/>
              <a:t> a nové technologie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90C991-39C1-4EDD-9EF2-1E12BAF23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Způsoby administrace </a:t>
            </a:r>
          </a:p>
          <a:p>
            <a:pPr lvl="1"/>
            <a:r>
              <a:rPr lang="cs-CZ" dirty="0"/>
              <a:t>papír-tužka</a:t>
            </a:r>
          </a:p>
          <a:p>
            <a:pPr lvl="1"/>
            <a:r>
              <a:rPr lang="cs-CZ" dirty="0"/>
              <a:t>počítač</a:t>
            </a:r>
          </a:p>
          <a:p>
            <a:pPr lvl="1"/>
            <a:r>
              <a:rPr lang="cs-CZ" dirty="0"/>
              <a:t>online počítač</a:t>
            </a:r>
          </a:p>
          <a:p>
            <a:pPr lvl="1"/>
            <a:r>
              <a:rPr lang="cs-CZ" dirty="0"/>
              <a:t>online</a:t>
            </a:r>
          </a:p>
          <a:p>
            <a:pPr lvl="1"/>
            <a:r>
              <a:rPr lang="cs-CZ" dirty="0"/>
              <a:t>mobilní zařízení</a:t>
            </a:r>
          </a:p>
          <a:p>
            <a:pPr lvl="1"/>
            <a:r>
              <a:rPr lang="cs-CZ" dirty="0"/>
              <a:t>…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hlinkClick r:id="rId2" tooltip="http://dx.doi.org/10.1037/cpb0000106"/>
              </a:rPr>
              <a:t>http://dx.doi.org/10.1037/cpb0000106</a:t>
            </a:r>
            <a:r>
              <a:rPr lang="cs-CZ" dirty="0"/>
              <a:t> </a:t>
            </a:r>
            <a:endParaRPr lang="cs-CZ" u="sng" dirty="0">
              <a:hlinkClick r:id="rId3" tooltip="http://dx.doi.org/10.1037/cap0000113"/>
            </a:endParaRPr>
          </a:p>
          <a:p>
            <a:pPr lvl="1"/>
            <a:r>
              <a:rPr lang="cs-CZ" u="sng" dirty="0">
                <a:hlinkClick r:id="rId3" tooltip="http://dx.doi.org/10.1037/cap0000113"/>
              </a:rPr>
              <a:t>http://dx.doi.org/10.1037/cap0000113</a:t>
            </a:r>
            <a:r>
              <a:rPr lang="cs-CZ" dirty="0"/>
              <a:t> </a:t>
            </a:r>
          </a:p>
          <a:p>
            <a:pPr lvl="1"/>
            <a:r>
              <a:rPr lang="cs-CZ" u="sng" dirty="0">
                <a:hlinkClick r:id="rId4" tooltip="http://dx.doi.org/10.1037/cap0000099"/>
              </a:rPr>
              <a:t>http://dx.doi.org/10.1037/cap0000099</a:t>
            </a:r>
            <a:r>
              <a:rPr lang="cs-CZ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77094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3C198-684D-4AC9-A4CC-3FEE1DA1C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Fairness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27E4BD-BBFA-40AF-A078-195CA4729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Např. </a:t>
            </a:r>
            <a:r>
              <a:rPr lang="cs-CZ" dirty="0">
                <a:hlinkClick r:id="rId2"/>
              </a:rPr>
              <a:t>http://dx.doi.org/10.1037/pri0000073</a:t>
            </a:r>
            <a:r>
              <a:rPr lang="cs-CZ" dirty="0"/>
              <a:t> vysoký věk a testová </a:t>
            </a:r>
            <a:r>
              <a:rPr lang="cs-CZ" dirty="0" err="1"/>
              <a:t>anxieta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5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0" dirty="0"/>
              <a:t>Další Zdroje </a:t>
            </a:r>
            <a:endParaRPr lang="cs-CZ" alt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640080" y="2640360"/>
            <a:ext cx="6768832" cy="6696744"/>
          </a:xfrm>
        </p:spPr>
        <p:txBody>
          <a:bodyPr>
            <a:noAutofit/>
          </a:bodyPr>
          <a:lstStyle/>
          <a:p>
            <a:r>
              <a:rPr lang="cs-CZ" altLang="cs-CZ" sz="4000" dirty="0"/>
              <a:t>Knihy</a:t>
            </a:r>
          </a:p>
          <a:p>
            <a:pPr lvl="1"/>
            <a:r>
              <a:rPr lang="cs-CZ" altLang="cs-CZ" sz="2800" dirty="0"/>
              <a:t>Standardy (PSYn5340)</a:t>
            </a:r>
          </a:p>
          <a:p>
            <a:pPr lvl="1"/>
            <a:r>
              <a:rPr lang="cs-CZ" altLang="cs-CZ" sz="2800" dirty="0"/>
              <a:t>vynikající série praktických a čtivých příruček o různých metodách Essentials…………………..</a:t>
            </a:r>
            <a:r>
              <a:rPr lang="en-GB" altLang="cs-CZ" sz="2800" dirty="0"/>
              <a:t>&gt;&gt;&gt;&gt;&gt;</a:t>
            </a:r>
            <a:endParaRPr lang="cs-CZ" altLang="cs-CZ" sz="3600" dirty="0"/>
          </a:p>
          <a:p>
            <a:r>
              <a:rPr lang="cs-CZ" altLang="cs-CZ" sz="4000" dirty="0"/>
              <a:t>KDM</a:t>
            </a:r>
            <a:r>
              <a:rPr lang="cs-CZ" altLang="cs-CZ" sz="1600" dirty="0"/>
              <a:t> http://psych.fss.muni.cz/kabinet-diagnostickych-metod</a:t>
            </a:r>
            <a:endParaRPr lang="cs-CZ" altLang="cs-CZ" sz="4000" dirty="0"/>
          </a:p>
          <a:p>
            <a:pPr lvl="1"/>
            <a:r>
              <a:rPr lang="cs-CZ" altLang="cs-CZ" sz="2800" dirty="0"/>
              <a:t>Metody a jejich manuály</a:t>
            </a:r>
          </a:p>
          <a:p>
            <a:pPr lvl="1"/>
            <a:r>
              <a:rPr lang="cs-CZ" altLang="cs-CZ" sz="2800" dirty="0" err="1"/>
              <a:t>Burosovy</a:t>
            </a:r>
            <a:r>
              <a:rPr lang="cs-CZ" altLang="cs-CZ" sz="2800" dirty="0"/>
              <a:t> ročenky</a:t>
            </a:r>
          </a:p>
          <a:p>
            <a:pPr lvl="1"/>
            <a:r>
              <a:rPr lang="cs-CZ" altLang="cs-CZ" sz="2800" dirty="0"/>
              <a:t>Katalog </a:t>
            </a:r>
            <a:r>
              <a:rPr lang="cs-CZ" altLang="cs-CZ" sz="1600" dirty="0">
                <a:hlinkClick r:id="rId2"/>
              </a:rPr>
              <a:t>https://docs.google.com/spreadsheets/d/1RuNKHRVvxlk5kOiTL_t4denIK1yhv44UWH36fPoNWPM/edit#gid=0</a:t>
            </a:r>
            <a:endParaRPr lang="cs-CZ" altLang="cs-CZ" sz="1600" dirty="0"/>
          </a:p>
          <a:p>
            <a:r>
              <a:rPr lang="cs-CZ" altLang="cs-CZ" sz="3600" dirty="0"/>
              <a:t>www.</a:t>
            </a:r>
            <a:r>
              <a:rPr lang="cs-CZ" altLang="cs-CZ" sz="3600" b="1" dirty="0"/>
              <a:t>testforum</a:t>
            </a:r>
            <a:r>
              <a:rPr lang="cs-CZ" altLang="cs-CZ" sz="3600" dirty="0"/>
              <a:t>.cz …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4584" y="2024183"/>
            <a:ext cx="9596220" cy="555781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6436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5400" dirty="0"/>
              <a:t>CO  JE  </a:t>
            </a:r>
            <a:r>
              <a:rPr lang="cs-CZ" altLang="cs-CZ" sz="5400" b="1" dirty="0"/>
              <a:t>PSYCHODIAGNOSTIKA</a:t>
            </a:r>
            <a:r>
              <a:rPr lang="cs-CZ" altLang="cs-CZ" sz="5400" dirty="0"/>
              <a:t>? 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idx="1"/>
          </p:nvPr>
        </p:nvSpPr>
        <p:spPr>
          <a:xfrm>
            <a:off x="1173163" y="2892216"/>
            <a:ext cx="11210925" cy="6444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zjišťování/stanovování/měření duševních vlastností a stavů s nějakým účelem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šířeji získávání/vytváření informací o klientovi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4000" dirty="0">
                <a:solidFill>
                  <a:srgbClr val="FFFFFF"/>
                </a:solidFill>
              </a:rPr>
              <a:t>„dělání“ vyšetření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sz="3400" dirty="0">
              <a:solidFill>
                <a:srgbClr val="000000"/>
              </a:solidFill>
            </a:endParaRP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termín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psychodiagnostika</a:t>
            </a:r>
            <a:r>
              <a:rPr lang="cs-CZ" sz="4000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 </a:t>
            </a:r>
            <a:r>
              <a:rPr lang="cs-CZ" sz="4000" dirty="0">
                <a:cs typeface="Times New Roman" pitchFamily="18" charset="0"/>
              </a:rPr>
              <a:t>– v </a:t>
            </a:r>
            <a:r>
              <a:rPr lang="cs-CZ" sz="4000" dirty="0" err="1">
                <a:cs typeface="Times New Roman" pitchFamily="18" charset="0"/>
              </a:rPr>
              <a:t>konti</a:t>
            </a:r>
            <a:r>
              <a:rPr lang="cs-CZ" sz="4000" dirty="0">
                <a:cs typeface="Times New Roman" pitchFamily="18" charset="0"/>
              </a:rPr>
              <a:t>. Evropě</a:t>
            </a:r>
          </a:p>
          <a:p>
            <a:pPr eaLnBrk="1" hangingPunct="1"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angličtině -  „</a:t>
            </a:r>
            <a:r>
              <a:rPr lang="cs-CZ" sz="4000" dirty="0" err="1">
                <a:cs typeface="Times New Roman" pitchFamily="18" charset="0"/>
              </a:rPr>
              <a:t>psychodiagnosis</a:t>
            </a:r>
            <a:r>
              <a:rPr lang="cs-CZ" sz="4000" dirty="0">
                <a:cs typeface="Times New Roman" pitchFamily="18" charset="0"/>
              </a:rPr>
              <a:t>“ jen ve zdravotnictví, jinak 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assessment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“, „</a:t>
            </a:r>
            <a:r>
              <a:rPr lang="cs-CZ" sz="4000" b="1" dirty="0" err="1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testing</a:t>
            </a:r>
            <a:r>
              <a:rPr lang="cs-CZ" sz="4000" b="1" dirty="0">
                <a:solidFill>
                  <a:schemeClr val="accent1">
                    <a:lumMod val="40000"/>
                    <a:lumOff val="60000"/>
                  </a:schemeClr>
                </a:solidFill>
                <a:cs typeface="Times New Roman" pitchFamily="18" charset="0"/>
              </a:rPr>
              <a:t>“</a:t>
            </a:r>
          </a:p>
          <a:p>
            <a:pPr eaLnBrk="1" hangingPunct="1">
              <a:spcBef>
                <a:spcPts val="2400"/>
              </a:spcBef>
              <a:buSzPct val="85000"/>
              <a:defRPr/>
            </a:pPr>
            <a:r>
              <a:rPr lang="cs-CZ" sz="4000" dirty="0">
                <a:cs typeface="Times New Roman" pitchFamily="18" charset="0"/>
              </a:rPr>
              <a:t>V některých zemích chráněná činnost (i u nás)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0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20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20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0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2000"/>
                                        <p:tgtEl>
                                          <p:spTgt spid="205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9692</TotalTime>
  <Words>4461</Words>
  <Application>Microsoft Office PowerPoint</Application>
  <PresentationFormat>A3 (297 × 420 mm)</PresentationFormat>
  <Paragraphs>699</Paragraphs>
  <Slides>65</Slides>
  <Notes>22</Notes>
  <HiddenSlides>4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2" baseType="lpstr">
      <vt:lpstr>Arial</vt:lpstr>
      <vt:lpstr>Calibri</vt:lpstr>
      <vt:lpstr>Calibri Light</vt:lpstr>
      <vt:lpstr>Times New Roman</vt:lpstr>
      <vt:lpstr>Wingdings</vt:lpstr>
      <vt:lpstr>Wingdings 3</vt:lpstr>
      <vt:lpstr>Nebe</vt:lpstr>
      <vt:lpstr>Prezentace aplikace PowerPoint</vt:lpstr>
      <vt:lpstr>Výuka psychodiagnostiky na FSS</vt:lpstr>
      <vt:lpstr>Cíle PSYn4020</vt:lpstr>
      <vt:lpstr>Organizace kurzu</vt:lpstr>
      <vt:lpstr>Na co se můžete těšit</vt:lpstr>
      <vt:lpstr>Požadavky kurzuna které se možná tolik netěšíte</vt:lpstr>
      <vt:lpstr>Další Zdroje </vt:lpstr>
      <vt:lpstr>Prezentace aplikace PowerPoint</vt:lpstr>
      <vt:lpstr>CO  JE  PSYCHODIAGNOSTIKA? </vt:lpstr>
      <vt:lpstr>PSychologická diagnostika vs testování assessment vs testing groth-marnat vs Hogan</vt:lpstr>
      <vt:lpstr> </vt:lpstr>
      <vt:lpstr>CO  JE CÍLEM PSYCHODIAGNOSTIKY? </vt:lpstr>
      <vt:lpstr>CO  OZNAČUJE SLOVO  PSYCHODIAGNOSTIKA? </vt:lpstr>
      <vt:lpstr>PSYCHODIAGNOSTICKÉ METODY</vt:lpstr>
      <vt:lpstr>další KLASIFIKACE METOD</vt:lpstr>
      <vt:lpstr>Prezentace aplikace PowerPoint</vt:lpstr>
      <vt:lpstr>KDY  JE  PSYCHODIAGNOSTIKA? </vt:lpstr>
      <vt:lpstr>PROCESY  PSYCHODIAGNOSTIKY </vt:lpstr>
      <vt:lpstr>Prezentace aplikace PowerPoint</vt:lpstr>
      <vt:lpstr>PROCES ADMINISTRACE</vt:lpstr>
      <vt:lpstr>HROZBY VALIDITĚ ZÁVĚRŮ</vt:lpstr>
      <vt:lpstr>(Závěrečný) úsudek KLINICKÝ VS. STATISTICKÝ</vt:lpstr>
      <vt:lpstr>procesY vyšetření</vt:lpstr>
      <vt:lpstr>Wright (2010)</vt:lpstr>
      <vt:lpstr>procesY vyšetření</vt:lpstr>
      <vt:lpstr>Kontext a otázka(y)</vt:lpstr>
      <vt:lpstr>Kontext a otázka(y) (pokrač.)</vt:lpstr>
      <vt:lpstr>Kontext a otázka(y)  (pokrač.)</vt:lpstr>
      <vt:lpstr>procesY vyšetření</vt:lpstr>
      <vt:lpstr>stanovení potřebných informací kroky ke zdůvodněné volbě metod</vt:lpstr>
      <vt:lpstr>stanovení potřebných informací EBA</vt:lpstr>
      <vt:lpstr>stanovení potřebných informací</vt:lpstr>
      <vt:lpstr>procesY vyšetření</vt:lpstr>
      <vt:lpstr>Informovaný souhlas</vt:lpstr>
      <vt:lpstr>zajištění podmínek, vlastní administrace, vyhodnocení</vt:lpstr>
      <vt:lpstr>procesY vyšetření</vt:lpstr>
      <vt:lpstr>INterpretace</vt:lpstr>
      <vt:lpstr>Zpráva  (nález)</vt:lpstr>
      <vt:lpstr>Prezentace aplikace PowerPoint</vt:lpstr>
      <vt:lpstr>PSYCHODIAGNOSTIKA V ČR</vt:lpstr>
      <vt:lpstr>Svoboda  a kol. - Průzkum užívání psdg metod: 2001 – 2003</vt:lpstr>
      <vt:lpstr>Svoboda  a kol. - Průzkum užívání psdg metod: 2001 – 2003</vt:lpstr>
      <vt:lpstr>Svoboda  a kol. - Průzkum užívání psdg metod: 2001 – 2003</vt:lpstr>
      <vt:lpstr>Nejužívanější nástroje v PPP a SPC (2010, materiál bývalého IPPP, nyní NÚV)</vt:lpstr>
      <vt:lpstr>Doporučené metody pro  Dopravně-psychologické vyšetření</vt:lpstr>
      <vt:lpstr>Svoboda  a kol. - Průzkum užívání psdg metod: 2001 – 2003</vt:lpstr>
      <vt:lpstr>Kanadští kliničtí psychologové ve forenzním kontextu 2018</vt:lpstr>
      <vt:lpstr>Prezentace aplikace PowerPoint</vt:lpstr>
      <vt:lpstr>ETIKA, STANDARDY JAKO MAPA PSDG.KOMPETENCÍ</vt:lpstr>
      <vt:lpstr>Standardy pro užívání testů (EFPA, ITC, APA)</vt:lpstr>
      <vt:lpstr>KLASIFIKACE PSDG METOD PODLE POŽADAVKŮ NA VZDĚLÁNÍ UŽIVATELE</vt:lpstr>
      <vt:lpstr>Prezentace aplikace PowerPoint</vt:lpstr>
      <vt:lpstr>Shrnutí kompetencí</vt:lpstr>
      <vt:lpstr>KOMPETENCE HODNOTIT METODY</vt:lpstr>
      <vt:lpstr>co je třeba si přinést z psychometriky</vt:lpstr>
      <vt:lpstr>Prezentace aplikace PowerPoint</vt:lpstr>
      <vt:lpstr>Prezentace aplikace PowerPoint</vt:lpstr>
      <vt:lpstr>k zamyšlení NA SEMINÁŘ</vt:lpstr>
      <vt:lpstr>Prezentace aplikace PowerPoint</vt:lpstr>
      <vt:lpstr>PŘEHLED ZdrojŮ</vt:lpstr>
      <vt:lpstr>Odborné časopisy věnované psychodiagnostickým metodám</vt:lpstr>
      <vt:lpstr>Vydavatelé testů</vt:lpstr>
      <vt:lpstr>Odborné společnosti</vt:lpstr>
      <vt:lpstr>PSychodiagnostika a nové technologie</vt:lpstr>
      <vt:lpstr>Fairness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Stanislav Ježek</cp:lastModifiedBy>
  <cp:revision>174</cp:revision>
  <dcterms:created xsi:type="dcterms:W3CDTF">2007-02-27T13:07:47Z</dcterms:created>
  <dcterms:modified xsi:type="dcterms:W3CDTF">2021-09-20T09:57:29Z</dcterms:modified>
</cp:coreProperties>
</file>