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68" r:id="rId4"/>
    <p:sldId id="309" r:id="rId5"/>
    <p:sldId id="302" r:id="rId6"/>
    <p:sldId id="337" r:id="rId7"/>
    <p:sldId id="327" r:id="rId8"/>
    <p:sldId id="333" r:id="rId9"/>
    <p:sldId id="303" r:id="rId10"/>
    <p:sldId id="339" r:id="rId11"/>
    <p:sldId id="356" r:id="rId12"/>
    <p:sldId id="334" r:id="rId13"/>
    <p:sldId id="355" r:id="rId14"/>
    <p:sldId id="357" r:id="rId15"/>
    <p:sldId id="358" r:id="rId16"/>
    <p:sldId id="359" r:id="rId17"/>
    <p:sldId id="360" r:id="rId18"/>
    <p:sldId id="361" r:id="rId19"/>
    <p:sldId id="362" r:id="rId20"/>
    <p:sldId id="363" r:id="rId21"/>
    <p:sldId id="380" r:id="rId22"/>
    <p:sldId id="383" r:id="rId23"/>
    <p:sldId id="381" r:id="rId24"/>
    <p:sldId id="364" r:id="rId25"/>
    <p:sldId id="340" r:id="rId26"/>
    <p:sldId id="341" r:id="rId27"/>
    <p:sldId id="319" r:id="rId28"/>
    <p:sldId id="332" r:id="rId29"/>
    <p:sldId id="336" r:id="rId30"/>
    <p:sldId id="346" r:id="rId31"/>
    <p:sldId id="378" r:id="rId32"/>
    <p:sldId id="351" r:id="rId33"/>
    <p:sldId id="352" r:id="rId34"/>
    <p:sldId id="353" r:id="rId35"/>
    <p:sldId id="354" r:id="rId36"/>
    <p:sldId id="366" r:id="rId37"/>
    <p:sldId id="338" r:id="rId38"/>
    <p:sldId id="344" r:id="rId39"/>
    <p:sldId id="345" r:id="rId40"/>
    <p:sldId id="365" r:id="rId41"/>
    <p:sldId id="367" r:id="rId42"/>
    <p:sldId id="371" r:id="rId43"/>
    <p:sldId id="370" r:id="rId44"/>
    <p:sldId id="372" r:id="rId45"/>
    <p:sldId id="316" r:id="rId46"/>
    <p:sldId id="382" r:id="rId47"/>
    <p:sldId id="317" r:id="rId48"/>
    <p:sldId id="321" r:id="rId49"/>
    <p:sldId id="323" r:id="rId50"/>
    <p:sldId id="324" r:id="rId51"/>
    <p:sldId id="325" r:id="rId52"/>
    <p:sldId id="326" r:id="rId53"/>
    <p:sldId id="379" r:id="rId54"/>
    <p:sldId id="328" r:id="rId55"/>
    <p:sldId id="329" r:id="rId56"/>
    <p:sldId id="330" r:id="rId57"/>
    <p:sldId id="331" r:id="rId58"/>
    <p:sldId id="310" r:id="rId59"/>
    <p:sldId id="305" r:id="rId60"/>
    <p:sldId id="373" r:id="rId61"/>
    <p:sldId id="374" r:id="rId62"/>
    <p:sldId id="376" r:id="rId63"/>
    <p:sldId id="377" r:id="rId64"/>
    <p:sldId id="311" r:id="rId6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15" d="100"/>
          <a:sy n="115" d="100"/>
        </p:scale>
        <p:origin x="1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40977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7124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3477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266575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266100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2E9D752-6B1F-48F0-9935-1B2E8EDD10D7}"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373011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2E9D752-6B1F-48F0-9935-1B2E8EDD10D7}"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12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2E9D752-6B1F-48F0-9935-1B2E8EDD10D7}"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357600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2E9D752-6B1F-48F0-9935-1B2E8EDD10D7}"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330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F2E9D752-6B1F-48F0-9935-1B2E8EDD10D7}"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116304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F2E9D752-6B1F-48F0-9935-1B2E8EDD10D7}"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9B1825-33D2-4741-9B0B-5F894CA7B540}" type="slidenum">
              <a:rPr lang="cs-CZ" smtClean="0"/>
              <a:t>‹#›</a:t>
            </a:fld>
            <a:endParaRPr lang="cs-CZ"/>
          </a:p>
        </p:txBody>
      </p:sp>
    </p:spTree>
    <p:extLst>
      <p:ext uri="{BB962C8B-B14F-4D97-AF65-F5344CB8AC3E}">
        <p14:creationId xmlns:p14="http://schemas.microsoft.com/office/powerpoint/2010/main" val="306552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9D752-6B1F-48F0-9935-1B2E8EDD10D7}" type="datetimeFigureOut">
              <a:rPr lang="cs-CZ" smtClean="0"/>
              <a:t>10.11.2021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1825-33D2-4741-9B0B-5F894CA7B540}" type="slidenum">
              <a:rPr lang="cs-CZ" smtClean="0"/>
              <a:t>‹#›</a:t>
            </a:fld>
            <a:endParaRPr lang="cs-CZ"/>
          </a:p>
        </p:txBody>
      </p:sp>
    </p:spTree>
    <p:extLst>
      <p:ext uri="{BB962C8B-B14F-4D97-AF65-F5344CB8AC3E}">
        <p14:creationId xmlns:p14="http://schemas.microsoft.com/office/powerpoint/2010/main" val="1054010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Teorie agresivního chování</a:t>
            </a:r>
          </a:p>
        </p:txBody>
      </p:sp>
      <p:sp>
        <p:nvSpPr>
          <p:cNvPr id="3" name="Podnadpis 2"/>
          <p:cNvSpPr>
            <a:spLocks noGrp="1"/>
          </p:cNvSpPr>
          <p:nvPr>
            <p:ph type="subTitle" idx="1"/>
          </p:nvPr>
        </p:nvSpPr>
        <p:spPr>
          <a:xfrm>
            <a:off x="1524000" y="3602038"/>
            <a:ext cx="9144000" cy="2360880"/>
          </a:xfrm>
        </p:spPr>
        <p:txBody>
          <a:bodyPr/>
          <a:lstStyle/>
          <a:p>
            <a:endParaRPr lang="cs-CZ" dirty="0"/>
          </a:p>
          <a:p>
            <a:endParaRPr lang="cs-CZ" dirty="0"/>
          </a:p>
          <a:p>
            <a:r>
              <a:rPr lang="cs-CZ" dirty="0"/>
              <a:t>Hana Macháčková</a:t>
            </a:r>
          </a:p>
        </p:txBody>
      </p:sp>
    </p:spTree>
    <p:extLst>
      <p:ext uri="{BB962C8B-B14F-4D97-AF65-F5344CB8AC3E}">
        <p14:creationId xmlns:p14="http://schemas.microsoft.com/office/powerpoint/2010/main" val="139670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514F23F1-C18B-4972-8E5E-91136611D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6177" y="485895"/>
            <a:ext cx="5549715" cy="6067870"/>
          </a:xfrm>
        </p:spPr>
      </p:pic>
      <p:sp>
        <p:nvSpPr>
          <p:cNvPr id="2" name="TextovéPole 1"/>
          <p:cNvSpPr txBox="1"/>
          <p:nvPr/>
        </p:nvSpPr>
        <p:spPr>
          <a:xfrm>
            <a:off x="157941" y="681644"/>
            <a:ext cx="3308465" cy="369332"/>
          </a:xfrm>
          <a:prstGeom prst="rect">
            <a:avLst/>
          </a:prstGeom>
          <a:noFill/>
        </p:spPr>
        <p:txBody>
          <a:bodyPr wrap="square" rtlCol="0">
            <a:spAutoFit/>
          </a:bodyPr>
          <a:lstStyle/>
          <a:p>
            <a:r>
              <a:rPr lang="cs-CZ" dirty="0" smtClean="0"/>
              <a:t>Starší – lineárnější - verze</a:t>
            </a:r>
            <a:endParaRPr lang="cs-CZ" dirty="0"/>
          </a:p>
        </p:txBody>
      </p:sp>
    </p:spTree>
    <p:extLst>
      <p:ext uri="{BB962C8B-B14F-4D97-AF65-F5344CB8AC3E}">
        <p14:creationId xmlns:p14="http://schemas.microsoft.com/office/powerpoint/2010/main" val="314387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067BAD-232B-4616-A856-C75FBC14B4D1}"/>
              </a:ext>
            </a:extLst>
          </p:cNvPr>
          <p:cNvSpPr>
            <a:spLocks noGrp="1"/>
          </p:cNvSpPr>
          <p:nvPr>
            <p:ph type="title"/>
          </p:nvPr>
        </p:nvSpPr>
        <p:spPr/>
        <p:txBody>
          <a:bodyPr/>
          <a:lstStyle/>
          <a:p>
            <a:r>
              <a:rPr lang="cs-CZ" dirty="0" err="1"/>
              <a:t>Social</a:t>
            </a:r>
            <a:r>
              <a:rPr lang="cs-CZ" dirty="0"/>
              <a:t> </a:t>
            </a:r>
            <a:r>
              <a:rPr lang="cs-CZ" dirty="0" err="1"/>
              <a:t>Information</a:t>
            </a:r>
            <a:r>
              <a:rPr lang="cs-CZ" dirty="0"/>
              <a:t> </a:t>
            </a:r>
            <a:r>
              <a:rPr lang="cs-CZ" dirty="0" err="1"/>
              <a:t>Processing</a:t>
            </a:r>
            <a:r>
              <a:rPr lang="cs-CZ" dirty="0"/>
              <a:t> - </a:t>
            </a:r>
            <a:r>
              <a:rPr lang="cs-CZ" dirty="0" err="1"/>
              <a:t>aggressive</a:t>
            </a:r>
            <a:endParaRPr lang="cs-CZ" dirty="0"/>
          </a:p>
        </p:txBody>
      </p:sp>
      <p:sp>
        <p:nvSpPr>
          <p:cNvPr id="3" name="Zástupný symbol pro obsah 2">
            <a:extLst>
              <a:ext uri="{FF2B5EF4-FFF2-40B4-BE49-F238E27FC236}">
                <a16:creationId xmlns:a16="http://schemas.microsoft.com/office/drawing/2014/main" id="{ADE28E65-DBB9-41D7-BE78-A1BA853C68D1}"/>
              </a:ext>
            </a:extLst>
          </p:cNvPr>
          <p:cNvSpPr>
            <a:spLocks noGrp="1"/>
          </p:cNvSpPr>
          <p:nvPr>
            <p:ph idx="1"/>
          </p:nvPr>
        </p:nvSpPr>
        <p:spPr/>
        <p:txBody>
          <a:bodyPr/>
          <a:lstStyle/>
          <a:p>
            <a:r>
              <a:rPr lang="cs-CZ" dirty="0"/>
              <a:t>Specifický způsob zpracování sociálních informací</a:t>
            </a:r>
          </a:p>
          <a:p>
            <a:pPr lvl="1"/>
            <a:r>
              <a:rPr lang="cs-CZ" dirty="0" err="1"/>
              <a:t>Biased</a:t>
            </a:r>
            <a:r>
              <a:rPr lang="cs-CZ" dirty="0"/>
              <a:t>, </a:t>
            </a:r>
            <a:r>
              <a:rPr lang="cs-CZ" dirty="0" err="1"/>
              <a:t>defficient</a:t>
            </a:r>
            <a:r>
              <a:rPr lang="cs-CZ" dirty="0"/>
              <a:t>….</a:t>
            </a:r>
          </a:p>
          <a:p>
            <a:r>
              <a:rPr lang="cs-CZ" dirty="0"/>
              <a:t>Zpracování takovým způsobem, který zvyšuje pravděpodobnost agresivního chování v dané situaci</a:t>
            </a:r>
          </a:p>
          <a:p>
            <a:r>
              <a:rPr lang="cs-CZ" dirty="0"/>
              <a:t>Týká se všech částí modelu (ale ne nutně všech zaráz!)</a:t>
            </a:r>
          </a:p>
          <a:p>
            <a:r>
              <a:rPr lang="cs-CZ" dirty="0"/>
              <a:t>Interpretace - </a:t>
            </a:r>
            <a:r>
              <a:rPr lang="cs-CZ" dirty="0" err="1"/>
              <a:t>Hostile</a:t>
            </a:r>
            <a:r>
              <a:rPr lang="cs-CZ" dirty="0"/>
              <a:t> </a:t>
            </a:r>
            <a:r>
              <a:rPr lang="cs-CZ" dirty="0" err="1"/>
              <a:t>attribution</a:t>
            </a:r>
            <a:r>
              <a:rPr lang="cs-CZ" dirty="0"/>
              <a:t> </a:t>
            </a:r>
            <a:r>
              <a:rPr lang="cs-CZ" dirty="0" err="1"/>
              <a:t>bias</a:t>
            </a:r>
            <a:endParaRPr lang="cs-CZ" dirty="0"/>
          </a:p>
          <a:p>
            <a:r>
              <a:rPr lang="cs-CZ" dirty="0"/>
              <a:t>Response </a:t>
            </a:r>
            <a:r>
              <a:rPr lang="cs-CZ" dirty="0" err="1"/>
              <a:t>decision</a:t>
            </a:r>
            <a:r>
              <a:rPr lang="cs-CZ" dirty="0"/>
              <a:t> – </a:t>
            </a:r>
            <a:r>
              <a:rPr lang="cs-CZ" dirty="0" err="1"/>
              <a:t>evaluation</a:t>
            </a:r>
            <a:r>
              <a:rPr lang="cs-CZ" dirty="0"/>
              <a:t> - očekávání pozitivního důsledku agrese</a:t>
            </a:r>
          </a:p>
          <a:p>
            <a:endParaRPr lang="cs-CZ" dirty="0"/>
          </a:p>
        </p:txBody>
      </p:sp>
    </p:spTree>
    <p:extLst>
      <p:ext uri="{BB962C8B-B14F-4D97-AF65-F5344CB8AC3E}">
        <p14:creationId xmlns:p14="http://schemas.microsoft.com/office/powerpoint/2010/main" val="203597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554" y="545464"/>
            <a:ext cx="5868566" cy="5729741"/>
          </a:xfrm>
        </p:spPr>
      </p:pic>
    </p:spTree>
    <p:extLst>
      <p:ext uri="{BB962C8B-B14F-4D97-AF65-F5344CB8AC3E}">
        <p14:creationId xmlns:p14="http://schemas.microsoft.com/office/powerpoint/2010/main" val="335724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259315-F4CA-4662-BB46-317A1B2AFBC7}"/>
              </a:ext>
            </a:extLst>
          </p:cNvPr>
          <p:cNvSpPr>
            <a:spLocks noGrp="1"/>
          </p:cNvSpPr>
          <p:nvPr>
            <p:ph type="title"/>
          </p:nvPr>
        </p:nvSpPr>
        <p:spPr/>
        <p:txBody>
          <a:bodyPr>
            <a:noAutofit/>
          </a:bodyPr>
          <a:lstStyle/>
          <a:p>
            <a:r>
              <a:rPr lang="cs-CZ" sz="2800" dirty="0" smtClean="0"/>
              <a:t>Př</a:t>
            </a:r>
            <a:r>
              <a:rPr lang="cs-CZ" sz="2800" dirty="0"/>
              <a:t>.</a:t>
            </a:r>
            <a:r>
              <a:rPr lang="cs-CZ" sz="2800" dirty="0" smtClean="0"/>
              <a:t> 1: </a:t>
            </a:r>
            <a:r>
              <a:rPr lang="en-US" sz="2800" dirty="0" smtClean="0"/>
              <a:t>Crick</a:t>
            </a:r>
            <a:r>
              <a:rPr lang="en-US" sz="2800" dirty="0"/>
              <a:t>, N. R., &amp; Dodge, K. A. (1996). Social information‐processing mechanisms in reactive and proactive aggression. </a:t>
            </a:r>
            <a:r>
              <a:rPr lang="en-US" sz="2800" i="1" dirty="0"/>
              <a:t>Child development</a:t>
            </a:r>
            <a:r>
              <a:rPr lang="en-US" sz="2800" dirty="0"/>
              <a:t>, </a:t>
            </a:r>
            <a:r>
              <a:rPr lang="en-US" sz="2800" i="1" dirty="0"/>
              <a:t>67</a:t>
            </a:r>
            <a:r>
              <a:rPr lang="en-US" sz="2800" dirty="0"/>
              <a:t>(3), 993-1002.</a:t>
            </a:r>
            <a:endParaRPr lang="cs-CZ" sz="2800" dirty="0"/>
          </a:p>
        </p:txBody>
      </p:sp>
      <p:sp>
        <p:nvSpPr>
          <p:cNvPr id="3" name="Zástupný symbol pro obsah 2">
            <a:extLst>
              <a:ext uri="{FF2B5EF4-FFF2-40B4-BE49-F238E27FC236}">
                <a16:creationId xmlns:a16="http://schemas.microsoft.com/office/drawing/2014/main" id="{C356ABBC-4A6C-40FB-9DDE-A430C293E3D3}"/>
              </a:ext>
            </a:extLst>
          </p:cNvPr>
          <p:cNvSpPr>
            <a:spLocks noGrp="1"/>
          </p:cNvSpPr>
          <p:nvPr>
            <p:ph idx="1"/>
          </p:nvPr>
        </p:nvSpPr>
        <p:spPr/>
        <p:txBody>
          <a:bodyPr/>
          <a:lstStyle/>
          <a:p>
            <a:r>
              <a:rPr lang="cs-CZ" dirty="0"/>
              <a:t>Studie založená na SIP, zaměření na:</a:t>
            </a:r>
          </a:p>
          <a:p>
            <a:pPr lvl="1"/>
            <a:r>
              <a:rPr lang="cs-CZ" dirty="0"/>
              <a:t>Reaktivní agrese – jako hněvivá defenzivní reakce na frustraci či provokaci</a:t>
            </a:r>
          </a:p>
          <a:p>
            <a:pPr lvl="1"/>
            <a:r>
              <a:rPr lang="cs-CZ" dirty="0"/>
              <a:t>Proaktivní agrese – jako instrumentální, promyšlená, má daný cíl</a:t>
            </a:r>
          </a:p>
          <a:p>
            <a:endParaRPr lang="cs-CZ" dirty="0"/>
          </a:p>
          <a:p>
            <a:r>
              <a:rPr lang="en-US" dirty="0"/>
              <a:t>(1) the first social information-processing pattern (hostile attributional bias) is characteristic of reactive-aggressive children</a:t>
            </a:r>
            <a:endParaRPr lang="cs-CZ" dirty="0"/>
          </a:p>
          <a:p>
            <a:r>
              <a:rPr lang="en-US" dirty="0"/>
              <a:t>(2) the second processing pattern (positive evaluations of aggression) is characteristic of proactive-aggressive child</a:t>
            </a:r>
            <a:endParaRPr lang="cs-CZ" dirty="0"/>
          </a:p>
        </p:txBody>
      </p:sp>
    </p:spTree>
    <p:extLst>
      <p:ext uri="{BB962C8B-B14F-4D97-AF65-F5344CB8AC3E}">
        <p14:creationId xmlns:p14="http://schemas.microsoft.com/office/powerpoint/2010/main" val="37948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219F323-1083-4CEF-9FFF-EE39273AF011}"/>
              </a:ext>
            </a:extLst>
          </p:cNvPr>
          <p:cNvSpPr>
            <a:spLocks noGrp="1"/>
          </p:cNvSpPr>
          <p:nvPr>
            <p:ph idx="1"/>
          </p:nvPr>
        </p:nvSpPr>
        <p:spPr/>
        <p:txBody>
          <a:bodyPr>
            <a:normAutofit fontScale="92500" lnSpcReduction="10000"/>
          </a:bodyPr>
          <a:lstStyle/>
          <a:p>
            <a:pPr marL="0" indent="0">
              <a:buNone/>
            </a:pPr>
            <a:r>
              <a:rPr lang="en-US" dirty="0"/>
              <a:t>Social information-processing patterns were assessed with hypothetical-situation</a:t>
            </a:r>
            <a:endParaRPr lang="cs-CZ" dirty="0"/>
          </a:p>
          <a:p>
            <a:pPr marL="0" indent="0">
              <a:buNone/>
            </a:pPr>
            <a:r>
              <a:rPr lang="en-US" dirty="0"/>
              <a:t>Intent attribution instrument</a:t>
            </a:r>
            <a:r>
              <a:rPr lang="cs-CZ" dirty="0"/>
              <a:t>: </a:t>
            </a:r>
            <a:r>
              <a:rPr lang="en-US" dirty="0"/>
              <a:t>six stories</a:t>
            </a:r>
            <a:r>
              <a:rPr lang="cs-CZ" dirty="0"/>
              <a:t>,</a:t>
            </a:r>
            <a:r>
              <a:rPr lang="en-US" dirty="0"/>
              <a:t> each  describes a provocation situation in which the intent of the provocateur is ambiguous (e.g., a peer breaks the subject's new radio while the subject is out of the room).Children were asked to:</a:t>
            </a:r>
          </a:p>
          <a:p>
            <a:r>
              <a:rPr lang="en-US" dirty="0"/>
              <a:t> - circle one of four presented reasons for the provocation. Two of the presented reasons reflected hostile intent (e.g., The kid was mad at me) and two reflected benign intent (e.g., The radio wasn't made well). </a:t>
            </a:r>
          </a:p>
          <a:p>
            <a:r>
              <a:rPr lang="en-US" dirty="0"/>
              <a:t> - tell whether the provocateur's behavior was intentional (i.e., hostile intent) or accidental (i.e., benign intent)</a:t>
            </a:r>
            <a:endParaRPr lang="cs-CZ" dirty="0"/>
          </a:p>
        </p:txBody>
      </p:sp>
      <p:sp>
        <p:nvSpPr>
          <p:cNvPr id="7" name="Nadpis 1">
            <a:extLst>
              <a:ext uri="{FF2B5EF4-FFF2-40B4-BE49-F238E27FC236}">
                <a16:creationId xmlns:a16="http://schemas.microsoft.com/office/drawing/2014/main" id="{2CF64DFF-D44D-4B3F-800C-4E94449E44C7}"/>
              </a:ext>
            </a:extLst>
          </p:cNvPr>
          <p:cNvSpPr>
            <a:spLocks noGrp="1"/>
          </p:cNvSpPr>
          <p:nvPr>
            <p:ph type="title"/>
          </p:nvPr>
        </p:nvSpPr>
        <p:spPr>
          <a:xfrm>
            <a:off x="838200" y="365125"/>
            <a:ext cx="10515600" cy="1325563"/>
          </a:xfrm>
        </p:spPr>
        <p:txBody>
          <a:bodyPr>
            <a:noAutofit/>
          </a:bodyPr>
          <a:lstStyle/>
          <a:p>
            <a:r>
              <a:rPr lang="cs-CZ" sz="2800" dirty="0"/>
              <a:t>Př. 1: </a:t>
            </a:r>
            <a:r>
              <a:rPr lang="en-US" sz="2800" dirty="0" smtClean="0"/>
              <a:t>Crick</a:t>
            </a:r>
            <a:r>
              <a:rPr lang="en-US" sz="2800" dirty="0"/>
              <a:t>, N. R., &amp; Dodge, K. A. (1996). Social information‐processing mechanisms in reactive and proactive aggression. </a:t>
            </a:r>
            <a:r>
              <a:rPr lang="en-US" sz="2800" i="1" dirty="0"/>
              <a:t>Child development</a:t>
            </a:r>
            <a:r>
              <a:rPr lang="en-US" sz="2800" dirty="0"/>
              <a:t>, </a:t>
            </a:r>
            <a:r>
              <a:rPr lang="en-US" sz="2800" i="1" dirty="0"/>
              <a:t>67</a:t>
            </a:r>
            <a:r>
              <a:rPr lang="en-US" sz="2800" dirty="0"/>
              <a:t>(3), 993-1002.</a:t>
            </a:r>
            <a:endParaRPr lang="cs-CZ" sz="2800" dirty="0"/>
          </a:p>
        </p:txBody>
      </p:sp>
    </p:spTree>
    <p:extLst>
      <p:ext uri="{BB962C8B-B14F-4D97-AF65-F5344CB8AC3E}">
        <p14:creationId xmlns:p14="http://schemas.microsoft.com/office/powerpoint/2010/main" val="235118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219F323-1083-4CEF-9FFF-EE39273AF011}"/>
              </a:ext>
            </a:extLst>
          </p:cNvPr>
          <p:cNvSpPr>
            <a:spLocks noGrp="1"/>
          </p:cNvSpPr>
          <p:nvPr>
            <p:ph idx="1"/>
          </p:nvPr>
        </p:nvSpPr>
        <p:spPr/>
        <p:txBody>
          <a:bodyPr>
            <a:normAutofit/>
          </a:bodyPr>
          <a:lstStyle/>
          <a:p>
            <a:pPr marL="0" indent="0">
              <a:buNone/>
            </a:pPr>
            <a:r>
              <a:rPr lang="cs-CZ" dirty="0"/>
              <a:t>Response </a:t>
            </a:r>
            <a:r>
              <a:rPr lang="cs-CZ" dirty="0" err="1"/>
              <a:t>evaluation</a:t>
            </a:r>
            <a:endParaRPr lang="cs-CZ" dirty="0"/>
          </a:p>
          <a:p>
            <a:pPr marL="0" indent="0">
              <a:buNone/>
            </a:pPr>
            <a:r>
              <a:rPr lang="en-US" dirty="0"/>
              <a:t>4 situation</a:t>
            </a:r>
            <a:r>
              <a:rPr lang="cs-CZ" dirty="0"/>
              <a:t>s </a:t>
            </a:r>
            <a:r>
              <a:rPr lang="cs-CZ" dirty="0" err="1"/>
              <a:t>of</a:t>
            </a:r>
            <a:r>
              <a:rPr lang="cs-CZ" dirty="0"/>
              <a:t> </a:t>
            </a:r>
            <a:r>
              <a:rPr lang="en-US" dirty="0"/>
              <a:t>conflict and group entry</a:t>
            </a:r>
            <a:endParaRPr lang="cs-CZ" dirty="0"/>
          </a:p>
          <a:p>
            <a:pPr marL="0" indent="0">
              <a:buNone/>
            </a:pPr>
            <a:r>
              <a:rPr lang="en-US" dirty="0"/>
              <a:t>Children evaluated two aggressive strategies (one depicted verbal aggression and the other depicted physical aggression</a:t>
            </a:r>
          </a:p>
          <a:p>
            <a:pPr marL="0" indent="0">
              <a:buNone/>
            </a:pPr>
            <a:r>
              <a:rPr lang="en-US" dirty="0"/>
              <a:t>(1) instrumental (i.e., the strategy will or will not lead to a desired instrumental goal)</a:t>
            </a:r>
          </a:p>
          <a:p>
            <a:pPr marL="0" indent="0">
              <a:buNone/>
            </a:pPr>
            <a:r>
              <a:rPr lang="en-US" dirty="0"/>
              <a:t>(2) relational (i.e., the strategy will or will not result in the peer liking </a:t>
            </a:r>
            <a:endParaRPr lang="cs-CZ" dirty="0"/>
          </a:p>
        </p:txBody>
      </p:sp>
      <p:sp>
        <p:nvSpPr>
          <p:cNvPr id="7" name="Nadpis 1">
            <a:extLst>
              <a:ext uri="{FF2B5EF4-FFF2-40B4-BE49-F238E27FC236}">
                <a16:creationId xmlns:a16="http://schemas.microsoft.com/office/drawing/2014/main" id="{2CF64DFF-D44D-4B3F-800C-4E94449E44C7}"/>
              </a:ext>
            </a:extLst>
          </p:cNvPr>
          <p:cNvSpPr>
            <a:spLocks noGrp="1"/>
          </p:cNvSpPr>
          <p:nvPr>
            <p:ph type="title"/>
          </p:nvPr>
        </p:nvSpPr>
        <p:spPr>
          <a:xfrm>
            <a:off x="838200" y="365125"/>
            <a:ext cx="10515600" cy="1325563"/>
          </a:xfrm>
        </p:spPr>
        <p:txBody>
          <a:bodyPr>
            <a:noAutofit/>
          </a:bodyPr>
          <a:lstStyle/>
          <a:p>
            <a:r>
              <a:rPr lang="cs-CZ" sz="2800" dirty="0"/>
              <a:t>Př. 1: </a:t>
            </a:r>
            <a:r>
              <a:rPr lang="en-US" sz="2800" dirty="0" smtClean="0"/>
              <a:t>Crick</a:t>
            </a:r>
            <a:r>
              <a:rPr lang="en-US" sz="2800" dirty="0"/>
              <a:t>, N. R., &amp; Dodge, K. A. (1996). Social information‐processing mechanisms in reactive and proactive aggression. </a:t>
            </a:r>
            <a:r>
              <a:rPr lang="en-US" sz="2800" i="1" dirty="0"/>
              <a:t>Child development</a:t>
            </a:r>
            <a:r>
              <a:rPr lang="en-US" sz="2800" dirty="0"/>
              <a:t>, </a:t>
            </a:r>
            <a:r>
              <a:rPr lang="en-US" sz="2800" i="1" dirty="0"/>
              <a:t>67</a:t>
            </a:r>
            <a:r>
              <a:rPr lang="en-US" sz="2800" dirty="0"/>
              <a:t>(3), 993-1002.</a:t>
            </a:r>
            <a:endParaRPr lang="cs-CZ" sz="2800" dirty="0"/>
          </a:p>
        </p:txBody>
      </p:sp>
    </p:spTree>
    <p:extLst>
      <p:ext uri="{BB962C8B-B14F-4D97-AF65-F5344CB8AC3E}">
        <p14:creationId xmlns:p14="http://schemas.microsoft.com/office/powerpoint/2010/main" val="78448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E03F1F86-FD28-4D2C-892F-E8010EC20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6887" y="497156"/>
            <a:ext cx="7898225" cy="5544877"/>
          </a:xfrm>
        </p:spPr>
      </p:pic>
    </p:spTree>
    <p:extLst>
      <p:ext uri="{BB962C8B-B14F-4D97-AF65-F5344CB8AC3E}">
        <p14:creationId xmlns:p14="http://schemas.microsoft.com/office/powerpoint/2010/main" val="303086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2AD725-C12F-4454-ACC7-BDFCCB969124}"/>
              </a:ext>
            </a:extLst>
          </p:cNvPr>
          <p:cNvSpPr>
            <a:spLocks noGrp="1"/>
          </p:cNvSpPr>
          <p:nvPr>
            <p:ph type="title"/>
          </p:nvPr>
        </p:nvSpPr>
        <p:spPr/>
        <p:txBody>
          <a:bodyPr>
            <a:noAutofit/>
          </a:bodyPr>
          <a:lstStyle/>
          <a:p>
            <a:r>
              <a:rPr lang="cs-CZ" sz="2400" dirty="0"/>
              <a:t>Př. </a:t>
            </a:r>
            <a:r>
              <a:rPr lang="cs-CZ" sz="2400" dirty="0" smtClean="0"/>
              <a:t>2: </a:t>
            </a:r>
            <a:r>
              <a:rPr lang="en-US" sz="2400" dirty="0" smtClean="0"/>
              <a:t>Dodge</a:t>
            </a:r>
            <a:r>
              <a:rPr lang="en-US" sz="2400" dirty="0"/>
              <a:t>, K. A., Lansford, J. E., Burks, V. S., Bates, J. E., Pettit, G. S., Fontaine, R., &amp; Price, J. M. (2003). Peer rejection and social information‐processing factors in the development of aggressive behavior problems in children. </a:t>
            </a:r>
            <a:r>
              <a:rPr lang="en-US" sz="2400" i="1" dirty="0"/>
              <a:t>Child development</a:t>
            </a:r>
            <a:r>
              <a:rPr lang="en-US" sz="2400" dirty="0"/>
              <a:t>, </a:t>
            </a:r>
            <a:r>
              <a:rPr lang="en-US" sz="2400" i="1" dirty="0"/>
              <a:t>74</a:t>
            </a:r>
            <a:r>
              <a:rPr lang="en-US" sz="2400" dirty="0"/>
              <a:t>(2), 374-393.</a:t>
            </a:r>
            <a:endParaRPr lang="cs-CZ" sz="2400" dirty="0"/>
          </a:p>
        </p:txBody>
      </p:sp>
      <p:sp>
        <p:nvSpPr>
          <p:cNvPr id="3" name="Zástupný symbol pro obsah 2">
            <a:extLst>
              <a:ext uri="{FF2B5EF4-FFF2-40B4-BE49-F238E27FC236}">
                <a16:creationId xmlns:a16="http://schemas.microsoft.com/office/drawing/2014/main" id="{3D258764-6A62-4301-93E6-D1DC8A0493AC}"/>
              </a:ext>
            </a:extLst>
          </p:cNvPr>
          <p:cNvSpPr>
            <a:spLocks noGrp="1"/>
          </p:cNvSpPr>
          <p:nvPr>
            <p:ph idx="1"/>
          </p:nvPr>
        </p:nvSpPr>
        <p:spPr/>
        <p:txBody>
          <a:bodyPr>
            <a:normAutofit fontScale="92500" lnSpcReduction="10000"/>
          </a:bodyPr>
          <a:lstStyle/>
          <a:p>
            <a:pPr marL="0" indent="0">
              <a:buNone/>
            </a:pPr>
            <a:r>
              <a:rPr lang="en-US" dirty="0"/>
              <a:t>The experience of chronic social rejection may</a:t>
            </a:r>
            <a:r>
              <a:rPr lang="cs-CZ" dirty="0"/>
              <a:t> </a:t>
            </a:r>
            <a:r>
              <a:rPr lang="en-US" dirty="0"/>
              <a:t>prevent a child from acquiring skills of attending to</a:t>
            </a:r>
            <a:r>
              <a:rPr lang="cs-CZ" dirty="0"/>
              <a:t> </a:t>
            </a:r>
            <a:r>
              <a:rPr lang="en-US" dirty="0"/>
              <a:t>relevant social cues. </a:t>
            </a:r>
            <a:endParaRPr lang="cs-CZ" dirty="0"/>
          </a:p>
          <a:p>
            <a:pPr marL="0" indent="0">
              <a:buNone/>
            </a:pPr>
            <a:r>
              <a:rPr lang="en-US" dirty="0"/>
              <a:t>This experience might also lead</a:t>
            </a:r>
            <a:r>
              <a:rPr lang="cs-CZ" dirty="0"/>
              <a:t> </a:t>
            </a:r>
            <a:r>
              <a:rPr lang="en-US" dirty="0"/>
              <a:t>a child to develop hostile attributional biases about</a:t>
            </a:r>
            <a:r>
              <a:rPr lang="cs-CZ" dirty="0"/>
              <a:t> </a:t>
            </a:r>
            <a:r>
              <a:rPr lang="en-US" dirty="0"/>
              <a:t>peer motives. </a:t>
            </a:r>
            <a:endParaRPr lang="cs-CZ" dirty="0"/>
          </a:p>
          <a:p>
            <a:pPr marL="0" indent="0">
              <a:buNone/>
            </a:pPr>
            <a:r>
              <a:rPr lang="en-US" dirty="0"/>
              <a:t>A child who has been excluded from</a:t>
            </a:r>
            <a:r>
              <a:rPr lang="cs-CZ" dirty="0"/>
              <a:t> </a:t>
            </a:r>
            <a:r>
              <a:rPr lang="en-US" dirty="0"/>
              <a:t>peer play might not acquire a response repertoire</a:t>
            </a:r>
            <a:r>
              <a:rPr lang="cs-CZ" dirty="0"/>
              <a:t> </a:t>
            </a:r>
            <a:r>
              <a:rPr lang="en-US" dirty="0"/>
              <a:t>that includes competent responses, known as solution-generating skill deficits. This child might</a:t>
            </a:r>
            <a:r>
              <a:rPr lang="cs-CZ" dirty="0"/>
              <a:t> </a:t>
            </a:r>
            <a:r>
              <a:rPr lang="en-US" dirty="0"/>
              <a:t>develop low self-efficacy for the outcomes of his or</a:t>
            </a:r>
            <a:r>
              <a:rPr lang="cs-CZ" dirty="0"/>
              <a:t> </a:t>
            </a:r>
            <a:r>
              <a:rPr lang="en-US" dirty="0"/>
              <a:t>her own behavior. And this child might not get</a:t>
            </a:r>
            <a:r>
              <a:rPr lang="cs-CZ" dirty="0"/>
              <a:t> </a:t>
            </a:r>
            <a:r>
              <a:rPr lang="en-US" dirty="0"/>
              <a:t>enough practice to develop skills in enacting</a:t>
            </a:r>
            <a:r>
              <a:rPr lang="cs-CZ" dirty="0"/>
              <a:t> </a:t>
            </a:r>
            <a:r>
              <a:rPr lang="en-US" dirty="0"/>
              <a:t>competent behaviors. </a:t>
            </a:r>
            <a:endParaRPr lang="cs-CZ" dirty="0"/>
          </a:p>
          <a:p>
            <a:pPr marL="0" indent="0">
              <a:buNone/>
            </a:pPr>
            <a:r>
              <a:rPr lang="en-US" dirty="0"/>
              <a:t>According to this theory, these</a:t>
            </a:r>
            <a:r>
              <a:rPr lang="cs-CZ" dirty="0"/>
              <a:t> </a:t>
            </a:r>
            <a:r>
              <a:rPr lang="en-US" dirty="0"/>
              <a:t>processing skill deficits and biases in turn are likely</a:t>
            </a:r>
            <a:r>
              <a:rPr lang="cs-CZ" dirty="0"/>
              <a:t> </a:t>
            </a:r>
            <a:r>
              <a:rPr lang="en-US" dirty="0"/>
              <a:t>to lead to dysfunctional behavior such as aggression.</a:t>
            </a:r>
            <a:r>
              <a:rPr lang="cs-CZ" dirty="0"/>
              <a:t> </a:t>
            </a:r>
          </a:p>
        </p:txBody>
      </p:sp>
    </p:spTree>
    <p:extLst>
      <p:ext uri="{BB962C8B-B14F-4D97-AF65-F5344CB8AC3E}">
        <p14:creationId xmlns:p14="http://schemas.microsoft.com/office/powerpoint/2010/main" val="210099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25A27FE-985F-4F11-93E6-DB69CAC9E3CB}"/>
              </a:ext>
            </a:extLst>
          </p:cNvPr>
          <p:cNvSpPr>
            <a:spLocks noGrp="1"/>
          </p:cNvSpPr>
          <p:nvPr>
            <p:ph idx="1"/>
          </p:nvPr>
        </p:nvSpPr>
        <p:spPr>
          <a:xfrm>
            <a:off x="838200" y="299258"/>
            <a:ext cx="10515600" cy="5877705"/>
          </a:xfrm>
        </p:spPr>
        <p:txBody>
          <a:bodyPr>
            <a:normAutofit lnSpcReduction="10000"/>
          </a:bodyPr>
          <a:lstStyle/>
          <a:p>
            <a:r>
              <a:rPr lang="en-US" dirty="0"/>
              <a:t>We created 12 scripts involving peer</a:t>
            </a:r>
            <a:r>
              <a:rPr lang="cs-CZ" dirty="0"/>
              <a:t> </a:t>
            </a:r>
            <a:r>
              <a:rPr lang="en-US" dirty="0"/>
              <a:t>rebuff and had actors role-play 3 minute-long</a:t>
            </a:r>
            <a:r>
              <a:rPr lang="cs-CZ" dirty="0"/>
              <a:t> </a:t>
            </a:r>
            <a:r>
              <a:rPr lang="en-US" dirty="0" err="1" smtClean="0"/>
              <a:t>scen</a:t>
            </a:r>
            <a:r>
              <a:rPr lang="cs-CZ" dirty="0" smtClean="0"/>
              <a:t>a</a:t>
            </a:r>
            <a:r>
              <a:rPr lang="en-US" dirty="0" err="1" smtClean="0"/>
              <a:t>rios</a:t>
            </a:r>
            <a:r>
              <a:rPr lang="en-US" dirty="0" smtClean="0"/>
              <a:t> </a:t>
            </a:r>
            <a:r>
              <a:rPr lang="en-US" dirty="0"/>
              <a:t>of each script (36 in all) that were</a:t>
            </a:r>
            <a:r>
              <a:rPr lang="cs-CZ" dirty="0"/>
              <a:t> </a:t>
            </a:r>
            <a:r>
              <a:rPr lang="en-US" dirty="0" err="1"/>
              <a:t>videorecorded</a:t>
            </a:r>
            <a:r>
              <a:rPr lang="en-US" dirty="0"/>
              <a:t> (see Dodge &amp; Price, 1994). </a:t>
            </a:r>
            <a:endParaRPr lang="cs-CZ" dirty="0"/>
          </a:p>
          <a:p>
            <a:r>
              <a:rPr lang="en-US" dirty="0"/>
              <a:t>The intent</a:t>
            </a:r>
            <a:r>
              <a:rPr lang="cs-CZ" dirty="0"/>
              <a:t> </a:t>
            </a:r>
            <a:r>
              <a:rPr lang="en-US" dirty="0"/>
              <a:t>of the peers in rejecting the child varied as hostile,</a:t>
            </a:r>
            <a:r>
              <a:rPr lang="cs-CZ" dirty="0"/>
              <a:t> </a:t>
            </a:r>
            <a:r>
              <a:rPr lang="en-US" dirty="0"/>
              <a:t>benign, or ambiguous for each script. </a:t>
            </a:r>
            <a:endParaRPr lang="cs-CZ" dirty="0"/>
          </a:p>
          <a:p>
            <a:r>
              <a:rPr lang="en-US" dirty="0"/>
              <a:t>The 36</a:t>
            </a:r>
            <a:r>
              <a:rPr lang="cs-CZ" dirty="0"/>
              <a:t> </a:t>
            </a:r>
            <a:r>
              <a:rPr lang="en-US" dirty="0"/>
              <a:t>vignettes were placed into three sets of 12 vignettes</a:t>
            </a:r>
            <a:r>
              <a:rPr lang="cs-CZ" dirty="0"/>
              <a:t> </a:t>
            </a:r>
            <a:r>
              <a:rPr lang="en-US" dirty="0"/>
              <a:t>each, with four trials of each intent for each set. </a:t>
            </a:r>
            <a:endParaRPr lang="cs-CZ" dirty="0"/>
          </a:p>
          <a:p>
            <a:r>
              <a:rPr lang="en-US" dirty="0"/>
              <a:t>We</a:t>
            </a:r>
            <a:r>
              <a:rPr lang="cs-CZ" dirty="0"/>
              <a:t> </a:t>
            </a:r>
            <a:r>
              <a:rPr lang="en-US" dirty="0"/>
              <a:t>presented these scenarios to each child on videotape</a:t>
            </a:r>
            <a:r>
              <a:rPr lang="cs-CZ" dirty="0"/>
              <a:t> </a:t>
            </a:r>
            <a:r>
              <a:rPr lang="en-US" dirty="0"/>
              <a:t>and asked the child to imagine being the protagonist</a:t>
            </a:r>
            <a:r>
              <a:rPr lang="cs-CZ" dirty="0"/>
              <a:t> </a:t>
            </a:r>
            <a:r>
              <a:rPr lang="en-US" dirty="0"/>
              <a:t>who had been rejected by peers. </a:t>
            </a:r>
            <a:endParaRPr lang="cs-CZ" dirty="0"/>
          </a:p>
          <a:p>
            <a:r>
              <a:rPr lang="en-US" dirty="0"/>
              <a:t>We then asked</a:t>
            </a:r>
            <a:r>
              <a:rPr lang="cs-CZ" dirty="0"/>
              <a:t> </a:t>
            </a:r>
            <a:r>
              <a:rPr lang="en-US" dirty="0"/>
              <a:t>questions of the child to assess his or her skills and</a:t>
            </a:r>
            <a:r>
              <a:rPr lang="cs-CZ" dirty="0"/>
              <a:t> </a:t>
            </a:r>
            <a:r>
              <a:rPr lang="en-US" dirty="0"/>
              <a:t>patterns of processing rejection cues. From these</a:t>
            </a:r>
            <a:r>
              <a:rPr lang="cs-CZ" dirty="0"/>
              <a:t> </a:t>
            </a:r>
            <a:r>
              <a:rPr lang="en-US" dirty="0"/>
              <a:t>interviews, we derived one internally consistent and</a:t>
            </a:r>
            <a:r>
              <a:rPr lang="cs-CZ" dirty="0"/>
              <a:t> </a:t>
            </a:r>
            <a:r>
              <a:rPr lang="en-US" dirty="0"/>
              <a:t>reliable score for each of the five aspects of</a:t>
            </a:r>
            <a:r>
              <a:rPr lang="cs-CZ" dirty="0"/>
              <a:t> </a:t>
            </a:r>
            <a:r>
              <a:rPr lang="en-US" dirty="0"/>
              <a:t>processing.</a:t>
            </a:r>
            <a:endParaRPr lang="cs-CZ" dirty="0"/>
          </a:p>
        </p:txBody>
      </p:sp>
    </p:spTree>
    <p:extLst>
      <p:ext uri="{BB962C8B-B14F-4D97-AF65-F5344CB8AC3E}">
        <p14:creationId xmlns:p14="http://schemas.microsoft.com/office/powerpoint/2010/main" val="331988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8972EA8-5E81-4487-953A-AB3953C81689}"/>
              </a:ext>
            </a:extLst>
          </p:cNvPr>
          <p:cNvSpPr>
            <a:spLocks noGrp="1"/>
          </p:cNvSpPr>
          <p:nvPr>
            <p:ph idx="1"/>
          </p:nvPr>
        </p:nvSpPr>
        <p:spPr>
          <a:xfrm>
            <a:off x="838200" y="349135"/>
            <a:ext cx="10515600" cy="5827828"/>
          </a:xfrm>
        </p:spPr>
        <p:txBody>
          <a:bodyPr>
            <a:normAutofit/>
          </a:bodyPr>
          <a:lstStyle/>
          <a:p>
            <a:r>
              <a:rPr lang="cs-CZ" dirty="0"/>
              <a:t>Peer-</a:t>
            </a:r>
            <a:r>
              <a:rPr lang="cs-CZ" dirty="0" err="1"/>
              <a:t>rejection</a:t>
            </a:r>
            <a:r>
              <a:rPr lang="cs-CZ" dirty="0"/>
              <a:t> </a:t>
            </a:r>
            <a:r>
              <a:rPr lang="cs-CZ" dirty="0" err="1"/>
              <a:t>stories</a:t>
            </a:r>
            <a:endParaRPr lang="cs-CZ" dirty="0"/>
          </a:p>
          <a:p>
            <a:r>
              <a:rPr lang="en-US" dirty="0"/>
              <a:t>Encoding was assessed by asking children to</a:t>
            </a:r>
            <a:r>
              <a:rPr lang="cs-CZ" dirty="0"/>
              <a:t> </a:t>
            </a:r>
            <a:r>
              <a:rPr lang="en-US" dirty="0"/>
              <a:t>describe what happened in the story. Responses</a:t>
            </a:r>
            <a:r>
              <a:rPr lang="cs-CZ" dirty="0"/>
              <a:t> </a:t>
            </a:r>
            <a:r>
              <a:rPr lang="en-US" dirty="0"/>
              <a:t>were coded according to how much relevant</a:t>
            </a:r>
            <a:r>
              <a:rPr lang="cs-CZ" dirty="0"/>
              <a:t> </a:t>
            </a:r>
            <a:r>
              <a:rPr lang="en-US" dirty="0"/>
              <a:t>information the child encoded (0</a:t>
            </a:r>
            <a:r>
              <a:rPr lang="cs-CZ" dirty="0"/>
              <a:t> </a:t>
            </a:r>
            <a:r>
              <a:rPr lang="en-US" dirty="0"/>
              <a:t>no attention to</a:t>
            </a:r>
            <a:r>
              <a:rPr lang="cs-CZ" dirty="0"/>
              <a:t> </a:t>
            </a:r>
            <a:r>
              <a:rPr lang="en-US" dirty="0"/>
              <a:t>relevant information, .5</a:t>
            </a:r>
            <a:r>
              <a:rPr lang="cs-CZ" dirty="0"/>
              <a:t> </a:t>
            </a:r>
            <a:r>
              <a:rPr lang="en-US" dirty="0"/>
              <a:t>partial attention, 1</a:t>
            </a:r>
            <a:r>
              <a:rPr lang="cs-CZ" dirty="0"/>
              <a:t> </a:t>
            </a:r>
            <a:r>
              <a:rPr lang="en-US" dirty="0"/>
              <a:t>clear</a:t>
            </a:r>
            <a:r>
              <a:rPr lang="cs-CZ" dirty="0"/>
              <a:t> </a:t>
            </a:r>
            <a:r>
              <a:rPr lang="en-US" dirty="0"/>
              <a:t>attention to appropriate cues). Responses were</a:t>
            </a:r>
            <a:r>
              <a:rPr lang="cs-CZ" dirty="0"/>
              <a:t> </a:t>
            </a:r>
            <a:r>
              <a:rPr lang="en-US" dirty="0"/>
              <a:t>averaged across vignettes to create a single encoding</a:t>
            </a:r>
            <a:r>
              <a:rPr lang="cs-CZ" dirty="0"/>
              <a:t> </a:t>
            </a:r>
            <a:r>
              <a:rPr lang="en-US" dirty="0"/>
              <a:t>score (range</a:t>
            </a:r>
            <a:r>
              <a:rPr lang="cs-CZ" dirty="0"/>
              <a:t> </a:t>
            </a:r>
            <a:r>
              <a:rPr lang="en-US" dirty="0"/>
              <a:t>0 to 1).</a:t>
            </a:r>
            <a:endParaRPr lang="cs-CZ" dirty="0"/>
          </a:p>
          <a:p>
            <a:r>
              <a:rPr lang="en-US" dirty="0"/>
              <a:t>Attributions were coded based on children’s</a:t>
            </a:r>
            <a:r>
              <a:rPr lang="cs-CZ" dirty="0"/>
              <a:t> </a:t>
            </a:r>
            <a:r>
              <a:rPr lang="en-US" dirty="0"/>
              <a:t>responses to the question: ‘‘Was the other child</a:t>
            </a:r>
            <a:r>
              <a:rPr lang="cs-CZ" dirty="0"/>
              <a:t> </a:t>
            </a:r>
            <a:r>
              <a:rPr lang="en-US" dirty="0"/>
              <a:t>being mean or not being mean in this story?’’ Hostile</a:t>
            </a:r>
            <a:r>
              <a:rPr lang="cs-CZ" dirty="0"/>
              <a:t> </a:t>
            </a:r>
            <a:r>
              <a:rPr lang="en-US" dirty="0"/>
              <a:t>bias was the number of times the child interpreted</a:t>
            </a:r>
            <a:r>
              <a:rPr lang="cs-CZ" dirty="0"/>
              <a:t> </a:t>
            </a:r>
            <a:r>
              <a:rPr lang="en-US" dirty="0"/>
              <a:t>an ambiguous or </a:t>
            </a:r>
            <a:r>
              <a:rPr lang="en-US" dirty="0" err="1"/>
              <a:t>nonhostile</a:t>
            </a:r>
            <a:r>
              <a:rPr lang="en-US" dirty="0"/>
              <a:t> cue as being hostile(range</a:t>
            </a:r>
            <a:r>
              <a:rPr lang="cs-CZ" dirty="0"/>
              <a:t> </a:t>
            </a:r>
            <a:r>
              <a:rPr lang="en-US" dirty="0"/>
              <a:t>0 to 8).</a:t>
            </a:r>
            <a:endParaRPr lang="cs-CZ" dirty="0"/>
          </a:p>
        </p:txBody>
      </p:sp>
    </p:spTree>
    <p:extLst>
      <p:ext uri="{BB962C8B-B14F-4D97-AF65-F5344CB8AC3E}">
        <p14:creationId xmlns:p14="http://schemas.microsoft.com/office/powerpoint/2010/main" val="316348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7250A-38E9-490B-97C8-BC8EFA6F2DC3}"/>
              </a:ext>
            </a:extLst>
          </p:cNvPr>
          <p:cNvSpPr>
            <a:spLocks noGrp="1"/>
          </p:cNvSpPr>
          <p:nvPr>
            <p:ph type="title"/>
          </p:nvPr>
        </p:nvSpPr>
        <p:spPr/>
        <p:txBody>
          <a:bodyPr/>
          <a:lstStyle/>
          <a:p>
            <a:r>
              <a:rPr lang="cs-CZ" dirty="0"/>
              <a:t>Agresivní chování</a:t>
            </a:r>
          </a:p>
        </p:txBody>
      </p:sp>
      <p:sp>
        <p:nvSpPr>
          <p:cNvPr id="3" name="Zástupný symbol pro obsah 2">
            <a:extLst>
              <a:ext uri="{FF2B5EF4-FFF2-40B4-BE49-F238E27FC236}">
                <a16:creationId xmlns:a16="http://schemas.microsoft.com/office/drawing/2014/main" id="{15E031EA-DE72-4100-A630-57FBE1C97E5F}"/>
              </a:ext>
            </a:extLst>
          </p:cNvPr>
          <p:cNvSpPr>
            <a:spLocks noGrp="1"/>
          </p:cNvSpPr>
          <p:nvPr>
            <p:ph idx="1"/>
          </p:nvPr>
        </p:nvSpPr>
        <p:spPr/>
        <p:txBody>
          <a:bodyPr/>
          <a:lstStyle/>
          <a:p>
            <a:r>
              <a:rPr lang="cs-CZ" dirty="0"/>
              <a:t>Chování s účelem poškodit či zranit druhého člověka, který je motivován se takovému zacházení vyhnout</a:t>
            </a:r>
          </a:p>
          <a:p>
            <a:pPr lvl="1"/>
            <a:r>
              <a:rPr lang="cs-CZ" dirty="0"/>
              <a:t>Definováno motivací, ne následky</a:t>
            </a:r>
          </a:p>
          <a:p>
            <a:pPr lvl="1"/>
            <a:endParaRPr lang="cs-CZ" dirty="0"/>
          </a:p>
          <a:p>
            <a:pPr lvl="1"/>
            <a:endParaRPr lang="cs-CZ" dirty="0"/>
          </a:p>
          <a:p>
            <a:r>
              <a:rPr lang="cs-CZ" dirty="0"/>
              <a:t>Součást mnoha mezilidských interakcí</a:t>
            </a:r>
          </a:p>
          <a:p>
            <a:r>
              <a:rPr lang="cs-CZ" dirty="0"/>
              <a:t>Různé podoby a formy</a:t>
            </a:r>
          </a:p>
          <a:p>
            <a:endParaRPr lang="cs-CZ" dirty="0"/>
          </a:p>
        </p:txBody>
      </p:sp>
    </p:spTree>
    <p:extLst>
      <p:ext uri="{BB962C8B-B14F-4D97-AF65-F5344CB8AC3E}">
        <p14:creationId xmlns:p14="http://schemas.microsoft.com/office/powerpoint/2010/main" val="41206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32944485-8CD1-4106-A8F9-EB42DF1E4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136" y="652432"/>
            <a:ext cx="8550034" cy="5692542"/>
          </a:xfrm>
        </p:spPr>
      </p:pic>
    </p:spTree>
    <p:extLst>
      <p:ext uri="{BB962C8B-B14F-4D97-AF65-F5344CB8AC3E}">
        <p14:creationId xmlns:p14="http://schemas.microsoft.com/office/powerpoint/2010/main" val="578225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400" dirty="0">
                <a:solidFill>
                  <a:schemeClr val="accent5"/>
                </a:solidFill>
              </a:rPr>
              <a:t>Fontaine, R. G., &amp; Dodge, K. A. (2006). Real‐time decision making and aggressive behavior in youth: A heuristic model of response evaluation and decision (RED). </a:t>
            </a:r>
            <a:r>
              <a:rPr lang="en-US" sz="2400" i="1" dirty="0">
                <a:solidFill>
                  <a:schemeClr val="accent5"/>
                </a:solidFill>
              </a:rPr>
              <a:t>Aggressive Behavior: Official Journal of the International Society for Research on Aggression</a:t>
            </a:r>
            <a:r>
              <a:rPr lang="en-US" sz="2400" dirty="0">
                <a:solidFill>
                  <a:schemeClr val="accent5"/>
                </a:solidFill>
              </a:rPr>
              <a:t>, </a:t>
            </a:r>
            <a:r>
              <a:rPr lang="en-US" sz="2400" i="1" dirty="0">
                <a:solidFill>
                  <a:schemeClr val="accent5"/>
                </a:solidFill>
              </a:rPr>
              <a:t>32</a:t>
            </a:r>
            <a:r>
              <a:rPr lang="en-US" sz="2400" dirty="0">
                <a:solidFill>
                  <a:schemeClr val="accent5"/>
                </a:solidFill>
              </a:rPr>
              <a:t>(6), 604-624</a:t>
            </a:r>
            <a:r>
              <a:rPr lang="en-US" sz="2400" dirty="0" smtClean="0">
                <a:solidFill>
                  <a:schemeClr val="accent5"/>
                </a:solidFill>
              </a:rPr>
              <a:t>.</a:t>
            </a:r>
            <a:endParaRPr lang="cs-CZ" sz="2400" dirty="0">
              <a:solidFill>
                <a:schemeClr val="accent5"/>
              </a:solidFill>
            </a:endParaRPr>
          </a:p>
        </p:txBody>
      </p:sp>
      <p:sp>
        <p:nvSpPr>
          <p:cNvPr id="3" name="Zástupný symbol pro obsah 2"/>
          <p:cNvSpPr>
            <a:spLocks noGrp="1"/>
          </p:cNvSpPr>
          <p:nvPr>
            <p:ph idx="1"/>
          </p:nvPr>
        </p:nvSpPr>
        <p:spPr/>
        <p:txBody>
          <a:bodyPr/>
          <a:lstStyle/>
          <a:p>
            <a:r>
              <a:rPr lang="cs-CZ" dirty="0" smtClean="0"/>
              <a:t>Další rozpracovávání modelu</a:t>
            </a:r>
          </a:p>
          <a:p>
            <a:r>
              <a:rPr lang="en-US" dirty="0"/>
              <a:t>The present paper focuses on step 5 of SIP</a:t>
            </a:r>
            <a:r>
              <a:rPr lang="en-US" dirty="0" smtClean="0"/>
              <a:t>,</a:t>
            </a:r>
            <a:r>
              <a:rPr lang="cs-CZ" dirty="0" smtClean="0"/>
              <a:t> </a:t>
            </a:r>
            <a:r>
              <a:rPr lang="en-US" dirty="0" smtClean="0"/>
              <a:t>response </a:t>
            </a:r>
            <a:r>
              <a:rPr lang="en-US" dirty="0"/>
              <a:t>decision, in order to develop a </a:t>
            </a:r>
            <a:r>
              <a:rPr lang="en-US" dirty="0" smtClean="0"/>
              <a:t>Framework</a:t>
            </a:r>
            <a:r>
              <a:rPr lang="cs-CZ" dirty="0" smtClean="0"/>
              <a:t> </a:t>
            </a:r>
            <a:r>
              <a:rPr lang="en-US" dirty="0" smtClean="0"/>
              <a:t>by </a:t>
            </a:r>
            <a:r>
              <a:rPr lang="en-US" dirty="0"/>
              <a:t>which advanced real-time judgments about </a:t>
            </a:r>
            <a:r>
              <a:rPr lang="en-US" dirty="0" smtClean="0"/>
              <a:t>social</a:t>
            </a:r>
            <a:r>
              <a:rPr lang="cs-CZ" dirty="0" smtClean="0"/>
              <a:t> </a:t>
            </a:r>
            <a:r>
              <a:rPr lang="en-US" dirty="0" smtClean="0"/>
              <a:t>behaviors </a:t>
            </a:r>
            <a:r>
              <a:rPr lang="en-US" dirty="0"/>
              <a:t>and outcomes may lead to </a:t>
            </a:r>
            <a:r>
              <a:rPr lang="en-US" dirty="0" err="1" smtClean="0"/>
              <a:t>aggressogenic</a:t>
            </a:r>
            <a:r>
              <a:rPr lang="cs-CZ" dirty="0" smtClean="0"/>
              <a:t> </a:t>
            </a:r>
            <a:r>
              <a:rPr lang="en-US" dirty="0" smtClean="0"/>
              <a:t>decisions </a:t>
            </a:r>
            <a:r>
              <a:rPr lang="en-US" dirty="0"/>
              <a:t>and antisocial </a:t>
            </a:r>
            <a:r>
              <a:rPr lang="en-US" dirty="0" smtClean="0"/>
              <a:t>behavior</a:t>
            </a:r>
            <a:endParaRPr lang="cs-CZ" dirty="0" smtClean="0"/>
          </a:p>
          <a:p>
            <a:endParaRPr lang="cs-CZ" dirty="0"/>
          </a:p>
          <a:p>
            <a:r>
              <a:rPr lang="en-US" dirty="0"/>
              <a:t>model is intended to explain the </a:t>
            </a:r>
            <a:r>
              <a:rPr lang="en-US" dirty="0" smtClean="0"/>
              <a:t>incremental</a:t>
            </a:r>
            <a:r>
              <a:rPr lang="cs-CZ" dirty="0" smtClean="0"/>
              <a:t> </a:t>
            </a:r>
            <a:r>
              <a:rPr lang="en-US" dirty="0" smtClean="0"/>
              <a:t>contribution </a:t>
            </a:r>
            <a:r>
              <a:rPr lang="en-US" dirty="0"/>
              <a:t>of real-time behavioral judgments </a:t>
            </a:r>
            <a:r>
              <a:rPr lang="en-US" dirty="0" smtClean="0"/>
              <a:t>and</a:t>
            </a:r>
            <a:r>
              <a:rPr lang="cs-CZ" dirty="0" smtClean="0"/>
              <a:t> </a:t>
            </a:r>
            <a:r>
              <a:rPr lang="en-US" dirty="0" smtClean="0"/>
              <a:t>decision </a:t>
            </a:r>
            <a:r>
              <a:rPr lang="en-US" dirty="0"/>
              <a:t>making in the prediction of </a:t>
            </a:r>
            <a:r>
              <a:rPr lang="en-US" dirty="0" smtClean="0"/>
              <a:t>behavioral</a:t>
            </a:r>
            <a:r>
              <a:rPr lang="cs-CZ" dirty="0" smtClean="0"/>
              <a:t> </a:t>
            </a:r>
            <a:r>
              <a:rPr lang="en-US" dirty="0" smtClean="0"/>
              <a:t>variability</a:t>
            </a:r>
            <a:r>
              <a:rPr lang="en-US" dirty="0"/>
              <a:t>, particularly chronic aggressive behavior.</a:t>
            </a:r>
            <a:endParaRPr lang="cs-CZ" dirty="0"/>
          </a:p>
        </p:txBody>
      </p:sp>
    </p:spTree>
    <p:extLst>
      <p:ext uri="{BB962C8B-B14F-4D97-AF65-F5344CB8AC3E}">
        <p14:creationId xmlns:p14="http://schemas.microsoft.com/office/powerpoint/2010/main" val="350223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554" y="545464"/>
            <a:ext cx="5868566" cy="5729741"/>
          </a:xfrm>
        </p:spPr>
      </p:pic>
    </p:spTree>
    <p:extLst>
      <p:ext uri="{BB962C8B-B14F-4D97-AF65-F5344CB8AC3E}">
        <p14:creationId xmlns:p14="http://schemas.microsoft.com/office/powerpoint/2010/main" val="304906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800" dirty="0">
                <a:solidFill>
                  <a:schemeClr val="accent5"/>
                </a:solidFill>
              </a:rPr>
              <a:t>Fontaine, R. G., &amp; Dodge, K. A. (2006). Real‐time decision making and aggressive behavior in youth: A heuristic model of response evaluation and decision (RED). </a:t>
            </a:r>
            <a:r>
              <a:rPr lang="en-US" sz="2800" i="1" dirty="0">
                <a:solidFill>
                  <a:schemeClr val="accent5"/>
                </a:solidFill>
              </a:rPr>
              <a:t>Aggressive Behavior: Official Journal of the International Society for Research on Aggression</a:t>
            </a:r>
            <a:r>
              <a:rPr lang="en-US" sz="2800" dirty="0">
                <a:solidFill>
                  <a:schemeClr val="accent5"/>
                </a:solidFill>
              </a:rPr>
              <a:t>, </a:t>
            </a:r>
            <a:r>
              <a:rPr lang="en-US" sz="2800" i="1" dirty="0">
                <a:solidFill>
                  <a:schemeClr val="accent5"/>
                </a:solidFill>
              </a:rPr>
              <a:t>32</a:t>
            </a:r>
            <a:r>
              <a:rPr lang="en-US" sz="2800" dirty="0">
                <a:solidFill>
                  <a:schemeClr val="accent5"/>
                </a:solidFill>
              </a:rPr>
              <a:t>(6), 604-624</a:t>
            </a:r>
            <a:r>
              <a:rPr lang="en-US" sz="2800" dirty="0" smtClean="0">
                <a:solidFill>
                  <a:schemeClr val="accent5"/>
                </a:solidFill>
              </a:rPr>
              <a:t>.</a:t>
            </a:r>
            <a:endParaRPr lang="cs-CZ" sz="2800" dirty="0">
              <a:solidFill>
                <a:schemeClr val="accent5"/>
              </a:solidFill>
            </a:endParaRP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680" y="2116571"/>
            <a:ext cx="4517737" cy="4351338"/>
          </a:xfrm>
        </p:spPr>
      </p:pic>
      <p:sp>
        <p:nvSpPr>
          <p:cNvPr id="5" name="Obdélník 4"/>
          <p:cNvSpPr/>
          <p:nvPr/>
        </p:nvSpPr>
        <p:spPr>
          <a:xfrm>
            <a:off x="5899265" y="2124884"/>
            <a:ext cx="5971310" cy="4801314"/>
          </a:xfrm>
          <a:prstGeom prst="rect">
            <a:avLst/>
          </a:prstGeom>
        </p:spPr>
        <p:txBody>
          <a:bodyPr wrap="square">
            <a:spAutoFit/>
          </a:bodyPr>
          <a:lstStyle/>
          <a:p>
            <a:r>
              <a:rPr lang="cs-CZ" dirty="0" smtClean="0">
                <a:latin typeface="Times New Roman" panose="02020603050405020304" pitchFamily="18" charset="0"/>
              </a:rPr>
              <a:t>T</a:t>
            </a:r>
            <a:r>
              <a:rPr lang="en-US" dirty="0" smtClean="0">
                <a:latin typeface="Times New Roman" panose="02020603050405020304" pitchFamily="18" charset="0"/>
              </a:rPr>
              <a:t>he </a:t>
            </a:r>
            <a:r>
              <a:rPr lang="en-US" dirty="0">
                <a:latin typeface="Times New Roman" panose="02020603050405020304" pitchFamily="18" charset="0"/>
              </a:rPr>
              <a:t>degree to </a:t>
            </a:r>
            <a:r>
              <a:rPr lang="en-US" dirty="0" smtClean="0">
                <a:latin typeface="Times New Roman" panose="02020603050405020304" pitchFamily="18" charset="0"/>
              </a:rPr>
              <a:t>which</a:t>
            </a:r>
            <a:r>
              <a:rPr lang="cs-CZ" dirty="0" smtClean="0">
                <a:latin typeface="Times New Roman" panose="02020603050405020304" pitchFamily="18" charset="0"/>
              </a:rPr>
              <a:t> </a:t>
            </a:r>
            <a:r>
              <a:rPr lang="en-US" dirty="0" smtClean="0">
                <a:latin typeface="Times New Roman" panose="02020603050405020304" pitchFamily="18" charset="0"/>
              </a:rPr>
              <a:t>each </a:t>
            </a:r>
            <a:r>
              <a:rPr lang="en-US" dirty="0">
                <a:latin typeface="Times New Roman" panose="02020603050405020304" pitchFamily="18" charset="0"/>
              </a:rPr>
              <a:t>of these processes is actually utilized </a:t>
            </a:r>
            <a:r>
              <a:rPr lang="en-US" dirty="0" smtClean="0">
                <a:latin typeface="Times New Roman" panose="02020603050405020304" pitchFamily="18" charset="0"/>
              </a:rPr>
              <a:t>varies</a:t>
            </a:r>
            <a:r>
              <a:rPr lang="cs-CZ" dirty="0" smtClean="0">
                <a:latin typeface="Times New Roman" panose="02020603050405020304" pitchFamily="18" charset="0"/>
              </a:rPr>
              <a:t> </a:t>
            </a:r>
            <a:r>
              <a:rPr lang="en-US" dirty="0" smtClean="0">
                <a:latin typeface="Times New Roman" panose="02020603050405020304" pitchFamily="18" charset="0"/>
              </a:rPr>
              <a:t>across </a:t>
            </a:r>
            <a:r>
              <a:rPr lang="en-US" dirty="0">
                <a:latin typeface="Times New Roman" panose="02020603050405020304" pitchFamily="18" charset="0"/>
              </a:rPr>
              <a:t>social </a:t>
            </a:r>
            <a:r>
              <a:rPr lang="en-US" dirty="0" smtClean="0">
                <a:latin typeface="Times New Roman" panose="02020603050405020304" pitchFamily="18" charset="0"/>
              </a:rPr>
              <a:t>settings. </a:t>
            </a:r>
            <a:endParaRPr lang="cs-CZ" dirty="0" smtClean="0">
              <a:latin typeface="Times New Roman" panose="02020603050405020304" pitchFamily="18" charset="0"/>
            </a:endParaRPr>
          </a:p>
          <a:p>
            <a:endParaRPr lang="cs-CZ" dirty="0">
              <a:latin typeface="Times New Roman" panose="02020603050405020304" pitchFamily="18" charset="0"/>
            </a:endParaRPr>
          </a:p>
          <a:p>
            <a:r>
              <a:rPr lang="en-US" dirty="0" smtClean="0">
                <a:latin typeface="Times New Roman" panose="02020603050405020304" pitchFamily="18" charset="0"/>
              </a:rPr>
              <a:t>More </a:t>
            </a:r>
            <a:r>
              <a:rPr lang="en-US" dirty="0">
                <a:latin typeface="Times New Roman" panose="02020603050405020304" pitchFamily="18" charset="0"/>
              </a:rPr>
              <a:t>typical </a:t>
            </a:r>
            <a:r>
              <a:rPr lang="en-US" dirty="0" smtClean="0">
                <a:latin typeface="Times New Roman" panose="02020603050405020304" pitchFamily="18" charset="0"/>
              </a:rPr>
              <a:t>processing </a:t>
            </a:r>
            <a:r>
              <a:rPr lang="en-US" dirty="0">
                <a:latin typeface="Times New Roman" panose="02020603050405020304" pitchFamily="18" charset="0"/>
              </a:rPr>
              <a:t>is less thorough and more </a:t>
            </a:r>
            <a:r>
              <a:rPr lang="en-US" dirty="0" smtClean="0">
                <a:latin typeface="Times New Roman" panose="02020603050405020304" pitchFamily="18" charset="0"/>
              </a:rPr>
              <a:t>impulsive</a:t>
            </a:r>
            <a:endParaRPr lang="cs-CZ" dirty="0" smtClean="0">
              <a:latin typeface="Times New Roman" panose="02020603050405020304" pitchFamily="18" charset="0"/>
            </a:endParaRPr>
          </a:p>
          <a:p>
            <a:endParaRPr lang="cs-CZ" dirty="0">
              <a:latin typeface="Times New Roman" panose="02020603050405020304" pitchFamily="18" charset="0"/>
            </a:endParaRPr>
          </a:p>
          <a:p>
            <a:r>
              <a:rPr lang="en-US" dirty="0" smtClean="0">
                <a:latin typeface="Times New Roman" panose="02020603050405020304" pitchFamily="18" charset="0"/>
              </a:rPr>
              <a:t>Different</a:t>
            </a:r>
            <a:r>
              <a:rPr lang="cs-CZ" dirty="0" smtClean="0">
                <a:latin typeface="Times New Roman" panose="02020603050405020304" pitchFamily="18" charset="0"/>
              </a:rPr>
              <a:t> </a:t>
            </a:r>
            <a:r>
              <a:rPr lang="en-US" dirty="0" smtClean="0">
                <a:latin typeface="Times New Roman" panose="02020603050405020304" pitchFamily="18" charset="0"/>
              </a:rPr>
              <a:t>situations </a:t>
            </a:r>
            <a:r>
              <a:rPr lang="en-US" dirty="0">
                <a:latin typeface="Times New Roman" panose="02020603050405020304" pitchFamily="18" charset="0"/>
              </a:rPr>
              <a:t>impose unique demands upon </a:t>
            </a:r>
            <a:r>
              <a:rPr lang="en-US" dirty="0" smtClean="0">
                <a:latin typeface="Times New Roman" panose="02020603050405020304" pitchFamily="18" charset="0"/>
              </a:rPr>
              <a:t>processing</a:t>
            </a:r>
            <a:r>
              <a:rPr lang="cs-CZ" dirty="0" smtClean="0">
                <a:latin typeface="Times New Roman" panose="02020603050405020304" pitchFamily="18" charset="0"/>
              </a:rPr>
              <a:t> </a:t>
            </a:r>
            <a:r>
              <a:rPr lang="en-US" dirty="0" smtClean="0">
                <a:latin typeface="Times New Roman" panose="02020603050405020304" pitchFamily="18" charset="0"/>
              </a:rPr>
              <a:t>resources </a:t>
            </a:r>
            <a:r>
              <a:rPr lang="en-US" dirty="0">
                <a:latin typeface="Times New Roman" panose="02020603050405020304" pitchFamily="18" charset="0"/>
              </a:rPr>
              <a:t>that compromise these processes. </a:t>
            </a:r>
            <a:r>
              <a:rPr lang="en-US" dirty="0" smtClean="0">
                <a:latin typeface="Times New Roman" panose="02020603050405020304" pitchFamily="18" charset="0"/>
              </a:rPr>
              <a:t>Some</a:t>
            </a:r>
            <a:r>
              <a:rPr lang="cs-CZ" dirty="0" smtClean="0">
                <a:latin typeface="Times New Roman" panose="02020603050405020304" pitchFamily="18" charset="0"/>
              </a:rPr>
              <a:t> </a:t>
            </a:r>
            <a:r>
              <a:rPr lang="en-US" dirty="0" smtClean="0">
                <a:latin typeface="Times New Roman" panose="02020603050405020304" pitchFamily="18" charset="0"/>
              </a:rPr>
              <a:t>situations </a:t>
            </a:r>
            <a:r>
              <a:rPr lang="en-US" dirty="0">
                <a:latin typeface="Times New Roman" panose="02020603050405020304" pitchFamily="18" charset="0"/>
              </a:rPr>
              <a:t>require rapid (or at least quickened</a:t>
            </a:r>
            <a:r>
              <a:rPr lang="en-US" dirty="0" smtClean="0">
                <a:latin typeface="Times New Roman" panose="02020603050405020304" pitchFamily="18" charset="0"/>
              </a:rPr>
              <a:t>)</a:t>
            </a:r>
            <a:r>
              <a:rPr lang="cs-CZ" dirty="0" smtClean="0">
                <a:latin typeface="Times New Roman" panose="02020603050405020304" pitchFamily="18" charset="0"/>
              </a:rPr>
              <a:t> </a:t>
            </a:r>
            <a:r>
              <a:rPr lang="en-US" dirty="0" smtClean="0">
                <a:latin typeface="Times New Roman" panose="02020603050405020304" pitchFamily="18" charset="0"/>
              </a:rPr>
              <a:t>responding </a:t>
            </a:r>
            <a:r>
              <a:rPr lang="en-US" dirty="0">
                <a:latin typeface="Times New Roman" panose="02020603050405020304" pitchFamily="18" charset="0"/>
              </a:rPr>
              <a:t>and therefore afford less elaborate (</a:t>
            </a:r>
            <a:r>
              <a:rPr lang="en-US" dirty="0" smtClean="0">
                <a:latin typeface="Times New Roman" panose="02020603050405020304" pitchFamily="18" charset="0"/>
              </a:rPr>
              <a:t>or</a:t>
            </a:r>
            <a:r>
              <a:rPr lang="cs-CZ" dirty="0" smtClean="0">
                <a:latin typeface="Times New Roman" panose="02020603050405020304" pitchFamily="18" charset="0"/>
              </a:rPr>
              <a:t> </a:t>
            </a:r>
            <a:r>
              <a:rPr lang="en-US" dirty="0" smtClean="0">
                <a:latin typeface="Times New Roman" panose="02020603050405020304" pitchFamily="18" charset="0"/>
              </a:rPr>
              <a:t>complete</a:t>
            </a:r>
            <a:r>
              <a:rPr lang="en-US" dirty="0">
                <a:latin typeface="Times New Roman" panose="02020603050405020304" pitchFamily="18" charset="0"/>
              </a:rPr>
              <a:t>) processing</a:t>
            </a:r>
            <a:r>
              <a:rPr lang="en-US" dirty="0" smtClean="0">
                <a:latin typeface="Times New Roman" panose="02020603050405020304" pitchFamily="18" charset="0"/>
              </a:rPr>
              <a:t>.</a:t>
            </a:r>
            <a:endParaRPr lang="cs-CZ" dirty="0" smtClean="0">
              <a:latin typeface="Times New Roman" panose="02020603050405020304" pitchFamily="18" charset="0"/>
            </a:endParaRPr>
          </a:p>
          <a:p>
            <a:endParaRPr lang="cs-CZ" dirty="0">
              <a:latin typeface="Times New Roman" panose="02020603050405020304" pitchFamily="18" charset="0"/>
            </a:endParaRPr>
          </a:p>
          <a:p>
            <a:r>
              <a:rPr lang="cs-CZ" dirty="0" err="1" smtClean="0">
                <a:latin typeface="Times New Roman" panose="02020603050405020304" pitchFamily="18" charset="0"/>
              </a:rPr>
              <a:t>Treshold</a:t>
            </a:r>
            <a:r>
              <a:rPr lang="cs-CZ" dirty="0" smtClean="0">
                <a:latin typeface="Times New Roman" panose="02020603050405020304" pitchFamily="18" charset="0"/>
              </a:rPr>
              <a:t>:</a:t>
            </a:r>
          </a:p>
          <a:p>
            <a:pPr marL="285750" indent="-285750">
              <a:buFont typeface="Arial" panose="020B0604020202020204" pitchFamily="34" charset="0"/>
              <a:buChar char="•"/>
            </a:pPr>
            <a:r>
              <a:rPr lang="cs-CZ" dirty="0" smtClean="0"/>
              <a:t>t</a:t>
            </a:r>
            <a:r>
              <a:rPr lang="en-US" dirty="0" smtClean="0"/>
              <a:t>he </a:t>
            </a:r>
            <a:r>
              <a:rPr lang="en-US" dirty="0"/>
              <a:t>response needs </a:t>
            </a:r>
            <a:r>
              <a:rPr lang="en-US" dirty="0" smtClean="0"/>
              <a:t>to</a:t>
            </a:r>
            <a:r>
              <a:rPr lang="cs-CZ" dirty="0" smtClean="0"/>
              <a:t> </a:t>
            </a:r>
            <a:r>
              <a:rPr lang="en-US" dirty="0" smtClean="0"/>
              <a:t>be</a:t>
            </a:r>
            <a:r>
              <a:rPr lang="cs-CZ" dirty="0" smtClean="0"/>
              <a:t> </a:t>
            </a:r>
            <a:r>
              <a:rPr lang="en-US" dirty="0" smtClean="0"/>
              <a:t>generally relevant</a:t>
            </a:r>
            <a:r>
              <a:rPr lang="cs-CZ" dirty="0" smtClean="0"/>
              <a:t> </a:t>
            </a:r>
            <a:r>
              <a:rPr lang="en-US" dirty="0" smtClean="0"/>
              <a:t>to </a:t>
            </a:r>
            <a:r>
              <a:rPr lang="en-US" dirty="0"/>
              <a:t>the social </a:t>
            </a:r>
            <a:r>
              <a:rPr lang="en-US" dirty="0" smtClean="0"/>
              <a:t>interaction</a:t>
            </a:r>
            <a:endParaRPr lang="cs-CZ" dirty="0" smtClean="0"/>
          </a:p>
          <a:p>
            <a:pPr marL="285750" indent="-285750">
              <a:buFont typeface="Arial" panose="020B0604020202020204" pitchFamily="34" charset="0"/>
              <a:buChar char="•"/>
            </a:pPr>
            <a:r>
              <a:rPr lang="en-US" dirty="0"/>
              <a:t>responses that are </a:t>
            </a:r>
            <a:r>
              <a:rPr lang="en-US" dirty="0" smtClean="0"/>
              <a:t>not</a:t>
            </a:r>
            <a:r>
              <a:rPr lang="cs-CZ" dirty="0" smtClean="0"/>
              <a:t> s</a:t>
            </a:r>
            <a:r>
              <a:rPr lang="en-US" dirty="0" err="1" smtClean="0"/>
              <a:t>ituationally</a:t>
            </a:r>
            <a:r>
              <a:rPr lang="en-US" dirty="0" smtClean="0"/>
              <a:t> applicable</a:t>
            </a:r>
            <a:r>
              <a:rPr lang="cs-CZ" dirty="0" smtClean="0"/>
              <a:t> </a:t>
            </a:r>
            <a:r>
              <a:rPr lang="en-US" dirty="0" smtClean="0"/>
              <a:t>may </a:t>
            </a:r>
            <a:r>
              <a:rPr lang="en-US" dirty="0"/>
              <a:t>be </a:t>
            </a:r>
            <a:r>
              <a:rPr lang="en-US" dirty="0" smtClean="0"/>
              <a:t>rejected</a:t>
            </a:r>
            <a:endParaRPr lang="cs-CZ" dirty="0" smtClean="0"/>
          </a:p>
          <a:p>
            <a:pPr marL="285750" indent="-285750">
              <a:buFont typeface="Arial" panose="020B0604020202020204" pitchFamily="34" charset="0"/>
              <a:buChar char="•"/>
            </a:pPr>
            <a:r>
              <a:rPr lang="cs-CZ" dirty="0" smtClean="0"/>
              <a:t>t</a:t>
            </a:r>
            <a:r>
              <a:rPr lang="en-US" dirty="0" smtClean="0"/>
              <a:t>he </a:t>
            </a:r>
            <a:r>
              <a:rPr lang="en-US" dirty="0"/>
              <a:t>response must be </a:t>
            </a:r>
            <a:r>
              <a:rPr lang="en-US" dirty="0" smtClean="0"/>
              <a:t>of</a:t>
            </a:r>
            <a:r>
              <a:rPr lang="cs-CZ" dirty="0" smtClean="0"/>
              <a:t> </a:t>
            </a:r>
            <a:r>
              <a:rPr lang="en-US" dirty="0" smtClean="0"/>
              <a:t>sufficient</a:t>
            </a:r>
            <a:r>
              <a:rPr lang="cs-CZ" dirty="0" smtClean="0"/>
              <a:t> </a:t>
            </a:r>
            <a:r>
              <a:rPr lang="en-US" dirty="0" smtClean="0"/>
              <a:t>internal congruence</a:t>
            </a:r>
            <a:r>
              <a:rPr lang="cs-CZ" dirty="0" smtClean="0"/>
              <a:t> </a:t>
            </a:r>
            <a:r>
              <a:rPr lang="en-US" dirty="0" smtClean="0"/>
              <a:t>to </a:t>
            </a:r>
            <a:r>
              <a:rPr lang="en-US" dirty="0"/>
              <a:t>the </a:t>
            </a:r>
            <a:r>
              <a:rPr lang="en-US" dirty="0" smtClean="0"/>
              <a:t>responding</a:t>
            </a:r>
            <a:r>
              <a:rPr lang="cs-CZ" dirty="0" smtClean="0"/>
              <a:t> </a:t>
            </a:r>
            <a:r>
              <a:rPr lang="en-US" dirty="0" smtClean="0"/>
              <a:t>individual’s </a:t>
            </a:r>
            <a:r>
              <a:rPr lang="en-US" dirty="0"/>
              <a:t>self-concept</a:t>
            </a:r>
            <a:endParaRPr lang="cs-CZ" dirty="0"/>
          </a:p>
        </p:txBody>
      </p:sp>
    </p:spTree>
    <p:extLst>
      <p:ext uri="{BB962C8B-B14F-4D97-AF65-F5344CB8AC3E}">
        <p14:creationId xmlns:p14="http://schemas.microsoft.com/office/powerpoint/2010/main" val="163341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49892E-E430-4D47-9A09-7CEF3F45C31C}"/>
              </a:ext>
            </a:extLst>
          </p:cNvPr>
          <p:cNvSpPr>
            <a:spLocks noGrp="1"/>
          </p:cNvSpPr>
          <p:nvPr>
            <p:ph type="title"/>
          </p:nvPr>
        </p:nvSpPr>
        <p:spPr/>
        <p:txBody>
          <a:bodyPr>
            <a:noAutofit/>
          </a:bodyPr>
          <a:lstStyle/>
          <a:p>
            <a:r>
              <a:rPr lang="en-US" sz="2800" dirty="0">
                <a:solidFill>
                  <a:schemeClr val="accent6"/>
                </a:solidFill>
              </a:rPr>
              <a:t>De Castro, B. O. (2004). The development of social information processing and aggressive </a:t>
            </a:r>
            <a:r>
              <a:rPr lang="en-US" sz="2800" dirty="0" err="1">
                <a:solidFill>
                  <a:schemeClr val="accent6"/>
                </a:solidFill>
              </a:rPr>
              <a:t>behaviour</a:t>
            </a:r>
            <a:r>
              <a:rPr lang="en-US" sz="2800" dirty="0">
                <a:solidFill>
                  <a:schemeClr val="accent6"/>
                </a:solidFill>
              </a:rPr>
              <a:t>: Current issues. </a:t>
            </a:r>
            <a:r>
              <a:rPr lang="en-US" sz="2800" i="1" dirty="0">
                <a:solidFill>
                  <a:schemeClr val="accent6"/>
                </a:solidFill>
              </a:rPr>
              <a:t>European Journal of Developmental Psychology</a:t>
            </a:r>
            <a:r>
              <a:rPr lang="en-US" sz="2800" dirty="0">
                <a:solidFill>
                  <a:schemeClr val="accent6"/>
                </a:solidFill>
              </a:rPr>
              <a:t>, </a:t>
            </a:r>
            <a:r>
              <a:rPr lang="en-US" sz="2800" i="1" dirty="0">
                <a:solidFill>
                  <a:schemeClr val="accent6"/>
                </a:solidFill>
              </a:rPr>
              <a:t>1</a:t>
            </a:r>
            <a:r>
              <a:rPr lang="en-US" sz="2800" dirty="0">
                <a:solidFill>
                  <a:schemeClr val="accent6"/>
                </a:solidFill>
              </a:rPr>
              <a:t>(1), 87-102.</a:t>
            </a:r>
            <a:r>
              <a:rPr lang="cs-CZ" sz="2800" dirty="0">
                <a:solidFill>
                  <a:schemeClr val="accent6"/>
                </a:solidFill>
              </a:rPr>
              <a:t> (1)</a:t>
            </a:r>
          </a:p>
        </p:txBody>
      </p:sp>
      <p:sp>
        <p:nvSpPr>
          <p:cNvPr id="3" name="Zástupný symbol pro obsah 2">
            <a:extLst>
              <a:ext uri="{FF2B5EF4-FFF2-40B4-BE49-F238E27FC236}">
                <a16:creationId xmlns:a16="http://schemas.microsoft.com/office/drawing/2014/main" id="{E2EE67A4-DDE1-41FB-892D-658629DD0306}"/>
              </a:ext>
            </a:extLst>
          </p:cNvPr>
          <p:cNvSpPr>
            <a:spLocks noGrp="1"/>
          </p:cNvSpPr>
          <p:nvPr>
            <p:ph idx="1"/>
          </p:nvPr>
        </p:nvSpPr>
        <p:spPr>
          <a:xfrm>
            <a:off x="838200" y="1842878"/>
            <a:ext cx="10515600" cy="4351338"/>
          </a:xfrm>
        </p:spPr>
        <p:txBody>
          <a:bodyPr>
            <a:normAutofit/>
          </a:bodyPr>
          <a:lstStyle/>
          <a:p>
            <a:r>
              <a:rPr lang="cs-CZ" dirty="0"/>
              <a:t>Důkazy o SIP validitě modelu, aplikace napříč výzkumem</a:t>
            </a:r>
          </a:p>
          <a:p>
            <a:endParaRPr lang="cs-CZ" dirty="0"/>
          </a:p>
          <a:p>
            <a:r>
              <a:rPr lang="en-US" dirty="0"/>
              <a:t>Even though emotion is not specifically included in the SIP model,</a:t>
            </a:r>
            <a:r>
              <a:rPr lang="cs-CZ" dirty="0"/>
              <a:t> </a:t>
            </a:r>
            <a:r>
              <a:rPr lang="en-US" b="1" dirty="0"/>
              <a:t>emotional aspects of information processing have often been indirectly</a:t>
            </a:r>
            <a:r>
              <a:rPr lang="cs-CZ" b="1" dirty="0"/>
              <a:t> </a:t>
            </a:r>
            <a:r>
              <a:rPr lang="en-US" b="1" dirty="0"/>
              <a:t>involved in research designs</a:t>
            </a:r>
            <a:endParaRPr lang="cs-CZ" b="1" dirty="0"/>
          </a:p>
          <a:p>
            <a:pPr lvl="1"/>
            <a:r>
              <a:rPr lang="cs-CZ" dirty="0"/>
              <a:t>Emoční stav, regulace emocí, emoce ostatních…</a:t>
            </a:r>
          </a:p>
          <a:p>
            <a:endParaRPr lang="cs-CZ" dirty="0"/>
          </a:p>
          <a:p>
            <a:r>
              <a:rPr lang="en-US" dirty="0"/>
              <a:t>all emotional aspects of SIP that have been studied are related to</a:t>
            </a:r>
            <a:r>
              <a:rPr lang="cs-CZ" dirty="0"/>
              <a:t> </a:t>
            </a:r>
            <a:r>
              <a:rPr lang="en-US" dirty="0"/>
              <a:t>aggressive </a:t>
            </a:r>
            <a:r>
              <a:rPr lang="en-US" dirty="0" err="1"/>
              <a:t>behaviour</a:t>
            </a:r>
            <a:endParaRPr lang="cs-CZ" dirty="0"/>
          </a:p>
        </p:txBody>
      </p:sp>
    </p:spTree>
    <p:extLst>
      <p:ext uri="{BB962C8B-B14F-4D97-AF65-F5344CB8AC3E}">
        <p14:creationId xmlns:p14="http://schemas.microsoft.com/office/powerpoint/2010/main" val="326182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23106-1C6F-4DAD-A901-7B5BC93EDF75}"/>
              </a:ext>
            </a:extLst>
          </p:cNvPr>
          <p:cNvSpPr>
            <a:spLocks noGrp="1"/>
          </p:cNvSpPr>
          <p:nvPr>
            <p:ph type="title"/>
          </p:nvPr>
        </p:nvSpPr>
        <p:spPr/>
        <p:txBody>
          <a:bodyPr/>
          <a:lstStyle/>
          <a:p>
            <a:r>
              <a:rPr lang="cs-CZ" dirty="0"/>
              <a:t>Crick and Dodge, 1994</a:t>
            </a:r>
          </a:p>
        </p:txBody>
      </p:sp>
      <p:sp>
        <p:nvSpPr>
          <p:cNvPr id="3" name="Zástupný symbol pro obsah 2">
            <a:extLst>
              <a:ext uri="{FF2B5EF4-FFF2-40B4-BE49-F238E27FC236}">
                <a16:creationId xmlns:a16="http://schemas.microsoft.com/office/drawing/2014/main" id="{419A9888-580C-40D4-8BB2-7D95B4D5053F}"/>
              </a:ext>
            </a:extLst>
          </p:cNvPr>
          <p:cNvSpPr>
            <a:spLocks noGrp="1"/>
          </p:cNvSpPr>
          <p:nvPr>
            <p:ph idx="1"/>
          </p:nvPr>
        </p:nvSpPr>
        <p:spPr/>
        <p:txBody>
          <a:bodyPr>
            <a:normAutofit fontScale="92500" lnSpcReduction="10000"/>
          </a:bodyPr>
          <a:lstStyle/>
          <a:p>
            <a:r>
              <a:rPr lang="cs-CZ" dirty="0"/>
              <a:t>„…</a:t>
            </a:r>
            <a:r>
              <a:rPr lang="en-US" dirty="0"/>
              <a:t>it is proposed that, in the reformulated model presented here, emotions are an integral part of each social information-processing step (Dodge, 1991)</a:t>
            </a:r>
            <a:r>
              <a:rPr lang="cs-CZ" dirty="0"/>
              <a:t>…..</a:t>
            </a:r>
            <a:r>
              <a:rPr lang="en-US" dirty="0"/>
              <a:t> </a:t>
            </a:r>
            <a:r>
              <a:rPr lang="en-US" b="1" dirty="0"/>
              <a:t>Clearly, it will be important for future research to consider carefully the role that emotions play in social information processing and </a:t>
            </a:r>
            <a:r>
              <a:rPr lang="en-US" b="1" dirty="0" err="1"/>
              <a:t>adjustme</a:t>
            </a:r>
            <a:r>
              <a:rPr lang="cs-CZ" b="1" dirty="0" err="1"/>
              <a:t>nt</a:t>
            </a:r>
            <a:r>
              <a:rPr lang="cs-CZ" dirty="0"/>
              <a:t>“</a:t>
            </a:r>
          </a:p>
          <a:p>
            <a:r>
              <a:rPr lang="cs-CZ" dirty="0"/>
              <a:t>„</a:t>
            </a:r>
            <a:r>
              <a:rPr lang="en-US" dirty="0"/>
              <a:t>In the reformulated model, we have attempted to move beyond cognitive variables to consider other factors that may also be important contributors to children's social adjustment. </a:t>
            </a:r>
            <a:r>
              <a:rPr lang="en-US" b="1" dirty="0"/>
              <a:t>However, although noncognitive factors such as emotion, the relationship between self and other, and social experience have been added to the model, cognitions have still been assigned a primary organizing role</a:t>
            </a:r>
            <a:r>
              <a:rPr lang="en-US" dirty="0"/>
              <a:t>. As with any theoretical model, it is important to recognize the limitations of the approach we have taken</a:t>
            </a:r>
            <a:r>
              <a:rPr lang="cs-CZ" dirty="0"/>
              <a:t>“</a:t>
            </a:r>
          </a:p>
          <a:p>
            <a:endParaRPr lang="cs-CZ" dirty="0"/>
          </a:p>
        </p:txBody>
      </p:sp>
    </p:spTree>
    <p:extLst>
      <p:ext uri="{BB962C8B-B14F-4D97-AF65-F5344CB8AC3E}">
        <p14:creationId xmlns:p14="http://schemas.microsoft.com/office/powerpoint/2010/main" val="143540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23106-1C6F-4DAD-A901-7B5BC93EDF75}"/>
              </a:ext>
            </a:extLst>
          </p:cNvPr>
          <p:cNvSpPr>
            <a:spLocks noGrp="1"/>
          </p:cNvSpPr>
          <p:nvPr>
            <p:ph type="title"/>
          </p:nvPr>
        </p:nvSpPr>
        <p:spPr/>
        <p:txBody>
          <a:bodyPr/>
          <a:lstStyle/>
          <a:p>
            <a:r>
              <a:rPr lang="cs-CZ" dirty="0"/>
              <a:t>Crick and Dodge, 1994</a:t>
            </a:r>
          </a:p>
        </p:txBody>
      </p:sp>
      <p:sp>
        <p:nvSpPr>
          <p:cNvPr id="3" name="Zástupný symbol pro obsah 2">
            <a:extLst>
              <a:ext uri="{FF2B5EF4-FFF2-40B4-BE49-F238E27FC236}">
                <a16:creationId xmlns:a16="http://schemas.microsoft.com/office/drawing/2014/main" id="{419A9888-580C-40D4-8BB2-7D95B4D5053F}"/>
              </a:ext>
            </a:extLst>
          </p:cNvPr>
          <p:cNvSpPr>
            <a:spLocks noGrp="1"/>
          </p:cNvSpPr>
          <p:nvPr>
            <p:ph idx="1"/>
          </p:nvPr>
        </p:nvSpPr>
        <p:spPr/>
        <p:txBody>
          <a:bodyPr>
            <a:normAutofit fontScale="92500"/>
          </a:bodyPr>
          <a:lstStyle/>
          <a:p>
            <a:r>
              <a:rPr lang="cs-CZ" dirty="0"/>
              <a:t>Jak to konkrétně může vypadat? Autoři navrhují:</a:t>
            </a:r>
          </a:p>
          <a:p>
            <a:r>
              <a:rPr lang="en-US" dirty="0"/>
              <a:t>At Step 1 (encoding of cues), emotional arousal</a:t>
            </a:r>
            <a:r>
              <a:rPr lang="cs-CZ" dirty="0"/>
              <a:t> </a:t>
            </a:r>
            <a:r>
              <a:rPr lang="en-US" dirty="0"/>
              <a:t>(e.g., an increase in heart rate) may serve as an internal cue</a:t>
            </a:r>
            <a:r>
              <a:rPr lang="cs-CZ" dirty="0"/>
              <a:t> </a:t>
            </a:r>
            <a:r>
              <a:rPr lang="en-US" dirty="0"/>
              <a:t>that must be encoded. </a:t>
            </a:r>
            <a:endParaRPr lang="cs-CZ" dirty="0"/>
          </a:p>
          <a:p>
            <a:r>
              <a:rPr lang="en-US" dirty="0"/>
              <a:t>At Step 2 (interpretation), emotions may</a:t>
            </a:r>
            <a:r>
              <a:rPr lang="cs-CZ" dirty="0"/>
              <a:t> </a:t>
            </a:r>
            <a:r>
              <a:rPr lang="en-US" dirty="0"/>
              <a:t>influence the child's interpretation of a particular situation. For</a:t>
            </a:r>
            <a:r>
              <a:rPr lang="cs-CZ" dirty="0"/>
              <a:t> </a:t>
            </a:r>
            <a:r>
              <a:rPr lang="en-US" dirty="0"/>
              <a:t>example, negative feelings (e.g., anger or anxiety) experienced</a:t>
            </a:r>
            <a:r>
              <a:rPr lang="cs-CZ" dirty="0"/>
              <a:t> </a:t>
            </a:r>
            <a:r>
              <a:rPr lang="en-US" dirty="0"/>
              <a:t>when meeting a peer for the first time may lead to an immediate</a:t>
            </a:r>
            <a:r>
              <a:rPr lang="cs-CZ" dirty="0"/>
              <a:t> </a:t>
            </a:r>
            <a:r>
              <a:rPr lang="en-US" dirty="0"/>
              <a:t>dislike of the peer. Likewise, prior-existing arousal states can</a:t>
            </a:r>
            <a:r>
              <a:rPr lang="cs-CZ" dirty="0"/>
              <a:t> </a:t>
            </a:r>
            <a:r>
              <a:rPr lang="en-US" dirty="0"/>
              <a:t>alter children's accuracy in making social interpretations, such</a:t>
            </a:r>
            <a:r>
              <a:rPr lang="cs-CZ" dirty="0"/>
              <a:t> </a:t>
            </a:r>
            <a:r>
              <a:rPr lang="en-US" dirty="0"/>
              <a:t>as when fatigue leads to errors. Also, the child's interpretation</a:t>
            </a:r>
            <a:r>
              <a:rPr lang="cs-CZ" dirty="0"/>
              <a:t> </a:t>
            </a:r>
            <a:r>
              <a:rPr lang="en-US" dirty="0"/>
              <a:t>itself may lead to the experience of affect. For example, an interpretation of a peer's intent as hostile may lead to feelings of</a:t>
            </a:r>
            <a:r>
              <a:rPr lang="cs-CZ" dirty="0"/>
              <a:t> </a:t>
            </a:r>
            <a:r>
              <a:rPr lang="en-US" dirty="0"/>
              <a:t>fear or anger.</a:t>
            </a:r>
            <a:endParaRPr lang="cs-CZ" dirty="0"/>
          </a:p>
        </p:txBody>
      </p:sp>
    </p:spTree>
    <p:extLst>
      <p:ext uri="{BB962C8B-B14F-4D97-AF65-F5344CB8AC3E}">
        <p14:creationId xmlns:p14="http://schemas.microsoft.com/office/powerpoint/2010/main" val="414672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67CA8-794D-4779-9EDD-4394C92416FF}"/>
              </a:ext>
            </a:extLst>
          </p:cNvPr>
          <p:cNvSpPr>
            <a:spLocks noGrp="1"/>
          </p:cNvSpPr>
          <p:nvPr>
            <p:ph type="title"/>
          </p:nvPr>
        </p:nvSpPr>
        <p:spPr/>
        <p:txBody>
          <a:bodyPr>
            <a:noAutofit/>
          </a:bodyPr>
          <a:lstStyle/>
          <a:p>
            <a:r>
              <a:rPr lang="en-US" sz="3200" dirty="0" err="1">
                <a:solidFill>
                  <a:schemeClr val="accent5"/>
                </a:solidFill>
              </a:rPr>
              <a:t>Lemerise</a:t>
            </a:r>
            <a:r>
              <a:rPr lang="en-US" sz="3200" dirty="0">
                <a:solidFill>
                  <a:schemeClr val="accent5"/>
                </a:solidFill>
              </a:rPr>
              <a:t>, E. A., &amp; Arsenio, W. F. (2000). An integrated model of emotion processes and cognition in social information processing. </a:t>
            </a:r>
            <a:r>
              <a:rPr lang="en-US" sz="3200" i="1" dirty="0">
                <a:solidFill>
                  <a:schemeClr val="accent5"/>
                </a:solidFill>
              </a:rPr>
              <a:t>Child development</a:t>
            </a:r>
            <a:r>
              <a:rPr lang="en-US" sz="3200" dirty="0">
                <a:solidFill>
                  <a:schemeClr val="accent5"/>
                </a:solidFill>
              </a:rPr>
              <a:t>, </a:t>
            </a:r>
            <a:r>
              <a:rPr lang="en-US" sz="3200" i="1" dirty="0">
                <a:solidFill>
                  <a:schemeClr val="accent5"/>
                </a:solidFill>
              </a:rPr>
              <a:t>71</a:t>
            </a:r>
            <a:r>
              <a:rPr lang="en-US" sz="3200" dirty="0">
                <a:solidFill>
                  <a:schemeClr val="accent5"/>
                </a:solidFill>
              </a:rPr>
              <a:t>(1), 107-118.</a:t>
            </a:r>
            <a:endParaRPr lang="cs-CZ" sz="3200" dirty="0">
              <a:solidFill>
                <a:schemeClr val="accent5"/>
              </a:solidFill>
            </a:endParaRPr>
          </a:p>
        </p:txBody>
      </p:sp>
      <p:sp>
        <p:nvSpPr>
          <p:cNvPr id="3" name="Zástupný symbol pro obsah 2">
            <a:extLst>
              <a:ext uri="{FF2B5EF4-FFF2-40B4-BE49-F238E27FC236}">
                <a16:creationId xmlns:a16="http://schemas.microsoft.com/office/drawing/2014/main" id="{8D19375A-372C-4164-9736-B21484791A0D}"/>
              </a:ext>
            </a:extLst>
          </p:cNvPr>
          <p:cNvSpPr>
            <a:spLocks noGrp="1"/>
          </p:cNvSpPr>
          <p:nvPr>
            <p:ph idx="1"/>
          </p:nvPr>
        </p:nvSpPr>
        <p:spPr/>
        <p:txBody>
          <a:bodyPr/>
          <a:lstStyle/>
          <a:p>
            <a:r>
              <a:rPr lang="en-US" dirty="0"/>
              <a:t>(1) it is vitally important for develop-mental psychologists to take a broader view of children’s social and cognitive development, </a:t>
            </a:r>
            <a:r>
              <a:rPr lang="en-US" dirty="0" smtClean="0"/>
              <a:t>and</a:t>
            </a:r>
            <a:endParaRPr lang="cs-CZ" dirty="0" smtClean="0"/>
          </a:p>
          <a:p>
            <a:r>
              <a:rPr lang="en-US" dirty="0" smtClean="0"/>
              <a:t> </a:t>
            </a:r>
            <a:endParaRPr lang="cs-CZ" dirty="0"/>
          </a:p>
          <a:p>
            <a:r>
              <a:rPr lang="en-US" dirty="0"/>
              <a:t>(2) an</a:t>
            </a:r>
            <a:r>
              <a:rPr lang="cs-CZ" dirty="0"/>
              <a:t> </a:t>
            </a:r>
            <a:r>
              <a:rPr lang="en-US" dirty="0"/>
              <a:t>essential aspect of this broader view involves considering, both theoretically and empirically, </a:t>
            </a:r>
            <a:r>
              <a:rPr lang="en-US" b="1" dirty="0"/>
              <a:t>how emotional and cognitive processes can be integrated in</a:t>
            </a:r>
            <a:r>
              <a:rPr lang="cs-CZ" b="1" dirty="0"/>
              <a:t> </a:t>
            </a:r>
            <a:r>
              <a:rPr lang="en-US" b="1" dirty="0"/>
              <a:t>models</a:t>
            </a:r>
            <a:r>
              <a:rPr lang="en-US" dirty="0"/>
              <a:t> of social competence.</a:t>
            </a:r>
            <a:endParaRPr lang="cs-CZ" dirty="0"/>
          </a:p>
        </p:txBody>
      </p:sp>
    </p:spTree>
    <p:extLst>
      <p:ext uri="{BB962C8B-B14F-4D97-AF65-F5344CB8AC3E}">
        <p14:creationId xmlns:p14="http://schemas.microsoft.com/office/powerpoint/2010/main" val="415888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52099-18AD-429D-B803-4F0B082917A6}"/>
              </a:ext>
            </a:extLst>
          </p:cNvPr>
          <p:cNvSpPr>
            <a:spLocks noGrp="1"/>
          </p:cNvSpPr>
          <p:nvPr>
            <p:ph type="title"/>
          </p:nvPr>
        </p:nvSpPr>
        <p:spPr/>
        <p:txBody>
          <a:bodyPr>
            <a:noAutofit/>
          </a:bodyPr>
          <a:lstStyle/>
          <a:p>
            <a:r>
              <a:rPr lang="en-US" sz="2800" dirty="0" err="1"/>
              <a:t>Lemerise</a:t>
            </a:r>
            <a:r>
              <a:rPr lang="en-US" sz="2800" dirty="0"/>
              <a:t>, E. A., &amp; Arsenio, W. F. (2000). An integrated model of emotion processes and cognition in social information processing. </a:t>
            </a:r>
            <a:r>
              <a:rPr lang="en-US" sz="2800" i="1" dirty="0"/>
              <a:t>Child development</a:t>
            </a:r>
            <a:r>
              <a:rPr lang="en-US" sz="2800" dirty="0"/>
              <a:t>, </a:t>
            </a:r>
            <a:r>
              <a:rPr lang="en-US" sz="2800" i="1" dirty="0"/>
              <a:t>71</a:t>
            </a:r>
            <a:r>
              <a:rPr lang="en-US" sz="2800" dirty="0"/>
              <a:t>(1), 107-118.</a:t>
            </a:r>
            <a:endParaRPr lang="cs-CZ" sz="2800" dirty="0"/>
          </a:p>
        </p:txBody>
      </p:sp>
      <p:sp>
        <p:nvSpPr>
          <p:cNvPr id="3" name="Zástupný symbol pro obsah 2">
            <a:extLst>
              <a:ext uri="{FF2B5EF4-FFF2-40B4-BE49-F238E27FC236}">
                <a16:creationId xmlns:a16="http://schemas.microsoft.com/office/drawing/2014/main" id="{BAFA6101-D154-4C16-9869-FD301904958B}"/>
              </a:ext>
            </a:extLst>
          </p:cNvPr>
          <p:cNvSpPr>
            <a:spLocks noGrp="1"/>
          </p:cNvSpPr>
          <p:nvPr>
            <p:ph idx="1"/>
          </p:nvPr>
        </p:nvSpPr>
        <p:spPr/>
        <p:txBody>
          <a:bodyPr>
            <a:normAutofit fontScale="92500" lnSpcReduction="10000"/>
          </a:bodyPr>
          <a:lstStyle/>
          <a:p>
            <a:r>
              <a:rPr lang="en-US" dirty="0"/>
              <a:t>we define the domain of emotion</a:t>
            </a:r>
            <a:r>
              <a:rPr lang="cs-CZ" dirty="0"/>
              <a:t> </a:t>
            </a:r>
            <a:r>
              <a:rPr lang="en-US" dirty="0"/>
              <a:t>broadly to include processes that vary in duration</a:t>
            </a:r>
            <a:r>
              <a:rPr lang="cs-CZ" dirty="0"/>
              <a:t> </a:t>
            </a:r>
            <a:r>
              <a:rPr lang="en-US" dirty="0"/>
              <a:t>from briefly experienced feelings resulting from </a:t>
            </a:r>
            <a:r>
              <a:rPr lang="en-US" dirty="0" smtClean="0"/>
              <a:t>conscious </a:t>
            </a:r>
            <a:r>
              <a:rPr lang="en-US" dirty="0"/>
              <a:t>or unconscious appraisal to more enduring</a:t>
            </a:r>
            <a:r>
              <a:rPr lang="cs-CZ" dirty="0"/>
              <a:t> </a:t>
            </a:r>
            <a:r>
              <a:rPr lang="en-US" dirty="0"/>
              <a:t>affective styles (see, e.g., Ekman &amp; Davidson, 1994;Oatley &amp; Jenkins, 1996</a:t>
            </a:r>
            <a:r>
              <a:rPr lang="en-US" dirty="0" smtClean="0"/>
              <a:t>).</a:t>
            </a:r>
            <a:endParaRPr lang="cs-CZ" dirty="0"/>
          </a:p>
          <a:p>
            <a:r>
              <a:rPr lang="en-US" dirty="0" smtClean="0"/>
              <a:t>Therefore</a:t>
            </a:r>
            <a:r>
              <a:rPr lang="en-US" dirty="0"/>
              <a:t>, we deliberately</a:t>
            </a:r>
            <a:r>
              <a:rPr lang="cs-CZ" dirty="0"/>
              <a:t> </a:t>
            </a:r>
            <a:r>
              <a:rPr lang="en-US" dirty="0"/>
              <a:t>use the term emotion processes.</a:t>
            </a:r>
            <a:endParaRPr lang="cs-CZ" dirty="0"/>
          </a:p>
          <a:p>
            <a:r>
              <a:rPr lang="en-US" dirty="0"/>
              <a:t>Children vary in</a:t>
            </a:r>
            <a:r>
              <a:rPr lang="cs-CZ" dirty="0"/>
              <a:t> </a:t>
            </a:r>
            <a:r>
              <a:rPr lang="en-US" dirty="0"/>
              <a:t>the intensity with which they experience and express</a:t>
            </a:r>
            <a:r>
              <a:rPr lang="cs-CZ" dirty="0"/>
              <a:t> </a:t>
            </a:r>
            <a:r>
              <a:rPr lang="en-US" dirty="0"/>
              <a:t>emotions and in their skills for regulating emotions.</a:t>
            </a:r>
            <a:r>
              <a:rPr lang="cs-CZ" dirty="0"/>
              <a:t> </a:t>
            </a:r>
            <a:r>
              <a:rPr lang="en-US" dirty="0" smtClean="0"/>
              <a:t>These </a:t>
            </a:r>
            <a:r>
              <a:rPr lang="en-US" dirty="0"/>
              <a:t>individual differences in emotionality and regulatory abilities are related to social competence (</a:t>
            </a:r>
            <a:r>
              <a:rPr lang="en-US" dirty="0" err="1"/>
              <a:t>e.g.,Eisenberg</a:t>
            </a:r>
            <a:r>
              <a:rPr lang="en-US" dirty="0"/>
              <a:t> et al., 1997). </a:t>
            </a:r>
            <a:endParaRPr lang="cs-CZ" dirty="0" smtClean="0"/>
          </a:p>
          <a:p>
            <a:r>
              <a:rPr lang="en-US" dirty="0" smtClean="0"/>
              <a:t>We </a:t>
            </a:r>
            <a:r>
              <a:rPr lang="en-US" dirty="0"/>
              <a:t>hypothesize that </a:t>
            </a:r>
            <a:r>
              <a:rPr lang="en-US" b="1" dirty="0" err="1"/>
              <a:t>emotioality</a:t>
            </a:r>
            <a:r>
              <a:rPr lang="en-US" b="1" dirty="0"/>
              <a:t> and regulatory ability </a:t>
            </a:r>
            <a:r>
              <a:rPr lang="en-US" dirty="0"/>
              <a:t>will affect both processing</a:t>
            </a:r>
            <a:r>
              <a:rPr lang="cs-CZ" dirty="0"/>
              <a:t> </a:t>
            </a:r>
            <a:r>
              <a:rPr lang="en-US" dirty="0"/>
              <a:t>of social (and emotional) information and decision</a:t>
            </a:r>
            <a:r>
              <a:rPr lang="cs-CZ" dirty="0"/>
              <a:t> </a:t>
            </a:r>
            <a:r>
              <a:rPr lang="en-US" dirty="0"/>
              <a:t>making in challenging social situations</a:t>
            </a:r>
            <a:endParaRPr lang="cs-CZ" dirty="0"/>
          </a:p>
          <a:p>
            <a:endParaRPr lang="cs-CZ" dirty="0"/>
          </a:p>
        </p:txBody>
      </p:sp>
    </p:spTree>
    <p:extLst>
      <p:ext uri="{BB962C8B-B14F-4D97-AF65-F5344CB8AC3E}">
        <p14:creationId xmlns:p14="http://schemas.microsoft.com/office/powerpoint/2010/main" val="208726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B01A8C-AB94-44B5-82D8-C4047B343111}"/>
              </a:ext>
            </a:extLst>
          </p:cNvPr>
          <p:cNvSpPr>
            <a:spLocks noGrp="1"/>
          </p:cNvSpPr>
          <p:nvPr>
            <p:ph type="title"/>
          </p:nvPr>
        </p:nvSpPr>
        <p:spPr/>
        <p:txBody>
          <a:bodyPr/>
          <a:lstStyle/>
          <a:p>
            <a:r>
              <a:rPr lang="cs-CZ" dirty="0"/>
              <a:t>Individuální variace</a:t>
            </a:r>
          </a:p>
        </p:txBody>
      </p:sp>
      <p:sp>
        <p:nvSpPr>
          <p:cNvPr id="3" name="Zástupný symbol pro obsah 2">
            <a:extLst>
              <a:ext uri="{FF2B5EF4-FFF2-40B4-BE49-F238E27FC236}">
                <a16:creationId xmlns:a16="http://schemas.microsoft.com/office/drawing/2014/main" id="{81634B6E-2CBF-45A4-B2DA-BF555C3769E0}"/>
              </a:ext>
            </a:extLst>
          </p:cNvPr>
          <p:cNvSpPr>
            <a:spLocks noGrp="1"/>
          </p:cNvSpPr>
          <p:nvPr>
            <p:ph idx="1"/>
          </p:nvPr>
        </p:nvSpPr>
        <p:spPr/>
        <p:txBody>
          <a:bodyPr/>
          <a:lstStyle/>
          <a:p>
            <a:r>
              <a:rPr lang="cs-CZ" dirty="0"/>
              <a:t>Temperament/emocionalita</a:t>
            </a:r>
          </a:p>
          <a:p>
            <a:r>
              <a:rPr lang="cs-CZ" dirty="0"/>
              <a:t>Emoční regulace</a:t>
            </a:r>
          </a:p>
          <a:p>
            <a:r>
              <a:rPr lang="cs-CZ" dirty="0"/>
              <a:t>Nálada</a:t>
            </a:r>
          </a:p>
        </p:txBody>
      </p:sp>
    </p:spTree>
    <p:extLst>
      <p:ext uri="{BB962C8B-B14F-4D97-AF65-F5344CB8AC3E}">
        <p14:creationId xmlns:p14="http://schemas.microsoft.com/office/powerpoint/2010/main" val="161512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C2255-B9FD-4D88-A350-42651311B128}"/>
              </a:ext>
            </a:extLst>
          </p:cNvPr>
          <p:cNvSpPr>
            <a:spLocks noGrp="1"/>
          </p:cNvSpPr>
          <p:nvPr>
            <p:ph type="title"/>
          </p:nvPr>
        </p:nvSpPr>
        <p:spPr/>
        <p:txBody>
          <a:bodyPr/>
          <a:lstStyle/>
          <a:p>
            <a:r>
              <a:rPr lang="cs-CZ" dirty="0"/>
              <a:t>Psychologická vysvětlení agrese</a:t>
            </a:r>
          </a:p>
        </p:txBody>
      </p:sp>
      <p:sp>
        <p:nvSpPr>
          <p:cNvPr id="3" name="Zástupný symbol pro obsah 2">
            <a:extLst>
              <a:ext uri="{FF2B5EF4-FFF2-40B4-BE49-F238E27FC236}">
                <a16:creationId xmlns:a16="http://schemas.microsoft.com/office/drawing/2014/main" id="{26F91048-9A9E-44A4-9C0A-D9DF52D1AE2D}"/>
              </a:ext>
            </a:extLst>
          </p:cNvPr>
          <p:cNvSpPr>
            <a:spLocks noGrp="1"/>
          </p:cNvSpPr>
          <p:nvPr>
            <p:ph idx="1"/>
          </p:nvPr>
        </p:nvSpPr>
        <p:spPr/>
        <p:txBody>
          <a:bodyPr>
            <a:normAutofit fontScale="92500"/>
          </a:bodyPr>
          <a:lstStyle/>
          <a:p>
            <a:r>
              <a:rPr lang="cs-CZ" dirty="0"/>
              <a:t>Opakování z bakaláře</a:t>
            </a:r>
          </a:p>
          <a:p>
            <a:r>
              <a:rPr lang="cs-CZ" dirty="0"/>
              <a:t>Hypotéza frustrace-agrese, teorie transferu excitace, kognitivně-</a:t>
            </a:r>
            <a:r>
              <a:rPr lang="cs-CZ" dirty="0" err="1"/>
              <a:t>neoasociační</a:t>
            </a:r>
            <a:r>
              <a:rPr lang="cs-CZ" dirty="0"/>
              <a:t> model, teorie sociálního učení, </a:t>
            </a:r>
            <a:r>
              <a:rPr lang="cs-CZ" dirty="0" err="1"/>
              <a:t>social</a:t>
            </a:r>
            <a:r>
              <a:rPr lang="cs-CZ" dirty="0"/>
              <a:t> </a:t>
            </a:r>
            <a:r>
              <a:rPr lang="cs-CZ" dirty="0" err="1"/>
              <a:t>information</a:t>
            </a:r>
            <a:r>
              <a:rPr lang="cs-CZ" dirty="0"/>
              <a:t> </a:t>
            </a:r>
            <a:r>
              <a:rPr lang="cs-CZ" dirty="0" err="1"/>
              <a:t>processing</a:t>
            </a:r>
            <a:r>
              <a:rPr lang="cs-CZ" dirty="0"/>
              <a:t> </a:t>
            </a:r>
            <a:r>
              <a:rPr lang="cs-CZ" dirty="0" err="1"/>
              <a:t>theory</a:t>
            </a:r>
            <a:r>
              <a:rPr lang="cs-CZ" dirty="0"/>
              <a:t>…</a:t>
            </a:r>
            <a:r>
              <a:rPr lang="cs-CZ" dirty="0" err="1"/>
              <a:t>general</a:t>
            </a:r>
            <a:r>
              <a:rPr lang="cs-CZ" dirty="0"/>
              <a:t> </a:t>
            </a:r>
            <a:r>
              <a:rPr lang="cs-CZ" dirty="0" err="1"/>
              <a:t>aggression</a:t>
            </a:r>
            <a:r>
              <a:rPr lang="cs-CZ" dirty="0"/>
              <a:t> model (GAM)</a:t>
            </a:r>
          </a:p>
          <a:p>
            <a:endParaRPr lang="cs-CZ" dirty="0"/>
          </a:p>
          <a:p>
            <a:r>
              <a:rPr lang="cs-CZ" dirty="0"/>
              <a:t>Hodně z těchto teorií důraz na </a:t>
            </a:r>
            <a:r>
              <a:rPr lang="cs-CZ" dirty="0" err="1"/>
              <a:t>socio</a:t>
            </a:r>
            <a:r>
              <a:rPr lang="cs-CZ" dirty="0"/>
              <a:t>-kognitivní aspekty agresivního jednání</a:t>
            </a:r>
          </a:p>
          <a:p>
            <a:r>
              <a:rPr lang="cs-CZ" b="1" dirty="0" err="1"/>
              <a:t>Social</a:t>
            </a:r>
            <a:r>
              <a:rPr lang="cs-CZ" b="1" dirty="0"/>
              <a:t> </a:t>
            </a:r>
            <a:r>
              <a:rPr lang="cs-CZ" b="1" dirty="0" err="1"/>
              <a:t>information</a:t>
            </a:r>
            <a:r>
              <a:rPr lang="cs-CZ" b="1" dirty="0"/>
              <a:t> </a:t>
            </a:r>
            <a:r>
              <a:rPr lang="cs-CZ" b="1" dirty="0" err="1"/>
              <a:t>processing</a:t>
            </a:r>
            <a:r>
              <a:rPr lang="cs-CZ" b="1" dirty="0"/>
              <a:t> </a:t>
            </a:r>
            <a:r>
              <a:rPr lang="cs-CZ" b="1" dirty="0" err="1"/>
              <a:t>theory</a:t>
            </a:r>
            <a:r>
              <a:rPr lang="cs-CZ" b="1" dirty="0"/>
              <a:t> – </a:t>
            </a:r>
            <a:r>
              <a:rPr lang="cs-CZ" dirty="0"/>
              <a:t>hodně využívaná ale také kritizovaná</a:t>
            </a:r>
          </a:p>
          <a:p>
            <a:r>
              <a:rPr lang="cs-CZ" dirty="0"/>
              <a:t>Dnes se podíváme na vznik a obohacování této teorie a další směry v rámci </a:t>
            </a:r>
            <a:r>
              <a:rPr lang="cs-CZ" b="1" dirty="0" err="1"/>
              <a:t>socio</a:t>
            </a:r>
            <a:r>
              <a:rPr lang="cs-CZ" b="1" dirty="0"/>
              <a:t>-kognitivních modelů</a:t>
            </a:r>
          </a:p>
        </p:txBody>
      </p:sp>
    </p:spTree>
    <p:extLst>
      <p:ext uri="{BB962C8B-B14F-4D97-AF65-F5344CB8AC3E}">
        <p14:creationId xmlns:p14="http://schemas.microsoft.com/office/powerpoint/2010/main" val="341119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F85AFC-3DAB-4B8E-9393-2ECEF80E175C}"/>
              </a:ext>
            </a:extLst>
          </p:cNvPr>
          <p:cNvSpPr>
            <a:spLocks noGrp="1"/>
          </p:cNvSpPr>
          <p:nvPr>
            <p:ph type="title"/>
          </p:nvPr>
        </p:nvSpPr>
        <p:spPr/>
        <p:txBody>
          <a:bodyPr>
            <a:noAutofit/>
          </a:bodyPr>
          <a:lstStyle/>
          <a:p>
            <a:r>
              <a:rPr lang="en-US" sz="3200" dirty="0" err="1"/>
              <a:t>Lemerise</a:t>
            </a:r>
            <a:r>
              <a:rPr lang="en-US" sz="3200" dirty="0"/>
              <a:t>, E. A., &amp; Arsenio, W. F. (2000). An integrated model of emotion processes and cognition in social information processing. </a:t>
            </a:r>
            <a:r>
              <a:rPr lang="en-US" sz="3200" i="1" dirty="0"/>
              <a:t>Child development</a:t>
            </a:r>
            <a:r>
              <a:rPr lang="en-US" sz="3200" dirty="0"/>
              <a:t>, </a:t>
            </a:r>
            <a:r>
              <a:rPr lang="en-US" sz="3200" i="1" dirty="0"/>
              <a:t>71</a:t>
            </a:r>
            <a:r>
              <a:rPr lang="en-US" sz="3200" dirty="0"/>
              <a:t>(1), 107-118.</a:t>
            </a:r>
            <a:endParaRPr lang="cs-CZ" sz="3200" dirty="0"/>
          </a:p>
        </p:txBody>
      </p:sp>
      <p:sp>
        <p:nvSpPr>
          <p:cNvPr id="3" name="Zástupný symbol pro obsah 2">
            <a:extLst>
              <a:ext uri="{FF2B5EF4-FFF2-40B4-BE49-F238E27FC236}">
                <a16:creationId xmlns:a16="http://schemas.microsoft.com/office/drawing/2014/main" id="{1CE419BF-D27D-4853-9486-094923A64205}"/>
              </a:ext>
            </a:extLst>
          </p:cNvPr>
          <p:cNvSpPr>
            <a:spLocks noGrp="1"/>
          </p:cNvSpPr>
          <p:nvPr>
            <p:ph idx="1"/>
          </p:nvPr>
        </p:nvSpPr>
        <p:spPr/>
        <p:txBody>
          <a:bodyPr>
            <a:normAutofit/>
          </a:bodyPr>
          <a:lstStyle/>
          <a:p>
            <a:r>
              <a:rPr lang="cs-CZ" dirty="0" smtClean="0"/>
              <a:t>Database</a:t>
            </a:r>
            <a:r>
              <a:rPr lang="cs-CZ" dirty="0"/>
              <a:t>: </a:t>
            </a:r>
            <a:r>
              <a:rPr lang="en-US" dirty="0"/>
              <a:t>child’s representations of past experience incl</a:t>
            </a:r>
            <a:r>
              <a:rPr lang="en-US" b="1" dirty="0"/>
              <a:t>ude affective as well as cognitive </a:t>
            </a:r>
            <a:r>
              <a:rPr lang="en-US" b="1" dirty="0" err="1"/>
              <a:t>componen</a:t>
            </a:r>
            <a:r>
              <a:rPr lang="cs-CZ" b="1" dirty="0" err="1"/>
              <a:t>ts</a:t>
            </a:r>
            <a:endParaRPr lang="cs-CZ" b="1" dirty="0"/>
          </a:p>
          <a:p>
            <a:r>
              <a:rPr lang="cs-CZ" dirty="0"/>
              <a:t>C</a:t>
            </a:r>
            <a:r>
              <a:rPr lang="en-US" dirty="0" err="1"/>
              <a:t>hildren’s</a:t>
            </a:r>
            <a:r>
              <a:rPr lang="en-US" dirty="0"/>
              <a:t> social knowledge can be </a:t>
            </a:r>
            <a:r>
              <a:rPr lang="en-US" b="1" dirty="0"/>
              <a:t>cued by </a:t>
            </a:r>
            <a:r>
              <a:rPr lang="en-US" dirty="0"/>
              <a:t>events and/or by </a:t>
            </a:r>
            <a:r>
              <a:rPr lang="en-US" b="1" dirty="0"/>
              <a:t>emotion</a:t>
            </a:r>
            <a:r>
              <a:rPr lang="en-US" dirty="0"/>
              <a:t> </a:t>
            </a:r>
            <a:r>
              <a:rPr lang="en-US" b="1" dirty="0"/>
              <a:t>cues, and events may cue emotions</a:t>
            </a:r>
            <a:r>
              <a:rPr lang="en-US" dirty="0"/>
              <a:t>.</a:t>
            </a:r>
            <a:endParaRPr lang="cs-CZ" dirty="0"/>
          </a:p>
          <a:p>
            <a:r>
              <a:rPr lang="cs-CZ" dirty="0"/>
              <a:t>C</a:t>
            </a:r>
            <a:r>
              <a:rPr lang="en-US" dirty="0" err="1"/>
              <a:t>hildren</a:t>
            </a:r>
            <a:r>
              <a:rPr lang="en-US" dirty="0"/>
              <a:t> enter a social situation with a general level of </a:t>
            </a:r>
            <a:r>
              <a:rPr lang="en-US" b="1" dirty="0"/>
              <a:t>physiological arousal and/or mood</a:t>
            </a:r>
            <a:endParaRPr lang="cs-CZ" b="1" dirty="0"/>
          </a:p>
          <a:p>
            <a:r>
              <a:rPr lang="en-US" dirty="0"/>
              <a:t>Children also </a:t>
            </a:r>
            <a:r>
              <a:rPr lang="en-US" b="1" dirty="0"/>
              <a:t>differ in their skill at regulating arousal or mood</a:t>
            </a:r>
            <a:endParaRPr lang="cs-CZ" b="1" dirty="0"/>
          </a:p>
        </p:txBody>
      </p:sp>
    </p:spTree>
    <p:extLst>
      <p:ext uri="{BB962C8B-B14F-4D97-AF65-F5344CB8AC3E}">
        <p14:creationId xmlns:p14="http://schemas.microsoft.com/office/powerpoint/2010/main" val="388222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5567DEC-3DB0-4549-A443-84B21AE73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87" y="753066"/>
            <a:ext cx="5268544" cy="5351867"/>
          </a:xfrm>
        </p:spPr>
      </p:pic>
      <p:pic>
        <p:nvPicPr>
          <p:cNvPr id="7" name="Obrázek 6">
            <a:extLst>
              <a:ext uri="{FF2B5EF4-FFF2-40B4-BE49-F238E27FC236}">
                <a16:creationId xmlns:a16="http://schemas.microsoft.com/office/drawing/2014/main" id="{CDA3E46F-093B-46FA-A4D1-5C664EC3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31" y="510295"/>
            <a:ext cx="4946904" cy="5594638"/>
          </a:xfrm>
          <a:prstGeom prst="rect">
            <a:avLst/>
          </a:prstGeom>
        </p:spPr>
      </p:pic>
    </p:spTree>
    <p:extLst>
      <p:ext uri="{BB962C8B-B14F-4D97-AF65-F5344CB8AC3E}">
        <p14:creationId xmlns:p14="http://schemas.microsoft.com/office/powerpoint/2010/main" val="170739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5567DEC-3DB0-4549-A443-84B21AE73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87" y="753066"/>
            <a:ext cx="5268544" cy="5351867"/>
          </a:xfrm>
        </p:spPr>
      </p:pic>
      <p:pic>
        <p:nvPicPr>
          <p:cNvPr id="7" name="Obrázek 6">
            <a:extLst>
              <a:ext uri="{FF2B5EF4-FFF2-40B4-BE49-F238E27FC236}">
                <a16:creationId xmlns:a16="http://schemas.microsoft.com/office/drawing/2014/main" id="{CDA3E46F-093B-46FA-A4D1-5C664EC3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31" y="510295"/>
            <a:ext cx="4946904" cy="5594638"/>
          </a:xfrm>
          <a:prstGeom prst="rect">
            <a:avLst/>
          </a:prstGeom>
        </p:spPr>
      </p:pic>
      <p:sp>
        <p:nvSpPr>
          <p:cNvPr id="4" name="Řečová bublina: obdélníkový bublinový popisek 3">
            <a:extLst>
              <a:ext uri="{FF2B5EF4-FFF2-40B4-BE49-F238E27FC236}">
                <a16:creationId xmlns:a16="http://schemas.microsoft.com/office/drawing/2014/main" id="{23862F1B-BD0F-4E7E-AFF4-738883B20D42}"/>
              </a:ext>
            </a:extLst>
          </p:cNvPr>
          <p:cNvSpPr/>
          <p:nvPr/>
        </p:nvSpPr>
        <p:spPr>
          <a:xfrm>
            <a:off x="2915729" y="905772"/>
            <a:ext cx="4071667" cy="1043797"/>
          </a:xfrm>
          <a:prstGeom prst="wedgeRectCallout">
            <a:avLst>
              <a:gd name="adj1" fmla="val 64785"/>
              <a:gd name="adj2" fmla="val 107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bg1"/>
                </a:solidFill>
              </a:rPr>
              <a:t>Emoční procesy a stavy - databáze</a:t>
            </a:r>
            <a:endParaRPr lang="cs-CZ" sz="1400" dirty="0">
              <a:solidFill>
                <a:schemeClr val="bg1"/>
              </a:solidFill>
            </a:endParaRPr>
          </a:p>
          <a:p>
            <a:pPr algn="ctr"/>
            <a:endParaRPr lang="cs-CZ" sz="1400" dirty="0">
              <a:solidFill>
                <a:schemeClr val="tx1"/>
              </a:solidFill>
            </a:endParaRPr>
          </a:p>
        </p:txBody>
      </p:sp>
    </p:spTree>
    <p:extLst>
      <p:ext uri="{BB962C8B-B14F-4D97-AF65-F5344CB8AC3E}">
        <p14:creationId xmlns:p14="http://schemas.microsoft.com/office/powerpoint/2010/main" val="351052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5567DEC-3DB0-4549-A443-84B21AE73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87" y="753066"/>
            <a:ext cx="5268544" cy="5351867"/>
          </a:xfrm>
        </p:spPr>
      </p:pic>
      <p:pic>
        <p:nvPicPr>
          <p:cNvPr id="7" name="Obrázek 6">
            <a:extLst>
              <a:ext uri="{FF2B5EF4-FFF2-40B4-BE49-F238E27FC236}">
                <a16:creationId xmlns:a16="http://schemas.microsoft.com/office/drawing/2014/main" id="{CDA3E46F-093B-46FA-A4D1-5C664EC3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31" y="510295"/>
            <a:ext cx="4946904" cy="5594638"/>
          </a:xfrm>
          <a:prstGeom prst="rect">
            <a:avLst/>
          </a:prstGeom>
        </p:spPr>
      </p:pic>
      <p:sp>
        <p:nvSpPr>
          <p:cNvPr id="4" name="Řečová bublina: obdélníkový bublinový popisek 3">
            <a:extLst>
              <a:ext uri="{FF2B5EF4-FFF2-40B4-BE49-F238E27FC236}">
                <a16:creationId xmlns:a16="http://schemas.microsoft.com/office/drawing/2014/main" id="{23862F1B-BD0F-4E7E-AFF4-738883B20D42}"/>
              </a:ext>
            </a:extLst>
          </p:cNvPr>
          <p:cNvSpPr/>
          <p:nvPr/>
        </p:nvSpPr>
        <p:spPr>
          <a:xfrm>
            <a:off x="3865744" y="510295"/>
            <a:ext cx="4071667" cy="1043797"/>
          </a:xfrm>
          <a:prstGeom prst="wedgeRectCallout">
            <a:avLst>
              <a:gd name="adj1" fmla="val 62030"/>
              <a:gd name="adj2" fmla="val 331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bg1"/>
                </a:solidFill>
              </a:rPr>
              <a:t>Afektivní signály, závislost na vztazích</a:t>
            </a:r>
            <a:endParaRPr lang="cs-CZ" sz="1400" dirty="0">
              <a:solidFill>
                <a:schemeClr val="bg1"/>
              </a:solidFill>
            </a:endParaRPr>
          </a:p>
          <a:p>
            <a:pPr algn="ctr"/>
            <a:endParaRPr lang="cs-CZ" sz="1400" dirty="0">
              <a:solidFill>
                <a:schemeClr val="tx1"/>
              </a:solidFill>
            </a:endParaRPr>
          </a:p>
        </p:txBody>
      </p:sp>
    </p:spTree>
    <p:extLst>
      <p:ext uri="{BB962C8B-B14F-4D97-AF65-F5344CB8AC3E}">
        <p14:creationId xmlns:p14="http://schemas.microsoft.com/office/powerpoint/2010/main" val="612141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5567DEC-3DB0-4549-A443-84B21AE73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87" y="753066"/>
            <a:ext cx="5268544" cy="5351867"/>
          </a:xfrm>
        </p:spPr>
      </p:pic>
      <p:pic>
        <p:nvPicPr>
          <p:cNvPr id="7" name="Obrázek 6">
            <a:extLst>
              <a:ext uri="{FF2B5EF4-FFF2-40B4-BE49-F238E27FC236}">
                <a16:creationId xmlns:a16="http://schemas.microsoft.com/office/drawing/2014/main" id="{CDA3E46F-093B-46FA-A4D1-5C664EC3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31" y="510295"/>
            <a:ext cx="4946904" cy="5594638"/>
          </a:xfrm>
          <a:prstGeom prst="rect">
            <a:avLst/>
          </a:prstGeom>
        </p:spPr>
      </p:pic>
      <p:sp>
        <p:nvSpPr>
          <p:cNvPr id="4" name="Řečová bublina: obdélníkový bublinový popisek 3">
            <a:extLst>
              <a:ext uri="{FF2B5EF4-FFF2-40B4-BE49-F238E27FC236}">
                <a16:creationId xmlns:a16="http://schemas.microsoft.com/office/drawing/2014/main" id="{23862F1B-BD0F-4E7E-AFF4-738883B20D42}"/>
              </a:ext>
            </a:extLst>
          </p:cNvPr>
          <p:cNvSpPr/>
          <p:nvPr/>
        </p:nvSpPr>
        <p:spPr>
          <a:xfrm>
            <a:off x="552092" y="845388"/>
            <a:ext cx="6003984" cy="1509623"/>
          </a:xfrm>
          <a:prstGeom prst="wedgeRectCallout">
            <a:avLst>
              <a:gd name="adj1" fmla="val 45289"/>
              <a:gd name="adj2" fmla="val 77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Např. hněv </a:t>
            </a:r>
            <a:r>
              <a:rPr lang="cs-CZ" sz="1400" dirty="0" err="1" smtClean="0"/>
              <a:t>vs</a:t>
            </a:r>
            <a:r>
              <a:rPr lang="cs-CZ" sz="1400" dirty="0" smtClean="0"/>
              <a:t> pozitivní nálady: instrumentální cíle vs. Udržení nálady</a:t>
            </a:r>
          </a:p>
          <a:p>
            <a:pPr algn="ctr"/>
            <a:r>
              <a:rPr lang="cs-CZ" sz="1400" dirty="0" smtClean="0"/>
              <a:t>Přehlcení –vyhýbavé nebo hostilní cíle k redukci nabuzení</a:t>
            </a:r>
          </a:p>
          <a:p>
            <a:pPr algn="ctr"/>
            <a:r>
              <a:rPr lang="cs-CZ" sz="1400" dirty="0" smtClean="0"/>
              <a:t>Nízká empatie – cíle škodlivé pro vztahy</a:t>
            </a:r>
          </a:p>
          <a:p>
            <a:pPr algn="ctr"/>
            <a:r>
              <a:rPr lang="cs-CZ" sz="1400" dirty="0" smtClean="0"/>
              <a:t>Vztahové cíle – návaznost na vztahy a jejich kvalitu</a:t>
            </a:r>
            <a:endParaRPr lang="cs-CZ" sz="1400" dirty="0">
              <a:solidFill>
                <a:schemeClr val="tx1"/>
              </a:solidFill>
            </a:endParaRPr>
          </a:p>
        </p:txBody>
      </p:sp>
    </p:spTree>
    <p:extLst>
      <p:ext uri="{BB962C8B-B14F-4D97-AF65-F5344CB8AC3E}">
        <p14:creationId xmlns:p14="http://schemas.microsoft.com/office/powerpoint/2010/main" val="1644948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5567DEC-3DB0-4549-A443-84B21AE73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87" y="753066"/>
            <a:ext cx="5268544" cy="5351867"/>
          </a:xfrm>
        </p:spPr>
      </p:pic>
      <p:pic>
        <p:nvPicPr>
          <p:cNvPr id="7" name="Obrázek 6">
            <a:extLst>
              <a:ext uri="{FF2B5EF4-FFF2-40B4-BE49-F238E27FC236}">
                <a16:creationId xmlns:a16="http://schemas.microsoft.com/office/drawing/2014/main" id="{CDA3E46F-093B-46FA-A4D1-5C664EC36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31" y="510295"/>
            <a:ext cx="4946904" cy="5594638"/>
          </a:xfrm>
          <a:prstGeom prst="rect">
            <a:avLst/>
          </a:prstGeom>
        </p:spPr>
      </p:pic>
      <p:sp>
        <p:nvSpPr>
          <p:cNvPr id="4" name="Řečová bublina: obdélníkový bublinový popisek 3">
            <a:extLst>
              <a:ext uri="{FF2B5EF4-FFF2-40B4-BE49-F238E27FC236}">
                <a16:creationId xmlns:a16="http://schemas.microsoft.com/office/drawing/2014/main" id="{23862F1B-BD0F-4E7E-AFF4-738883B20D42}"/>
              </a:ext>
            </a:extLst>
          </p:cNvPr>
          <p:cNvSpPr/>
          <p:nvPr/>
        </p:nvSpPr>
        <p:spPr>
          <a:xfrm>
            <a:off x="2428711" y="416317"/>
            <a:ext cx="4071667" cy="1043797"/>
          </a:xfrm>
          <a:prstGeom prst="wedgeRectCallout">
            <a:avLst>
              <a:gd name="adj1" fmla="val 78699"/>
              <a:gd name="adj2" fmla="val -9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Hněv, strach, nebo radost podkládají rozdílné odpovědi</a:t>
            </a:r>
          </a:p>
          <a:p>
            <a:pPr algn="ctr"/>
            <a:r>
              <a:rPr lang="cs-CZ" sz="1400" dirty="0" smtClean="0">
                <a:solidFill>
                  <a:schemeClr val="bg1"/>
                </a:solidFill>
              </a:rPr>
              <a:t>Odpověď také závisí na regulaci</a:t>
            </a:r>
            <a:endParaRPr lang="cs-CZ" sz="1400" dirty="0">
              <a:solidFill>
                <a:schemeClr val="bg1"/>
              </a:solidFill>
            </a:endParaRPr>
          </a:p>
        </p:txBody>
      </p:sp>
    </p:spTree>
    <p:extLst>
      <p:ext uri="{BB962C8B-B14F-4D97-AF65-F5344CB8AC3E}">
        <p14:creationId xmlns:p14="http://schemas.microsoft.com/office/powerpoint/2010/main" val="432405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C6332-E74A-4A24-9FEF-4D00473E70FE}"/>
              </a:ext>
            </a:extLst>
          </p:cNvPr>
          <p:cNvSpPr>
            <a:spLocks noGrp="1"/>
          </p:cNvSpPr>
          <p:nvPr>
            <p:ph type="title"/>
          </p:nvPr>
        </p:nvSpPr>
        <p:spPr/>
        <p:txBody>
          <a:bodyPr/>
          <a:lstStyle/>
          <a:p>
            <a:r>
              <a:rPr lang="cs-CZ" dirty="0" err="1"/>
              <a:t>Future</a:t>
            </a:r>
            <a:r>
              <a:rPr lang="cs-CZ" dirty="0"/>
              <a:t> </a:t>
            </a:r>
            <a:r>
              <a:rPr lang="cs-CZ" dirty="0" err="1"/>
              <a:t>research</a:t>
            </a:r>
            <a:endParaRPr lang="cs-CZ" dirty="0"/>
          </a:p>
        </p:txBody>
      </p:sp>
      <p:sp>
        <p:nvSpPr>
          <p:cNvPr id="3" name="Zástupný symbol pro obsah 2">
            <a:extLst>
              <a:ext uri="{FF2B5EF4-FFF2-40B4-BE49-F238E27FC236}">
                <a16:creationId xmlns:a16="http://schemas.microsoft.com/office/drawing/2014/main" id="{E6E1C453-260F-4180-8C64-18CD1B48034F}"/>
              </a:ext>
            </a:extLst>
          </p:cNvPr>
          <p:cNvSpPr>
            <a:spLocks noGrp="1"/>
          </p:cNvSpPr>
          <p:nvPr>
            <p:ph idx="1"/>
          </p:nvPr>
        </p:nvSpPr>
        <p:spPr/>
        <p:txBody>
          <a:bodyPr/>
          <a:lstStyle/>
          <a:p>
            <a:r>
              <a:rPr lang="en-US" dirty="0"/>
              <a:t>At a general level, we hypothesize that individual differences in emotionality and emotion regulation can influence each step of social information processing. </a:t>
            </a:r>
            <a:endParaRPr lang="cs-CZ" dirty="0" smtClean="0"/>
          </a:p>
          <a:p>
            <a:endParaRPr lang="cs-CZ" dirty="0"/>
          </a:p>
          <a:p>
            <a:r>
              <a:rPr lang="en-US" dirty="0"/>
              <a:t>Specifically, children who are high in emotionality and poor at regulating emotion will show</a:t>
            </a:r>
            <a:r>
              <a:rPr lang="cs-CZ" dirty="0"/>
              <a:t> </a:t>
            </a:r>
            <a:r>
              <a:rPr lang="cs-CZ" dirty="0" err="1"/>
              <a:t>deficits</a:t>
            </a:r>
            <a:r>
              <a:rPr lang="cs-CZ" dirty="0"/>
              <a:t> in </a:t>
            </a:r>
            <a:r>
              <a:rPr lang="cs-CZ" dirty="0" err="1"/>
              <a:t>social</a:t>
            </a:r>
            <a:r>
              <a:rPr lang="cs-CZ" dirty="0"/>
              <a:t> </a:t>
            </a:r>
            <a:r>
              <a:rPr lang="cs-CZ" dirty="0" err="1"/>
              <a:t>information</a:t>
            </a:r>
            <a:r>
              <a:rPr lang="cs-CZ" dirty="0"/>
              <a:t> </a:t>
            </a:r>
            <a:r>
              <a:rPr lang="cs-CZ" dirty="0" err="1"/>
              <a:t>processing</a:t>
            </a:r>
            <a:endParaRPr lang="cs-CZ" dirty="0"/>
          </a:p>
        </p:txBody>
      </p:sp>
    </p:spTree>
    <p:extLst>
      <p:ext uri="{BB962C8B-B14F-4D97-AF65-F5344CB8AC3E}">
        <p14:creationId xmlns:p14="http://schemas.microsoft.com/office/powerpoint/2010/main" val="170726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49892E-E430-4D47-9A09-7CEF3F45C31C}"/>
              </a:ext>
            </a:extLst>
          </p:cNvPr>
          <p:cNvSpPr>
            <a:spLocks noGrp="1"/>
          </p:cNvSpPr>
          <p:nvPr>
            <p:ph type="title"/>
          </p:nvPr>
        </p:nvSpPr>
        <p:spPr/>
        <p:txBody>
          <a:bodyPr>
            <a:noAutofit/>
          </a:bodyPr>
          <a:lstStyle/>
          <a:p>
            <a:r>
              <a:rPr lang="en-US" sz="2800" dirty="0">
                <a:solidFill>
                  <a:schemeClr val="accent6"/>
                </a:solidFill>
              </a:rPr>
              <a:t>De Castro, B. O. (2004). The development of social information processing and aggressive </a:t>
            </a:r>
            <a:r>
              <a:rPr lang="en-US" sz="2800" dirty="0" err="1">
                <a:solidFill>
                  <a:schemeClr val="accent6"/>
                </a:solidFill>
              </a:rPr>
              <a:t>behaviour</a:t>
            </a:r>
            <a:r>
              <a:rPr lang="en-US" sz="2800" dirty="0">
                <a:solidFill>
                  <a:schemeClr val="accent6"/>
                </a:solidFill>
              </a:rPr>
              <a:t>: Current issues. </a:t>
            </a:r>
            <a:r>
              <a:rPr lang="en-US" sz="2800" i="1" dirty="0">
                <a:solidFill>
                  <a:schemeClr val="accent6"/>
                </a:solidFill>
              </a:rPr>
              <a:t>European Journal of Developmental Psychology</a:t>
            </a:r>
            <a:r>
              <a:rPr lang="en-US" sz="2800" dirty="0">
                <a:solidFill>
                  <a:schemeClr val="accent6"/>
                </a:solidFill>
              </a:rPr>
              <a:t>, </a:t>
            </a:r>
            <a:r>
              <a:rPr lang="en-US" sz="2800" i="1" dirty="0">
                <a:solidFill>
                  <a:schemeClr val="accent6"/>
                </a:solidFill>
              </a:rPr>
              <a:t>1</a:t>
            </a:r>
            <a:r>
              <a:rPr lang="en-US" sz="2800" dirty="0">
                <a:solidFill>
                  <a:schemeClr val="accent6"/>
                </a:solidFill>
              </a:rPr>
              <a:t>(1), 87-102.</a:t>
            </a:r>
            <a:r>
              <a:rPr lang="cs-CZ" sz="2800" dirty="0">
                <a:solidFill>
                  <a:schemeClr val="accent6"/>
                </a:solidFill>
              </a:rPr>
              <a:t> (1)</a:t>
            </a:r>
          </a:p>
        </p:txBody>
      </p:sp>
      <p:sp>
        <p:nvSpPr>
          <p:cNvPr id="3" name="Zástupný symbol pro obsah 2">
            <a:extLst>
              <a:ext uri="{FF2B5EF4-FFF2-40B4-BE49-F238E27FC236}">
                <a16:creationId xmlns:a16="http://schemas.microsoft.com/office/drawing/2014/main" id="{E2EE67A4-DDE1-41FB-892D-658629DD0306}"/>
              </a:ext>
            </a:extLst>
          </p:cNvPr>
          <p:cNvSpPr>
            <a:spLocks noGrp="1"/>
          </p:cNvSpPr>
          <p:nvPr>
            <p:ph idx="1"/>
          </p:nvPr>
        </p:nvSpPr>
        <p:spPr>
          <a:xfrm>
            <a:off x="838200" y="1842878"/>
            <a:ext cx="10515600" cy="4351338"/>
          </a:xfrm>
        </p:spPr>
        <p:txBody>
          <a:bodyPr>
            <a:normAutofit/>
          </a:bodyPr>
          <a:lstStyle/>
          <a:p>
            <a:r>
              <a:rPr lang="cs-CZ" dirty="0"/>
              <a:t>Automatická a reflexivní reakce?</a:t>
            </a:r>
          </a:p>
          <a:p>
            <a:r>
              <a:rPr lang="en-US" dirty="0"/>
              <a:t>Several authors have remarked that information processing as described</a:t>
            </a:r>
            <a:r>
              <a:rPr lang="cs-CZ" dirty="0"/>
              <a:t> </a:t>
            </a:r>
            <a:r>
              <a:rPr lang="en-US" dirty="0"/>
              <a:t>by the SIP model is probably more rational, abstract, and reflective than</a:t>
            </a:r>
            <a:r>
              <a:rPr lang="cs-CZ" dirty="0"/>
              <a:t> </a:t>
            </a:r>
            <a:r>
              <a:rPr lang="en-US" dirty="0"/>
              <a:t>children’s </a:t>
            </a:r>
            <a:r>
              <a:rPr lang="en-US" b="1" dirty="0"/>
              <a:t>real-life SIP, which is expected to proceed automatically</a:t>
            </a:r>
            <a:r>
              <a:rPr lang="en-US" dirty="0"/>
              <a:t> (Crick &amp;Dodge, 1994; Gottman, 1986). </a:t>
            </a:r>
            <a:r>
              <a:rPr lang="cs-CZ" dirty="0"/>
              <a:t>I</a:t>
            </a:r>
            <a:r>
              <a:rPr lang="en-US" dirty="0"/>
              <a:t>n everyday life, carefully assessing and</a:t>
            </a:r>
            <a:r>
              <a:rPr lang="cs-CZ" dirty="0"/>
              <a:t> </a:t>
            </a:r>
            <a:r>
              <a:rPr lang="en-US" dirty="0"/>
              <a:t>evaluating available information, formulating multiple-response alternatives, and then rationally selecting the response with the best expected</a:t>
            </a:r>
            <a:r>
              <a:rPr lang="cs-CZ" dirty="0"/>
              <a:t> </a:t>
            </a:r>
            <a:r>
              <a:rPr lang="en-US" dirty="0"/>
              <a:t>outcome is very rare even in trained decision makers, let alone in children</a:t>
            </a:r>
            <a:r>
              <a:rPr lang="cs-CZ" dirty="0"/>
              <a:t> </a:t>
            </a:r>
            <a:r>
              <a:rPr lang="en-US" dirty="0"/>
              <a:t>with aggressive </a:t>
            </a:r>
            <a:r>
              <a:rPr lang="en-US" dirty="0" err="1"/>
              <a:t>behaviour</a:t>
            </a:r>
            <a:r>
              <a:rPr lang="en-US" dirty="0"/>
              <a:t> problems.</a:t>
            </a:r>
            <a:endParaRPr lang="cs-CZ" dirty="0"/>
          </a:p>
        </p:txBody>
      </p:sp>
    </p:spTree>
    <p:extLst>
      <p:ext uri="{BB962C8B-B14F-4D97-AF65-F5344CB8AC3E}">
        <p14:creationId xmlns:p14="http://schemas.microsoft.com/office/powerpoint/2010/main" val="266545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0FECFE-F1C2-4B48-9DF2-94904EFB4D04}"/>
              </a:ext>
            </a:extLst>
          </p:cNvPr>
          <p:cNvSpPr>
            <a:spLocks noGrp="1"/>
          </p:cNvSpPr>
          <p:nvPr>
            <p:ph type="title"/>
          </p:nvPr>
        </p:nvSpPr>
        <p:spPr/>
        <p:txBody>
          <a:bodyPr/>
          <a:lstStyle/>
          <a:p>
            <a:r>
              <a:rPr lang="cs-CZ" dirty="0"/>
              <a:t>Metodologicky….</a:t>
            </a:r>
          </a:p>
        </p:txBody>
      </p:sp>
      <p:sp>
        <p:nvSpPr>
          <p:cNvPr id="3" name="Zástupný symbol pro obsah 2">
            <a:extLst>
              <a:ext uri="{FF2B5EF4-FFF2-40B4-BE49-F238E27FC236}">
                <a16:creationId xmlns:a16="http://schemas.microsoft.com/office/drawing/2014/main" id="{5B9DFCF5-0B74-4AE8-ADE7-A8099BFFADC8}"/>
              </a:ext>
            </a:extLst>
          </p:cNvPr>
          <p:cNvSpPr>
            <a:spLocks noGrp="1"/>
          </p:cNvSpPr>
          <p:nvPr>
            <p:ph idx="1"/>
          </p:nvPr>
        </p:nvSpPr>
        <p:spPr/>
        <p:txBody>
          <a:bodyPr>
            <a:normAutofit fontScale="92500" lnSpcReduction="10000"/>
          </a:bodyPr>
          <a:lstStyle/>
          <a:p>
            <a:r>
              <a:rPr lang="en-US" dirty="0"/>
              <a:t>the general approach in most of them is to present</a:t>
            </a:r>
            <a:r>
              <a:rPr lang="cs-CZ" dirty="0"/>
              <a:t> </a:t>
            </a:r>
            <a:r>
              <a:rPr lang="en-US" b="1" dirty="0"/>
              <a:t>hypothetical vignettes concerning potentially problematic interactions with</a:t>
            </a:r>
            <a:r>
              <a:rPr lang="cs-CZ" b="1" dirty="0"/>
              <a:t> </a:t>
            </a:r>
            <a:r>
              <a:rPr lang="en-US" b="1" dirty="0"/>
              <a:t>peers</a:t>
            </a:r>
            <a:r>
              <a:rPr lang="en-US" dirty="0"/>
              <a:t>. Before the situations are presented, participants are asked to imagine</a:t>
            </a:r>
            <a:r>
              <a:rPr lang="cs-CZ" dirty="0"/>
              <a:t> </a:t>
            </a:r>
            <a:r>
              <a:rPr lang="en-US" dirty="0"/>
              <a:t>that they actually experience the hypothetical situation themselves. The</a:t>
            </a:r>
            <a:r>
              <a:rPr lang="cs-CZ" dirty="0"/>
              <a:t> </a:t>
            </a:r>
            <a:r>
              <a:rPr lang="en-US" dirty="0"/>
              <a:t>situation is then presented and halted at the moment a problem arises. The</a:t>
            </a:r>
            <a:r>
              <a:rPr lang="cs-CZ" dirty="0"/>
              <a:t> </a:t>
            </a:r>
            <a:r>
              <a:rPr lang="en-US" dirty="0"/>
              <a:t>participant is then asked questions concerning the SIP model. </a:t>
            </a:r>
            <a:endParaRPr lang="cs-CZ" dirty="0"/>
          </a:p>
          <a:p>
            <a:r>
              <a:rPr lang="en-US" dirty="0"/>
              <a:t>Such</a:t>
            </a:r>
            <a:r>
              <a:rPr lang="cs-CZ" dirty="0"/>
              <a:t> </a:t>
            </a:r>
            <a:r>
              <a:rPr lang="en-US" dirty="0"/>
              <a:t>assessment procedures clearly require reflective processing of social</a:t>
            </a:r>
            <a:r>
              <a:rPr lang="cs-CZ" dirty="0"/>
              <a:t> </a:t>
            </a:r>
            <a:r>
              <a:rPr lang="en-US" dirty="0"/>
              <a:t>information. </a:t>
            </a:r>
            <a:endParaRPr lang="cs-CZ" dirty="0"/>
          </a:p>
          <a:p>
            <a:r>
              <a:rPr lang="en-US" dirty="0"/>
              <a:t>The validity of reflective measures of SIP by aggressive boys</a:t>
            </a:r>
            <a:r>
              <a:rPr lang="cs-CZ" dirty="0"/>
              <a:t> </a:t>
            </a:r>
            <a:r>
              <a:rPr lang="en-US" dirty="0"/>
              <a:t>has often been questioned (Crick &amp; Dodge, 1994; Vasey, Dalgleish, &amp;Silverman, 2003) and may be problematic for the assessment of emotional</a:t>
            </a:r>
            <a:r>
              <a:rPr lang="cs-CZ" dirty="0"/>
              <a:t> </a:t>
            </a:r>
            <a:r>
              <a:rPr lang="en-US" dirty="0"/>
              <a:t>information processing</a:t>
            </a:r>
            <a:endParaRPr lang="cs-CZ" dirty="0"/>
          </a:p>
        </p:txBody>
      </p:sp>
    </p:spTree>
    <p:extLst>
      <p:ext uri="{BB962C8B-B14F-4D97-AF65-F5344CB8AC3E}">
        <p14:creationId xmlns:p14="http://schemas.microsoft.com/office/powerpoint/2010/main" val="417755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51BEFC-A408-45C3-AE67-FE31445A5039}"/>
              </a:ext>
            </a:extLst>
          </p:cNvPr>
          <p:cNvSpPr>
            <a:spLocks noGrp="1"/>
          </p:cNvSpPr>
          <p:nvPr>
            <p:ph type="title"/>
          </p:nvPr>
        </p:nvSpPr>
        <p:spPr/>
        <p:txBody>
          <a:bodyPr/>
          <a:lstStyle/>
          <a:p>
            <a:r>
              <a:rPr lang="es-ES" dirty="0"/>
              <a:t>Orobio de Castro et al.,2002</a:t>
            </a:r>
            <a:endParaRPr lang="cs-CZ" dirty="0"/>
          </a:p>
        </p:txBody>
      </p:sp>
      <p:pic>
        <p:nvPicPr>
          <p:cNvPr id="5" name="Zástupný symbol pro obsah 4">
            <a:extLst>
              <a:ext uri="{FF2B5EF4-FFF2-40B4-BE49-F238E27FC236}">
                <a16:creationId xmlns:a16="http://schemas.microsoft.com/office/drawing/2014/main" id="{AE96B52C-258A-4507-A2E1-879B76DA0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029" y="1602040"/>
            <a:ext cx="8125942" cy="4999221"/>
          </a:xfrm>
        </p:spPr>
      </p:pic>
    </p:spTree>
    <p:extLst>
      <p:ext uri="{BB962C8B-B14F-4D97-AF65-F5344CB8AC3E}">
        <p14:creationId xmlns:p14="http://schemas.microsoft.com/office/powerpoint/2010/main" val="202939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C2255-B9FD-4D88-A350-42651311B128}"/>
              </a:ext>
            </a:extLst>
          </p:cNvPr>
          <p:cNvSpPr>
            <a:spLocks noGrp="1"/>
          </p:cNvSpPr>
          <p:nvPr>
            <p:ph type="title"/>
          </p:nvPr>
        </p:nvSpPr>
        <p:spPr/>
        <p:txBody>
          <a:bodyPr/>
          <a:lstStyle/>
          <a:p>
            <a:r>
              <a:rPr lang="cs-CZ" dirty="0"/>
              <a:t>Psychologická vysvětlení agrese</a:t>
            </a:r>
          </a:p>
        </p:txBody>
      </p:sp>
      <p:sp>
        <p:nvSpPr>
          <p:cNvPr id="3" name="Zástupný symbol pro obsah 2">
            <a:extLst>
              <a:ext uri="{FF2B5EF4-FFF2-40B4-BE49-F238E27FC236}">
                <a16:creationId xmlns:a16="http://schemas.microsoft.com/office/drawing/2014/main" id="{26F91048-9A9E-44A4-9C0A-D9DF52D1AE2D}"/>
              </a:ext>
            </a:extLst>
          </p:cNvPr>
          <p:cNvSpPr>
            <a:spLocks noGrp="1"/>
          </p:cNvSpPr>
          <p:nvPr>
            <p:ph idx="1"/>
          </p:nvPr>
        </p:nvSpPr>
        <p:spPr/>
        <p:txBody>
          <a:bodyPr>
            <a:normAutofit/>
          </a:bodyPr>
          <a:lstStyle/>
          <a:p>
            <a:r>
              <a:rPr lang="cs-CZ" dirty="0" err="1"/>
              <a:t>Socio</a:t>
            </a:r>
            <a:r>
              <a:rPr lang="cs-CZ" dirty="0"/>
              <a:t>-kognitivní modely</a:t>
            </a:r>
          </a:p>
          <a:p>
            <a:pPr lvl="1"/>
            <a:r>
              <a:rPr lang="cs-CZ" dirty="0"/>
              <a:t>Důraz na zpracování sociálních informací </a:t>
            </a:r>
          </a:p>
          <a:p>
            <a:pPr lvl="1"/>
            <a:r>
              <a:rPr lang="cs-CZ" dirty="0"/>
              <a:t>Zapojení </a:t>
            </a:r>
            <a:r>
              <a:rPr lang="cs-CZ" dirty="0" err="1"/>
              <a:t>socio</a:t>
            </a:r>
            <a:r>
              <a:rPr lang="cs-CZ" dirty="0"/>
              <a:t>-kognitivních struktur</a:t>
            </a:r>
          </a:p>
          <a:p>
            <a:pPr lvl="1"/>
            <a:r>
              <a:rPr lang="cs-CZ" dirty="0"/>
              <a:t>Interakci emoce a kognice</a:t>
            </a:r>
          </a:p>
          <a:p>
            <a:pPr lvl="1"/>
            <a:r>
              <a:rPr lang="cs-CZ" dirty="0"/>
              <a:t>Interakce jedince a situace</a:t>
            </a:r>
          </a:p>
          <a:p>
            <a:pPr lvl="1"/>
            <a:endParaRPr lang="cs-CZ" dirty="0"/>
          </a:p>
          <a:p>
            <a:r>
              <a:rPr lang="cs-CZ" dirty="0"/>
              <a:t>Vědomostní databáze („</a:t>
            </a:r>
            <a:r>
              <a:rPr lang="cs-CZ" dirty="0" err="1"/>
              <a:t>knowledge</a:t>
            </a:r>
            <a:r>
              <a:rPr lang="cs-CZ" dirty="0"/>
              <a:t> </a:t>
            </a:r>
            <a:r>
              <a:rPr lang="cs-CZ" dirty="0" err="1"/>
              <a:t>structure</a:t>
            </a:r>
            <a:r>
              <a:rPr lang="cs-CZ" dirty="0"/>
              <a:t>“, „database“) – vedou interpretace a odpovědi na okolí</a:t>
            </a:r>
          </a:p>
          <a:p>
            <a:pPr lvl="1"/>
            <a:r>
              <a:rPr lang="cs-CZ" dirty="0"/>
              <a:t>jsou spojeny s afektivními stavy, vzorci chování, a přesvědčeními (o možných důsledcích)</a:t>
            </a:r>
          </a:p>
        </p:txBody>
      </p:sp>
    </p:spTree>
    <p:extLst>
      <p:ext uri="{BB962C8B-B14F-4D97-AF65-F5344CB8AC3E}">
        <p14:creationId xmlns:p14="http://schemas.microsoft.com/office/powerpoint/2010/main" val="2565528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23106-1C6F-4DAD-A901-7B5BC93EDF75}"/>
              </a:ext>
            </a:extLst>
          </p:cNvPr>
          <p:cNvSpPr>
            <a:spLocks noGrp="1"/>
          </p:cNvSpPr>
          <p:nvPr>
            <p:ph type="title"/>
          </p:nvPr>
        </p:nvSpPr>
        <p:spPr/>
        <p:txBody>
          <a:bodyPr/>
          <a:lstStyle/>
          <a:p>
            <a:r>
              <a:rPr lang="cs-CZ" dirty="0"/>
              <a:t>Crick and Dodge, 1994</a:t>
            </a:r>
          </a:p>
        </p:txBody>
      </p:sp>
      <p:sp>
        <p:nvSpPr>
          <p:cNvPr id="3" name="Zástupný symbol pro obsah 2">
            <a:extLst>
              <a:ext uri="{FF2B5EF4-FFF2-40B4-BE49-F238E27FC236}">
                <a16:creationId xmlns:a16="http://schemas.microsoft.com/office/drawing/2014/main" id="{419A9888-580C-40D4-8BB2-7D95B4D5053F}"/>
              </a:ext>
            </a:extLst>
          </p:cNvPr>
          <p:cNvSpPr>
            <a:spLocks noGrp="1"/>
          </p:cNvSpPr>
          <p:nvPr>
            <p:ph idx="1"/>
          </p:nvPr>
        </p:nvSpPr>
        <p:spPr/>
        <p:txBody>
          <a:bodyPr>
            <a:normAutofit/>
          </a:bodyPr>
          <a:lstStyle/>
          <a:p>
            <a:r>
              <a:rPr lang="cs-CZ" dirty="0"/>
              <a:t>T</a:t>
            </a:r>
            <a:r>
              <a:rPr lang="en-US" dirty="0"/>
              <a:t>he seemingly rational nature of the proposed social information-processing model may lead to an </a:t>
            </a:r>
            <a:r>
              <a:rPr lang="en-US" b="1" dirty="0"/>
              <a:t>inaccurate view of children as consistently reflective, active thinkers who engage consciously in all social information-processing steps before behaving</a:t>
            </a:r>
            <a:r>
              <a:rPr lang="en-US" dirty="0"/>
              <a:t>. The extent to which children actually think about social stimuli before enactment of behavior and the extent to which they are aware of their own cognitive processes remain important but unanswered empirical questions. </a:t>
            </a:r>
            <a:endParaRPr lang="cs-CZ" dirty="0"/>
          </a:p>
          <a:p>
            <a:r>
              <a:rPr lang="en-US" b="1" dirty="0"/>
              <a:t>We doubt that most processing is conscious or reflective</a:t>
            </a:r>
            <a:r>
              <a:rPr lang="en-US" dirty="0"/>
              <a:t>. More likely, it is highly automated</a:t>
            </a:r>
            <a:r>
              <a:rPr lang="cs-CZ" dirty="0"/>
              <a:t>.</a:t>
            </a:r>
          </a:p>
        </p:txBody>
      </p:sp>
    </p:spTree>
    <p:extLst>
      <p:ext uri="{BB962C8B-B14F-4D97-AF65-F5344CB8AC3E}">
        <p14:creationId xmlns:p14="http://schemas.microsoft.com/office/powerpoint/2010/main" val="47868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89E2F8-E63A-47FE-99DA-7673FB321541}"/>
              </a:ext>
            </a:extLst>
          </p:cNvPr>
          <p:cNvSpPr>
            <a:spLocks noGrp="1"/>
          </p:cNvSpPr>
          <p:nvPr>
            <p:ph type="title"/>
          </p:nvPr>
        </p:nvSpPr>
        <p:spPr/>
        <p:txBody>
          <a:bodyPr>
            <a:noAutofit/>
          </a:bodyPr>
          <a:lstStyle/>
          <a:p>
            <a:r>
              <a:rPr lang="en-US" sz="3200" dirty="0" err="1">
                <a:solidFill>
                  <a:schemeClr val="accent5"/>
                </a:solidFill>
              </a:rPr>
              <a:t>Huesmann</a:t>
            </a:r>
            <a:r>
              <a:rPr lang="en-US" sz="3200" dirty="0">
                <a:solidFill>
                  <a:schemeClr val="accent5"/>
                </a:solidFill>
              </a:rPr>
              <a:t>, L. R., &amp; Guerra, N. G. (1997). Children's normative beliefs about aggression and aggressive behavior. </a:t>
            </a:r>
            <a:r>
              <a:rPr lang="en-US" sz="3200" i="1" dirty="0">
                <a:solidFill>
                  <a:schemeClr val="accent5"/>
                </a:solidFill>
              </a:rPr>
              <a:t>Journal of personality and social psychology</a:t>
            </a:r>
            <a:r>
              <a:rPr lang="en-US" sz="3200" dirty="0">
                <a:solidFill>
                  <a:schemeClr val="accent5"/>
                </a:solidFill>
              </a:rPr>
              <a:t>, </a:t>
            </a:r>
            <a:r>
              <a:rPr lang="en-US" sz="3200" i="1" dirty="0">
                <a:solidFill>
                  <a:schemeClr val="accent5"/>
                </a:solidFill>
              </a:rPr>
              <a:t>72</a:t>
            </a:r>
            <a:r>
              <a:rPr lang="en-US" sz="3200" dirty="0">
                <a:solidFill>
                  <a:schemeClr val="accent5"/>
                </a:solidFill>
              </a:rPr>
              <a:t>(2), 408.</a:t>
            </a:r>
            <a:endParaRPr lang="cs-CZ" sz="3200" dirty="0">
              <a:solidFill>
                <a:schemeClr val="accent5"/>
              </a:solidFill>
            </a:endParaRPr>
          </a:p>
        </p:txBody>
      </p:sp>
      <p:sp>
        <p:nvSpPr>
          <p:cNvPr id="3" name="Zástupný symbol pro obsah 2">
            <a:extLst>
              <a:ext uri="{FF2B5EF4-FFF2-40B4-BE49-F238E27FC236}">
                <a16:creationId xmlns:a16="http://schemas.microsoft.com/office/drawing/2014/main" id="{A0C97F5D-FAD8-47F8-A51D-362841699A21}"/>
              </a:ext>
            </a:extLst>
          </p:cNvPr>
          <p:cNvSpPr>
            <a:spLocks noGrp="1"/>
          </p:cNvSpPr>
          <p:nvPr>
            <p:ph idx="1"/>
          </p:nvPr>
        </p:nvSpPr>
        <p:spPr/>
        <p:txBody>
          <a:bodyPr/>
          <a:lstStyle/>
          <a:p>
            <a:r>
              <a:rPr lang="cs-CZ" dirty="0"/>
              <a:t>f</a:t>
            </a:r>
            <a:r>
              <a:rPr lang="en-US" dirty="0" err="1"/>
              <a:t>ocus</a:t>
            </a:r>
            <a:r>
              <a:rPr lang="en-US" dirty="0"/>
              <a:t> on information-processing operations and</a:t>
            </a:r>
            <a:r>
              <a:rPr lang="cs-CZ" dirty="0"/>
              <a:t> </a:t>
            </a:r>
            <a:r>
              <a:rPr lang="en-US" dirty="0"/>
              <a:t>skills has provided a useful framework for an initial understanding of how characteristic styles of social behavior are established</a:t>
            </a:r>
            <a:r>
              <a:rPr lang="cs-CZ" dirty="0"/>
              <a:t> </a:t>
            </a:r>
            <a:r>
              <a:rPr lang="en-US" dirty="0"/>
              <a:t>and maintained, it has only vaguely accounted for the role of</a:t>
            </a:r>
            <a:r>
              <a:rPr lang="cs-CZ" dirty="0"/>
              <a:t> </a:t>
            </a:r>
            <a:r>
              <a:rPr lang="en-US" dirty="0"/>
              <a:t>organized prior knowledge in regulating such behavior</a:t>
            </a:r>
            <a:endParaRPr lang="cs-CZ" dirty="0"/>
          </a:p>
          <a:p>
            <a:r>
              <a:rPr lang="cs-CZ" dirty="0" err="1" smtClean="0"/>
              <a:t>Importance</a:t>
            </a:r>
            <a:r>
              <a:rPr lang="cs-CZ" dirty="0" smtClean="0"/>
              <a:t> </a:t>
            </a:r>
            <a:r>
              <a:rPr lang="cs-CZ" dirty="0" err="1" smtClean="0"/>
              <a:t>of</a:t>
            </a:r>
            <a:r>
              <a:rPr lang="cs-CZ" dirty="0" smtClean="0"/>
              <a:t> </a:t>
            </a:r>
            <a:r>
              <a:rPr lang="en-US" dirty="0" smtClean="0"/>
              <a:t>cognitive </a:t>
            </a:r>
            <a:r>
              <a:rPr lang="en-US" dirty="0"/>
              <a:t>schemata, or abstracted general knowledge, in the regulation of behaviors, </a:t>
            </a:r>
            <a:r>
              <a:rPr lang="en-US" b="1" dirty="0"/>
              <a:t>particularly automatic behaviors</a:t>
            </a:r>
            <a:endParaRPr lang="cs-CZ" b="1" dirty="0"/>
          </a:p>
          <a:p>
            <a:r>
              <a:rPr lang="cs-CZ" b="1" dirty="0"/>
              <a:t>s</a:t>
            </a:r>
            <a:r>
              <a:rPr lang="en-US" b="1" dirty="0" err="1"/>
              <a:t>ocial</a:t>
            </a:r>
            <a:r>
              <a:rPr lang="en-US" b="1" dirty="0"/>
              <a:t> schemas reduce</a:t>
            </a:r>
            <a:r>
              <a:rPr lang="cs-CZ" b="1" dirty="0"/>
              <a:t> </a:t>
            </a:r>
            <a:r>
              <a:rPr lang="en-US" b="1" dirty="0"/>
              <a:t>an individual's information-processing workload by simplifying</a:t>
            </a:r>
            <a:r>
              <a:rPr lang="cs-CZ" b="1" dirty="0"/>
              <a:t> </a:t>
            </a:r>
            <a:r>
              <a:rPr lang="en-US" b="1" dirty="0"/>
              <a:t>reality, enabling individuals to function in a world that would</a:t>
            </a:r>
            <a:r>
              <a:rPr lang="cs-CZ" b="1" dirty="0"/>
              <a:t> </a:t>
            </a:r>
            <a:r>
              <a:rPr lang="en-US" b="1" dirty="0"/>
              <a:t>otherwise be of paralyzing complexity</a:t>
            </a:r>
            <a:endParaRPr lang="cs-CZ" b="1" dirty="0"/>
          </a:p>
          <a:p>
            <a:endParaRPr lang="cs-CZ" dirty="0"/>
          </a:p>
        </p:txBody>
      </p:sp>
    </p:spTree>
    <p:extLst>
      <p:ext uri="{BB962C8B-B14F-4D97-AF65-F5344CB8AC3E}">
        <p14:creationId xmlns:p14="http://schemas.microsoft.com/office/powerpoint/2010/main" val="3557720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2A41C-6C3E-462E-B037-471B247B19B9}"/>
              </a:ext>
            </a:extLst>
          </p:cNvPr>
          <p:cNvSpPr>
            <a:spLocks noGrp="1"/>
          </p:cNvSpPr>
          <p:nvPr>
            <p:ph type="title"/>
          </p:nvPr>
        </p:nvSpPr>
        <p:spPr/>
        <p:txBody>
          <a:bodyPr>
            <a:noAutofit/>
          </a:bodyPr>
          <a:lstStyle/>
          <a:p>
            <a:r>
              <a:rPr lang="en-US" sz="3200" dirty="0">
                <a:solidFill>
                  <a:schemeClr val="accent5"/>
                </a:solidFill>
              </a:rPr>
              <a:t>Rowell </a:t>
            </a:r>
            <a:r>
              <a:rPr lang="en-US" sz="3200" dirty="0" err="1">
                <a:solidFill>
                  <a:schemeClr val="accent5"/>
                </a:solidFill>
              </a:rPr>
              <a:t>Huesmann</a:t>
            </a:r>
            <a:r>
              <a:rPr lang="en-US" sz="3200" dirty="0">
                <a:solidFill>
                  <a:schemeClr val="accent5"/>
                </a:solidFill>
              </a:rPr>
              <a:t>, L. (1988). An information processing model for the development of aggression. </a:t>
            </a:r>
            <a:r>
              <a:rPr lang="en-US" sz="3200" i="1" dirty="0">
                <a:solidFill>
                  <a:schemeClr val="accent5"/>
                </a:solidFill>
              </a:rPr>
              <a:t>Aggressive behavior</a:t>
            </a:r>
            <a:r>
              <a:rPr lang="en-US" sz="3200" dirty="0">
                <a:solidFill>
                  <a:schemeClr val="accent5"/>
                </a:solidFill>
              </a:rPr>
              <a:t>, </a:t>
            </a:r>
            <a:r>
              <a:rPr lang="en-US" sz="3200" i="1" dirty="0">
                <a:solidFill>
                  <a:schemeClr val="accent5"/>
                </a:solidFill>
              </a:rPr>
              <a:t>14</a:t>
            </a:r>
            <a:r>
              <a:rPr lang="en-US" sz="3200" dirty="0">
                <a:solidFill>
                  <a:schemeClr val="accent5"/>
                </a:solidFill>
              </a:rPr>
              <a:t>(1), 13-24.</a:t>
            </a:r>
            <a:endParaRPr lang="cs-CZ" sz="3200" dirty="0">
              <a:solidFill>
                <a:schemeClr val="accent5"/>
              </a:solidFill>
            </a:endParaRPr>
          </a:p>
        </p:txBody>
      </p:sp>
      <p:sp>
        <p:nvSpPr>
          <p:cNvPr id="3" name="Zástupný symbol pro obsah 2">
            <a:extLst>
              <a:ext uri="{FF2B5EF4-FFF2-40B4-BE49-F238E27FC236}">
                <a16:creationId xmlns:a16="http://schemas.microsoft.com/office/drawing/2014/main" id="{E0894B96-2CFC-42EF-AA8F-CE2130A7C4BC}"/>
              </a:ext>
            </a:extLst>
          </p:cNvPr>
          <p:cNvSpPr>
            <a:spLocks noGrp="1"/>
          </p:cNvSpPr>
          <p:nvPr>
            <p:ph idx="1"/>
          </p:nvPr>
        </p:nvSpPr>
        <p:spPr/>
        <p:txBody>
          <a:bodyPr>
            <a:normAutofit fontScale="92500" lnSpcReduction="20000"/>
          </a:bodyPr>
          <a:lstStyle/>
          <a:p>
            <a:r>
              <a:rPr lang="cs-CZ" dirty="0" smtClean="0"/>
              <a:t>Zaměření na jeden typ schémat – skripty</a:t>
            </a:r>
          </a:p>
          <a:p>
            <a:endParaRPr lang="cs-CZ" dirty="0"/>
          </a:p>
          <a:p>
            <a:r>
              <a:rPr lang="cs-CZ" dirty="0"/>
              <a:t>Kognitivní skripty – uloženy a používány jako návody pro chování a řešení problémů</a:t>
            </a:r>
          </a:p>
          <a:p>
            <a:pPr lvl="1"/>
            <a:r>
              <a:rPr lang="cs-CZ" dirty="0"/>
              <a:t>Co se v dané situaci asi stane. Jak bychom měli reagovat, jak asi situace dopadne…	</a:t>
            </a:r>
          </a:p>
          <a:p>
            <a:pPr lvl="1"/>
            <a:r>
              <a:rPr lang="cs-CZ" dirty="0"/>
              <a:t>se zráním a učením se automatizují</a:t>
            </a:r>
          </a:p>
          <a:p>
            <a:endParaRPr lang="cs-CZ" dirty="0" smtClean="0"/>
          </a:p>
          <a:p>
            <a:r>
              <a:rPr lang="cs-CZ" dirty="0" smtClean="0"/>
              <a:t>Lidé používají heuristické procesy k vyvolání skriptu relevantního situaci</a:t>
            </a:r>
            <a:endParaRPr lang="cs-CZ" dirty="0" smtClean="0"/>
          </a:p>
          <a:p>
            <a:r>
              <a:rPr lang="cs-CZ" dirty="0" smtClean="0"/>
              <a:t>Předpoklad: Více agresivní lidé mají zakódováno více agresivních skriptů</a:t>
            </a:r>
          </a:p>
          <a:p>
            <a:r>
              <a:rPr lang="cs-CZ" dirty="0"/>
              <a:t>Agresivní chování je do velké míry kontrolováno skripty které jsou </a:t>
            </a:r>
            <a:r>
              <a:rPr lang="cs-CZ" dirty="0" err="1"/>
              <a:t>zakodovány</a:t>
            </a:r>
            <a:r>
              <a:rPr lang="cs-CZ" dirty="0"/>
              <a:t>, nacvičeny, uloženy, a vyvolány</a:t>
            </a:r>
          </a:p>
          <a:p>
            <a:endParaRPr lang="cs-CZ" dirty="0" smtClean="0"/>
          </a:p>
          <a:p>
            <a:endParaRPr lang="cs-CZ" dirty="0"/>
          </a:p>
          <a:p>
            <a:pPr lvl="1"/>
            <a:endParaRPr lang="cs-CZ" dirty="0" smtClean="0"/>
          </a:p>
          <a:p>
            <a:pPr lvl="1"/>
            <a:endParaRPr lang="cs-CZ" dirty="0"/>
          </a:p>
          <a:p>
            <a:endParaRPr lang="cs-CZ" dirty="0"/>
          </a:p>
        </p:txBody>
      </p:sp>
    </p:spTree>
    <p:extLst>
      <p:ext uri="{BB962C8B-B14F-4D97-AF65-F5344CB8AC3E}">
        <p14:creationId xmlns:p14="http://schemas.microsoft.com/office/powerpoint/2010/main" val="2772860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89E2F8-E63A-47FE-99DA-7673FB321541}"/>
              </a:ext>
            </a:extLst>
          </p:cNvPr>
          <p:cNvSpPr>
            <a:spLocks noGrp="1"/>
          </p:cNvSpPr>
          <p:nvPr>
            <p:ph type="title"/>
          </p:nvPr>
        </p:nvSpPr>
        <p:spPr/>
        <p:txBody>
          <a:bodyPr>
            <a:noAutofit/>
          </a:bodyPr>
          <a:lstStyle/>
          <a:p>
            <a:r>
              <a:rPr lang="en-US" sz="3200" dirty="0" err="1"/>
              <a:t>Huesmann</a:t>
            </a:r>
            <a:r>
              <a:rPr lang="en-US" sz="3200" dirty="0"/>
              <a:t>, L. R., &amp; Guerra, N. G. (1997). Children's normative beliefs about aggression and aggressive behavior. </a:t>
            </a:r>
            <a:r>
              <a:rPr lang="en-US" sz="3200" i="1" dirty="0"/>
              <a:t>Journal of personality and social psychology</a:t>
            </a:r>
            <a:r>
              <a:rPr lang="en-US" sz="3200" dirty="0"/>
              <a:t>, </a:t>
            </a:r>
            <a:r>
              <a:rPr lang="en-US" sz="3200" i="1" dirty="0"/>
              <a:t>72</a:t>
            </a:r>
            <a:r>
              <a:rPr lang="en-US" sz="3200" dirty="0"/>
              <a:t>(2), 408.</a:t>
            </a:r>
            <a:endParaRPr lang="cs-CZ" sz="3200" dirty="0"/>
          </a:p>
        </p:txBody>
      </p:sp>
      <p:sp>
        <p:nvSpPr>
          <p:cNvPr id="3" name="Zástupný symbol pro obsah 2">
            <a:extLst>
              <a:ext uri="{FF2B5EF4-FFF2-40B4-BE49-F238E27FC236}">
                <a16:creationId xmlns:a16="http://schemas.microsoft.com/office/drawing/2014/main" id="{A0C97F5D-FAD8-47F8-A51D-362841699A21}"/>
              </a:ext>
            </a:extLst>
          </p:cNvPr>
          <p:cNvSpPr>
            <a:spLocks noGrp="1"/>
          </p:cNvSpPr>
          <p:nvPr>
            <p:ph idx="1"/>
          </p:nvPr>
        </p:nvSpPr>
        <p:spPr/>
        <p:txBody>
          <a:bodyPr>
            <a:normAutofit/>
          </a:bodyPr>
          <a:lstStyle/>
          <a:p>
            <a:r>
              <a:rPr lang="cs-CZ" dirty="0" smtClean="0"/>
              <a:t>Chování navrhnuté skripty je „filtrováno“ sebe-regulačními přesvědčeními (</a:t>
            </a:r>
            <a:r>
              <a:rPr lang="en-US" dirty="0" smtClean="0"/>
              <a:t>self-regulating beliefs</a:t>
            </a:r>
            <a:r>
              <a:rPr lang="cs-CZ" dirty="0" smtClean="0"/>
              <a:t>)</a:t>
            </a:r>
            <a:endParaRPr lang="cs-CZ" dirty="0"/>
          </a:p>
          <a:p>
            <a:endParaRPr lang="cs-CZ" dirty="0" smtClean="0"/>
          </a:p>
          <a:p>
            <a:r>
              <a:rPr lang="cs-CZ" dirty="0" smtClean="0"/>
              <a:t>Normativní přesvědčení</a:t>
            </a:r>
            <a:r>
              <a:rPr lang="en-US" dirty="0" smtClean="0"/>
              <a:t> </a:t>
            </a:r>
            <a:r>
              <a:rPr lang="cs-CZ" dirty="0" smtClean="0"/>
              <a:t>(</a:t>
            </a:r>
            <a:r>
              <a:rPr lang="en-US" dirty="0" smtClean="0"/>
              <a:t>normative belief</a:t>
            </a:r>
            <a:r>
              <a:rPr lang="cs-CZ" dirty="0" smtClean="0"/>
              <a:t>)</a:t>
            </a:r>
            <a:endParaRPr lang="cs-CZ" dirty="0"/>
          </a:p>
          <a:p>
            <a:pPr lvl="1"/>
            <a:r>
              <a:rPr lang="cs-CZ" dirty="0" smtClean="0"/>
              <a:t>Vlastní přesvědčení o ne/vhodnosti daného chování</a:t>
            </a:r>
          </a:p>
          <a:p>
            <a:pPr lvl="1"/>
            <a:r>
              <a:rPr lang="cs-CZ" dirty="0" smtClean="0"/>
              <a:t>Důležité pro filtrování ne/vhodného chování</a:t>
            </a:r>
            <a:endParaRPr lang="cs-CZ" dirty="0"/>
          </a:p>
          <a:p>
            <a:pPr lvl="2"/>
            <a:r>
              <a:rPr lang="cs-CZ" dirty="0" smtClean="0"/>
              <a:t>Předepisují spektrum dovoleného a zakázaného způsobu reakce</a:t>
            </a:r>
            <a:endParaRPr lang="cs-CZ" dirty="0"/>
          </a:p>
          <a:p>
            <a:pPr lvl="1"/>
            <a:r>
              <a:rPr lang="cs-CZ" dirty="0" smtClean="0"/>
              <a:t>Mohou ovlivňovat emoční reakci na cizí chování</a:t>
            </a:r>
          </a:p>
          <a:p>
            <a:endParaRPr lang="cs-CZ" dirty="0"/>
          </a:p>
        </p:txBody>
      </p:sp>
    </p:spTree>
    <p:extLst>
      <p:ext uri="{BB962C8B-B14F-4D97-AF65-F5344CB8AC3E}">
        <p14:creationId xmlns:p14="http://schemas.microsoft.com/office/powerpoint/2010/main" val="230475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FA03BF32-A6ED-4E14-9DDD-645F256B80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48172">
            <a:off x="752717" y="111833"/>
            <a:ext cx="5205901" cy="6338303"/>
          </a:xfrm>
        </p:spPr>
      </p:pic>
      <p:pic>
        <p:nvPicPr>
          <p:cNvPr id="9" name="Obrázek 8">
            <a:extLst>
              <a:ext uri="{FF2B5EF4-FFF2-40B4-BE49-F238E27FC236}">
                <a16:creationId xmlns:a16="http://schemas.microsoft.com/office/drawing/2014/main" id="{F05C7D24-4482-45B0-810D-E0B5D38BF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4631">
            <a:off x="6678409" y="387170"/>
            <a:ext cx="5001635" cy="6361091"/>
          </a:xfrm>
          <a:prstGeom prst="rect">
            <a:avLst/>
          </a:prstGeom>
        </p:spPr>
      </p:pic>
    </p:spTree>
    <p:extLst>
      <p:ext uri="{BB962C8B-B14F-4D97-AF65-F5344CB8AC3E}">
        <p14:creationId xmlns:p14="http://schemas.microsoft.com/office/powerpoint/2010/main" val="3192206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E65E6F-5AA6-4CEF-A35E-4414A470105D}"/>
              </a:ext>
            </a:extLst>
          </p:cNvPr>
          <p:cNvSpPr>
            <a:spLocks noGrp="1"/>
          </p:cNvSpPr>
          <p:nvPr>
            <p:ph type="title"/>
          </p:nvPr>
        </p:nvSpPr>
        <p:spPr/>
        <p:txBody>
          <a:bodyPr>
            <a:noAutofit/>
          </a:bodyPr>
          <a:lstStyle/>
          <a:p>
            <a:r>
              <a:rPr lang="cs-CZ" sz="2400" dirty="0" err="1">
                <a:solidFill>
                  <a:schemeClr val="accent5"/>
                </a:solidFill>
              </a:rPr>
              <a:t>Verhoef</a:t>
            </a:r>
            <a:r>
              <a:rPr lang="cs-CZ" sz="2400" dirty="0">
                <a:solidFill>
                  <a:schemeClr val="accent5"/>
                </a:solidFill>
              </a:rPr>
              <a:t>, R. E., van </a:t>
            </a:r>
            <a:r>
              <a:rPr lang="cs-CZ" sz="2400" dirty="0" err="1">
                <a:solidFill>
                  <a:schemeClr val="accent5"/>
                </a:solidFill>
              </a:rPr>
              <a:t>Dijk</a:t>
            </a:r>
            <a:r>
              <a:rPr lang="cs-CZ" sz="2400" dirty="0">
                <a:solidFill>
                  <a:schemeClr val="accent5"/>
                </a:solidFill>
              </a:rPr>
              <a:t>, A., &amp; de Castro, B. O. (2021). A </a:t>
            </a:r>
            <a:r>
              <a:rPr lang="cs-CZ" sz="2400" dirty="0" err="1">
                <a:solidFill>
                  <a:schemeClr val="accent5"/>
                </a:solidFill>
              </a:rPr>
              <a:t>Dual</a:t>
            </a:r>
            <a:r>
              <a:rPr lang="cs-CZ" sz="2400" dirty="0">
                <a:solidFill>
                  <a:schemeClr val="accent5"/>
                </a:solidFill>
              </a:rPr>
              <a:t>-Mode </a:t>
            </a:r>
            <a:r>
              <a:rPr lang="cs-CZ" sz="2400" dirty="0" err="1">
                <a:solidFill>
                  <a:schemeClr val="accent5"/>
                </a:solidFill>
              </a:rPr>
              <a:t>Social-Information-Processing</a:t>
            </a:r>
            <a:r>
              <a:rPr lang="cs-CZ" sz="2400" dirty="0">
                <a:solidFill>
                  <a:schemeClr val="accent5"/>
                </a:solidFill>
              </a:rPr>
              <a:t> Model to </a:t>
            </a:r>
            <a:r>
              <a:rPr lang="cs-CZ" sz="2400" dirty="0" err="1">
                <a:solidFill>
                  <a:schemeClr val="accent5"/>
                </a:solidFill>
              </a:rPr>
              <a:t>Explain</a:t>
            </a:r>
            <a:r>
              <a:rPr lang="cs-CZ" sz="2400" dirty="0">
                <a:solidFill>
                  <a:schemeClr val="accent5"/>
                </a:solidFill>
              </a:rPr>
              <a:t> </a:t>
            </a:r>
            <a:r>
              <a:rPr lang="cs-CZ" sz="2400" dirty="0" err="1">
                <a:solidFill>
                  <a:schemeClr val="accent5"/>
                </a:solidFill>
              </a:rPr>
              <a:t>Individual</a:t>
            </a:r>
            <a:r>
              <a:rPr lang="cs-CZ" sz="2400" dirty="0">
                <a:solidFill>
                  <a:schemeClr val="accent5"/>
                </a:solidFill>
              </a:rPr>
              <a:t> </a:t>
            </a:r>
            <a:r>
              <a:rPr lang="cs-CZ" sz="2400" dirty="0" err="1">
                <a:solidFill>
                  <a:schemeClr val="accent5"/>
                </a:solidFill>
              </a:rPr>
              <a:t>Differences</a:t>
            </a:r>
            <a:r>
              <a:rPr lang="cs-CZ" sz="2400" dirty="0">
                <a:solidFill>
                  <a:schemeClr val="accent5"/>
                </a:solidFill>
              </a:rPr>
              <a:t> in </a:t>
            </a:r>
            <a:r>
              <a:rPr lang="cs-CZ" sz="2400" dirty="0" err="1">
                <a:solidFill>
                  <a:schemeClr val="accent5"/>
                </a:solidFill>
              </a:rPr>
              <a:t>Children’s</a:t>
            </a:r>
            <a:r>
              <a:rPr lang="cs-CZ" sz="2400" dirty="0">
                <a:solidFill>
                  <a:schemeClr val="accent5"/>
                </a:solidFill>
              </a:rPr>
              <a:t> </a:t>
            </a:r>
            <a:r>
              <a:rPr lang="cs-CZ" sz="2400" dirty="0" err="1">
                <a:solidFill>
                  <a:schemeClr val="accent5"/>
                </a:solidFill>
              </a:rPr>
              <a:t>Aggressive</a:t>
            </a:r>
            <a:r>
              <a:rPr lang="cs-CZ" sz="2400" dirty="0">
                <a:solidFill>
                  <a:schemeClr val="accent5"/>
                </a:solidFill>
              </a:rPr>
              <a:t> </a:t>
            </a:r>
            <a:r>
              <a:rPr lang="cs-CZ" sz="2400" dirty="0" err="1">
                <a:solidFill>
                  <a:schemeClr val="accent5"/>
                </a:solidFill>
              </a:rPr>
              <a:t>Behavior</a:t>
            </a:r>
            <a:r>
              <a:rPr lang="cs-CZ" sz="2400" dirty="0">
                <a:solidFill>
                  <a:schemeClr val="accent5"/>
                </a:solidFill>
              </a:rPr>
              <a:t>. </a:t>
            </a:r>
            <a:r>
              <a:rPr lang="cs-CZ" sz="2400" i="1" dirty="0" err="1">
                <a:solidFill>
                  <a:schemeClr val="accent5"/>
                </a:solidFill>
              </a:rPr>
              <a:t>Clinical</a:t>
            </a:r>
            <a:r>
              <a:rPr lang="cs-CZ" sz="2400" i="1" dirty="0">
                <a:solidFill>
                  <a:schemeClr val="accent5"/>
                </a:solidFill>
              </a:rPr>
              <a:t> </a:t>
            </a:r>
            <a:r>
              <a:rPr lang="cs-CZ" sz="2400" i="1" dirty="0" err="1">
                <a:solidFill>
                  <a:schemeClr val="accent5"/>
                </a:solidFill>
              </a:rPr>
              <a:t>Psychological</a:t>
            </a:r>
            <a:r>
              <a:rPr lang="cs-CZ" sz="2400" i="1" dirty="0">
                <a:solidFill>
                  <a:schemeClr val="accent5"/>
                </a:solidFill>
              </a:rPr>
              <a:t> Science</a:t>
            </a:r>
            <a:r>
              <a:rPr lang="cs-CZ" sz="2400" dirty="0">
                <a:solidFill>
                  <a:schemeClr val="accent5"/>
                </a:solidFill>
              </a:rPr>
              <a:t>, 21677026211016396.</a:t>
            </a:r>
          </a:p>
        </p:txBody>
      </p:sp>
      <p:sp>
        <p:nvSpPr>
          <p:cNvPr id="3" name="Zástupný symbol pro obsah 2">
            <a:extLst>
              <a:ext uri="{FF2B5EF4-FFF2-40B4-BE49-F238E27FC236}">
                <a16:creationId xmlns:a16="http://schemas.microsoft.com/office/drawing/2014/main" id="{B97451C8-3536-44BC-B8DD-ED686E368D52}"/>
              </a:ext>
            </a:extLst>
          </p:cNvPr>
          <p:cNvSpPr>
            <a:spLocks noGrp="1"/>
          </p:cNvSpPr>
          <p:nvPr>
            <p:ph idx="1"/>
          </p:nvPr>
        </p:nvSpPr>
        <p:spPr/>
        <p:txBody>
          <a:bodyPr/>
          <a:lstStyle/>
          <a:p>
            <a:r>
              <a:rPr lang="en-US" dirty="0"/>
              <a:t>how well children’s SIP explains their aggressive behavior varies considerably between children and studies</a:t>
            </a:r>
            <a:endParaRPr lang="cs-CZ" dirty="0"/>
          </a:p>
          <a:p>
            <a:r>
              <a:rPr lang="en-US" b="1" dirty="0"/>
              <a:t>relatively few empirical studies on children’s SIP have considered automatic processes </a:t>
            </a:r>
            <a:r>
              <a:rPr lang="en-US" dirty="0"/>
              <a:t>(Anderson &amp; Bushman, 2002)</a:t>
            </a:r>
            <a:r>
              <a:rPr lang="cs-CZ" dirty="0"/>
              <a:t> </a:t>
            </a:r>
          </a:p>
          <a:p>
            <a:r>
              <a:rPr lang="cs-CZ" dirty="0"/>
              <a:t>Prior </a:t>
            </a:r>
            <a:r>
              <a:rPr lang="cs-CZ" dirty="0" err="1"/>
              <a:t>research</a:t>
            </a:r>
            <a:r>
              <a:rPr lang="cs-CZ" dirty="0"/>
              <a:t> – </a:t>
            </a:r>
            <a:r>
              <a:rPr lang="cs-CZ" dirty="0" err="1"/>
              <a:t>methodology</a:t>
            </a:r>
            <a:r>
              <a:rPr lang="cs-CZ" dirty="0"/>
              <a:t> - </a:t>
            </a:r>
            <a:r>
              <a:rPr lang="en-US" dirty="0"/>
              <a:t>reflect on hypothetical social events </a:t>
            </a:r>
            <a:endParaRPr lang="cs-CZ" dirty="0"/>
          </a:p>
          <a:p>
            <a:r>
              <a:rPr lang="en-US" dirty="0"/>
              <a:t>Yet many children may act aggressively without such reflection: When they are in a state of high arousal, an apparently hostile gesture of a peer may trigger a direct automatic aggressive response while children have minimal cognitive control to guide this process reflectively.</a:t>
            </a:r>
            <a:endParaRPr lang="cs-CZ" dirty="0"/>
          </a:p>
        </p:txBody>
      </p:sp>
    </p:spTree>
    <p:extLst>
      <p:ext uri="{BB962C8B-B14F-4D97-AF65-F5344CB8AC3E}">
        <p14:creationId xmlns:p14="http://schemas.microsoft.com/office/powerpoint/2010/main" val="696327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9C8F9F-2282-4510-97F0-2B8442831378}"/>
              </a:ext>
            </a:extLst>
          </p:cNvPr>
          <p:cNvSpPr>
            <a:spLocks noGrp="1"/>
          </p:cNvSpPr>
          <p:nvPr>
            <p:ph idx="1"/>
          </p:nvPr>
        </p:nvSpPr>
        <p:spPr/>
        <p:txBody>
          <a:bodyPr>
            <a:normAutofit fontScale="92500" lnSpcReduction="20000"/>
          </a:bodyPr>
          <a:lstStyle/>
          <a:p>
            <a:r>
              <a:rPr lang="en-US" dirty="0"/>
              <a:t>distinction is made between a </a:t>
            </a:r>
            <a:r>
              <a:rPr lang="en-US" b="1" dirty="0"/>
              <a:t>reflective and automatic processing </a:t>
            </a:r>
            <a:r>
              <a:rPr lang="en-US" dirty="0"/>
              <a:t>mode in so-called </a:t>
            </a:r>
            <a:r>
              <a:rPr lang="en-US" b="1" dirty="0"/>
              <a:t>dual-mode processing models </a:t>
            </a:r>
            <a:r>
              <a:rPr lang="en-US" dirty="0"/>
              <a:t>(e.g., </a:t>
            </a:r>
            <a:r>
              <a:rPr lang="en-US" dirty="0" err="1"/>
              <a:t>Chaiken</a:t>
            </a:r>
            <a:r>
              <a:rPr lang="en-US" dirty="0"/>
              <a:t> &amp; Trope, 1999; Kahneman, 2011)</a:t>
            </a:r>
            <a:endParaRPr lang="cs-CZ" dirty="0"/>
          </a:p>
          <a:p>
            <a:r>
              <a:rPr lang="cs-CZ" dirty="0" err="1"/>
              <a:t>Our</a:t>
            </a:r>
            <a:r>
              <a:rPr lang="cs-CZ" dirty="0"/>
              <a:t> </a:t>
            </a:r>
            <a:r>
              <a:rPr lang="cs-CZ" dirty="0" err="1"/>
              <a:t>dual</a:t>
            </a:r>
            <a:r>
              <a:rPr lang="cs-CZ" dirty="0"/>
              <a:t>-mode SIP model </a:t>
            </a:r>
            <a:r>
              <a:rPr lang="cs-CZ" dirty="0" err="1"/>
              <a:t>combines</a:t>
            </a:r>
            <a:r>
              <a:rPr lang="cs-CZ" dirty="0"/>
              <a:t> </a:t>
            </a:r>
            <a:r>
              <a:rPr lang="cs-CZ" dirty="0" err="1"/>
              <a:t>insights</a:t>
            </a:r>
            <a:r>
              <a:rPr lang="cs-CZ" dirty="0"/>
              <a:t> </a:t>
            </a:r>
            <a:r>
              <a:rPr lang="cs-CZ" dirty="0" err="1"/>
              <a:t>from</a:t>
            </a:r>
            <a:r>
              <a:rPr lang="cs-CZ" dirty="0"/>
              <a:t> </a:t>
            </a:r>
            <a:r>
              <a:rPr lang="cs-CZ" dirty="0" err="1"/>
              <a:t>current</a:t>
            </a:r>
            <a:r>
              <a:rPr lang="cs-CZ" dirty="0"/>
              <a:t> </a:t>
            </a:r>
            <a:r>
              <a:rPr lang="cs-CZ" b="1" dirty="0"/>
              <a:t>SIP </a:t>
            </a:r>
            <a:r>
              <a:rPr lang="cs-CZ" b="1" dirty="0" err="1"/>
              <a:t>models</a:t>
            </a:r>
            <a:r>
              <a:rPr lang="cs-CZ" b="1" dirty="0"/>
              <a:t> </a:t>
            </a:r>
            <a:r>
              <a:rPr lang="cs-CZ" dirty="0"/>
              <a:t>(Crick &amp; Dodge, 1994; </a:t>
            </a:r>
            <a:r>
              <a:rPr lang="cs-CZ" dirty="0" err="1"/>
              <a:t>Lemerise</a:t>
            </a:r>
            <a:r>
              <a:rPr lang="cs-CZ" dirty="0"/>
              <a:t> &amp; </a:t>
            </a:r>
            <a:r>
              <a:rPr lang="cs-CZ" dirty="0" err="1"/>
              <a:t>Arsenio</a:t>
            </a:r>
            <a:r>
              <a:rPr lang="cs-CZ" dirty="0"/>
              <a:t>, 2000), </a:t>
            </a:r>
            <a:r>
              <a:rPr lang="cs-CZ" dirty="0" err="1"/>
              <a:t>the</a:t>
            </a:r>
            <a:r>
              <a:rPr lang="cs-CZ" dirty="0"/>
              <a:t> </a:t>
            </a:r>
            <a:r>
              <a:rPr lang="cs-CZ" b="1" dirty="0" err="1"/>
              <a:t>general</a:t>
            </a:r>
            <a:r>
              <a:rPr lang="cs-CZ" b="1" dirty="0"/>
              <a:t> </a:t>
            </a:r>
            <a:r>
              <a:rPr lang="cs-CZ" b="1" dirty="0" err="1"/>
              <a:t>aggression</a:t>
            </a:r>
            <a:r>
              <a:rPr lang="cs-CZ" b="1" dirty="0"/>
              <a:t> model </a:t>
            </a:r>
            <a:r>
              <a:rPr lang="cs-CZ" dirty="0"/>
              <a:t>(Anderson &amp; Bushman, 2002), and </a:t>
            </a:r>
            <a:r>
              <a:rPr lang="cs-CZ" b="1" dirty="0" err="1"/>
              <a:t>dual</a:t>
            </a:r>
            <a:r>
              <a:rPr lang="cs-CZ" b="1" dirty="0"/>
              <a:t>-mode </a:t>
            </a:r>
            <a:r>
              <a:rPr lang="cs-CZ" b="1" dirty="0" err="1"/>
              <a:t>processing</a:t>
            </a:r>
            <a:r>
              <a:rPr lang="cs-CZ" b="1" dirty="0"/>
              <a:t> </a:t>
            </a:r>
            <a:r>
              <a:rPr lang="cs-CZ" b="1" dirty="0" err="1"/>
              <a:t>theory</a:t>
            </a:r>
            <a:r>
              <a:rPr lang="cs-CZ" b="1" dirty="0"/>
              <a:t> </a:t>
            </a:r>
            <a:r>
              <a:rPr lang="cs-CZ" dirty="0"/>
              <a:t>(</a:t>
            </a:r>
            <a:r>
              <a:rPr lang="cs-CZ" dirty="0" err="1"/>
              <a:t>e.g</a:t>
            </a:r>
            <a:r>
              <a:rPr lang="cs-CZ" dirty="0"/>
              <a:t>., </a:t>
            </a:r>
            <a:r>
              <a:rPr lang="cs-CZ" dirty="0" err="1"/>
              <a:t>Frijda</a:t>
            </a:r>
            <a:r>
              <a:rPr lang="cs-CZ" dirty="0"/>
              <a:t>, 1993; Smith &amp; </a:t>
            </a:r>
            <a:r>
              <a:rPr lang="cs-CZ" dirty="0" err="1"/>
              <a:t>DeCoster</a:t>
            </a:r>
            <a:r>
              <a:rPr lang="cs-CZ" dirty="0"/>
              <a:t>, 2000)</a:t>
            </a:r>
          </a:p>
          <a:p>
            <a:r>
              <a:rPr lang="en-US" dirty="0"/>
              <a:t>although all children may use both processing modes, some children may predominantly engage in aggression that derives from automatic SIP, and other children may engage more frequently in aggression that derives from reflective SIP</a:t>
            </a:r>
            <a:endParaRPr lang="cs-CZ" dirty="0"/>
          </a:p>
          <a:p>
            <a:r>
              <a:rPr lang="en-US" dirty="0"/>
              <a:t>Distinguishing between processing modes may have important implications for intervention</a:t>
            </a:r>
            <a:endParaRPr lang="cs-CZ" dirty="0"/>
          </a:p>
        </p:txBody>
      </p:sp>
      <p:sp>
        <p:nvSpPr>
          <p:cNvPr id="4" name="Nadpis 1">
            <a:extLst>
              <a:ext uri="{FF2B5EF4-FFF2-40B4-BE49-F238E27FC236}">
                <a16:creationId xmlns:a16="http://schemas.microsoft.com/office/drawing/2014/main" id="{D64F7ACE-F06D-4ACF-ABB4-6E6C6EB3B8AC}"/>
              </a:ext>
            </a:extLst>
          </p:cNvPr>
          <p:cNvSpPr>
            <a:spLocks noGrp="1"/>
          </p:cNvSpPr>
          <p:nvPr>
            <p:ph type="title"/>
          </p:nvPr>
        </p:nvSpPr>
        <p:spPr>
          <a:xfrm>
            <a:off x="838200" y="365125"/>
            <a:ext cx="10515600" cy="1325563"/>
          </a:xfrm>
        </p:spPr>
        <p:txBody>
          <a:bodyPr>
            <a:noAutofit/>
          </a:bodyPr>
          <a:lstStyle/>
          <a:p>
            <a:r>
              <a:rPr lang="cs-CZ" sz="2400" dirty="0" err="1"/>
              <a:t>Verhoef</a:t>
            </a:r>
            <a:r>
              <a:rPr lang="cs-CZ" sz="2400" dirty="0"/>
              <a:t>, R. E., van </a:t>
            </a:r>
            <a:r>
              <a:rPr lang="cs-CZ" sz="2400" dirty="0" err="1"/>
              <a:t>Dijk</a:t>
            </a:r>
            <a:r>
              <a:rPr lang="cs-CZ" sz="2400" dirty="0"/>
              <a:t>, A., &amp; de Castro, B. O. (2021). A </a:t>
            </a:r>
            <a:r>
              <a:rPr lang="cs-CZ" sz="2400" dirty="0" err="1"/>
              <a:t>Dual</a:t>
            </a:r>
            <a:r>
              <a:rPr lang="cs-CZ" sz="2400" dirty="0"/>
              <a:t>-Mode </a:t>
            </a:r>
            <a:r>
              <a:rPr lang="cs-CZ" sz="2400" dirty="0" err="1"/>
              <a:t>Social-Information-Processing</a:t>
            </a:r>
            <a:r>
              <a:rPr lang="cs-CZ" sz="2400" dirty="0"/>
              <a:t> Model to </a:t>
            </a:r>
            <a:r>
              <a:rPr lang="cs-CZ" sz="2400" dirty="0" err="1"/>
              <a:t>Explain</a:t>
            </a:r>
            <a:r>
              <a:rPr lang="cs-CZ" sz="2400" dirty="0"/>
              <a:t> </a:t>
            </a:r>
            <a:r>
              <a:rPr lang="cs-CZ" sz="2400" dirty="0" err="1"/>
              <a:t>Individual</a:t>
            </a:r>
            <a:r>
              <a:rPr lang="cs-CZ" sz="2400" dirty="0"/>
              <a:t> </a:t>
            </a:r>
            <a:r>
              <a:rPr lang="cs-CZ" sz="2400" dirty="0" err="1"/>
              <a:t>Differences</a:t>
            </a:r>
            <a:r>
              <a:rPr lang="cs-CZ" sz="2400" dirty="0"/>
              <a:t> in </a:t>
            </a:r>
            <a:r>
              <a:rPr lang="cs-CZ" sz="2400" dirty="0" err="1"/>
              <a:t>Children’s</a:t>
            </a:r>
            <a:r>
              <a:rPr lang="cs-CZ" sz="2400" dirty="0"/>
              <a:t> </a:t>
            </a:r>
            <a:r>
              <a:rPr lang="cs-CZ" sz="2400" dirty="0" err="1"/>
              <a:t>Aggressive</a:t>
            </a:r>
            <a:r>
              <a:rPr lang="cs-CZ" sz="2400" dirty="0"/>
              <a:t> </a:t>
            </a:r>
            <a:r>
              <a:rPr lang="cs-CZ" sz="2400" dirty="0" err="1"/>
              <a:t>Behavior</a:t>
            </a:r>
            <a:r>
              <a:rPr lang="cs-CZ" sz="2400" dirty="0"/>
              <a:t>. </a:t>
            </a:r>
            <a:r>
              <a:rPr lang="cs-CZ" sz="2400" i="1" dirty="0" err="1"/>
              <a:t>Clinical</a:t>
            </a:r>
            <a:r>
              <a:rPr lang="cs-CZ" sz="2400" i="1" dirty="0"/>
              <a:t> </a:t>
            </a:r>
            <a:r>
              <a:rPr lang="cs-CZ" sz="2400" i="1" dirty="0" err="1"/>
              <a:t>Psychological</a:t>
            </a:r>
            <a:r>
              <a:rPr lang="cs-CZ" sz="2400" i="1" dirty="0"/>
              <a:t> Science</a:t>
            </a:r>
            <a:r>
              <a:rPr lang="cs-CZ" sz="2400" dirty="0"/>
              <a:t>, 21677026211016396.</a:t>
            </a:r>
          </a:p>
        </p:txBody>
      </p:sp>
    </p:spTree>
    <p:extLst>
      <p:ext uri="{BB962C8B-B14F-4D97-AF65-F5344CB8AC3E}">
        <p14:creationId xmlns:p14="http://schemas.microsoft.com/office/powerpoint/2010/main" val="3703264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A248585-62EB-4E57-B37A-4F3F34F23851}"/>
              </a:ext>
            </a:extLst>
          </p:cNvPr>
          <p:cNvSpPr>
            <a:spLocks noGrp="1"/>
          </p:cNvSpPr>
          <p:nvPr>
            <p:ph idx="1"/>
          </p:nvPr>
        </p:nvSpPr>
        <p:spPr/>
        <p:txBody>
          <a:bodyPr>
            <a:normAutofit/>
          </a:bodyPr>
          <a:lstStyle/>
          <a:p>
            <a:r>
              <a:rPr lang="cs-CZ" dirty="0" err="1"/>
              <a:t>we</a:t>
            </a:r>
            <a:r>
              <a:rPr lang="cs-CZ" dirty="0"/>
              <a:t> </a:t>
            </a:r>
            <a:r>
              <a:rPr lang="cs-CZ" dirty="0" err="1"/>
              <a:t>propose</a:t>
            </a:r>
            <a:r>
              <a:rPr lang="cs-CZ" dirty="0"/>
              <a:t> </a:t>
            </a:r>
            <a:r>
              <a:rPr lang="cs-CZ" dirty="0" err="1"/>
              <a:t>an</a:t>
            </a:r>
            <a:r>
              <a:rPr lang="cs-CZ" dirty="0"/>
              <a:t> </a:t>
            </a:r>
            <a:r>
              <a:rPr lang="en-US" b="1" dirty="0"/>
              <a:t>overarching dual-mode SIP model </a:t>
            </a:r>
            <a:r>
              <a:rPr lang="en-US" dirty="0"/>
              <a:t>that predicts which processing steps children will take, which children will take them, and under which circumstances, and how this may lead to aggression.</a:t>
            </a:r>
            <a:endParaRPr lang="cs-CZ" dirty="0"/>
          </a:p>
          <a:p>
            <a:pPr lvl="1"/>
            <a:r>
              <a:rPr lang="cs-CZ" dirty="0" err="1"/>
              <a:t>It</a:t>
            </a:r>
            <a:r>
              <a:rPr lang="cs-CZ" dirty="0"/>
              <a:t> has </a:t>
            </a:r>
            <a:r>
              <a:rPr lang="cs-CZ" dirty="0" err="1"/>
              <a:t>been</a:t>
            </a:r>
            <a:r>
              <a:rPr lang="en-US" dirty="0"/>
              <a:t> suggested that aggressive behaviors may be a consequence of skipping part of deliberate SIP steps </a:t>
            </a:r>
            <a:endParaRPr lang="cs-CZ" dirty="0"/>
          </a:p>
          <a:p>
            <a:pPr lvl="1"/>
            <a:r>
              <a:rPr lang="en-US" dirty="0"/>
              <a:t>However, the SIP model does not describe how children who skip parts of these processing steps would actually engage in automatic processing or what would make children skip parts of the deliberate SIP steps. </a:t>
            </a:r>
            <a:endParaRPr lang="cs-CZ" dirty="0"/>
          </a:p>
          <a:p>
            <a:r>
              <a:rPr lang="en-US" dirty="0"/>
              <a:t>Our dual-mode SIP model aims to explain what determines </a:t>
            </a:r>
            <a:r>
              <a:rPr lang="en-US" b="1" dirty="0"/>
              <a:t>whether children process social information automatically or reflectively</a:t>
            </a:r>
            <a:r>
              <a:rPr lang="en-US" dirty="0"/>
              <a:t> and how these processes take place.</a:t>
            </a:r>
            <a:endParaRPr lang="cs-CZ" dirty="0"/>
          </a:p>
        </p:txBody>
      </p:sp>
      <p:sp>
        <p:nvSpPr>
          <p:cNvPr id="4" name="Nadpis 1">
            <a:extLst>
              <a:ext uri="{FF2B5EF4-FFF2-40B4-BE49-F238E27FC236}">
                <a16:creationId xmlns:a16="http://schemas.microsoft.com/office/drawing/2014/main" id="{79469B39-FEF5-4AE4-985F-4496313751DB}"/>
              </a:ext>
            </a:extLst>
          </p:cNvPr>
          <p:cNvSpPr>
            <a:spLocks noGrp="1"/>
          </p:cNvSpPr>
          <p:nvPr>
            <p:ph type="title"/>
          </p:nvPr>
        </p:nvSpPr>
        <p:spPr>
          <a:xfrm>
            <a:off x="838200" y="365125"/>
            <a:ext cx="10515600" cy="1325563"/>
          </a:xfrm>
        </p:spPr>
        <p:txBody>
          <a:bodyPr>
            <a:noAutofit/>
          </a:bodyPr>
          <a:lstStyle/>
          <a:p>
            <a:r>
              <a:rPr lang="cs-CZ" sz="2400" dirty="0" err="1"/>
              <a:t>Verhoef</a:t>
            </a:r>
            <a:r>
              <a:rPr lang="cs-CZ" sz="2400" dirty="0"/>
              <a:t>, R. E., van </a:t>
            </a:r>
            <a:r>
              <a:rPr lang="cs-CZ" sz="2400" dirty="0" err="1"/>
              <a:t>Dijk</a:t>
            </a:r>
            <a:r>
              <a:rPr lang="cs-CZ" sz="2400" dirty="0"/>
              <a:t>, A., &amp; de Castro, B. O. (2021). A </a:t>
            </a:r>
            <a:r>
              <a:rPr lang="cs-CZ" sz="2400" dirty="0" err="1"/>
              <a:t>Dual</a:t>
            </a:r>
            <a:r>
              <a:rPr lang="cs-CZ" sz="2400" dirty="0"/>
              <a:t>-Mode </a:t>
            </a:r>
            <a:r>
              <a:rPr lang="cs-CZ" sz="2400" dirty="0" err="1"/>
              <a:t>Social-Information-Processing</a:t>
            </a:r>
            <a:r>
              <a:rPr lang="cs-CZ" sz="2400" dirty="0"/>
              <a:t> Model to </a:t>
            </a:r>
            <a:r>
              <a:rPr lang="cs-CZ" sz="2400" dirty="0" err="1"/>
              <a:t>Explain</a:t>
            </a:r>
            <a:r>
              <a:rPr lang="cs-CZ" sz="2400" dirty="0"/>
              <a:t> </a:t>
            </a:r>
            <a:r>
              <a:rPr lang="cs-CZ" sz="2400" dirty="0" err="1"/>
              <a:t>Individual</a:t>
            </a:r>
            <a:r>
              <a:rPr lang="cs-CZ" sz="2400" dirty="0"/>
              <a:t> </a:t>
            </a:r>
            <a:r>
              <a:rPr lang="cs-CZ" sz="2400" dirty="0" err="1"/>
              <a:t>Differences</a:t>
            </a:r>
            <a:r>
              <a:rPr lang="cs-CZ" sz="2400" dirty="0"/>
              <a:t> in </a:t>
            </a:r>
            <a:r>
              <a:rPr lang="cs-CZ" sz="2400" dirty="0" err="1"/>
              <a:t>Children’s</a:t>
            </a:r>
            <a:r>
              <a:rPr lang="cs-CZ" sz="2400" dirty="0"/>
              <a:t> </a:t>
            </a:r>
            <a:r>
              <a:rPr lang="cs-CZ" sz="2400" dirty="0" err="1"/>
              <a:t>Aggressive</a:t>
            </a:r>
            <a:r>
              <a:rPr lang="cs-CZ" sz="2400" dirty="0"/>
              <a:t> </a:t>
            </a:r>
            <a:r>
              <a:rPr lang="cs-CZ" sz="2400" dirty="0" err="1"/>
              <a:t>Behavior</a:t>
            </a:r>
            <a:r>
              <a:rPr lang="cs-CZ" sz="2400" dirty="0"/>
              <a:t>. </a:t>
            </a:r>
            <a:r>
              <a:rPr lang="cs-CZ" sz="2400" i="1" dirty="0" err="1"/>
              <a:t>Clinical</a:t>
            </a:r>
            <a:r>
              <a:rPr lang="cs-CZ" sz="2400" i="1" dirty="0"/>
              <a:t> </a:t>
            </a:r>
            <a:r>
              <a:rPr lang="cs-CZ" sz="2400" i="1" dirty="0" err="1"/>
              <a:t>Psychological</a:t>
            </a:r>
            <a:r>
              <a:rPr lang="cs-CZ" sz="2400" i="1" dirty="0"/>
              <a:t> Science</a:t>
            </a:r>
            <a:r>
              <a:rPr lang="cs-CZ" sz="2400" dirty="0"/>
              <a:t>, 21677026211016396.</a:t>
            </a:r>
          </a:p>
        </p:txBody>
      </p:sp>
    </p:spTree>
    <p:extLst>
      <p:ext uri="{BB962C8B-B14F-4D97-AF65-F5344CB8AC3E}">
        <p14:creationId xmlns:p14="http://schemas.microsoft.com/office/powerpoint/2010/main" val="1492920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A243A-0B5C-4FB2-92C4-DBF05CBF5334}"/>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5E09015C-D012-49F2-BDD1-FCF76674E9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313"/>
            <a:ext cx="10626306" cy="6535954"/>
          </a:xfrm>
        </p:spPr>
      </p:pic>
    </p:spTree>
    <p:extLst>
      <p:ext uri="{BB962C8B-B14F-4D97-AF65-F5344CB8AC3E}">
        <p14:creationId xmlns:p14="http://schemas.microsoft.com/office/powerpoint/2010/main" val="4162099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A243A-0B5C-4FB2-92C4-DBF05CBF5334}"/>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5E09015C-D012-49F2-BDD1-FCF76674E9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66"/>
            <a:ext cx="10626306" cy="6535954"/>
          </a:xfrm>
        </p:spPr>
      </p:pic>
      <p:sp>
        <p:nvSpPr>
          <p:cNvPr id="3" name="Řečová bublina: obdélníkový bublinový popisek 2">
            <a:extLst>
              <a:ext uri="{FF2B5EF4-FFF2-40B4-BE49-F238E27FC236}">
                <a16:creationId xmlns:a16="http://schemas.microsoft.com/office/drawing/2014/main" id="{D914F11A-1091-4327-AAA7-0BBD3EBA1BA6}"/>
              </a:ext>
            </a:extLst>
          </p:cNvPr>
          <p:cNvSpPr/>
          <p:nvPr/>
        </p:nvSpPr>
        <p:spPr>
          <a:xfrm>
            <a:off x="7464725" y="1858618"/>
            <a:ext cx="4727275" cy="3338423"/>
          </a:xfrm>
          <a:prstGeom prst="wedgeRectCallout">
            <a:avLst>
              <a:gd name="adj1" fmla="val -72161"/>
              <a:gd name="adj2" fmla="val -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 direct emotional response to specific situational cues</a:t>
            </a:r>
            <a:endParaRPr lang="cs-CZ" sz="1400" dirty="0">
              <a:solidFill>
                <a:schemeClr val="bg1"/>
              </a:solidFill>
            </a:endParaRPr>
          </a:p>
          <a:p>
            <a:pPr algn="ctr"/>
            <a:endParaRPr lang="cs-CZ" sz="1400" dirty="0">
              <a:solidFill>
                <a:schemeClr val="bg1"/>
              </a:solidFill>
            </a:endParaRPr>
          </a:p>
          <a:p>
            <a:pPr algn="ctr"/>
            <a:r>
              <a:rPr lang="en-US" sz="1400" dirty="0">
                <a:solidFill>
                  <a:schemeClr val="bg1"/>
                </a:solidFill>
              </a:rPr>
              <a:t>children in the automatic mode solely use their database of automated contingencies without further consideration of situational cues or decision processes. This allows them to quickly process and respond to situational triggers while saving cognitive resources but occurs at the cost of careful decision-making </a:t>
            </a:r>
            <a:endParaRPr lang="cs-CZ" sz="1400" dirty="0">
              <a:solidFill>
                <a:schemeClr val="bg1"/>
              </a:solidFill>
            </a:endParaRPr>
          </a:p>
          <a:p>
            <a:pPr algn="ctr"/>
            <a:endParaRPr lang="cs-CZ" sz="1400" dirty="0">
              <a:solidFill>
                <a:schemeClr val="tx1"/>
              </a:solidFill>
            </a:endParaRPr>
          </a:p>
          <a:p>
            <a:pPr algn="ctr"/>
            <a:r>
              <a:rPr lang="en-US" sz="1400" dirty="0"/>
              <a:t>depending on learning histories stored in the social database, which is in line with the original SIP model</a:t>
            </a:r>
            <a:endParaRPr lang="cs-CZ" sz="1400" dirty="0"/>
          </a:p>
          <a:p>
            <a:pPr algn="ctr"/>
            <a:endParaRPr lang="cs-CZ" sz="1400" dirty="0"/>
          </a:p>
          <a:p>
            <a:pPr algn="ctr"/>
            <a:r>
              <a:rPr lang="en-US" sz="1400" dirty="0"/>
              <a:t>We propose, however, that, in contrast to the original model, the automatic mode bypasses all SIP steps except the encoding of cues</a:t>
            </a:r>
            <a:endParaRPr lang="cs-CZ" sz="1400" dirty="0">
              <a:solidFill>
                <a:schemeClr val="tx1"/>
              </a:solidFill>
            </a:endParaRPr>
          </a:p>
        </p:txBody>
      </p:sp>
    </p:spTree>
    <p:extLst>
      <p:ext uri="{BB962C8B-B14F-4D97-AF65-F5344CB8AC3E}">
        <p14:creationId xmlns:p14="http://schemas.microsoft.com/office/powerpoint/2010/main" val="249411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a:t>
            </a:r>
            <a:r>
              <a:rPr lang="cs-CZ" dirty="0" err="1"/>
              <a:t>Information</a:t>
            </a:r>
            <a:r>
              <a:rPr lang="cs-CZ" dirty="0"/>
              <a:t> </a:t>
            </a:r>
            <a:r>
              <a:rPr lang="cs-CZ" dirty="0" err="1"/>
              <a:t>Processing</a:t>
            </a:r>
            <a:endParaRPr lang="cs-CZ" dirty="0"/>
          </a:p>
        </p:txBody>
      </p:sp>
      <p:sp>
        <p:nvSpPr>
          <p:cNvPr id="3" name="Zástupný symbol pro obsah 2"/>
          <p:cNvSpPr>
            <a:spLocks noGrp="1"/>
          </p:cNvSpPr>
          <p:nvPr>
            <p:ph idx="1"/>
          </p:nvPr>
        </p:nvSpPr>
        <p:spPr/>
        <p:txBody>
          <a:bodyPr>
            <a:normAutofit/>
          </a:bodyPr>
          <a:lstStyle/>
          <a:p>
            <a:endParaRPr lang="cs-CZ" dirty="0"/>
          </a:p>
        </p:txBody>
      </p:sp>
    </p:spTree>
    <p:extLst>
      <p:ext uri="{BB962C8B-B14F-4D97-AF65-F5344CB8AC3E}">
        <p14:creationId xmlns:p14="http://schemas.microsoft.com/office/powerpoint/2010/main" val="905486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A243A-0B5C-4FB2-92C4-DBF05CBF5334}"/>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5E09015C-D012-49F2-BDD1-FCF76674E9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66"/>
            <a:ext cx="10626306" cy="6535954"/>
          </a:xfrm>
        </p:spPr>
      </p:pic>
      <p:sp>
        <p:nvSpPr>
          <p:cNvPr id="3" name="Řečová bublina: obdélníkový bublinový popisek 2">
            <a:extLst>
              <a:ext uri="{FF2B5EF4-FFF2-40B4-BE49-F238E27FC236}">
                <a16:creationId xmlns:a16="http://schemas.microsoft.com/office/drawing/2014/main" id="{D914F11A-1091-4327-AAA7-0BBD3EBA1BA6}"/>
              </a:ext>
            </a:extLst>
          </p:cNvPr>
          <p:cNvSpPr/>
          <p:nvPr/>
        </p:nvSpPr>
        <p:spPr>
          <a:xfrm>
            <a:off x="7258753" y="1838739"/>
            <a:ext cx="4817290" cy="3424687"/>
          </a:xfrm>
          <a:prstGeom prst="wedgeRectCallout">
            <a:avLst>
              <a:gd name="adj1" fmla="val -60101"/>
              <a:gd name="adj2" fmla="val -58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reflective mode is characterized by slower explicit processing and consists of several sequential mental steps that result in a deliberate behavioral response. </a:t>
            </a:r>
            <a:endParaRPr lang="cs-CZ" sz="1600" dirty="0"/>
          </a:p>
          <a:p>
            <a:pPr algn="ctr"/>
            <a:endParaRPr lang="cs-CZ" sz="1600" dirty="0"/>
          </a:p>
          <a:p>
            <a:pPr algn="ctr"/>
            <a:r>
              <a:rPr lang="en-US" sz="1600" dirty="0"/>
              <a:t>In contrast to the automatic mode, the reflective mode integrates information from the social database with situational cues</a:t>
            </a:r>
            <a:endParaRPr lang="cs-CZ" sz="1600" dirty="0"/>
          </a:p>
          <a:p>
            <a:pPr algn="ctr"/>
            <a:endParaRPr lang="cs-CZ" sz="1600" dirty="0"/>
          </a:p>
          <a:p>
            <a:pPr algn="ctr"/>
            <a:r>
              <a:rPr lang="cs-CZ" sz="1600" dirty="0" err="1"/>
              <a:t>children</a:t>
            </a:r>
            <a:r>
              <a:rPr lang="cs-CZ" sz="1600" dirty="0"/>
              <a:t> </a:t>
            </a:r>
            <a:r>
              <a:rPr lang="cs-CZ" sz="1600" dirty="0" err="1"/>
              <a:t>reconsider</a:t>
            </a:r>
            <a:r>
              <a:rPr lang="cs-CZ" sz="1600" dirty="0"/>
              <a:t> </a:t>
            </a:r>
            <a:r>
              <a:rPr lang="cs-CZ" sz="1600" dirty="0" err="1"/>
              <a:t>their</a:t>
            </a:r>
            <a:r>
              <a:rPr lang="cs-CZ" sz="1600" dirty="0"/>
              <a:t> basic </a:t>
            </a:r>
            <a:r>
              <a:rPr lang="en-US" sz="1600" dirty="0"/>
              <a:t>appraisal by allocating their attention to the situation and reappraising the encoded cues, which may include attributions of intent or causality</a:t>
            </a:r>
            <a:r>
              <a:rPr lang="cs-CZ" sz="1600" dirty="0"/>
              <a:t> </a:t>
            </a:r>
            <a:r>
              <a:rPr lang="cs-CZ" sz="1600" dirty="0" err="1"/>
              <a:t>etc</a:t>
            </a:r>
            <a:r>
              <a:rPr lang="cs-CZ" sz="1600" dirty="0"/>
              <a:t>.</a:t>
            </a:r>
            <a:endParaRPr lang="cs-CZ" sz="1200" dirty="0">
              <a:solidFill>
                <a:schemeClr val="tx1"/>
              </a:solidFill>
            </a:endParaRPr>
          </a:p>
        </p:txBody>
      </p:sp>
    </p:spTree>
    <p:extLst>
      <p:ext uri="{BB962C8B-B14F-4D97-AF65-F5344CB8AC3E}">
        <p14:creationId xmlns:p14="http://schemas.microsoft.com/office/powerpoint/2010/main" val="2961638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44E8E5-B92F-42E4-BA91-E1DEDEA501E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BA84866-0333-4711-A3EA-0EA8037F9FF4}"/>
              </a:ext>
            </a:extLst>
          </p:cNvPr>
          <p:cNvSpPr>
            <a:spLocks noGrp="1"/>
          </p:cNvSpPr>
          <p:nvPr>
            <p:ph idx="1"/>
          </p:nvPr>
        </p:nvSpPr>
        <p:spPr/>
        <p:txBody>
          <a:bodyPr/>
          <a:lstStyle/>
          <a:p>
            <a:r>
              <a:rPr lang="en-US" b="1" dirty="0"/>
              <a:t>The dual-mode SIP model thus extends current SIP models by explaining not only deliberate, controlled aggression preceded by reflective processing but also fast, emotion-driven aggression preceded by automatic processing. </a:t>
            </a:r>
            <a:endParaRPr lang="cs-CZ" b="1" dirty="0"/>
          </a:p>
          <a:p>
            <a:r>
              <a:rPr lang="en-US" dirty="0"/>
              <a:t>According to the dual-mode SIP model, children will </a:t>
            </a:r>
            <a:r>
              <a:rPr lang="en-US" b="1" dirty="0"/>
              <a:t>typically process </a:t>
            </a:r>
            <a:r>
              <a:rPr lang="en-US" dirty="0"/>
              <a:t>social information </a:t>
            </a:r>
            <a:r>
              <a:rPr lang="en-US" b="1" dirty="0"/>
              <a:t>in the automatic mode</a:t>
            </a:r>
            <a:r>
              <a:rPr lang="en-US" dirty="0"/>
              <a:t>.</a:t>
            </a:r>
            <a:endParaRPr lang="cs-CZ" dirty="0"/>
          </a:p>
          <a:p>
            <a:r>
              <a:rPr lang="en-US" dirty="0"/>
              <a:t>our dual-mode SIP model assumes that children will switch to the </a:t>
            </a:r>
            <a:r>
              <a:rPr lang="en-US" b="1" dirty="0"/>
              <a:t>reflective mode only in situations that are unfamiliar, potentially threatening, or </a:t>
            </a:r>
            <a:r>
              <a:rPr lang="en-US" dirty="0"/>
              <a:t>otherwise</a:t>
            </a:r>
            <a:r>
              <a:rPr lang="en-US" b="1" dirty="0"/>
              <a:t> personally relevant</a:t>
            </a:r>
            <a:endParaRPr lang="cs-CZ" b="1" dirty="0"/>
          </a:p>
        </p:txBody>
      </p:sp>
    </p:spTree>
    <p:extLst>
      <p:ext uri="{BB962C8B-B14F-4D97-AF65-F5344CB8AC3E}">
        <p14:creationId xmlns:p14="http://schemas.microsoft.com/office/powerpoint/2010/main" val="1468231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D11B6-788E-436C-830E-307CACFE594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4F310E1-5417-46C9-99BF-B534747E2F71}"/>
              </a:ext>
            </a:extLst>
          </p:cNvPr>
          <p:cNvSpPr>
            <a:spLocks noGrp="1"/>
          </p:cNvSpPr>
          <p:nvPr>
            <p:ph idx="1"/>
          </p:nvPr>
        </p:nvSpPr>
        <p:spPr/>
        <p:txBody>
          <a:bodyPr>
            <a:normAutofit/>
          </a:bodyPr>
          <a:lstStyle/>
          <a:p>
            <a:r>
              <a:rPr lang="en-US" dirty="0"/>
              <a:t>The dual-mode SIP model proposes that </a:t>
            </a:r>
            <a:r>
              <a:rPr lang="en-US" b="1" dirty="0"/>
              <a:t>children’s basic appraisal evokes a certain level of arousal</a:t>
            </a:r>
            <a:r>
              <a:rPr lang="en-US" dirty="0"/>
              <a:t> that determines which processing mode they will use. This relation follows an </a:t>
            </a:r>
            <a:r>
              <a:rPr lang="en-US" b="1" dirty="0"/>
              <a:t>inverted U-shaped function </a:t>
            </a:r>
            <a:r>
              <a:rPr lang="cs-CZ" dirty="0"/>
              <a:t>- </a:t>
            </a:r>
            <a:r>
              <a:rPr lang="en-US" dirty="0"/>
              <a:t>the reflective mode will be used only when arousal levels are moderate, rather than too low or too high</a:t>
            </a:r>
            <a:endParaRPr lang="cs-CZ" dirty="0"/>
          </a:p>
          <a:p>
            <a:pPr lvl="1"/>
            <a:r>
              <a:rPr lang="en-US" dirty="0"/>
              <a:t>in situations of low arousal, children will use the automatic mode, which saves cognitive resources.</a:t>
            </a:r>
            <a:endParaRPr lang="cs-CZ" dirty="0"/>
          </a:p>
          <a:p>
            <a:pPr lvl="1"/>
            <a:r>
              <a:rPr lang="en-US" dirty="0"/>
              <a:t>In situations of moderate arousal, children will use the reflective mode, which allows them to deliberately process and carefully respond to the situation. </a:t>
            </a:r>
            <a:endParaRPr lang="cs-CZ" dirty="0"/>
          </a:p>
          <a:p>
            <a:pPr lvl="1"/>
            <a:r>
              <a:rPr lang="en-US" dirty="0"/>
              <a:t>In situations of excessive arousal, children are forced to use the automatic mode, which allows them to quickly process and respond to the situation </a:t>
            </a:r>
            <a:endParaRPr lang="cs-CZ" dirty="0"/>
          </a:p>
        </p:txBody>
      </p:sp>
    </p:spTree>
    <p:extLst>
      <p:ext uri="{BB962C8B-B14F-4D97-AF65-F5344CB8AC3E}">
        <p14:creationId xmlns:p14="http://schemas.microsoft.com/office/powerpoint/2010/main" val="1734176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D11B6-788E-436C-830E-307CACFE594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4F310E1-5417-46C9-99BF-B534747E2F71}"/>
              </a:ext>
            </a:extLst>
          </p:cNvPr>
          <p:cNvSpPr>
            <a:spLocks noGrp="1"/>
          </p:cNvSpPr>
          <p:nvPr>
            <p:ph idx="1"/>
          </p:nvPr>
        </p:nvSpPr>
        <p:spPr/>
        <p:txBody>
          <a:bodyPr>
            <a:normAutofit/>
          </a:bodyPr>
          <a:lstStyle/>
          <a:p>
            <a:r>
              <a:rPr lang="en-US" dirty="0" smtClean="0"/>
              <a:t>Whether </a:t>
            </a:r>
            <a:r>
              <a:rPr lang="en-US" dirty="0"/>
              <a:t>a situation evokes low, moderate, or excessive arousal will differ between children and situations, depending on their dispositions and dynamic factors (to be discussed later). </a:t>
            </a:r>
            <a:endParaRPr lang="cs-CZ" dirty="0" smtClean="0"/>
          </a:p>
          <a:p>
            <a:r>
              <a:rPr lang="en-US" dirty="0" smtClean="0"/>
              <a:t>These </a:t>
            </a:r>
            <a:r>
              <a:rPr lang="en-US" dirty="0"/>
              <a:t>factors together determine children’s basic appraisal</a:t>
            </a:r>
            <a:endParaRPr lang="cs-CZ" dirty="0"/>
          </a:p>
          <a:p>
            <a:r>
              <a:rPr lang="en-US" dirty="0"/>
              <a:t>children’s basic appraisal can be seen as an unconscious motivational heuristic that works as the “switch” between the automatic and reflective processing modes by changing children’s level of arousal.</a:t>
            </a:r>
            <a:endParaRPr lang="cs-CZ" dirty="0"/>
          </a:p>
        </p:txBody>
      </p:sp>
    </p:spTree>
    <p:extLst>
      <p:ext uri="{BB962C8B-B14F-4D97-AF65-F5344CB8AC3E}">
        <p14:creationId xmlns:p14="http://schemas.microsoft.com/office/powerpoint/2010/main" val="223703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9E68B-AD25-4001-A979-652451A34D76}"/>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65AD38B-C9DD-4D8B-A18F-6C8D7B2E4A13}"/>
              </a:ext>
            </a:extLst>
          </p:cNvPr>
          <p:cNvSpPr>
            <a:spLocks noGrp="1"/>
          </p:cNvSpPr>
          <p:nvPr>
            <p:ph idx="1"/>
          </p:nvPr>
        </p:nvSpPr>
        <p:spPr/>
        <p:txBody>
          <a:bodyPr/>
          <a:lstStyle/>
          <a:p>
            <a:r>
              <a:rPr lang="en-US" dirty="0"/>
              <a:t>The reflective mode, in contrast, does not solely rely on the social database but explicitly integrates situational input with preexisting memory structures</a:t>
            </a:r>
            <a:endParaRPr lang="cs-CZ" dirty="0"/>
          </a:p>
          <a:p>
            <a:endParaRPr lang="cs-CZ" dirty="0"/>
          </a:p>
          <a:p>
            <a:r>
              <a:rPr lang="en-US" dirty="0"/>
              <a:t>children’s social database directly determines their automatic SIP</a:t>
            </a:r>
            <a:endParaRPr lang="cs-CZ" dirty="0"/>
          </a:p>
          <a:p>
            <a:endParaRPr lang="cs-CZ" dirty="0"/>
          </a:p>
          <a:p>
            <a:r>
              <a:rPr lang="en-US" dirty="0"/>
              <a:t>In sum, children’s social database determines whether their SIP is aggressive. </a:t>
            </a:r>
            <a:endParaRPr lang="cs-CZ" dirty="0"/>
          </a:p>
          <a:p>
            <a:endParaRPr lang="cs-CZ" dirty="0"/>
          </a:p>
        </p:txBody>
      </p:sp>
    </p:spTree>
    <p:extLst>
      <p:ext uri="{BB962C8B-B14F-4D97-AF65-F5344CB8AC3E}">
        <p14:creationId xmlns:p14="http://schemas.microsoft.com/office/powerpoint/2010/main" val="3950080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9F2C1-287F-4D6F-B473-BC26A1AF377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94EFCCB-8A62-469F-B453-DDCA3885B67C}"/>
              </a:ext>
            </a:extLst>
          </p:cNvPr>
          <p:cNvSpPr>
            <a:spLocks noGrp="1"/>
          </p:cNvSpPr>
          <p:nvPr>
            <p:ph idx="1"/>
          </p:nvPr>
        </p:nvSpPr>
        <p:spPr/>
        <p:txBody>
          <a:bodyPr/>
          <a:lstStyle/>
          <a:p>
            <a:r>
              <a:rPr lang="en-US" dirty="0"/>
              <a:t>Reactive aggression may result from automatic SIP (e.g., impulsively hitting back) as well as reflective SIP (e.g., deciding to take revenge), just as proactive aggression may result from automatic SIP (e.g., routinely bullying) as well as reflective SIP (e.g., planning to steal).</a:t>
            </a:r>
            <a:endParaRPr lang="cs-CZ" dirty="0"/>
          </a:p>
          <a:p>
            <a:r>
              <a:rPr lang="en-US" dirty="0"/>
              <a:t>reactive aggression and proactive aggression can be related to low physiological arousal as well as high physiological </a:t>
            </a:r>
            <a:r>
              <a:rPr lang="en-US" dirty="0" err="1"/>
              <a:t>arousa</a:t>
            </a:r>
            <a:r>
              <a:rPr lang="cs-CZ" dirty="0"/>
              <a:t>l</a:t>
            </a:r>
          </a:p>
          <a:p>
            <a:endParaRPr lang="cs-CZ" dirty="0"/>
          </a:p>
        </p:txBody>
      </p:sp>
    </p:spTree>
    <p:extLst>
      <p:ext uri="{BB962C8B-B14F-4D97-AF65-F5344CB8AC3E}">
        <p14:creationId xmlns:p14="http://schemas.microsoft.com/office/powerpoint/2010/main" val="855262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D780D3-FDAC-43AF-88BD-D6F130826C30}"/>
              </a:ext>
            </a:extLst>
          </p:cNvPr>
          <p:cNvSpPr>
            <a:spLocks noGrp="1"/>
          </p:cNvSpPr>
          <p:nvPr>
            <p:ph type="title"/>
          </p:nvPr>
        </p:nvSpPr>
        <p:spPr/>
        <p:txBody>
          <a:bodyPr/>
          <a:lstStyle/>
          <a:p>
            <a:r>
              <a:rPr lang="cs-CZ" dirty="0"/>
              <a:t>Personální faktory</a:t>
            </a:r>
          </a:p>
        </p:txBody>
      </p:sp>
      <p:sp>
        <p:nvSpPr>
          <p:cNvPr id="3" name="Zástupný symbol pro obsah 2">
            <a:extLst>
              <a:ext uri="{FF2B5EF4-FFF2-40B4-BE49-F238E27FC236}">
                <a16:creationId xmlns:a16="http://schemas.microsoft.com/office/drawing/2014/main" id="{96060874-A469-4CF5-9CDD-8193A6C42EF4}"/>
              </a:ext>
            </a:extLst>
          </p:cNvPr>
          <p:cNvSpPr>
            <a:spLocks noGrp="1"/>
          </p:cNvSpPr>
          <p:nvPr>
            <p:ph idx="1"/>
          </p:nvPr>
        </p:nvSpPr>
        <p:spPr/>
        <p:txBody>
          <a:bodyPr/>
          <a:lstStyle/>
          <a:p>
            <a:r>
              <a:rPr lang="cs-CZ" dirty="0"/>
              <a:t>Emocionální dispozice</a:t>
            </a:r>
          </a:p>
          <a:p>
            <a:pPr lvl="1"/>
            <a:r>
              <a:rPr lang="cs-CZ" dirty="0"/>
              <a:t>Temperament, fyziologická reaktivita</a:t>
            </a:r>
          </a:p>
          <a:p>
            <a:pPr lvl="1"/>
            <a:r>
              <a:rPr lang="cs-CZ" dirty="0"/>
              <a:t>Moderuje </a:t>
            </a:r>
            <a:r>
              <a:rPr lang="cs-CZ" dirty="0" err="1"/>
              <a:t>arousal</a:t>
            </a:r>
            <a:endParaRPr lang="cs-CZ" dirty="0"/>
          </a:p>
          <a:p>
            <a:r>
              <a:rPr lang="cs-CZ" dirty="0"/>
              <a:t>Motivační dispozice</a:t>
            </a:r>
          </a:p>
          <a:p>
            <a:endParaRPr lang="cs-CZ" dirty="0"/>
          </a:p>
          <a:p>
            <a:r>
              <a:rPr lang="cs-CZ" dirty="0"/>
              <a:t>Exekutivní funkce</a:t>
            </a:r>
          </a:p>
          <a:p>
            <a:endParaRPr lang="cs-CZ" dirty="0"/>
          </a:p>
        </p:txBody>
      </p:sp>
    </p:spTree>
    <p:extLst>
      <p:ext uri="{BB962C8B-B14F-4D97-AF65-F5344CB8AC3E}">
        <p14:creationId xmlns:p14="http://schemas.microsoft.com/office/powerpoint/2010/main" val="2249733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A48D49-0CFE-4D2D-9324-101C720F13E1}"/>
              </a:ext>
            </a:extLst>
          </p:cNvPr>
          <p:cNvSpPr>
            <a:spLocks noGrp="1"/>
          </p:cNvSpPr>
          <p:nvPr>
            <p:ph type="title"/>
          </p:nvPr>
        </p:nvSpPr>
        <p:spPr/>
        <p:txBody>
          <a:bodyPr/>
          <a:lstStyle/>
          <a:p>
            <a:r>
              <a:rPr lang="cs-CZ" dirty="0"/>
              <a:t>Vnitřní stav</a:t>
            </a:r>
          </a:p>
        </p:txBody>
      </p:sp>
      <p:sp>
        <p:nvSpPr>
          <p:cNvPr id="3" name="Zástupný symbol pro obsah 2">
            <a:extLst>
              <a:ext uri="{FF2B5EF4-FFF2-40B4-BE49-F238E27FC236}">
                <a16:creationId xmlns:a16="http://schemas.microsoft.com/office/drawing/2014/main" id="{31366E8C-FDFE-469C-BD17-78A48E9FD13F}"/>
              </a:ext>
            </a:extLst>
          </p:cNvPr>
          <p:cNvSpPr>
            <a:spLocks noGrp="1"/>
          </p:cNvSpPr>
          <p:nvPr>
            <p:ph idx="1"/>
          </p:nvPr>
        </p:nvSpPr>
        <p:spPr/>
        <p:txBody>
          <a:bodyPr/>
          <a:lstStyle/>
          <a:p>
            <a:r>
              <a:rPr lang="cs-CZ" dirty="0" err="1" smtClean="0"/>
              <a:t>Whether</a:t>
            </a:r>
            <a:r>
              <a:rPr lang="cs-CZ" dirty="0" smtClean="0"/>
              <a:t> </a:t>
            </a:r>
            <a:r>
              <a:rPr lang="en-US" dirty="0"/>
              <a:t>the arousal, affect, and cognitions that were already activated just before </a:t>
            </a:r>
            <a:r>
              <a:rPr lang="en-US" dirty="0" err="1"/>
              <a:t>th</a:t>
            </a:r>
            <a:r>
              <a:rPr lang="cs-CZ" dirty="0"/>
              <a:t>e</a:t>
            </a:r>
            <a:r>
              <a:rPr lang="en-US" dirty="0"/>
              <a:t> situation</a:t>
            </a:r>
            <a:endParaRPr lang="cs-CZ" dirty="0"/>
          </a:p>
        </p:txBody>
      </p:sp>
    </p:spTree>
    <p:extLst>
      <p:ext uri="{BB962C8B-B14F-4D97-AF65-F5344CB8AC3E}">
        <p14:creationId xmlns:p14="http://schemas.microsoft.com/office/powerpoint/2010/main" val="2829620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C1066-4A98-4D48-8762-132D43FA9766}"/>
              </a:ext>
            </a:extLst>
          </p:cNvPr>
          <p:cNvSpPr>
            <a:spLocks noGrp="1"/>
          </p:cNvSpPr>
          <p:nvPr>
            <p:ph type="title"/>
          </p:nvPr>
        </p:nvSpPr>
        <p:spPr/>
        <p:txBody>
          <a:bodyPr/>
          <a:lstStyle/>
          <a:p>
            <a:r>
              <a:rPr lang="cs-CZ" dirty="0"/>
              <a:t>GAM – </a:t>
            </a:r>
            <a:r>
              <a:rPr lang="cs-CZ" dirty="0" err="1"/>
              <a:t>general</a:t>
            </a:r>
            <a:r>
              <a:rPr lang="cs-CZ" dirty="0"/>
              <a:t> </a:t>
            </a:r>
            <a:r>
              <a:rPr lang="cs-CZ" dirty="0" err="1"/>
              <a:t>aggression</a:t>
            </a:r>
            <a:r>
              <a:rPr lang="cs-CZ" dirty="0"/>
              <a:t> model</a:t>
            </a:r>
          </a:p>
        </p:txBody>
      </p:sp>
      <p:sp>
        <p:nvSpPr>
          <p:cNvPr id="3" name="Zástupný symbol pro obsah 2">
            <a:extLst>
              <a:ext uri="{FF2B5EF4-FFF2-40B4-BE49-F238E27FC236}">
                <a16:creationId xmlns:a16="http://schemas.microsoft.com/office/drawing/2014/main" id="{77731E3F-95FA-4969-8E13-49A2D799CD81}"/>
              </a:ext>
            </a:extLst>
          </p:cNvPr>
          <p:cNvSpPr>
            <a:spLocks noGrp="1"/>
          </p:cNvSpPr>
          <p:nvPr>
            <p:ph idx="1"/>
          </p:nvPr>
        </p:nvSpPr>
        <p:spPr/>
        <p:txBody>
          <a:bodyPr/>
          <a:lstStyle/>
          <a:p>
            <a:r>
              <a:rPr lang="cs-CZ" dirty="0"/>
              <a:t>V současné době dominuje</a:t>
            </a:r>
          </a:p>
        </p:txBody>
      </p:sp>
      <p:pic>
        <p:nvPicPr>
          <p:cNvPr id="4" name="Zástupný symbol pro obsah 4">
            <a:extLst>
              <a:ext uri="{FF2B5EF4-FFF2-40B4-BE49-F238E27FC236}">
                <a16:creationId xmlns:a16="http://schemas.microsoft.com/office/drawing/2014/main" id="{0A0614B3-70E3-4E6A-8E17-41883112E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601" y="1513645"/>
            <a:ext cx="5126590" cy="4979230"/>
          </a:xfrm>
          <a:prstGeom prst="rect">
            <a:avLst/>
          </a:prstGeom>
        </p:spPr>
      </p:pic>
    </p:spTree>
    <p:extLst>
      <p:ext uri="{BB962C8B-B14F-4D97-AF65-F5344CB8AC3E}">
        <p14:creationId xmlns:p14="http://schemas.microsoft.com/office/powerpoint/2010/main" val="3407879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01C645-5B0A-4B31-8392-D6F41EFF2DE3}"/>
              </a:ext>
            </a:extLst>
          </p:cNvPr>
          <p:cNvSpPr>
            <a:spLocks noGrp="1"/>
          </p:cNvSpPr>
          <p:nvPr>
            <p:ph type="title"/>
          </p:nvPr>
        </p:nvSpPr>
        <p:spPr/>
        <p:txBody>
          <a:bodyPr/>
          <a:lstStyle/>
          <a:p>
            <a:r>
              <a:rPr lang="cs-CZ" dirty="0"/>
              <a:t>GAM - </a:t>
            </a:r>
            <a:r>
              <a:rPr lang="cs-CZ" dirty="0" err="1"/>
              <a:t>origins</a:t>
            </a:r>
            <a:endParaRPr lang="cs-CZ" dirty="0"/>
          </a:p>
        </p:txBody>
      </p:sp>
      <p:sp>
        <p:nvSpPr>
          <p:cNvPr id="3" name="Zástupný symbol pro obsah 2">
            <a:extLst>
              <a:ext uri="{FF2B5EF4-FFF2-40B4-BE49-F238E27FC236}">
                <a16:creationId xmlns:a16="http://schemas.microsoft.com/office/drawing/2014/main" id="{AB8D76D9-E30D-426E-B403-0AA3A20940AB}"/>
              </a:ext>
            </a:extLst>
          </p:cNvPr>
          <p:cNvSpPr>
            <a:spLocks noGrp="1"/>
          </p:cNvSpPr>
          <p:nvPr>
            <p:ph idx="1"/>
          </p:nvPr>
        </p:nvSpPr>
        <p:spPr/>
        <p:txBody>
          <a:bodyPr>
            <a:normAutofit lnSpcReduction="10000"/>
          </a:bodyPr>
          <a:lstStyle/>
          <a:p>
            <a:pPr marL="0" indent="0">
              <a:buNone/>
            </a:pPr>
            <a:r>
              <a:rPr lang="en-US" dirty="0"/>
              <a:t>comprehensive, integrative framework for understanding human </a:t>
            </a:r>
            <a:r>
              <a:rPr lang="en-US" dirty="0" smtClean="0"/>
              <a:t>aggression</a:t>
            </a:r>
            <a:endParaRPr lang="cs-CZ" dirty="0" smtClean="0"/>
          </a:p>
          <a:p>
            <a:pPr marL="0" indent="0">
              <a:buNone/>
            </a:pPr>
            <a:endParaRPr lang="cs-CZ" dirty="0"/>
          </a:p>
          <a:p>
            <a:pPr marL="0" indent="0">
              <a:buNone/>
            </a:pPr>
            <a:r>
              <a:rPr lang="en-US" dirty="0"/>
              <a:t>considers the role of </a:t>
            </a:r>
            <a:r>
              <a:rPr lang="en-US" b="1" dirty="0"/>
              <a:t>social</a:t>
            </a:r>
            <a:r>
              <a:rPr lang="en-US" dirty="0"/>
              <a:t>, </a:t>
            </a:r>
            <a:r>
              <a:rPr lang="en-US" b="1" dirty="0"/>
              <a:t>cognitive</a:t>
            </a:r>
            <a:r>
              <a:rPr lang="en-US" dirty="0"/>
              <a:t>, </a:t>
            </a:r>
            <a:r>
              <a:rPr lang="en-US" b="1" dirty="0"/>
              <a:t>developmental</a:t>
            </a:r>
            <a:r>
              <a:rPr lang="en-US" dirty="0"/>
              <a:t>, and </a:t>
            </a:r>
            <a:r>
              <a:rPr lang="en-US" b="1" dirty="0"/>
              <a:t>biological</a:t>
            </a:r>
            <a:r>
              <a:rPr lang="en-US" dirty="0"/>
              <a:t> factors on aggression </a:t>
            </a:r>
            <a:endParaRPr lang="cs-CZ" dirty="0"/>
          </a:p>
          <a:p>
            <a:pPr marL="0" indent="0">
              <a:buNone/>
            </a:pPr>
            <a:endParaRPr lang="cs-CZ" dirty="0" smtClean="0"/>
          </a:p>
          <a:p>
            <a:pPr marL="0" indent="0">
              <a:buNone/>
            </a:pPr>
            <a:r>
              <a:rPr lang="en-US" dirty="0" smtClean="0"/>
              <a:t>GAM </a:t>
            </a:r>
            <a:r>
              <a:rPr lang="en-US" dirty="0"/>
              <a:t>includes elements from many domain-specific theories of aggression, including: cognitive </a:t>
            </a:r>
            <a:r>
              <a:rPr lang="en-US" dirty="0" err="1"/>
              <a:t>neoassociation</a:t>
            </a:r>
            <a:r>
              <a:rPr lang="en-US" dirty="0"/>
              <a:t> theory , social learning theory, script theory, excitation transfer theory, and social interaction theory </a:t>
            </a:r>
            <a:endParaRPr lang="cs-CZ" dirty="0"/>
          </a:p>
        </p:txBody>
      </p:sp>
    </p:spTree>
    <p:extLst>
      <p:ext uri="{BB962C8B-B14F-4D97-AF65-F5344CB8AC3E}">
        <p14:creationId xmlns:p14="http://schemas.microsoft.com/office/powerpoint/2010/main" val="410215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90A307-65B3-4B15-AA96-98927E4C7869}"/>
              </a:ext>
            </a:extLst>
          </p:cNvPr>
          <p:cNvSpPr>
            <a:spLocks noGrp="1"/>
          </p:cNvSpPr>
          <p:nvPr>
            <p:ph type="title"/>
          </p:nvPr>
        </p:nvSpPr>
        <p:spPr/>
        <p:txBody>
          <a:bodyPr>
            <a:noAutofit/>
          </a:bodyPr>
          <a:lstStyle/>
          <a:p>
            <a:r>
              <a:rPr lang="en-US" sz="2800" dirty="0"/>
              <a:t>Crick, N. R., &amp; Dodge, K. A. (1994). A review and reformulation of social information-processing mechanisms in children's social adjustment. </a:t>
            </a:r>
            <a:r>
              <a:rPr lang="en-US" sz="2800" i="1" dirty="0"/>
              <a:t>Psychological bulletin</a:t>
            </a:r>
            <a:r>
              <a:rPr lang="en-US" sz="2800" dirty="0"/>
              <a:t>, </a:t>
            </a:r>
            <a:r>
              <a:rPr lang="en-US" sz="2800" i="1" dirty="0"/>
              <a:t>115</a:t>
            </a:r>
            <a:r>
              <a:rPr lang="en-US" sz="2800" dirty="0"/>
              <a:t>(1), 74.</a:t>
            </a:r>
            <a:endParaRPr lang="cs-CZ" sz="2800" dirty="0"/>
          </a:p>
        </p:txBody>
      </p:sp>
      <p:sp>
        <p:nvSpPr>
          <p:cNvPr id="3" name="Zástupný symbol pro obsah 2">
            <a:extLst>
              <a:ext uri="{FF2B5EF4-FFF2-40B4-BE49-F238E27FC236}">
                <a16:creationId xmlns:a16="http://schemas.microsoft.com/office/drawing/2014/main" id="{056DB48F-A28C-4362-AA2D-71C53018B266}"/>
              </a:ext>
            </a:extLst>
          </p:cNvPr>
          <p:cNvSpPr>
            <a:spLocks noGrp="1"/>
          </p:cNvSpPr>
          <p:nvPr>
            <p:ph idx="1"/>
          </p:nvPr>
        </p:nvSpPr>
        <p:spPr/>
        <p:txBody>
          <a:bodyPr>
            <a:normAutofit fontScale="92500" lnSpcReduction="20000"/>
          </a:bodyPr>
          <a:lstStyle/>
          <a:p>
            <a:r>
              <a:rPr lang="cs-CZ" dirty="0" err="1"/>
              <a:t>social</a:t>
            </a:r>
            <a:r>
              <a:rPr lang="cs-CZ" dirty="0"/>
              <a:t> </a:t>
            </a:r>
            <a:r>
              <a:rPr lang="cs-CZ" dirty="0" err="1"/>
              <a:t>information-processing</a:t>
            </a:r>
            <a:r>
              <a:rPr lang="cs-CZ" dirty="0"/>
              <a:t> </a:t>
            </a:r>
            <a:r>
              <a:rPr lang="cs-CZ" dirty="0" err="1"/>
              <a:t>models</a:t>
            </a:r>
            <a:r>
              <a:rPr lang="cs-CZ" dirty="0"/>
              <a:t> </a:t>
            </a:r>
            <a:r>
              <a:rPr lang="cs-CZ" dirty="0" err="1"/>
              <a:t>of</a:t>
            </a:r>
            <a:r>
              <a:rPr lang="cs-CZ" dirty="0"/>
              <a:t> </a:t>
            </a:r>
            <a:r>
              <a:rPr lang="cs-CZ" dirty="0" err="1"/>
              <a:t>children's</a:t>
            </a:r>
            <a:r>
              <a:rPr lang="cs-CZ" dirty="0"/>
              <a:t> </a:t>
            </a:r>
            <a:r>
              <a:rPr lang="cs-CZ" dirty="0" err="1"/>
              <a:t>social</a:t>
            </a:r>
            <a:r>
              <a:rPr lang="cs-CZ" dirty="0"/>
              <a:t> </a:t>
            </a:r>
            <a:r>
              <a:rPr lang="cs-CZ" dirty="0" err="1"/>
              <a:t>behavior</a:t>
            </a:r>
            <a:r>
              <a:rPr lang="cs-CZ" dirty="0"/>
              <a:t> (</a:t>
            </a:r>
            <a:r>
              <a:rPr lang="cs-CZ" dirty="0" err="1"/>
              <a:t>e.g</a:t>
            </a:r>
            <a:r>
              <a:rPr lang="cs-CZ" dirty="0"/>
              <a:t>., Dodge, 1985, 1986; Dodge &amp; Crick, 1990; </a:t>
            </a:r>
            <a:r>
              <a:rPr lang="cs-CZ" dirty="0" err="1"/>
              <a:t>Dodge,Pettit</a:t>
            </a:r>
            <a:r>
              <a:rPr lang="cs-CZ" dirty="0"/>
              <a:t>, </a:t>
            </a:r>
            <a:r>
              <a:rPr lang="cs-CZ" dirty="0" err="1"/>
              <a:t>McClaskey</a:t>
            </a:r>
            <a:r>
              <a:rPr lang="cs-CZ" dirty="0"/>
              <a:t>, &amp; Brown, 1986; </a:t>
            </a:r>
            <a:r>
              <a:rPr lang="cs-CZ" dirty="0" err="1"/>
              <a:t>Heusmann</a:t>
            </a:r>
            <a:r>
              <a:rPr lang="cs-CZ" dirty="0"/>
              <a:t>, 1988; </a:t>
            </a:r>
            <a:r>
              <a:rPr lang="cs-CZ" dirty="0" err="1"/>
              <a:t>Ladd</a:t>
            </a:r>
            <a:r>
              <a:rPr lang="cs-CZ" dirty="0"/>
              <a:t> &amp;Crick, 1989; </a:t>
            </a:r>
            <a:r>
              <a:rPr lang="cs-CZ" dirty="0" err="1"/>
              <a:t>Rubin</a:t>
            </a:r>
            <a:r>
              <a:rPr lang="cs-CZ" dirty="0"/>
              <a:t> &amp; </a:t>
            </a:r>
            <a:r>
              <a:rPr lang="cs-CZ" dirty="0" err="1"/>
              <a:t>Krasnor</a:t>
            </a:r>
            <a:r>
              <a:rPr lang="cs-CZ" dirty="0"/>
              <a:t>, 1986; </a:t>
            </a:r>
            <a:r>
              <a:rPr lang="cs-CZ" dirty="0" err="1"/>
              <a:t>Slaby</a:t>
            </a:r>
            <a:r>
              <a:rPr lang="cs-CZ" dirty="0"/>
              <a:t> &amp; </a:t>
            </a:r>
            <a:r>
              <a:rPr lang="cs-CZ" dirty="0" err="1"/>
              <a:t>Guerra</a:t>
            </a:r>
            <a:r>
              <a:rPr lang="cs-CZ" dirty="0"/>
              <a:t>, 1988;Yeates &amp; </a:t>
            </a:r>
            <a:r>
              <a:rPr lang="cs-CZ" dirty="0" err="1"/>
              <a:t>Selman</a:t>
            </a:r>
            <a:r>
              <a:rPr lang="cs-CZ" dirty="0"/>
              <a:t>, 1989).</a:t>
            </a:r>
          </a:p>
          <a:p>
            <a:endParaRPr lang="cs-CZ" dirty="0"/>
          </a:p>
          <a:p>
            <a:r>
              <a:rPr lang="cs-CZ" dirty="0"/>
              <a:t>…</a:t>
            </a:r>
            <a:r>
              <a:rPr lang="en-US" dirty="0"/>
              <a:t>it is proposed that children come to a social situation with a set of </a:t>
            </a:r>
            <a:r>
              <a:rPr lang="en-US" b="1" dirty="0"/>
              <a:t>biologically limited capabilities </a:t>
            </a:r>
            <a:r>
              <a:rPr lang="en-US" dirty="0"/>
              <a:t>and a </a:t>
            </a:r>
            <a:r>
              <a:rPr lang="en-US" b="1" dirty="0"/>
              <a:t>database of memories </a:t>
            </a:r>
            <a:r>
              <a:rPr lang="en-US" dirty="0"/>
              <a:t>of past experiences</a:t>
            </a:r>
            <a:endParaRPr lang="cs-CZ" dirty="0"/>
          </a:p>
          <a:p>
            <a:endParaRPr lang="cs-CZ" dirty="0"/>
          </a:p>
          <a:p>
            <a:r>
              <a:rPr lang="en-US" dirty="0"/>
              <a:t>social cognitions are the</a:t>
            </a:r>
            <a:r>
              <a:rPr lang="cs-CZ" dirty="0"/>
              <a:t> </a:t>
            </a:r>
            <a:r>
              <a:rPr lang="en-US" dirty="0"/>
              <a:t>mechanisms leading to social behaviors that, in turn, are the</a:t>
            </a:r>
            <a:r>
              <a:rPr lang="cs-CZ" dirty="0"/>
              <a:t> </a:t>
            </a:r>
            <a:r>
              <a:rPr lang="en-US" dirty="0"/>
              <a:t>bases of social adjustment evaluations by others (e.g., Dodge,</a:t>
            </a:r>
            <a:r>
              <a:rPr lang="cs-CZ" dirty="0"/>
              <a:t> </a:t>
            </a:r>
            <a:r>
              <a:rPr lang="en-US" dirty="0"/>
              <a:t>1986</a:t>
            </a:r>
            <a:r>
              <a:rPr lang="cs-CZ" dirty="0"/>
              <a:t>)</a:t>
            </a:r>
          </a:p>
          <a:p>
            <a:endParaRPr lang="cs-CZ" dirty="0"/>
          </a:p>
        </p:txBody>
      </p:sp>
    </p:spTree>
    <p:extLst>
      <p:ext uri="{BB962C8B-B14F-4D97-AF65-F5344CB8AC3E}">
        <p14:creationId xmlns:p14="http://schemas.microsoft.com/office/powerpoint/2010/main" val="3099106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818F9-A5E3-4D53-AC98-919E22B11FFE}"/>
              </a:ext>
            </a:extLst>
          </p:cNvPr>
          <p:cNvSpPr>
            <a:spLocks noGrp="1"/>
          </p:cNvSpPr>
          <p:nvPr>
            <p:ph type="title"/>
          </p:nvPr>
        </p:nvSpPr>
        <p:spPr/>
        <p:txBody>
          <a:bodyPr>
            <a:noAutofit/>
          </a:bodyPr>
          <a:lstStyle/>
          <a:p>
            <a:r>
              <a:rPr lang="cs-CZ" sz="2800" dirty="0"/>
              <a:t>Allen, J. J., Anderson, C. A., &amp; Bushman, B. J. (2018). </a:t>
            </a:r>
            <a:r>
              <a:rPr lang="cs-CZ" sz="2800" dirty="0" err="1"/>
              <a:t>The</a:t>
            </a:r>
            <a:r>
              <a:rPr lang="cs-CZ" sz="2800" dirty="0"/>
              <a:t> </a:t>
            </a:r>
            <a:r>
              <a:rPr lang="cs-CZ" sz="2800" dirty="0" err="1"/>
              <a:t>general</a:t>
            </a:r>
            <a:r>
              <a:rPr lang="cs-CZ" sz="2800" dirty="0"/>
              <a:t> </a:t>
            </a:r>
            <a:r>
              <a:rPr lang="cs-CZ" sz="2800" dirty="0" err="1"/>
              <a:t>aggression</a:t>
            </a:r>
            <a:r>
              <a:rPr lang="cs-CZ" sz="2800" dirty="0"/>
              <a:t> model. </a:t>
            </a:r>
            <a:r>
              <a:rPr lang="cs-CZ" sz="2800" i="1" dirty="0" err="1"/>
              <a:t>Current</a:t>
            </a:r>
            <a:r>
              <a:rPr lang="cs-CZ" sz="2800" i="1" dirty="0"/>
              <a:t> </a:t>
            </a:r>
            <a:r>
              <a:rPr lang="cs-CZ" sz="2800" i="1" dirty="0" err="1"/>
              <a:t>opinion</a:t>
            </a:r>
            <a:r>
              <a:rPr lang="cs-CZ" sz="2800" i="1" dirty="0"/>
              <a:t> in psychology</a:t>
            </a:r>
            <a:r>
              <a:rPr lang="cs-CZ" sz="2800" dirty="0"/>
              <a:t>, </a:t>
            </a:r>
            <a:r>
              <a:rPr lang="cs-CZ" sz="2800" i="1" dirty="0"/>
              <a:t>19</a:t>
            </a:r>
            <a:r>
              <a:rPr lang="cs-CZ" sz="2800" dirty="0"/>
              <a:t>, 75-80.</a:t>
            </a:r>
          </a:p>
        </p:txBody>
      </p:sp>
      <p:sp>
        <p:nvSpPr>
          <p:cNvPr id="3" name="Zástupný symbol pro obsah 2">
            <a:extLst>
              <a:ext uri="{FF2B5EF4-FFF2-40B4-BE49-F238E27FC236}">
                <a16:creationId xmlns:a16="http://schemas.microsoft.com/office/drawing/2014/main" id="{04BDB277-EF63-47CC-BAC3-2DD1610C05AB}"/>
              </a:ext>
            </a:extLst>
          </p:cNvPr>
          <p:cNvSpPr>
            <a:spLocks noGrp="1"/>
          </p:cNvSpPr>
          <p:nvPr>
            <p:ph idx="1"/>
          </p:nvPr>
        </p:nvSpPr>
        <p:spPr/>
        <p:txBody>
          <a:bodyPr>
            <a:normAutofit fontScale="85000" lnSpcReduction="20000"/>
          </a:bodyPr>
          <a:lstStyle/>
          <a:p>
            <a:r>
              <a:rPr lang="en-US" dirty="0"/>
              <a:t>human aggression is heavily influenced by </a:t>
            </a:r>
            <a:r>
              <a:rPr lang="en-US" b="1" dirty="0"/>
              <a:t>knowledge structures</a:t>
            </a:r>
            <a:r>
              <a:rPr lang="en-US" dirty="0"/>
              <a:t>, which affect a wide variety of social-cognitive phenomena including perception, interpretation, decision, and behaviors </a:t>
            </a:r>
            <a:endParaRPr lang="cs-CZ" dirty="0"/>
          </a:p>
          <a:p>
            <a:r>
              <a:rPr lang="en-US" dirty="0"/>
              <a:t>knowledge structures </a:t>
            </a:r>
            <a:endParaRPr lang="cs-CZ" dirty="0"/>
          </a:p>
          <a:p>
            <a:pPr lvl="1"/>
            <a:r>
              <a:rPr lang="en-US" dirty="0"/>
              <a:t>beliefs and attitudes (</a:t>
            </a:r>
            <a:r>
              <a:rPr lang="en-US" i="1" dirty="0"/>
              <a:t>e.g</a:t>
            </a:r>
            <a:r>
              <a:rPr lang="en-US" dirty="0"/>
              <a:t>., believing aggression is normal, evaluating it positively) perceptual schemata (</a:t>
            </a:r>
            <a:r>
              <a:rPr lang="en-US" i="1" dirty="0"/>
              <a:t>e.g</a:t>
            </a:r>
            <a:r>
              <a:rPr lang="en-US" dirty="0"/>
              <a:t>., perceiving ambiguous events as hostile) </a:t>
            </a:r>
            <a:endParaRPr lang="cs-CZ" dirty="0"/>
          </a:p>
          <a:p>
            <a:pPr lvl="1"/>
            <a:r>
              <a:rPr lang="en-US" dirty="0"/>
              <a:t>expectation schemata (</a:t>
            </a:r>
            <a:r>
              <a:rPr lang="en-US" i="1" dirty="0"/>
              <a:t>e.g</a:t>
            </a:r>
            <a:r>
              <a:rPr lang="en-US" dirty="0"/>
              <a:t>., expecting aggression from others)</a:t>
            </a:r>
            <a:endParaRPr lang="cs-CZ" dirty="0"/>
          </a:p>
          <a:p>
            <a:pPr lvl="1"/>
            <a:r>
              <a:rPr lang="en-US" dirty="0"/>
              <a:t>behavioral scripts (</a:t>
            </a:r>
            <a:r>
              <a:rPr lang="en-US" i="1" dirty="0"/>
              <a:t>e.g</a:t>
            </a:r>
            <a:r>
              <a:rPr lang="en-US" dirty="0"/>
              <a:t>., believing that conflicts should be resolved with aggression) </a:t>
            </a:r>
            <a:endParaRPr lang="cs-CZ" dirty="0"/>
          </a:p>
          <a:p>
            <a:r>
              <a:rPr lang="en-US" dirty="0"/>
              <a:t>developed through experience and can influence perception at multiple levels, ranging from simple perception of objects to complex perception of social events</a:t>
            </a:r>
            <a:endParaRPr lang="cs-CZ" dirty="0"/>
          </a:p>
          <a:p>
            <a:r>
              <a:rPr lang="en-US" dirty="0"/>
              <a:t>can also become automatized with repeated practice (as is the case with scripts)</a:t>
            </a:r>
            <a:endParaRPr lang="cs-CZ" dirty="0"/>
          </a:p>
          <a:p>
            <a:r>
              <a:rPr lang="en-US" dirty="0"/>
              <a:t>can include both </a:t>
            </a:r>
            <a:r>
              <a:rPr lang="en-US" b="1" dirty="0"/>
              <a:t>cognitive and affective components</a:t>
            </a:r>
            <a:endParaRPr lang="cs-CZ" b="1" dirty="0"/>
          </a:p>
          <a:p>
            <a:pPr lvl="1"/>
            <a:r>
              <a:rPr lang="en-US" dirty="0"/>
              <a:t>For example, anger is strongly linked with hostile attribution biases (the tendency to interpret ambiguous events as hostile) </a:t>
            </a:r>
            <a:endParaRPr lang="cs-CZ" dirty="0"/>
          </a:p>
        </p:txBody>
      </p:sp>
    </p:spTree>
    <p:extLst>
      <p:ext uri="{BB962C8B-B14F-4D97-AF65-F5344CB8AC3E}">
        <p14:creationId xmlns:p14="http://schemas.microsoft.com/office/powerpoint/2010/main" val="1578537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818F9-A5E3-4D53-AC98-919E22B11FFE}"/>
              </a:ext>
            </a:extLst>
          </p:cNvPr>
          <p:cNvSpPr>
            <a:spLocks noGrp="1"/>
          </p:cNvSpPr>
          <p:nvPr>
            <p:ph type="title"/>
          </p:nvPr>
        </p:nvSpPr>
        <p:spPr/>
        <p:txBody>
          <a:bodyPr>
            <a:noAutofit/>
          </a:bodyPr>
          <a:lstStyle/>
          <a:p>
            <a:r>
              <a:rPr lang="cs-CZ" sz="2800" dirty="0"/>
              <a:t>Allen, J. J., Anderson, C. A., &amp; Bushman, B. J. (2018). </a:t>
            </a:r>
            <a:r>
              <a:rPr lang="cs-CZ" sz="2800" dirty="0" err="1"/>
              <a:t>The</a:t>
            </a:r>
            <a:r>
              <a:rPr lang="cs-CZ" sz="2800" dirty="0"/>
              <a:t> </a:t>
            </a:r>
            <a:r>
              <a:rPr lang="cs-CZ" sz="2800" dirty="0" err="1"/>
              <a:t>general</a:t>
            </a:r>
            <a:r>
              <a:rPr lang="cs-CZ" sz="2800" dirty="0"/>
              <a:t> </a:t>
            </a:r>
            <a:r>
              <a:rPr lang="cs-CZ" sz="2800" dirty="0" err="1"/>
              <a:t>aggression</a:t>
            </a:r>
            <a:r>
              <a:rPr lang="cs-CZ" sz="2800" dirty="0"/>
              <a:t> model. </a:t>
            </a:r>
            <a:r>
              <a:rPr lang="cs-CZ" sz="2800" i="1" dirty="0" err="1"/>
              <a:t>Current</a:t>
            </a:r>
            <a:r>
              <a:rPr lang="cs-CZ" sz="2800" i="1" dirty="0"/>
              <a:t> </a:t>
            </a:r>
            <a:r>
              <a:rPr lang="cs-CZ" sz="2800" i="1" dirty="0" err="1"/>
              <a:t>opinion</a:t>
            </a:r>
            <a:r>
              <a:rPr lang="cs-CZ" sz="2800" i="1" dirty="0"/>
              <a:t> in psychology</a:t>
            </a:r>
            <a:r>
              <a:rPr lang="cs-CZ" sz="2800" dirty="0"/>
              <a:t>, </a:t>
            </a:r>
            <a:r>
              <a:rPr lang="cs-CZ" sz="2800" i="1" dirty="0"/>
              <a:t>19</a:t>
            </a:r>
            <a:r>
              <a:rPr lang="cs-CZ" sz="2800" dirty="0"/>
              <a:t>, 75-80.</a:t>
            </a:r>
          </a:p>
        </p:txBody>
      </p:sp>
      <p:sp>
        <p:nvSpPr>
          <p:cNvPr id="3" name="Zástupný symbol pro obsah 2">
            <a:extLst>
              <a:ext uri="{FF2B5EF4-FFF2-40B4-BE49-F238E27FC236}">
                <a16:creationId xmlns:a16="http://schemas.microsoft.com/office/drawing/2014/main" id="{04BDB277-EF63-47CC-BAC3-2DD1610C05AB}"/>
              </a:ext>
            </a:extLst>
          </p:cNvPr>
          <p:cNvSpPr>
            <a:spLocks noGrp="1"/>
          </p:cNvSpPr>
          <p:nvPr>
            <p:ph idx="1"/>
          </p:nvPr>
        </p:nvSpPr>
        <p:spPr/>
        <p:txBody>
          <a:bodyPr>
            <a:normAutofit/>
          </a:bodyPr>
          <a:lstStyle/>
          <a:p>
            <a:r>
              <a:rPr lang="en-US" dirty="0"/>
              <a:t>The </a:t>
            </a:r>
            <a:r>
              <a:rPr lang="en-US" b="1" dirty="0"/>
              <a:t>proximate processes </a:t>
            </a:r>
            <a:endParaRPr lang="cs-CZ" b="1" dirty="0"/>
          </a:p>
          <a:p>
            <a:pPr lvl="1"/>
            <a:r>
              <a:rPr lang="en-US" dirty="0"/>
              <a:t>explain individual episodes of aggression</a:t>
            </a:r>
            <a:endParaRPr lang="cs-CZ" dirty="0"/>
          </a:p>
          <a:p>
            <a:pPr lvl="1"/>
            <a:r>
              <a:rPr lang="en-US" dirty="0"/>
              <a:t>three stages: inputs, routes, and outcomes</a:t>
            </a:r>
            <a:endParaRPr lang="cs-CZ" dirty="0"/>
          </a:p>
          <a:p>
            <a:pPr lvl="1"/>
            <a:r>
              <a:rPr lang="en-US" dirty="0"/>
              <a:t>Inputs influence a person’s present internal state, which in turn affects appraisal and decision processes, which in turn influence aggressive and nonaggressive outcomes. </a:t>
            </a:r>
            <a:endParaRPr lang="cs-CZ" dirty="0"/>
          </a:p>
          <a:p>
            <a:r>
              <a:rPr lang="cs-CZ" dirty="0"/>
              <a:t>E</a:t>
            </a:r>
            <a:r>
              <a:rPr lang="en-US" dirty="0"/>
              <a:t>ach episode of aggression (or non-aggression) serves as a learning trial that can influence the development of aggressive knowledge structures (and thereby </a:t>
            </a:r>
            <a:r>
              <a:rPr lang="en-US" i="1" dirty="0"/>
              <a:t>personality</a:t>
            </a:r>
            <a:r>
              <a:rPr lang="en-US" dirty="0"/>
              <a:t>) over time.</a:t>
            </a:r>
            <a:endParaRPr lang="cs-CZ" dirty="0"/>
          </a:p>
        </p:txBody>
      </p:sp>
    </p:spTree>
    <p:extLst>
      <p:ext uri="{BB962C8B-B14F-4D97-AF65-F5344CB8AC3E}">
        <p14:creationId xmlns:p14="http://schemas.microsoft.com/office/powerpoint/2010/main" val="2916869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0BEBC3EE-4D6C-49FD-B5BE-4DFA12178A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803" y="455494"/>
            <a:ext cx="5622985" cy="6096300"/>
          </a:xfrm>
        </p:spPr>
      </p:pic>
      <p:sp>
        <p:nvSpPr>
          <p:cNvPr id="6" name="Obdélník 5">
            <a:extLst>
              <a:ext uri="{FF2B5EF4-FFF2-40B4-BE49-F238E27FC236}">
                <a16:creationId xmlns:a16="http://schemas.microsoft.com/office/drawing/2014/main" id="{38A344F8-90CD-4127-A144-F6C557F67B52}"/>
              </a:ext>
            </a:extLst>
          </p:cNvPr>
          <p:cNvSpPr/>
          <p:nvPr/>
        </p:nvSpPr>
        <p:spPr>
          <a:xfrm>
            <a:off x="6331788" y="3263185"/>
            <a:ext cx="5310996" cy="3139321"/>
          </a:xfrm>
          <a:prstGeom prst="rect">
            <a:avLst/>
          </a:prstGeom>
        </p:spPr>
        <p:txBody>
          <a:bodyPr wrap="square">
            <a:spAutoFit/>
          </a:bodyPr>
          <a:lstStyle/>
          <a:p>
            <a:r>
              <a:rPr lang="en-US" dirty="0"/>
              <a:t>After immediate appraisal, the person decides how to respond to the event. This process depends on available resources and the event itself. </a:t>
            </a:r>
            <a:endParaRPr lang="cs-CZ" dirty="0" smtClean="0"/>
          </a:p>
          <a:p>
            <a:pPr marL="285750" indent="-285750">
              <a:buFont typeface="Arial" panose="020B0604020202020204" pitchFamily="34" charset="0"/>
              <a:buChar char="•"/>
            </a:pPr>
            <a:r>
              <a:rPr lang="en-US" dirty="0" smtClean="0"/>
              <a:t>sufficient </a:t>
            </a:r>
            <a:r>
              <a:rPr lang="en-US" dirty="0"/>
              <a:t>time and mental </a:t>
            </a:r>
            <a:r>
              <a:rPr lang="en-US" dirty="0" smtClean="0"/>
              <a:t>resources</a:t>
            </a:r>
            <a:r>
              <a:rPr lang="cs-CZ" dirty="0" smtClean="0"/>
              <a:t> +  </a:t>
            </a:r>
            <a:r>
              <a:rPr lang="en-US" dirty="0" smtClean="0"/>
              <a:t>the </a:t>
            </a:r>
            <a:r>
              <a:rPr lang="en-US" dirty="0"/>
              <a:t>outcome of the immediate appraisal feels both important and </a:t>
            </a:r>
            <a:r>
              <a:rPr lang="en-US" dirty="0" smtClean="0"/>
              <a:t>unsatisfying</a:t>
            </a:r>
            <a:r>
              <a:rPr lang="cs-CZ" dirty="0" smtClean="0"/>
              <a:t> = </a:t>
            </a:r>
            <a:r>
              <a:rPr lang="en-US" dirty="0" smtClean="0"/>
              <a:t>person </a:t>
            </a:r>
            <a:r>
              <a:rPr lang="en-US" dirty="0"/>
              <a:t>will engage in a deliberative reappraisal of the event (</a:t>
            </a:r>
            <a:r>
              <a:rPr lang="en-US" i="1" dirty="0"/>
              <a:t>i.e</a:t>
            </a:r>
            <a:r>
              <a:rPr lang="en-US" dirty="0"/>
              <a:t>., considering alternate interpretations). </a:t>
            </a:r>
            <a:endParaRPr lang="cs-CZ" dirty="0" smtClean="0"/>
          </a:p>
          <a:p>
            <a:pPr marL="285750" indent="-285750">
              <a:buFont typeface="Arial" panose="020B0604020202020204" pitchFamily="34" charset="0"/>
              <a:buChar char="•"/>
            </a:pPr>
            <a:r>
              <a:rPr lang="en-US" dirty="0" smtClean="0"/>
              <a:t>If </a:t>
            </a:r>
            <a:r>
              <a:rPr lang="en-US" dirty="0"/>
              <a:t>not, then the behavioral script that was activated during immediate appraisal is enacted, with little or no awareness of a decision having been made.</a:t>
            </a:r>
            <a:endParaRPr lang="cs-CZ" dirty="0"/>
          </a:p>
        </p:txBody>
      </p:sp>
    </p:spTree>
    <p:extLst>
      <p:ext uri="{BB962C8B-B14F-4D97-AF65-F5344CB8AC3E}">
        <p14:creationId xmlns:p14="http://schemas.microsoft.com/office/powerpoint/2010/main" val="1660840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818F9-A5E3-4D53-AC98-919E22B11FFE}"/>
              </a:ext>
            </a:extLst>
          </p:cNvPr>
          <p:cNvSpPr>
            <a:spLocks noGrp="1"/>
          </p:cNvSpPr>
          <p:nvPr>
            <p:ph type="title"/>
          </p:nvPr>
        </p:nvSpPr>
        <p:spPr/>
        <p:txBody>
          <a:bodyPr>
            <a:noAutofit/>
          </a:bodyPr>
          <a:lstStyle/>
          <a:p>
            <a:r>
              <a:rPr lang="cs-CZ" sz="2800" dirty="0"/>
              <a:t>Allen, J. J., Anderson, C. A., &amp; Bushman, B. J. (2018). </a:t>
            </a:r>
            <a:r>
              <a:rPr lang="cs-CZ" sz="2800" dirty="0" err="1"/>
              <a:t>The</a:t>
            </a:r>
            <a:r>
              <a:rPr lang="cs-CZ" sz="2800" dirty="0"/>
              <a:t> </a:t>
            </a:r>
            <a:r>
              <a:rPr lang="cs-CZ" sz="2800" dirty="0" err="1"/>
              <a:t>general</a:t>
            </a:r>
            <a:r>
              <a:rPr lang="cs-CZ" sz="2800" dirty="0"/>
              <a:t> </a:t>
            </a:r>
            <a:r>
              <a:rPr lang="cs-CZ" sz="2800" dirty="0" err="1"/>
              <a:t>aggression</a:t>
            </a:r>
            <a:r>
              <a:rPr lang="cs-CZ" sz="2800" dirty="0"/>
              <a:t> model. </a:t>
            </a:r>
            <a:r>
              <a:rPr lang="cs-CZ" sz="2800" i="1" dirty="0" err="1"/>
              <a:t>Current</a:t>
            </a:r>
            <a:r>
              <a:rPr lang="cs-CZ" sz="2800" i="1" dirty="0"/>
              <a:t> </a:t>
            </a:r>
            <a:r>
              <a:rPr lang="cs-CZ" sz="2800" i="1" dirty="0" err="1"/>
              <a:t>opinion</a:t>
            </a:r>
            <a:r>
              <a:rPr lang="cs-CZ" sz="2800" i="1" dirty="0"/>
              <a:t> in psychology</a:t>
            </a:r>
            <a:r>
              <a:rPr lang="cs-CZ" sz="2800" dirty="0"/>
              <a:t>, </a:t>
            </a:r>
            <a:r>
              <a:rPr lang="cs-CZ" sz="2800" i="1" dirty="0"/>
              <a:t>19</a:t>
            </a:r>
            <a:r>
              <a:rPr lang="cs-CZ" sz="2800" dirty="0"/>
              <a:t>, 75-80.</a:t>
            </a:r>
          </a:p>
        </p:txBody>
      </p:sp>
      <p:sp>
        <p:nvSpPr>
          <p:cNvPr id="3" name="Zástupný symbol pro obsah 2">
            <a:extLst>
              <a:ext uri="{FF2B5EF4-FFF2-40B4-BE49-F238E27FC236}">
                <a16:creationId xmlns:a16="http://schemas.microsoft.com/office/drawing/2014/main" id="{04BDB277-EF63-47CC-BAC3-2DD1610C05AB}"/>
              </a:ext>
            </a:extLst>
          </p:cNvPr>
          <p:cNvSpPr>
            <a:spLocks noGrp="1"/>
          </p:cNvSpPr>
          <p:nvPr>
            <p:ph idx="1"/>
          </p:nvPr>
        </p:nvSpPr>
        <p:spPr/>
        <p:txBody>
          <a:bodyPr>
            <a:normAutofit fontScale="92500" lnSpcReduction="10000"/>
          </a:bodyPr>
          <a:lstStyle/>
          <a:p>
            <a:r>
              <a:rPr lang="en-US" b="1" dirty="0"/>
              <a:t>The</a:t>
            </a:r>
            <a:r>
              <a:rPr lang="cs-CZ" b="1" dirty="0"/>
              <a:t> </a:t>
            </a:r>
            <a:r>
              <a:rPr lang="cs-CZ" b="1" dirty="0" err="1"/>
              <a:t>distal</a:t>
            </a:r>
            <a:r>
              <a:rPr lang="en-US" b="1" dirty="0"/>
              <a:t> processes </a:t>
            </a:r>
            <a:endParaRPr lang="cs-CZ" b="1" dirty="0"/>
          </a:p>
          <a:p>
            <a:pPr lvl="1"/>
            <a:r>
              <a:rPr lang="en-US" dirty="0"/>
              <a:t>how biological and persistent environmental factors work together to influence personality, which in turn change person (and situation) factors</a:t>
            </a:r>
            <a:endParaRPr lang="cs-CZ" dirty="0"/>
          </a:p>
          <a:p>
            <a:pPr lvl="1"/>
            <a:endParaRPr lang="cs-CZ" dirty="0"/>
          </a:p>
          <a:p>
            <a:pPr lvl="1"/>
            <a:r>
              <a:rPr lang="cs-CZ" dirty="0"/>
              <a:t>b</a:t>
            </a:r>
            <a:r>
              <a:rPr lang="en-US" dirty="0" err="1"/>
              <a:t>iological</a:t>
            </a:r>
            <a:r>
              <a:rPr lang="en-US" dirty="0"/>
              <a:t> modifiers that increase the likelihood of developing an aggressive personality include (but are not limited to): ADHD, impaired executive functioning, hormone imbalances, low serotonin, and low arousal </a:t>
            </a:r>
          </a:p>
          <a:p>
            <a:pPr lvl="1"/>
            <a:endParaRPr lang="en-US" dirty="0"/>
          </a:p>
          <a:p>
            <a:pPr lvl="1"/>
            <a:r>
              <a:rPr lang="en-US" dirty="0"/>
              <a:t>Environmental modifiers that increase the likelihood of developing an aggressive personality include (but are not limited to): cultural norms supportive of violence, maladaptive families or parenting, difficult life conditions, deprivation, victimization, violent neighborhoods, violent or antisocial peer groups, group conflict, diffusion of responsibility, and chronic exposure to violent media</a:t>
            </a:r>
            <a:endParaRPr lang="cs-CZ" dirty="0"/>
          </a:p>
        </p:txBody>
      </p:sp>
    </p:spTree>
    <p:extLst>
      <p:ext uri="{BB962C8B-B14F-4D97-AF65-F5344CB8AC3E}">
        <p14:creationId xmlns:p14="http://schemas.microsoft.com/office/powerpoint/2010/main" val="579945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24A29-7521-4CDF-BCAF-400DB5BF8552}"/>
              </a:ext>
            </a:extLst>
          </p:cNvPr>
          <p:cNvSpPr>
            <a:spLocks noGrp="1"/>
          </p:cNvSpPr>
          <p:nvPr>
            <p:ph type="title"/>
          </p:nvPr>
        </p:nvSpPr>
        <p:spPr/>
        <p:txBody>
          <a:bodyPr/>
          <a:lstStyle/>
          <a:p>
            <a:r>
              <a:rPr lang="cs-CZ" dirty="0"/>
              <a:t>Kritika GAM</a:t>
            </a:r>
          </a:p>
        </p:txBody>
      </p:sp>
      <p:sp>
        <p:nvSpPr>
          <p:cNvPr id="3" name="Zástupný symbol pro obsah 2">
            <a:extLst>
              <a:ext uri="{FF2B5EF4-FFF2-40B4-BE49-F238E27FC236}">
                <a16:creationId xmlns:a16="http://schemas.microsoft.com/office/drawing/2014/main" id="{B866890A-0EC8-4856-9A67-0503C557D483}"/>
              </a:ext>
            </a:extLst>
          </p:cNvPr>
          <p:cNvSpPr>
            <a:spLocks noGrp="1"/>
          </p:cNvSpPr>
          <p:nvPr>
            <p:ph idx="1"/>
          </p:nvPr>
        </p:nvSpPr>
        <p:spPr/>
        <p:txBody>
          <a:bodyPr/>
          <a:lstStyle/>
          <a:p>
            <a:r>
              <a:rPr lang="en-US" dirty="0"/>
              <a:t>Paradigm change in aggression research: The time has come to retire the General Aggression Model</a:t>
            </a:r>
            <a:r>
              <a:rPr lang="cs-CZ" dirty="0"/>
              <a:t>. </a:t>
            </a:r>
            <a:r>
              <a:rPr lang="cs-CZ" dirty="0" err="1"/>
              <a:t>Aggression</a:t>
            </a:r>
            <a:r>
              <a:rPr lang="cs-CZ" dirty="0"/>
              <a:t> and </a:t>
            </a:r>
            <a:r>
              <a:rPr lang="cs-CZ" dirty="0" err="1"/>
              <a:t>Violent</a:t>
            </a:r>
            <a:r>
              <a:rPr lang="cs-CZ" dirty="0"/>
              <a:t> </a:t>
            </a:r>
            <a:r>
              <a:rPr lang="cs-CZ" dirty="0" err="1"/>
              <a:t>Behavior</a:t>
            </a:r>
            <a:r>
              <a:rPr lang="cs-CZ" dirty="0"/>
              <a:t>: </a:t>
            </a:r>
            <a:r>
              <a:rPr lang="en-US" dirty="0"/>
              <a:t>Volume 17, Issue 3, May–June 2012, Pages 220-228</a:t>
            </a:r>
            <a:r>
              <a:rPr lang="cs-CZ" dirty="0"/>
              <a:t> </a:t>
            </a:r>
          </a:p>
          <a:p>
            <a:endParaRPr lang="cs-CZ" dirty="0"/>
          </a:p>
          <a:p>
            <a:r>
              <a:rPr lang="en-US" dirty="0"/>
              <a:t>Aggression research has entered a period of paradigm change. </a:t>
            </a:r>
            <a:endParaRPr lang="cs-CZ" dirty="0"/>
          </a:p>
          <a:p>
            <a:r>
              <a:rPr lang="en-US" dirty="0"/>
              <a:t>The General Aggression Model has received only poor research support. </a:t>
            </a:r>
            <a:endParaRPr lang="cs-CZ" dirty="0"/>
          </a:p>
          <a:p>
            <a:r>
              <a:rPr lang="en-US" dirty="0"/>
              <a:t>Diathesis stress models of aggression are a better match to research data.</a:t>
            </a:r>
            <a:endParaRPr lang="cs-CZ" dirty="0"/>
          </a:p>
          <a:p>
            <a:endParaRPr lang="cs-CZ" dirty="0"/>
          </a:p>
        </p:txBody>
      </p:sp>
    </p:spTree>
    <p:extLst>
      <p:ext uri="{BB962C8B-B14F-4D97-AF65-F5344CB8AC3E}">
        <p14:creationId xmlns:p14="http://schemas.microsoft.com/office/powerpoint/2010/main" val="120631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040AE-9318-46DD-9FA3-CE6108B7CE4C}"/>
              </a:ext>
            </a:extLst>
          </p:cNvPr>
          <p:cNvSpPr>
            <a:spLocks noGrp="1"/>
          </p:cNvSpPr>
          <p:nvPr>
            <p:ph type="title"/>
          </p:nvPr>
        </p:nvSpPr>
        <p:spPr/>
        <p:txBody>
          <a:bodyPr/>
          <a:lstStyle/>
          <a:p>
            <a:r>
              <a:rPr lang="cs-CZ" dirty="0" err="1"/>
              <a:t>Social</a:t>
            </a:r>
            <a:r>
              <a:rPr lang="cs-CZ" dirty="0"/>
              <a:t> database</a:t>
            </a:r>
          </a:p>
        </p:txBody>
      </p:sp>
      <p:sp>
        <p:nvSpPr>
          <p:cNvPr id="3" name="Zástupný symbol pro obsah 2">
            <a:extLst>
              <a:ext uri="{FF2B5EF4-FFF2-40B4-BE49-F238E27FC236}">
                <a16:creationId xmlns:a16="http://schemas.microsoft.com/office/drawing/2014/main" id="{24075FA8-7083-4B8B-9B4D-D9AFAD9A12AB}"/>
              </a:ext>
            </a:extLst>
          </p:cNvPr>
          <p:cNvSpPr>
            <a:spLocks noGrp="1"/>
          </p:cNvSpPr>
          <p:nvPr>
            <p:ph idx="1"/>
          </p:nvPr>
        </p:nvSpPr>
        <p:spPr/>
        <p:txBody>
          <a:bodyPr/>
          <a:lstStyle/>
          <a:p>
            <a:r>
              <a:rPr lang="en-US" dirty="0"/>
              <a:t>This database is built from children’s social experiences, which accumulate into </a:t>
            </a:r>
            <a:r>
              <a:rPr lang="en-US" b="1" dirty="0"/>
              <a:t>memory structures consisting of specific affective, cognitive, and behavioral tendencies</a:t>
            </a:r>
            <a:r>
              <a:rPr lang="en-US" dirty="0"/>
              <a:t>, which, in turn, guide children’s SIP in future social contexts (Anderson &amp; Bushman, 2002; Crick &amp; Dodge, 1994)</a:t>
            </a:r>
            <a:endParaRPr lang="cs-CZ" dirty="0"/>
          </a:p>
          <a:p>
            <a:pPr lvl="1"/>
            <a:r>
              <a:rPr lang="en-US" dirty="0"/>
              <a:t>For instance, children who grow up in harsh environments may develop hostile memory structures that predispose them to process social inter-actions in a hostile manner</a:t>
            </a:r>
            <a:endParaRPr lang="cs-CZ" dirty="0"/>
          </a:p>
        </p:txBody>
      </p:sp>
    </p:spTree>
    <p:extLst>
      <p:ext uri="{BB962C8B-B14F-4D97-AF65-F5344CB8AC3E}">
        <p14:creationId xmlns:p14="http://schemas.microsoft.com/office/powerpoint/2010/main" val="298202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a:t>
            </a:r>
            <a:r>
              <a:rPr lang="cs-CZ" dirty="0" err="1"/>
              <a:t>Information</a:t>
            </a:r>
            <a:r>
              <a:rPr lang="cs-CZ" dirty="0"/>
              <a:t> </a:t>
            </a:r>
            <a:r>
              <a:rPr lang="cs-CZ" dirty="0" err="1"/>
              <a:t>Processing</a:t>
            </a:r>
            <a:endParaRPr lang="cs-CZ" dirty="0"/>
          </a:p>
        </p:txBody>
      </p:sp>
      <p:sp>
        <p:nvSpPr>
          <p:cNvPr id="3" name="Zástupný symbol pro obsah 2"/>
          <p:cNvSpPr>
            <a:spLocks noGrp="1"/>
          </p:cNvSpPr>
          <p:nvPr>
            <p:ph idx="1"/>
          </p:nvPr>
        </p:nvSpPr>
        <p:spPr/>
        <p:txBody>
          <a:bodyPr>
            <a:normAutofit/>
          </a:bodyPr>
          <a:lstStyle/>
          <a:p>
            <a:r>
              <a:rPr lang="cs-CZ" dirty="0"/>
              <a:t>Rychle probíhající procesy, s více zpětnovazebními mechanismy</a:t>
            </a:r>
          </a:p>
          <a:p>
            <a:r>
              <a:rPr lang="cs-CZ" dirty="0"/>
              <a:t>Mechanismy specifikující interpretaci a chování v dané situaci</a:t>
            </a:r>
            <a:endParaRPr lang="en-US" dirty="0"/>
          </a:p>
          <a:p>
            <a:pPr marL="971550" lvl="1" indent="-514350">
              <a:buFont typeface="+mj-lt"/>
              <a:buAutoNum type="arabicPeriod"/>
            </a:pPr>
            <a:r>
              <a:rPr lang="cs-CZ" dirty="0"/>
              <a:t>Kódování (</a:t>
            </a:r>
            <a:r>
              <a:rPr lang="cs-CZ" dirty="0" err="1"/>
              <a:t>encoding</a:t>
            </a:r>
            <a:r>
              <a:rPr lang="cs-CZ" dirty="0"/>
              <a:t>) – všímání si vnitřních a vnějších vodítek</a:t>
            </a:r>
          </a:p>
          <a:p>
            <a:pPr marL="971550" lvl="1" indent="-514350">
              <a:buFont typeface="+mj-lt"/>
              <a:buAutoNum type="arabicPeriod"/>
            </a:pPr>
            <a:r>
              <a:rPr lang="cs-CZ" dirty="0" err="1"/>
              <a:t>Atribuce</a:t>
            </a:r>
            <a:r>
              <a:rPr lang="cs-CZ" dirty="0"/>
              <a:t> a interpretace – vysvětlení (motivací)</a:t>
            </a:r>
          </a:p>
          <a:p>
            <a:pPr marL="971550" lvl="1" indent="-514350">
              <a:buFont typeface="+mj-lt"/>
              <a:buAutoNum type="arabicPeriod"/>
            </a:pPr>
            <a:r>
              <a:rPr lang="cs-CZ" dirty="0"/>
              <a:t>Volba cíle - který je vhodný a chtěný</a:t>
            </a:r>
          </a:p>
          <a:p>
            <a:pPr marL="971550" lvl="1" indent="-514350">
              <a:buFont typeface="+mj-lt"/>
              <a:buAutoNum type="arabicPeriod"/>
            </a:pPr>
            <a:r>
              <a:rPr lang="cs-CZ" dirty="0"/>
              <a:t>Generování reakce – jaká je možná akce?</a:t>
            </a:r>
          </a:p>
          <a:p>
            <a:pPr marL="971550" lvl="1" indent="-514350">
              <a:buFont typeface="+mj-lt"/>
              <a:buAutoNum type="arabicPeriod"/>
            </a:pPr>
            <a:r>
              <a:rPr lang="cs-CZ" dirty="0"/>
              <a:t>Hodnocení reakce – je to vhodná akce (vzhledem k situaci a cíli)?</a:t>
            </a:r>
          </a:p>
          <a:p>
            <a:pPr marL="971550" lvl="1" indent="-514350">
              <a:buFont typeface="+mj-lt"/>
              <a:buAutoNum type="arabicPeriod"/>
            </a:pPr>
            <a:r>
              <a:rPr lang="cs-CZ" dirty="0"/>
              <a:t>Provedení reakce - volíme reakci, která je nejlépe hodnocena s ohledem na cíle, předpokládané následky, a </a:t>
            </a:r>
            <a:r>
              <a:rPr lang="cs-CZ" dirty="0" err="1"/>
              <a:t>self-efficacy</a:t>
            </a:r>
            <a:endParaRPr lang="en-US" dirty="0"/>
          </a:p>
        </p:txBody>
      </p:sp>
    </p:spTree>
    <p:extLst>
      <p:ext uri="{BB962C8B-B14F-4D97-AF65-F5344CB8AC3E}">
        <p14:creationId xmlns:p14="http://schemas.microsoft.com/office/powerpoint/2010/main" val="404888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554" y="545464"/>
            <a:ext cx="5868566" cy="5729741"/>
          </a:xfrm>
        </p:spPr>
      </p:pic>
    </p:spTree>
    <p:extLst>
      <p:ext uri="{BB962C8B-B14F-4D97-AF65-F5344CB8AC3E}">
        <p14:creationId xmlns:p14="http://schemas.microsoft.com/office/powerpoint/2010/main" val="125993519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4821</Words>
  <Application>Microsoft Office PowerPoint</Application>
  <PresentationFormat>Širokoúhlá obrazovka</PresentationFormat>
  <Paragraphs>274</Paragraphs>
  <Slides>64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64</vt:i4>
      </vt:variant>
    </vt:vector>
  </HeadingPairs>
  <TitlesOfParts>
    <vt:vector size="69" baseType="lpstr">
      <vt:lpstr>Arial</vt:lpstr>
      <vt:lpstr>Calibri</vt:lpstr>
      <vt:lpstr>Calibri Light</vt:lpstr>
      <vt:lpstr>Times New Roman</vt:lpstr>
      <vt:lpstr>Motiv Office</vt:lpstr>
      <vt:lpstr>Teorie agresivního chování</vt:lpstr>
      <vt:lpstr>Agresivní chování</vt:lpstr>
      <vt:lpstr>Psychologická vysvětlení agrese</vt:lpstr>
      <vt:lpstr>Psychologická vysvětlení agrese</vt:lpstr>
      <vt:lpstr>Social Information Processing</vt:lpstr>
      <vt:lpstr>Crick, N. R., &amp; Dodge, K. A. (1994). A review and reformulation of social information-processing mechanisms in children's social adjustment. Psychological bulletin, 115(1), 74.</vt:lpstr>
      <vt:lpstr>Social database</vt:lpstr>
      <vt:lpstr>Social Information Processing</vt:lpstr>
      <vt:lpstr>Prezentace aplikace PowerPoint</vt:lpstr>
      <vt:lpstr>Prezentace aplikace PowerPoint</vt:lpstr>
      <vt:lpstr>Social Information Processing - aggressive</vt:lpstr>
      <vt:lpstr>Prezentace aplikace PowerPoint</vt:lpstr>
      <vt:lpstr>Př. 1: Crick, N. R., &amp; Dodge, K. A. (1996). Social information‐processing mechanisms in reactive and proactive aggression. Child development, 67(3), 993-1002.</vt:lpstr>
      <vt:lpstr>Př. 1: Crick, N. R., &amp; Dodge, K. A. (1996). Social information‐processing mechanisms in reactive and proactive aggression. Child development, 67(3), 993-1002.</vt:lpstr>
      <vt:lpstr>Př. 1: Crick, N. R., &amp; Dodge, K. A. (1996). Social information‐processing mechanisms in reactive and proactive aggression. Child development, 67(3), 993-1002.</vt:lpstr>
      <vt:lpstr>Prezentace aplikace PowerPoint</vt:lpstr>
      <vt:lpstr>Př. 2: Dodge, K. A., Lansford, J. E., Burks, V. S., Bates, J. E., Pettit, G. S., Fontaine, R., &amp; Price, J. M. (2003). Peer rejection and social information‐processing factors in the development of aggressive behavior problems in children. Child development, 74(2), 374-393.</vt:lpstr>
      <vt:lpstr>Prezentace aplikace PowerPoint</vt:lpstr>
      <vt:lpstr>Prezentace aplikace PowerPoint</vt:lpstr>
      <vt:lpstr>Prezentace aplikace PowerPoint</vt:lpstr>
      <vt:lpstr>Fontaine, R. G., &amp; Dodge, K. A. (2006). Real‐time decision making and aggressive behavior in youth: A heuristic model of response evaluation and decision (RED). Aggressive Behavior: Official Journal of the International Society for Research on Aggression, 32(6), 604-624.</vt:lpstr>
      <vt:lpstr>Prezentace aplikace PowerPoint</vt:lpstr>
      <vt:lpstr>Fontaine, R. G., &amp; Dodge, K. A. (2006). Real‐time decision making and aggressive behavior in youth: A heuristic model of response evaluation and decision (RED). Aggressive Behavior: Official Journal of the International Society for Research on Aggression, 32(6), 604-624.</vt:lpstr>
      <vt:lpstr>De Castro, B. O. (2004). The development of social information processing and aggressive behaviour: Current issues. European Journal of Developmental Psychology, 1(1), 87-102. (1)</vt:lpstr>
      <vt:lpstr>Crick and Dodge, 1994</vt:lpstr>
      <vt:lpstr>Crick and Dodge, 1994</vt:lpstr>
      <vt:lpstr>Lemerise, E. A., &amp; Arsenio, W. F. (2000). An integrated model of emotion processes and cognition in social information processing. Child development, 71(1), 107-118.</vt:lpstr>
      <vt:lpstr>Lemerise, E. A., &amp; Arsenio, W. F. (2000). An integrated model of emotion processes and cognition in social information processing. Child development, 71(1), 107-118.</vt:lpstr>
      <vt:lpstr>Individuální variace</vt:lpstr>
      <vt:lpstr>Lemerise, E. A., &amp; Arsenio, W. F. (2000). An integrated model of emotion processes and cognition in social information processing. Child development, 71(1), 107-118.</vt:lpstr>
      <vt:lpstr>Prezentace aplikace PowerPoint</vt:lpstr>
      <vt:lpstr>Prezentace aplikace PowerPoint</vt:lpstr>
      <vt:lpstr>Prezentace aplikace PowerPoint</vt:lpstr>
      <vt:lpstr>Prezentace aplikace PowerPoint</vt:lpstr>
      <vt:lpstr>Prezentace aplikace PowerPoint</vt:lpstr>
      <vt:lpstr>Future research</vt:lpstr>
      <vt:lpstr>De Castro, B. O. (2004). The development of social information processing and aggressive behaviour: Current issues. European Journal of Developmental Psychology, 1(1), 87-102. (1)</vt:lpstr>
      <vt:lpstr>Metodologicky….</vt:lpstr>
      <vt:lpstr>Orobio de Castro et al.,2002</vt:lpstr>
      <vt:lpstr>Crick and Dodge, 1994</vt:lpstr>
      <vt:lpstr>Huesmann, L. R., &amp; Guerra, N. G. (1997). Children's normative beliefs about aggression and aggressive behavior. Journal of personality and social psychology, 72(2), 408.</vt:lpstr>
      <vt:lpstr>Rowell Huesmann, L. (1988). An information processing model for the development of aggression. Aggressive behavior, 14(1), 13-24.</vt:lpstr>
      <vt:lpstr>Huesmann, L. R., &amp; Guerra, N. G. (1997). Children's normative beliefs about aggression and aggressive behavior. Journal of personality and social psychology, 72(2), 408.</vt:lpstr>
      <vt:lpstr>Prezentace aplikace PowerPoint</vt:lpstr>
      <vt:lpstr>Verhoef, R. E., van Dijk, A., &amp; de Castro, B. O. (2021). A Dual-Mode Social-Information-Processing Model to Explain Individual Differences in Children’s Aggressive Behavior. Clinical Psychological Science, 21677026211016396.</vt:lpstr>
      <vt:lpstr>Verhoef, R. E., van Dijk, A., &amp; de Castro, B. O. (2021). A Dual-Mode Social-Information-Processing Model to Explain Individual Differences in Children’s Aggressive Behavior. Clinical Psychological Science, 21677026211016396.</vt:lpstr>
      <vt:lpstr>Verhoef, R. E., van Dijk, A., &amp; de Castro, B. O. (2021). A Dual-Mode Social-Information-Processing Model to Explain Individual Differences in Children’s Aggressive Behavior. Clinical Psychological Science, 21677026211016396.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Personální faktory</vt:lpstr>
      <vt:lpstr>Vnitřní stav</vt:lpstr>
      <vt:lpstr>GAM – general aggression model</vt:lpstr>
      <vt:lpstr>GAM - origins</vt:lpstr>
      <vt:lpstr>Allen, J. J., Anderson, C. A., &amp; Bushman, B. J. (2018). The general aggression model. Current opinion in psychology, 19, 75-80.</vt:lpstr>
      <vt:lpstr>Allen, J. J., Anderson, C. A., &amp; Bushman, B. J. (2018). The general aggression model. Current opinion in psychology, 19, 75-80.</vt:lpstr>
      <vt:lpstr>Prezentace aplikace PowerPoint</vt:lpstr>
      <vt:lpstr>Allen, J. J., Anderson, C. A., &amp; Bushman, B. J. (2018). The general aggression model. Current opinion in psychology, 19, 75-80.</vt:lpstr>
      <vt:lpstr>Kritika GAM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Šerek</dc:creator>
  <cp:lastModifiedBy>Hana Macháčková</cp:lastModifiedBy>
  <cp:revision>445</cp:revision>
  <dcterms:created xsi:type="dcterms:W3CDTF">2017-05-02T06:47:10Z</dcterms:created>
  <dcterms:modified xsi:type="dcterms:W3CDTF">2021-11-10T08:55:01Z</dcterms:modified>
</cp:coreProperties>
</file>