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59" r:id="rId6"/>
    <p:sldId id="260" r:id="rId7"/>
    <p:sldId id="261" r:id="rId8"/>
    <p:sldId id="262" r:id="rId9"/>
    <p:sldId id="288" r:id="rId10"/>
    <p:sldId id="289" r:id="rId11"/>
    <p:sldId id="263" r:id="rId12"/>
    <p:sldId id="265" r:id="rId13"/>
    <p:sldId id="266" r:id="rId14"/>
    <p:sldId id="267" r:id="rId15"/>
    <p:sldId id="268" r:id="rId16"/>
    <p:sldId id="269" r:id="rId17"/>
    <p:sldId id="264" r:id="rId18"/>
    <p:sldId id="290" r:id="rId19"/>
    <p:sldId id="270" r:id="rId20"/>
    <p:sldId id="271" r:id="rId21"/>
    <p:sldId id="272" r:id="rId22"/>
    <p:sldId id="292" r:id="rId23"/>
    <p:sldId id="285" r:id="rId24"/>
    <p:sldId id="293" r:id="rId25"/>
    <p:sldId id="294" r:id="rId26"/>
    <p:sldId id="273" r:id="rId27"/>
    <p:sldId id="295" r:id="rId28"/>
    <p:sldId id="276" r:id="rId29"/>
    <p:sldId id="277" r:id="rId30"/>
    <p:sldId id="278" r:id="rId31"/>
    <p:sldId id="279" r:id="rId32"/>
    <p:sldId id="280" r:id="rId33"/>
    <p:sldId id="281" r:id="rId34"/>
    <p:sldId id="282" r:id="rId35"/>
    <p:sldId id="283" r:id="rId36"/>
    <p:sldId id="28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E700BC-E4BA-4770-9005-CF45800FD7B0}"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382615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86284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81645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11409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700BC-E4BA-4770-9005-CF45800FD7B0}"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21773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E700BC-E4BA-4770-9005-CF45800FD7B0}"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56274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E700BC-E4BA-4770-9005-CF45800FD7B0}"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1911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E700BC-E4BA-4770-9005-CF45800FD7B0}"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43759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700BC-E4BA-4770-9005-CF45800FD7B0}"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44381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700BC-E4BA-4770-9005-CF45800FD7B0}"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19862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700BC-E4BA-4770-9005-CF45800FD7B0}"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24069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700BC-E4BA-4770-9005-CF45800FD7B0}" type="datetimeFigureOut">
              <a:rPr lang="en-US" smtClean="0"/>
              <a:t>10/18/2021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22921-05E7-472B-9ECB-5AB3CB316AD4}" type="slidenum">
              <a:rPr lang="en-US" smtClean="0"/>
              <a:t>‹#›</a:t>
            </a:fld>
            <a:endParaRPr lang="en-US"/>
          </a:p>
        </p:txBody>
      </p:sp>
    </p:spTree>
    <p:extLst>
      <p:ext uri="{BB962C8B-B14F-4D97-AF65-F5344CB8AC3E}">
        <p14:creationId xmlns:p14="http://schemas.microsoft.com/office/powerpoint/2010/main" val="394886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Common Factor Model</a:t>
            </a:r>
          </a:p>
        </p:txBody>
      </p:sp>
      <p:sp>
        <p:nvSpPr>
          <p:cNvPr id="3" name="Subtitle 2"/>
          <p:cNvSpPr>
            <a:spLocks noGrp="1"/>
          </p:cNvSpPr>
          <p:nvPr>
            <p:ph type="subTitle" idx="1"/>
          </p:nvPr>
        </p:nvSpPr>
        <p:spPr/>
        <p:txBody>
          <a:bodyPr/>
          <a:lstStyle/>
          <a:p>
            <a:r>
              <a:rPr lang="cs-CZ" sz="2800" dirty="0"/>
              <a:t>PSY544 – Introduction to Factor Analysis</a:t>
            </a:r>
          </a:p>
          <a:p>
            <a:endParaRPr lang="cs-CZ" sz="2800" dirty="0"/>
          </a:p>
          <a:p>
            <a:r>
              <a:rPr lang="cs-CZ" sz="2800" dirty="0"/>
              <a:t>Week 4</a:t>
            </a:r>
            <a:endParaRPr lang="en-US" sz="2800" dirty="0"/>
          </a:p>
          <a:p>
            <a:endParaRPr lang="en-US" dirty="0"/>
          </a:p>
        </p:txBody>
      </p:sp>
    </p:spTree>
    <p:extLst>
      <p:ext uri="{BB962C8B-B14F-4D97-AF65-F5344CB8AC3E}">
        <p14:creationId xmlns:p14="http://schemas.microsoft.com/office/powerpoint/2010/main" val="397691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p:sp>
        <p:nvSpPr>
          <p:cNvPr id="3" name="Content Placeholder 2"/>
          <p:cNvSpPr>
            <a:spLocks noGrp="1"/>
          </p:cNvSpPr>
          <p:nvPr>
            <p:ph idx="1"/>
          </p:nvPr>
        </p:nvSpPr>
        <p:spPr/>
        <p:txBody>
          <a:bodyPr>
            <a:normAutofit/>
          </a:bodyPr>
          <a:lstStyle/>
          <a:p>
            <a:r>
              <a:rPr lang="en-US" sz="2400" dirty="0"/>
              <a:t>We could use the data model, along with some assumptions, to derive a </a:t>
            </a:r>
            <a:r>
              <a:rPr lang="en-US" sz="2400" b="1" dirty="0"/>
              <a:t>covariance structure </a:t>
            </a:r>
            <a:r>
              <a:rPr lang="en-US" sz="2400" dirty="0"/>
              <a:t>model</a:t>
            </a:r>
          </a:p>
          <a:p>
            <a:endParaRPr lang="en-US" sz="2400" dirty="0"/>
          </a:p>
          <a:p>
            <a:r>
              <a:rPr lang="en-US" sz="2400" dirty="0"/>
              <a:t>The data model is accompanied by assumptions about the joint distribution of the elements in </a:t>
            </a:r>
            <a:r>
              <a:rPr lang="en-US" sz="2400" b="1" i="1" dirty="0"/>
              <a:t>z </a:t>
            </a:r>
            <a:r>
              <a:rPr lang="en-US" sz="2400" dirty="0"/>
              <a:t>and </a:t>
            </a:r>
            <a:r>
              <a:rPr lang="en-US" sz="2400" b="1" i="1" dirty="0"/>
              <a:t>u</a:t>
            </a:r>
            <a:r>
              <a:rPr lang="en-US" sz="2400" dirty="0"/>
              <a:t> and implies a model for the population covariance matrix. The model for the covariance matrix is known as the </a:t>
            </a:r>
            <a:r>
              <a:rPr lang="en-US" sz="2400" b="1" dirty="0"/>
              <a:t>covariance structure </a:t>
            </a:r>
            <a:r>
              <a:rPr lang="en-US" sz="2400" dirty="0"/>
              <a:t>and is intended to explain the variances and covariances of the manifest variables, </a:t>
            </a:r>
            <a:r>
              <a:rPr lang="en-US" sz="2400" b="1" dirty="0"/>
              <a:t>not</a:t>
            </a:r>
            <a:r>
              <a:rPr lang="en-US" sz="2400" dirty="0"/>
              <a:t> the raw data. </a:t>
            </a:r>
          </a:p>
          <a:p>
            <a:endParaRPr lang="en-US" sz="2400" dirty="0"/>
          </a:p>
          <a:p>
            <a:r>
              <a:rPr lang="en-US" sz="2400" dirty="0"/>
              <a:t>Before we proceed to derive the covariance structure model, we’ll talk about the important distributional assumptions and lay down some notational rules. </a:t>
            </a:r>
          </a:p>
        </p:txBody>
      </p:sp>
    </p:spTree>
    <p:extLst>
      <p:ext uri="{BB962C8B-B14F-4D97-AF65-F5344CB8AC3E}">
        <p14:creationId xmlns:p14="http://schemas.microsoft.com/office/powerpoint/2010/main" val="387977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Assumptions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We will make the following assumptions about the common factors </a:t>
                </a:r>
                <a:r>
                  <a:rPr lang="en-US" sz="2400" i="1" dirty="0"/>
                  <a:t>z</a:t>
                </a:r>
                <a:r>
                  <a:rPr lang="en-US" sz="2400" dirty="0"/>
                  <a:t> and unique factors </a:t>
                </a:r>
                <a:r>
                  <a:rPr lang="en-US" sz="2400" i="1" dirty="0"/>
                  <a:t>u</a:t>
                </a:r>
                <a:r>
                  <a:rPr lang="en-US" sz="2400" dirty="0"/>
                  <a:t>:</a:t>
                </a:r>
              </a:p>
              <a:p>
                <a:pPr marL="914400" lvl="1" indent="-457200">
                  <a:buFont typeface="+mj-lt"/>
                  <a:buAutoNum type="arabicPeriod"/>
                </a:pPr>
                <a:r>
                  <a:rPr lang="en-US" dirty="0"/>
                  <a:t>The common factors and the unique factors are independently distributed. As such, the common factors are </a:t>
                </a:r>
                <a:r>
                  <a:rPr lang="en-US" b="1" dirty="0"/>
                  <a:t>uncorrelated</a:t>
                </a:r>
                <a:r>
                  <a:rPr lang="en-US" dirty="0"/>
                  <a:t> with the unique factors. In other words, </a:t>
                </a:r>
                <a14:m>
                  <m:oMath xmlns:m="http://schemas.openxmlformats.org/officeDocument/2006/math">
                    <m:sSub>
                      <m:sSubPr>
                        <m:ctrlPr>
                          <a:rPr lang="en-US" b="1" i="1" smtClean="0">
                            <a:latin typeface="Cambria Math" panose="02040503050406030204" pitchFamily="18" charset="0"/>
                          </a:rPr>
                        </m:ctrlPr>
                      </m:sSubPr>
                      <m:e>
                        <m:r>
                          <a:rPr lang="el-GR" b="1" i="1" smtClean="0">
                            <a:latin typeface="Cambria Math" panose="02040503050406030204" pitchFamily="18" charset="0"/>
                            <a:ea typeface="Cambria Math" panose="02040503050406030204" pitchFamily="18" charset="0"/>
                          </a:rPr>
                          <m:t>𝜮</m:t>
                        </m:r>
                      </m:e>
                      <m:sub>
                        <m:r>
                          <a:rPr lang="en-US" b="0" i="1" smtClean="0">
                            <a:latin typeface="Cambria Math" panose="02040503050406030204" pitchFamily="18" charset="0"/>
                          </a:rPr>
                          <m:t>𝑧𝑢</m:t>
                        </m:r>
                      </m:sub>
                    </m:sSub>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l-GR" b="1" i="1" smtClean="0">
                            <a:latin typeface="Cambria Math" panose="02040503050406030204" pitchFamily="18" charset="0"/>
                            <a:ea typeface="Cambria Math" panose="02040503050406030204" pitchFamily="18" charset="0"/>
                          </a:rPr>
                          <m:t>𝜮</m:t>
                        </m:r>
                        <m:r>
                          <a:rPr lang="en-US" b="1"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𝑢𝑧</m:t>
                        </m:r>
                      </m:sub>
                    </m:sSub>
                  </m:oMath>
                </a14:m>
                <a:endParaRPr lang="en-US" b="1" dirty="0"/>
              </a:p>
              <a:p>
                <a:pPr marL="914400" lvl="1" indent="-457200">
                  <a:buFont typeface="+mj-lt"/>
                  <a:buAutoNum type="arabicPeriod"/>
                </a:pPr>
                <a:r>
                  <a:rPr lang="en-US" dirty="0"/>
                  <a:t>The unique factors are mutually independent. As such, the unique factors for different MVs are </a:t>
                </a:r>
                <a:r>
                  <a:rPr lang="en-US" b="1" dirty="0"/>
                  <a:t>uncorrelated</a:t>
                </a:r>
                <a:r>
                  <a:rPr lang="en-US" dirty="0"/>
                  <a:t> with each other. This implies that the covariance matrix </a:t>
                </a:r>
                <a14:m>
                  <m:oMath xmlns:m="http://schemas.openxmlformats.org/officeDocument/2006/math">
                    <m:sSub>
                      <m:sSubPr>
                        <m:ctrlPr>
                          <a:rPr lang="en-US" i="1" smtClean="0">
                            <a:latin typeface="Cambria Math" panose="02040503050406030204" pitchFamily="18" charset="0"/>
                          </a:rPr>
                        </m:ctrlPr>
                      </m:sSubPr>
                      <m:e>
                        <m:r>
                          <a:rPr lang="el-GR" b="1" i="1" smtClean="0">
                            <a:latin typeface="Cambria Math" panose="02040503050406030204" pitchFamily="18" charset="0"/>
                            <a:ea typeface="Cambria Math" panose="02040503050406030204" pitchFamily="18" charset="0"/>
                          </a:rPr>
                          <m:t>𝜮</m:t>
                        </m:r>
                      </m:e>
                      <m:sub>
                        <m:r>
                          <a:rPr lang="en-US" b="0" i="1" smtClean="0">
                            <a:latin typeface="Cambria Math" panose="02040503050406030204" pitchFamily="18" charset="0"/>
                          </a:rPr>
                          <m:t>𝑢𝑢</m:t>
                        </m:r>
                      </m:sub>
                    </m:sSub>
                  </m:oMath>
                </a14:m>
                <a:r>
                  <a:rPr lang="en-US" dirty="0"/>
                  <a:t> is diagonal. </a:t>
                </a:r>
              </a:p>
              <a:p>
                <a:pPr marL="914400" lvl="1" indent="-457200">
                  <a:buFont typeface="+mj-lt"/>
                  <a:buAutoNum type="arabicPeriod"/>
                </a:pPr>
                <a:r>
                  <a:rPr lang="en-US" dirty="0"/>
                  <a:t>The common factors and the unique factors are standardized to have means of zero.</a:t>
                </a:r>
              </a:p>
              <a:p>
                <a:pPr marL="914400" lvl="1" indent="-457200">
                  <a:buFont typeface="+mj-lt"/>
                  <a:buAutoNum type="arabicPeriod"/>
                </a:pPr>
                <a:r>
                  <a:rPr lang="en-US" dirty="0"/>
                  <a:t>The common factors are also standardized to have unit variances (variances of 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r="-1217" b="-1821"/>
                </a:stretch>
              </a:blipFill>
            </p:spPr>
            <p:txBody>
              <a:bodyPr/>
              <a:lstStyle/>
              <a:p>
                <a:r>
                  <a:rPr lang="en-US">
                    <a:noFill/>
                  </a:rPr>
                  <a:t> </a:t>
                </a:r>
              </a:p>
            </p:txBody>
          </p:sp>
        </mc:Fallback>
      </mc:AlternateContent>
    </p:spTree>
    <p:extLst>
      <p:ext uri="{BB962C8B-B14F-4D97-AF65-F5344CB8AC3E}">
        <p14:creationId xmlns:p14="http://schemas.microsoft.com/office/powerpoint/2010/main" val="363693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The mean and covariance structures are derived from the data model:</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𝒙</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oMath>
                  </m:oMathPara>
                </a14:m>
                <a:endParaRPr lang="en-US" sz="2400" dirty="0"/>
              </a:p>
              <a:p>
                <a:r>
                  <a:rPr lang="en-US" sz="2400" dirty="0"/>
                  <a:t>Let’s derive the mean structure first. We want an equation that represents the mean vector </a:t>
                </a:r>
                <a:r>
                  <a:rPr lang="en-US" sz="2400" b="1" i="1" dirty="0"/>
                  <a:t>μ </a:t>
                </a:r>
                <a:r>
                  <a:rPr lang="en-US" sz="2400" dirty="0"/>
                  <a:t>of the manifest variables. If we take the expectation of both sides of the equation above, we get:</a:t>
                </a:r>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m:t>
                      </m:r>
                      <m:r>
                        <a:rPr lang="en-US" sz="2400" b="1" i="1">
                          <a:latin typeface="Cambria Math" panose="02040503050406030204" pitchFamily="18" charset="0"/>
                        </a:rPr>
                        <m:t>𝒙</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𝜦</m:t>
                      </m:r>
                      <m:r>
                        <a:rPr lang="en-US" sz="2400" b="0" i="1" smtClean="0">
                          <a:latin typeface="Cambria Math" panose="02040503050406030204" pitchFamily="18" charset="0"/>
                          <a:ea typeface="Cambria Math" panose="02040503050406030204" pitchFamily="18" charset="0"/>
                        </a:rPr>
                        <m:t>𝐸</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𝐸</m:t>
                      </m:r>
                      <m:r>
                        <a:rPr lang="en-US" sz="2400" b="1" i="1">
                          <a:latin typeface="Cambria Math" panose="02040503050406030204" pitchFamily="18" charset="0"/>
                          <a:ea typeface="Cambria Math" panose="02040503050406030204" pitchFamily="18" charset="0"/>
                        </a:rPr>
                        <m:t>𝒖</m:t>
                      </m:r>
                    </m:oMath>
                  </m:oMathPara>
                </a14:m>
                <a:endParaRPr lang="en-US" sz="2400" b="1" dirty="0"/>
              </a:p>
              <a:p>
                <a:r>
                  <a:rPr lang="en-US" sz="2400" dirty="0"/>
                  <a:t>Given the assumptions we previously talked about, this follows:</a:t>
                </a:r>
              </a:p>
              <a:p>
                <a:pPr marL="0" indent="0">
                  <a:buNone/>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𝝁</m:t>
                          </m:r>
                        </m:e>
                        <m:sub>
                          <m:r>
                            <m:rPr>
                              <m:sty m:val="p"/>
                            </m:rPr>
                            <a:rPr lang="en-US" sz="2400" b="0" i="0" smtClean="0">
                              <a:latin typeface="Cambria Math" panose="02040503050406030204" pitchFamily="18" charset="0"/>
                            </a:rPr>
                            <m:t>x</m:t>
                          </m:r>
                        </m:sub>
                      </m:sSub>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𝜦</m:t>
                      </m:r>
                      <m:r>
                        <a:rPr lang="en-US" sz="2400" b="1" i="1" smtClean="0">
                          <a:latin typeface="Cambria Math" panose="02040503050406030204" pitchFamily="18" charset="0"/>
                          <a:ea typeface="Cambria Math" panose="02040503050406030204" pitchFamily="18" charset="0"/>
                        </a:rPr>
                        <m:t>𝟎</m:t>
                      </m:r>
                      <m:r>
                        <a:rPr lang="en-US"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oMath>
                  </m:oMathPara>
                </a14:m>
                <a:endParaRPr lang="en-US" sz="2400" b="1" dirty="0"/>
              </a:p>
              <a:p>
                <a:pPr marL="0" indent="0">
                  <a:buNone/>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𝝁</m:t>
                          </m:r>
                        </m:e>
                        <m:sub>
                          <m:r>
                            <m:rPr>
                              <m:sty m:val="p"/>
                            </m:rPr>
                            <a:rPr lang="en-US" sz="2400">
                              <a:latin typeface="Cambria Math" panose="02040503050406030204" pitchFamily="18" charset="0"/>
                            </a:rPr>
                            <m:t>x</m:t>
                          </m:r>
                        </m:sub>
                      </m:sSub>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𝝁</m:t>
                      </m:r>
                    </m:oMath>
                  </m:oMathPara>
                </a14:m>
                <a:endParaRPr lang="en-US" sz="2400" b="1" dirty="0"/>
              </a:p>
              <a:p>
                <a:pPr marL="0" indent="0">
                  <a:buNone/>
                </a:pPr>
                <a:endParaRPr lang="en-US" sz="2400" b="1" dirty="0"/>
              </a:p>
              <a:p>
                <a:pPr marL="0" indent="0">
                  <a:buNone/>
                </a:pPr>
                <a:endParaRPr lang="en-US" sz="2400" dirty="0"/>
              </a:p>
              <a:p>
                <a:pPr marL="0" indent="0" algn="ctr">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US">
                    <a:noFill/>
                  </a:rPr>
                  <a:t> </a:t>
                </a:r>
              </a:p>
            </p:txBody>
          </p:sp>
        </mc:Fallback>
      </mc:AlternateContent>
    </p:spTree>
    <p:extLst>
      <p:ext uri="{BB962C8B-B14F-4D97-AF65-F5344CB8AC3E}">
        <p14:creationId xmlns:p14="http://schemas.microsoft.com/office/powerpoint/2010/main" val="127016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400" dirty="0"/>
                  <a:t>This implies that the means of the MVs are not restricted by the model. </a:t>
                </a:r>
              </a:p>
              <a:p>
                <a:endParaRPr lang="en-US" sz="2400" b="1" dirty="0"/>
              </a:p>
              <a:p>
                <a:r>
                  <a:rPr lang="en-US" sz="2400" dirty="0"/>
                  <a:t>Alright. Let’s consider the derivation of the covariance structure. What we want is to obtain an equation for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𝑥𝑥</m:t>
                        </m:r>
                      </m:sub>
                    </m:sSub>
                  </m:oMath>
                </a14:m>
                <a:r>
                  <a:rPr lang="en-US" sz="2400" dirty="0"/>
                  <a:t>, the covariance matrix of the MVs. </a:t>
                </a:r>
              </a:p>
              <a:p>
                <a:endParaRPr lang="en-US" sz="2400" dirty="0"/>
              </a:p>
              <a:p>
                <a:r>
                  <a:rPr lang="en-US" sz="2400" dirty="0"/>
                  <a:t>Let us subtract the mean vector from both sides of the data model:</a:t>
                </a:r>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𝒙</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oMath>
                  </m:oMathPara>
                </a14:m>
                <a:endParaRPr lang="en-US" sz="24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𝒙</m:t>
                      </m:r>
                      <m:r>
                        <a:rPr lang="en-US" sz="2400" b="1" i="1" smtClean="0">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oMath>
                  </m:oMathPara>
                </a14:m>
                <a:endParaRPr lang="en-US" sz="2400" dirty="0"/>
              </a:p>
              <a:p>
                <a:pPr marL="0" indent="0">
                  <a:buNone/>
                </a:pPr>
                <a:endParaRPr lang="cs-CZ" sz="2400" dirty="0"/>
              </a:p>
              <a:p>
                <a:pPr marL="0" indent="0">
                  <a:buNone/>
                </a:pPr>
                <a:r>
                  <a:rPr lang="cs-CZ" sz="2400" dirty="0"/>
                  <a:t>...this equation expresses deviations of individual scores from population means as functions of factor scores, factor loadings and unique factor scores. </a:t>
                </a:r>
                <a:endParaRPr lang="en-US" sz="2400" dirty="0"/>
              </a:p>
              <a:p>
                <a:pPr marL="0" indent="0">
                  <a:buNone/>
                </a:pPr>
                <a:endParaRPr lang="en-US" sz="2400" dirty="0"/>
              </a:p>
              <a:p>
                <a:pPr marL="0" indent="0" algn="ctr">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54" t="-2241" b="-1120"/>
                </a:stretch>
              </a:blipFill>
            </p:spPr>
            <p:txBody>
              <a:bodyPr/>
              <a:lstStyle/>
              <a:p>
                <a:r>
                  <a:rPr lang="en-US">
                    <a:noFill/>
                  </a:rPr>
                  <a:t> </a:t>
                </a:r>
              </a:p>
            </p:txBody>
          </p:sp>
        </mc:Fallback>
      </mc:AlternateContent>
    </p:spTree>
    <p:extLst>
      <p:ext uri="{BB962C8B-B14F-4D97-AF65-F5344CB8AC3E}">
        <p14:creationId xmlns:p14="http://schemas.microsoft.com/office/powerpoint/2010/main" val="276149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cs-CZ" sz="2400" dirty="0"/>
                  <a:t>Now, we will post-multiply both sides of the equation by a transpose:</a:t>
                </a:r>
              </a:p>
              <a:p>
                <a:pPr marL="0" indent="0" algn="ctr">
                  <a:buNone/>
                </a:pPr>
                <a14:m>
                  <m:oMath xmlns:m="http://schemas.openxmlformats.org/officeDocument/2006/math">
                    <m:d>
                      <m:dPr>
                        <m:ctrlPr>
                          <a:rPr lang="cs-CZ" sz="2400" b="1" i="1" smtClean="0">
                            <a:latin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d>
                      <m:dPr>
                        <m:ctrlPr>
                          <a:rPr lang="cs-CZ" sz="2400" b="1"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m:t>
                    </m:r>
                    <m:r>
                      <a:rPr lang="cs-CZ"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r>
                      <a:rPr lang="cs-CZ" sz="2400" b="1" i="1" smtClean="0">
                        <a:latin typeface="Cambria Math" panose="02040503050406030204" pitchFamily="18" charset="0"/>
                        <a:ea typeface="Cambria Math" panose="02040503050406030204" pitchFamily="18" charset="0"/>
                      </a:rPr>
                      <m:t>)</m:t>
                    </m:r>
                  </m:oMath>
                </a14:m>
                <a:r>
                  <a:rPr lang="cs-CZ" sz="2400" b="1" dirty="0">
                    <a:ea typeface="Cambria Math" panose="02040503050406030204" pitchFamily="18" charset="0"/>
                  </a:rPr>
                  <a:t> </a:t>
                </a:r>
                <a14:m>
                  <m:oMath xmlns:m="http://schemas.openxmlformats.org/officeDocument/2006/math">
                    <m:r>
                      <a:rPr lang="cs-CZ"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r>
                      <a:rPr lang="cs-CZ" sz="2400" b="1" i="1">
                        <a:latin typeface="Cambria Math" panose="02040503050406030204" pitchFamily="18" charset="0"/>
                        <a:ea typeface="Cambria Math" panose="02040503050406030204" pitchFamily="18" charset="0"/>
                      </a:rPr>
                      <m:t>)</m:t>
                    </m:r>
                  </m:oMath>
                </a14:m>
                <a:r>
                  <a:rPr lang="en-US" sz="2400" dirty="0"/>
                  <a:t>’</a:t>
                </a:r>
              </a:p>
              <a:p>
                <a:pPr marL="0" indent="0">
                  <a:buNone/>
                </a:pPr>
                <a:r>
                  <a:rPr lang="en-US" sz="2400" dirty="0"/>
                  <a:t>…because the transpose of a sum equals the sum of the transposes:</a:t>
                </a:r>
              </a:p>
              <a:p>
                <a:pPr marL="0" indent="0" algn="ctr">
                  <a:buNone/>
                </a:pPr>
                <a14:m>
                  <m:oMath xmlns:m="http://schemas.openxmlformats.org/officeDocument/2006/math">
                    <m:d>
                      <m:dPr>
                        <m:ctrlPr>
                          <a:rPr lang="cs-CZ" sz="2400" b="1" i="1">
                            <a:latin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d>
                      <m:dPr>
                        <m:ctrlPr>
                          <a:rPr lang="cs-CZ" sz="2400" b="1"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1" i="1">
                        <a:latin typeface="Cambria Math" panose="02040503050406030204" pitchFamily="18" charset="0"/>
                        <a:ea typeface="Cambria Math" panose="02040503050406030204" pitchFamily="18" charset="0"/>
                      </a:rPr>
                      <m:t>′=</m:t>
                    </m:r>
                    <m:r>
                      <a:rPr lang="cs-CZ"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r>
                      <a:rPr lang="cs-CZ" sz="2400" b="1" i="1">
                        <a:latin typeface="Cambria Math" panose="02040503050406030204" pitchFamily="18" charset="0"/>
                        <a:ea typeface="Cambria Math" panose="02040503050406030204" pitchFamily="18" charset="0"/>
                      </a:rPr>
                      <m:t>)</m:t>
                    </m:r>
                  </m:oMath>
                </a14:m>
                <a:r>
                  <a:rPr lang="cs-CZ" sz="2400" b="1" dirty="0">
                    <a:ea typeface="Cambria Math" panose="02040503050406030204" pitchFamily="18" charset="0"/>
                  </a:rPr>
                  <a:t> </a:t>
                </a:r>
                <a14:m>
                  <m:oMath xmlns:m="http://schemas.openxmlformats.org/officeDocument/2006/math">
                    <m:r>
                      <a:rPr lang="cs-CZ" sz="2400" b="1" i="1">
                        <a:latin typeface="Cambria Math" panose="02040503050406030204" pitchFamily="18" charset="0"/>
                        <a:ea typeface="Cambria Math" panose="02040503050406030204" pitchFamily="18" charset="0"/>
                      </a:rPr>
                      <m:t>(</m:t>
                    </m:r>
                    <m:r>
                      <a:rPr lang="cs-CZ"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cs-CZ"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r>
                      <a:rPr lang="en-US" sz="2400" b="1" i="1" smtClean="0">
                        <a:latin typeface="Cambria Math" panose="02040503050406030204" pitchFamily="18" charset="0"/>
                        <a:ea typeface="Cambria Math" panose="02040503050406030204" pitchFamily="18" charset="0"/>
                      </a:rPr>
                      <m:t>′</m:t>
                    </m:r>
                    <m:r>
                      <a:rPr lang="cs-CZ" sz="2400" b="1" i="1">
                        <a:latin typeface="Cambria Math" panose="02040503050406030204" pitchFamily="18" charset="0"/>
                        <a:ea typeface="Cambria Math" panose="02040503050406030204" pitchFamily="18" charset="0"/>
                      </a:rPr>
                      <m:t>)</m:t>
                    </m:r>
                  </m:oMath>
                </a14:m>
                <a:endParaRPr lang="en-US" sz="2400" dirty="0"/>
              </a:p>
              <a:p>
                <a:pPr marL="0" indent="0">
                  <a:buNone/>
                </a:pPr>
                <a:r>
                  <a:rPr lang="en-US" sz="2400" dirty="0"/>
                  <a:t>…because the transpose of a product is equal to the product of the transposes in reverse order:</a:t>
                </a:r>
              </a:p>
              <a:p>
                <a:pPr marL="0" indent="0" algn="ctr">
                  <a:buNone/>
                </a:pPr>
                <a14:m>
                  <m:oMath xmlns:m="http://schemas.openxmlformats.org/officeDocument/2006/math">
                    <m:d>
                      <m:dPr>
                        <m:ctrlPr>
                          <a:rPr lang="cs-CZ" sz="2400" b="1" i="1">
                            <a:latin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d>
                      <m:dPr>
                        <m:ctrlPr>
                          <a:rPr lang="cs-CZ" sz="2400" b="1"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1" i="1">
                        <a:latin typeface="Cambria Math" panose="02040503050406030204" pitchFamily="18" charset="0"/>
                        <a:ea typeface="Cambria Math" panose="02040503050406030204" pitchFamily="18" charset="0"/>
                      </a:rPr>
                      <m:t>′=</m:t>
                    </m:r>
                    <m:r>
                      <a:rPr lang="cs-CZ"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r>
                      <a:rPr lang="cs-CZ" sz="2400" b="1" i="1">
                        <a:latin typeface="Cambria Math" panose="02040503050406030204" pitchFamily="18" charset="0"/>
                        <a:ea typeface="Cambria Math" panose="02040503050406030204" pitchFamily="18" charset="0"/>
                      </a:rPr>
                      <m:t>)</m:t>
                    </m:r>
                  </m:oMath>
                </a14:m>
                <a:r>
                  <a:rPr lang="cs-CZ" sz="2400" b="1" dirty="0">
                    <a:ea typeface="Cambria Math" panose="02040503050406030204" pitchFamily="18" charset="0"/>
                  </a:rPr>
                  <a:t> </a:t>
                </a:r>
                <a14:m>
                  <m:oMath xmlns:m="http://schemas.openxmlformats.org/officeDocument/2006/math">
                    <m:r>
                      <a:rPr lang="cs-CZ"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𝒛</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r>
                      <a:rPr lang="en-US" sz="2400" b="1" i="1">
                        <a:latin typeface="Cambria Math" panose="02040503050406030204" pitchFamily="18" charset="0"/>
                        <a:ea typeface="Cambria Math" panose="02040503050406030204" pitchFamily="18" charset="0"/>
                      </a:rPr>
                      <m:t>′)</m:t>
                    </m:r>
                  </m:oMath>
                </a14:m>
                <a:endParaRPr lang="en-US" sz="2400" dirty="0"/>
              </a:p>
              <a:p>
                <a:pPr marL="0" indent="0">
                  <a:buNone/>
                </a:pPr>
                <a:r>
                  <a:rPr lang="en-US" sz="2400" dirty="0"/>
                  <a:t>…expanding, we get:</a:t>
                </a:r>
              </a:p>
              <a:p>
                <a:pPr marL="0" indent="0" algn="ctr">
                  <a:buNone/>
                </a:pPr>
                <a14:m>
                  <m:oMath xmlns:m="http://schemas.openxmlformats.org/officeDocument/2006/math">
                    <m:d>
                      <m:dPr>
                        <m:ctrlPr>
                          <a:rPr lang="cs-CZ" sz="2400" b="1" i="1">
                            <a:latin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sSup>
                      <m:sSupPr>
                        <m:ctrlPr>
                          <a:rPr lang="en-US" sz="2400" b="1" i="1">
                            <a:latin typeface="Cambria Math" panose="02040503050406030204" pitchFamily="18" charset="0"/>
                            <a:ea typeface="Cambria Math" panose="02040503050406030204" pitchFamily="18" charset="0"/>
                          </a:rPr>
                        </m:ctrlPr>
                      </m:sSupPr>
                      <m:e>
                        <m:d>
                          <m:dPr>
                            <m:ctrlPr>
                              <a:rPr lang="cs-CZ" sz="2400" b="1"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𝒛</m:t>
                        </m:r>
                      </m:e>
                      <m:sup>
                        <m:r>
                          <a:rPr lang="en-US" sz="2400" b="1" i="1">
                            <a:latin typeface="Cambria Math" panose="02040503050406030204" pitchFamily="18" charset="0"/>
                            <a:ea typeface="Cambria Math" panose="02040503050406030204" pitchFamily="18" charset="0"/>
                          </a:rPr>
                          <m:t>′</m:t>
                        </m:r>
                      </m:sup>
                    </m:sSup>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𝒖</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𝒛</m:t>
                        </m:r>
                      </m:e>
                      <m:sup>
                        <m:r>
                          <a:rPr lang="en-US" sz="2400" b="1" i="1">
                            <a:latin typeface="Cambria Math" panose="02040503050406030204" pitchFamily="18" charset="0"/>
                            <a:ea typeface="Cambria Math" panose="02040503050406030204" pitchFamily="18" charset="0"/>
                          </a:rPr>
                          <m:t>′</m:t>
                        </m:r>
                      </m:sup>
                    </m:sSup>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oMath>
                </a14:m>
                <a:r>
                  <a:rPr lang="en-US" sz="2400" b="1" dirty="0">
                    <a:ea typeface="Cambria Math" panose="02040503050406030204" pitchFamily="18" charset="0"/>
                  </a:rPr>
                  <a:t> </a:t>
                </a:r>
                <a14:m>
                  <m:oMath xmlns:m="http://schemas.openxmlformats.org/officeDocument/2006/math">
                    <m:r>
                      <a:rPr lang="en-US" sz="2400" b="1" i="1">
                        <a:latin typeface="Cambria Math" panose="02040503050406030204" pitchFamily="18" charset="0"/>
                        <a:ea typeface="Cambria Math" panose="02040503050406030204" pitchFamily="18" charset="0"/>
                      </a:rPr>
                      <m:t>𝒖𝒖</m:t>
                    </m:r>
                    <m:r>
                      <a:rPr lang="en-US" sz="2400" b="1" i="1" smtClean="0">
                        <a:latin typeface="Cambria Math" panose="02040503050406030204" pitchFamily="18" charset="0"/>
                        <a:ea typeface="Cambria Math" panose="02040503050406030204" pitchFamily="18" charset="0"/>
                      </a:rPr>
                      <m:t>′</m:t>
                    </m:r>
                  </m:oMath>
                </a14:m>
                <a:endParaRPr lang="en-US" sz="2400" dirty="0"/>
              </a:p>
              <a:p>
                <a:pPr marL="0" indent="0" algn="ctr">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ctr">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1961"/>
                </a:stretch>
              </a:blipFill>
            </p:spPr>
            <p:txBody>
              <a:bodyPr/>
              <a:lstStyle/>
              <a:p>
                <a:r>
                  <a:rPr lang="en-US">
                    <a:noFill/>
                  </a:rPr>
                  <a:t> </a:t>
                </a:r>
              </a:p>
            </p:txBody>
          </p:sp>
        </mc:Fallback>
      </mc:AlternateContent>
    </p:spTree>
    <p:extLst>
      <p:ext uri="{BB962C8B-B14F-4D97-AF65-F5344CB8AC3E}">
        <p14:creationId xmlns:p14="http://schemas.microsoft.com/office/powerpoint/2010/main" val="354609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14:m>
                  <m:oMath xmlns:m="http://schemas.openxmlformats.org/officeDocument/2006/math">
                    <m:d>
                      <m:dPr>
                        <m:ctrlPr>
                          <a:rPr lang="cs-CZ" sz="2400" b="1" i="1" smtClean="0">
                            <a:latin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sSup>
                      <m:sSupPr>
                        <m:ctrlPr>
                          <a:rPr lang="en-US" sz="2400" b="1" i="1">
                            <a:latin typeface="Cambria Math" panose="02040503050406030204" pitchFamily="18" charset="0"/>
                            <a:ea typeface="Cambria Math" panose="02040503050406030204" pitchFamily="18" charset="0"/>
                          </a:rPr>
                        </m:ctrlPr>
                      </m:sSupPr>
                      <m:e>
                        <m:d>
                          <m:dPr>
                            <m:ctrlPr>
                              <a:rPr lang="cs-CZ" sz="2400" b="1"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𝒛</m:t>
                        </m:r>
                      </m:e>
                      <m:sup>
                        <m:r>
                          <a:rPr lang="en-US" sz="2400" b="1" i="1">
                            <a:latin typeface="Cambria Math" panose="02040503050406030204" pitchFamily="18" charset="0"/>
                            <a:ea typeface="Cambria Math" panose="02040503050406030204" pitchFamily="18" charset="0"/>
                          </a:rPr>
                          <m:t>′</m:t>
                        </m:r>
                      </m:sup>
                    </m:sSup>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𝒖</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𝒛</m:t>
                        </m:r>
                      </m:e>
                      <m:sup>
                        <m:r>
                          <a:rPr lang="en-US" sz="2400" b="1" i="1">
                            <a:latin typeface="Cambria Math" panose="02040503050406030204" pitchFamily="18" charset="0"/>
                            <a:ea typeface="Cambria Math" panose="02040503050406030204" pitchFamily="18" charset="0"/>
                          </a:rPr>
                          <m:t>′</m:t>
                        </m:r>
                      </m:sup>
                    </m:sSup>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oMath>
                </a14:m>
                <a:r>
                  <a:rPr lang="en-US" sz="2400" b="1" dirty="0">
                    <a:ea typeface="Cambria Math" panose="02040503050406030204" pitchFamily="18" charset="0"/>
                  </a:rPr>
                  <a:t> </a:t>
                </a:r>
                <a14:m>
                  <m:oMath xmlns:m="http://schemas.openxmlformats.org/officeDocument/2006/math">
                    <m:r>
                      <a:rPr lang="en-US" sz="2400" b="1" i="1">
                        <a:latin typeface="Cambria Math" panose="02040503050406030204" pitchFamily="18" charset="0"/>
                        <a:ea typeface="Cambria Math" panose="02040503050406030204" pitchFamily="18" charset="0"/>
                      </a:rPr>
                      <m:t>𝒖𝒖</m:t>
                    </m:r>
                    <m:r>
                      <a:rPr lang="en-US" sz="2400" b="1" i="1" smtClean="0">
                        <a:latin typeface="Cambria Math" panose="02040503050406030204" pitchFamily="18" charset="0"/>
                        <a:ea typeface="Cambria Math" panose="02040503050406030204" pitchFamily="18" charset="0"/>
                      </a:rPr>
                      <m:t>′</m:t>
                    </m:r>
                  </m:oMath>
                </a14:m>
                <a:endParaRPr lang="en-US" sz="2400" dirty="0"/>
              </a:p>
              <a:p>
                <a:pPr marL="0" indent="0">
                  <a:buNone/>
                </a:pPr>
                <a:r>
                  <a:rPr lang="en-US" sz="2400" dirty="0"/>
                  <a:t>…then, we take the expectations of both sides:</a:t>
                </a:r>
              </a:p>
              <a:p>
                <a:pPr marL="0" indent="0" algn="ctr">
                  <a:buNone/>
                </a:pPr>
                <a14:m>
                  <m:oMath xmlns:m="http://schemas.openxmlformats.org/officeDocument/2006/math">
                    <m:r>
                      <a:rPr lang="en-US" sz="2400" b="0" i="1" smtClean="0">
                        <a:latin typeface="Cambria Math" panose="02040503050406030204" pitchFamily="18" charset="0"/>
                      </a:rPr>
                      <m:t>𝐸</m:t>
                    </m:r>
                    <m:r>
                      <a:rPr lang="en-US" sz="2400" b="0" i="1" smtClean="0">
                        <a:latin typeface="Cambria Math" panose="02040503050406030204" pitchFamily="18" charset="0"/>
                      </a:rPr>
                      <m:t>[</m:t>
                    </m:r>
                    <m:d>
                      <m:dPr>
                        <m:ctrlPr>
                          <a:rPr lang="cs-CZ" sz="2400" b="1" i="1">
                            <a:latin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sSup>
                      <m:sSupPr>
                        <m:ctrlPr>
                          <a:rPr lang="en-US" sz="2400" b="1" i="1">
                            <a:latin typeface="Cambria Math" panose="02040503050406030204" pitchFamily="18" charset="0"/>
                            <a:ea typeface="Cambria Math" panose="02040503050406030204" pitchFamily="18" charset="0"/>
                          </a:rPr>
                        </m:ctrlPr>
                      </m:sSupPr>
                      <m:e>
                        <m:d>
                          <m:dPr>
                            <m:ctrlPr>
                              <a:rPr lang="cs-CZ" sz="2400" b="1"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m:t>
                    </m:r>
                    <m:r>
                      <a:rPr lang="en-US" sz="2400" b="1" i="0">
                        <a:latin typeface="Cambria Math" panose="02040503050406030204" pitchFamily="18" charset="0"/>
                        <a:ea typeface="Cambria Math" panose="02040503050406030204" pitchFamily="18" charset="0"/>
                      </a:rPr>
                      <m:t>𝚲</m:t>
                    </m:r>
                    <m:r>
                      <a:rPr lang="en-US" sz="2400" b="0" i="1" smtClean="0">
                        <a:latin typeface="Cambria Math" panose="02040503050406030204" pitchFamily="18" charset="0"/>
                        <a:ea typeface="Cambria Math" panose="02040503050406030204" pitchFamily="18" charset="0"/>
                      </a:rPr>
                      <m:t>𝐸</m:t>
                    </m:r>
                    <m:r>
                      <a:rPr lang="en-US" sz="2400" b="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𝒛</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𝒛</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0">
                        <a:latin typeface="Cambria Math" panose="02040503050406030204" pitchFamily="18" charset="0"/>
                        <a:ea typeface="Cambria Math" panose="02040503050406030204" pitchFamily="18" charset="0"/>
                      </a:rPr>
                      <m:t>𝚲</m:t>
                    </m:r>
                    <m:r>
                      <a:rPr lang="en-US" sz="2400" b="0" i="1" smtClean="0">
                        <a:latin typeface="Cambria Math" panose="02040503050406030204" pitchFamily="18" charset="0"/>
                        <a:ea typeface="Cambria Math" panose="02040503050406030204" pitchFamily="18" charset="0"/>
                      </a:rPr>
                      <m:t>𝐸</m:t>
                    </m:r>
                    <m:r>
                      <a:rPr lang="en-US" sz="2400" b="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𝒛</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𝒖</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𝐸</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𝒛</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oMath>
                </a14:m>
                <a:r>
                  <a:rPr lang="en-US" sz="2400" b="1" dirty="0">
                    <a:ea typeface="Cambria Math" panose="02040503050406030204" pitchFamily="18" charset="0"/>
                  </a:rPr>
                  <a:t> </a:t>
                </a:r>
                <a14:m>
                  <m:oMath xmlns:m="http://schemas.openxmlformats.org/officeDocument/2006/math">
                    <m:r>
                      <a:rPr lang="en-US" sz="2400" b="0" i="1" smtClean="0">
                        <a:latin typeface="Cambria Math" panose="02040503050406030204" pitchFamily="18" charset="0"/>
                        <a:ea typeface="Cambria Math" panose="02040503050406030204" pitchFamily="18" charset="0"/>
                      </a:rPr>
                      <m:t>𝐸</m:t>
                    </m:r>
                    <m:r>
                      <a:rPr lang="en-US" sz="2400" b="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𝒖</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oMath>
                </a14:m>
                <a:endParaRPr lang="en-US" sz="2400" dirty="0"/>
              </a:p>
              <a:p>
                <a:pPr marL="0" indent="0" algn="ctr">
                  <a:buNone/>
                </a:pPr>
                <a:endParaRPr lang="en-US" sz="2400" dirty="0"/>
              </a:p>
              <a:p>
                <a:pPr marL="0" indent="0">
                  <a:buNone/>
                </a:pPr>
                <a:r>
                  <a:rPr lang="en-US" sz="2400" dirty="0"/>
                  <a:t>We can simplify, because all the expectations represent a covariance matrix of some sort:</a:t>
                </a:r>
              </a:p>
              <a:p>
                <a:pPr marL="0" indent="0" algn="ctr">
                  <a:buNone/>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𝑥𝑥</m:t>
                          </m:r>
                        </m:sub>
                      </m:sSub>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𝑧𝑧</m:t>
                          </m:r>
                        </m:sub>
                      </m:sSub>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𝑧𝑢</m:t>
                          </m:r>
                        </m:sub>
                      </m:sSub>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𝑢𝑧</m:t>
                          </m:r>
                        </m:sub>
                      </m:sSub>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𝑢𝑢</m:t>
                          </m:r>
                        </m:sub>
                      </m:sSub>
                    </m:oMath>
                  </m:oMathPara>
                </a14:m>
                <a:endParaRPr lang="en-US" sz="2400" dirty="0"/>
              </a:p>
              <a:p>
                <a:pPr marL="0" indent="0">
                  <a:buNone/>
                </a:pPr>
                <a:endParaRPr lang="en-US" sz="2400" dirty="0"/>
              </a:p>
              <a:p>
                <a:pPr marL="0" indent="0" algn="ctr">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ctr">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a:stretch>
              </a:blipFill>
            </p:spPr>
            <p:txBody>
              <a:bodyPr/>
              <a:lstStyle/>
              <a:p>
                <a:r>
                  <a:rPr lang="en-US">
                    <a:noFill/>
                  </a:rPr>
                  <a:t> </a:t>
                </a:r>
              </a:p>
            </p:txBody>
          </p:sp>
        </mc:Fallback>
      </mc:AlternateContent>
    </p:spTree>
    <p:extLst>
      <p:ext uri="{BB962C8B-B14F-4D97-AF65-F5344CB8AC3E}">
        <p14:creationId xmlns:p14="http://schemas.microsoft.com/office/powerpoint/2010/main" val="44947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lgn="ctr">
                  <a:buNone/>
                </a:pPr>
                <a:endParaRPr lang="en-US" sz="2400" b="1"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𝑥𝑥</m:t>
                          </m:r>
                        </m:sub>
                      </m:sSub>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𝑧𝑧</m:t>
                          </m:r>
                        </m:sub>
                      </m:sSub>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𝑧𝑢</m:t>
                          </m:r>
                        </m:sub>
                      </m:sSub>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𝑢𝑧</m:t>
                          </m:r>
                        </m:sub>
                      </m:sSub>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𝑢𝑢</m:t>
                          </m:r>
                        </m:sub>
                      </m:sSub>
                    </m:oMath>
                  </m:oMathPara>
                </a14:m>
                <a:endParaRPr lang="en-US" sz="2400" b="1" dirty="0">
                  <a:ea typeface="Cambria Math" panose="02040503050406030204" pitchFamily="18" charset="0"/>
                </a:endParaRPr>
              </a:p>
              <a:p>
                <a:pPr marL="0" indent="0" algn="ctr">
                  <a:buNone/>
                </a:pPr>
                <a:endParaRPr lang="en-US" sz="2400" dirty="0"/>
              </a:p>
              <a:p>
                <a:r>
                  <a:rPr lang="en-US" sz="2400" dirty="0"/>
                  <a:t>However, we assumed that both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𝑧𝑢</m:t>
                        </m:r>
                      </m:sub>
                    </m:sSub>
                  </m:oMath>
                </a14:m>
                <a:r>
                  <a:rPr lang="en-US" sz="2400" dirty="0"/>
                  <a:t> and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𝑢</m:t>
                        </m:r>
                        <m:r>
                          <a:rPr lang="cs-CZ" sz="2400" b="1" i="1" smtClean="0">
                            <a:latin typeface="Cambria Math" panose="02040503050406030204" pitchFamily="18" charset="0"/>
                            <a:ea typeface="Cambria Math" panose="02040503050406030204" pitchFamily="18" charset="0"/>
                          </a:rPr>
                          <m:t>𝒛</m:t>
                        </m:r>
                      </m:sub>
                    </m:sSub>
                  </m:oMath>
                </a14:m>
                <a:r>
                  <a:rPr lang="en-US" sz="2400" dirty="0"/>
                  <a:t> are zero – </a:t>
                </a:r>
                <a:r>
                  <a:rPr lang="cs-CZ" sz="2400" dirty="0"/>
                  <a:t>the common factors are not correlated with the unique factors:</a:t>
                </a:r>
              </a:p>
              <a:p>
                <a:endParaRPr lang="cs-CZ" sz="2400" dirty="0"/>
              </a:p>
              <a:p>
                <a:pPr marL="0" indent="0">
                  <a:buNone/>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𝑥𝑥</m:t>
                          </m:r>
                        </m:sub>
                      </m:sSub>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𝑧𝑧</m:t>
                          </m:r>
                        </m:sub>
                      </m:sSub>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cs-CZ" sz="2400" b="1" i="1" smtClean="0">
                          <a:latin typeface="Cambria Math" panose="02040503050406030204" pitchFamily="18" charset="0"/>
                          <a:ea typeface="Cambria Math" panose="02040503050406030204" pitchFamily="18" charset="0"/>
                        </a:rPr>
                        <m:t>𝟎</m:t>
                      </m:r>
                      <m:r>
                        <a:rPr lang="en-US" sz="2400" b="1" i="1">
                          <a:latin typeface="Cambria Math" panose="02040503050406030204" pitchFamily="18" charset="0"/>
                          <a:ea typeface="Cambria Math" panose="02040503050406030204" pitchFamily="18" charset="0"/>
                        </a:rPr>
                        <m:t>+</m:t>
                      </m:r>
                      <m:r>
                        <a:rPr lang="cs-CZ" sz="2400" b="1" i="1" smtClean="0">
                          <a:latin typeface="Cambria Math" panose="02040503050406030204" pitchFamily="18" charset="0"/>
                          <a:ea typeface="Cambria Math" panose="02040503050406030204" pitchFamily="18" charset="0"/>
                        </a:rPr>
                        <m:t>𝟎</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𝑢𝑢</m:t>
                          </m:r>
                        </m:sub>
                      </m:sSub>
                    </m:oMath>
                  </m:oMathPara>
                </a14:m>
                <a:endParaRPr lang="cs-CZ" sz="2400" dirty="0"/>
              </a:p>
              <a:p>
                <a:pPr marL="0" indent="0">
                  <a:buNone/>
                </a:pPr>
                <a:endParaRPr lang="cs-CZ" sz="2400" dirty="0"/>
              </a:p>
              <a:p>
                <a:r>
                  <a:rPr lang="en-US" sz="2400" dirty="0"/>
                  <a:t>Simplifying further</a:t>
                </a:r>
                <a:r>
                  <a:rPr lang="cs-CZ" sz="2400" dirty="0"/>
                  <a:t>:</a:t>
                </a:r>
              </a:p>
              <a:p>
                <a:pPr marL="0" indent="0">
                  <a:buNone/>
                </a:pPr>
                <a:endParaRPr lang="cs-CZ" sz="2400" dirty="0"/>
              </a:p>
              <a:p>
                <a:pPr marL="0" indent="0">
                  <a:buNone/>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𝑥𝑥</m:t>
                          </m:r>
                        </m:sub>
                      </m:sSub>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𝑧𝑧</m:t>
                          </m:r>
                        </m:sub>
                      </m:sSub>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𝑢𝑢</m:t>
                          </m:r>
                        </m:sub>
                      </m:sSub>
                    </m:oMath>
                  </m:oMathPara>
                </a14:m>
                <a:endParaRPr lang="en-US" sz="2400" dirty="0"/>
              </a:p>
              <a:p>
                <a:pPr marL="0" indent="0">
                  <a:buNone/>
                </a:pPr>
                <a:endParaRPr lang="en-US" sz="2400" dirty="0"/>
              </a:p>
              <a:p>
                <a:pPr marL="0" indent="0" algn="ctr">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39981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We will use the following notation:</a:t>
                </a:r>
              </a:p>
              <a:p>
                <a:pPr marL="0" indent="0">
                  <a:buNone/>
                </a:pPr>
                <a:endParaRPr lang="en-US" sz="2400" dirty="0"/>
              </a:p>
              <a:p>
                <a:pPr marL="457200" lvl="1" indent="0">
                  <a:buNone/>
                </a:pPr>
                <a:r>
                  <a:rPr lang="en-US" dirty="0"/>
                  <a:t>The manifest variable covariance matrix: </a:t>
                </a:r>
                <a14:m>
                  <m:oMath xmlns:m="http://schemas.openxmlformats.org/officeDocument/2006/math">
                    <m:r>
                      <a:rPr lang="en-US" b="1" i="1" smtClean="0">
                        <a:latin typeface="Cambria Math" panose="02040503050406030204" pitchFamily="18" charset="0"/>
                        <a:ea typeface="Cambria Math" panose="02040503050406030204" pitchFamily="18" charset="0"/>
                      </a:rPr>
                      <m:t>𝚺</m:t>
                    </m:r>
                    <m:r>
                      <a:rPr lang="en-US" b="1" i="1" smtClean="0">
                        <a:latin typeface="Cambria Math" panose="02040503050406030204" pitchFamily="18" charset="0"/>
                        <a:ea typeface="Cambria Math" panose="02040503050406030204" pitchFamily="18" charset="0"/>
                      </a:rPr>
                      <m:t>= </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𝚺</m:t>
                        </m:r>
                      </m:e>
                      <m:sub>
                        <m:r>
                          <a:rPr lang="en-US" b="0" i="1" smtClean="0">
                            <a:latin typeface="Cambria Math" panose="02040503050406030204" pitchFamily="18" charset="0"/>
                            <a:ea typeface="Cambria Math" panose="02040503050406030204" pitchFamily="18" charset="0"/>
                          </a:rPr>
                          <m:t>𝑥𝑥</m:t>
                        </m:r>
                      </m:sub>
                    </m:sSub>
                  </m:oMath>
                </a14:m>
                <a:endParaRPr lang="en-US" b="1" dirty="0"/>
              </a:p>
              <a:p>
                <a:pPr marL="457200" lvl="1" indent="0">
                  <a:buNone/>
                </a:pPr>
                <a:r>
                  <a:rPr lang="en-US" dirty="0"/>
                  <a:t>The common factor covariance matrix: </a:t>
                </a:r>
                <a14:m>
                  <m:oMath xmlns:m="http://schemas.openxmlformats.org/officeDocument/2006/math">
                    <m:r>
                      <a:rPr lang="el-GR" b="1" i="1" smtClean="0">
                        <a:latin typeface="Cambria Math" panose="02040503050406030204" pitchFamily="18" charset="0"/>
                        <a:ea typeface="Cambria Math" panose="02040503050406030204" pitchFamily="18" charset="0"/>
                      </a:rPr>
                      <m:t>𝚽</m:t>
                    </m:r>
                    <m:r>
                      <a:rPr lang="en-US" b="1" i="1">
                        <a:latin typeface="Cambria Math" panose="02040503050406030204" pitchFamily="18" charset="0"/>
                        <a:ea typeface="Cambria Math" panose="02040503050406030204" pitchFamily="18" charset="0"/>
                      </a:rPr>
                      <m:t>= </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𝚺</m:t>
                        </m:r>
                      </m:e>
                      <m:sub>
                        <m:r>
                          <a:rPr lang="en-US" b="0" i="1" smtClean="0">
                            <a:latin typeface="Cambria Math" panose="02040503050406030204" pitchFamily="18" charset="0"/>
                            <a:ea typeface="Cambria Math" panose="02040503050406030204" pitchFamily="18" charset="0"/>
                          </a:rPr>
                          <m:t>𝑧𝑧</m:t>
                        </m:r>
                      </m:sub>
                    </m:sSub>
                  </m:oMath>
                </a14:m>
                <a:endParaRPr lang="en-US" dirty="0"/>
              </a:p>
              <a:p>
                <a:pPr marL="457200" lvl="1" indent="0">
                  <a:buNone/>
                </a:pPr>
                <a:r>
                  <a:rPr lang="en-US" dirty="0"/>
                  <a:t>The unique factor covariance matrix: </a:t>
                </a:r>
                <a14:m>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𝑫</m:t>
                        </m:r>
                      </m:e>
                      <m:sub>
                        <m:r>
                          <a:rPr lang="en-US" b="0" i="1" smtClean="0">
                            <a:latin typeface="Cambria Math" panose="02040503050406030204" pitchFamily="18" charset="0"/>
                            <a:ea typeface="Cambria Math" panose="02040503050406030204" pitchFamily="18" charset="0"/>
                          </a:rPr>
                          <m:t>𝜓</m:t>
                        </m:r>
                      </m:sub>
                    </m:sSub>
                    <m:r>
                      <a:rPr lang="en-US" b="1" i="1">
                        <a:latin typeface="Cambria Math" panose="02040503050406030204" pitchFamily="18" charset="0"/>
                        <a:ea typeface="Cambria Math" panose="02040503050406030204" pitchFamily="18" charset="0"/>
                      </a:rPr>
                      <m:t>= </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𝚺</m:t>
                        </m:r>
                      </m:e>
                      <m:sub>
                        <m:r>
                          <a:rPr lang="en-US" b="0" i="1" smtClean="0">
                            <a:latin typeface="Cambria Math" panose="02040503050406030204" pitchFamily="18" charset="0"/>
                            <a:ea typeface="Cambria Math" panose="02040503050406030204" pitchFamily="18" charset="0"/>
                          </a:rPr>
                          <m:t>𝑢𝑢</m:t>
                        </m:r>
                      </m:sub>
                    </m:sSub>
                  </m:oMath>
                </a14:m>
                <a:endParaRPr lang="en-US" dirty="0"/>
              </a:p>
              <a:p>
                <a:pPr marL="457200" lvl="1" indent="0">
                  <a:buNone/>
                </a:pPr>
                <a:endParaRPr lang="en-US" dirty="0"/>
              </a:p>
              <a:p>
                <a:r>
                  <a:rPr lang="en-US" sz="2400" dirty="0"/>
                  <a:t>Note that (because of the assumptions we made), the diagonal elements of </a:t>
                </a:r>
                <a14:m>
                  <m:oMath xmlns:m="http://schemas.openxmlformats.org/officeDocument/2006/math">
                    <m:r>
                      <a:rPr lang="el-GR" sz="2400" b="1" i="1">
                        <a:latin typeface="Cambria Math" panose="02040503050406030204" pitchFamily="18" charset="0"/>
                        <a:ea typeface="Cambria Math" panose="02040503050406030204" pitchFamily="18" charset="0"/>
                      </a:rPr>
                      <m:t>𝚽</m:t>
                    </m:r>
                  </m:oMath>
                </a14:m>
                <a:r>
                  <a:rPr lang="en-US" sz="2400" dirty="0"/>
                  <a:t> are required to be equal to 1. Thus, </a:t>
                </a:r>
                <a14:m>
                  <m:oMath xmlns:m="http://schemas.openxmlformats.org/officeDocument/2006/math">
                    <m:r>
                      <a:rPr lang="el-GR" sz="2400" b="1" i="1">
                        <a:latin typeface="Cambria Math" panose="02040503050406030204" pitchFamily="18" charset="0"/>
                        <a:ea typeface="Cambria Math" panose="02040503050406030204" pitchFamily="18" charset="0"/>
                      </a:rPr>
                      <m:t>𝚽</m:t>
                    </m:r>
                  </m:oMath>
                </a14:m>
                <a:r>
                  <a:rPr lang="en-US" sz="2400" dirty="0"/>
                  <a:t> is a factor correlation matrix.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US">
                    <a:noFill/>
                  </a:rPr>
                  <a:t> </a:t>
                </a:r>
              </a:p>
            </p:txBody>
          </p:sp>
        </mc:Fallback>
      </mc:AlternateContent>
    </p:spTree>
    <p:extLst>
      <p:ext uri="{BB962C8B-B14F-4D97-AF65-F5344CB8AC3E}">
        <p14:creationId xmlns:p14="http://schemas.microsoft.com/office/powerpoint/2010/main" val="247126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lgn="ctr">
                  <a:buNone/>
                </a:pPr>
                <a:endParaRPr lang="en-US" sz="2400" b="1" i="1" dirty="0">
                  <a:latin typeface="Cambria Math" panose="02040503050406030204" pitchFamily="18" charset="0"/>
                  <a:ea typeface="Cambria Math" panose="02040503050406030204" pitchFamily="18" charset="0"/>
                </a:endParaRPr>
              </a:p>
              <a:p>
                <a:r>
                  <a:rPr lang="en-US" sz="2400" dirty="0"/>
                  <a:t>Using the simpler notation to drop all the different </a:t>
                </a:r>
                <a14:m>
                  <m:oMath xmlns:m="http://schemas.openxmlformats.org/officeDocument/2006/math">
                    <m:sSub>
                      <m:sSubPr>
                        <m:ctrlPr>
                          <a:rPr lang="en-US" sz="2400" b="1" i="1" smtClean="0">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1" i="1" smtClean="0">
                            <a:latin typeface="Cambria Math" panose="02040503050406030204" pitchFamily="18" charset="0"/>
                            <a:ea typeface="Cambria Math" panose="02040503050406030204" pitchFamily="18" charset="0"/>
                          </a:rPr>
                          <m:t>𝒔𝒐𝒎𝒆𝒕𝒉𝒊𝒏𝒈</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𝒔𝒐𝒎𝒆𝒕𝒉𝒊𝒏𝒈</m:t>
                        </m:r>
                      </m:sub>
                    </m:sSub>
                  </m:oMath>
                </a14:m>
                <a:r>
                  <a:rPr lang="en-US" sz="2400" dirty="0"/>
                  <a:t>, this:</a:t>
                </a:r>
                <a:endParaRPr lang="cs-CZ" sz="2400" dirty="0"/>
              </a:p>
              <a:p>
                <a:pPr marL="0" indent="0">
                  <a:buNone/>
                </a:pPr>
                <a:endParaRPr lang="cs-CZ" sz="2400" dirty="0"/>
              </a:p>
              <a:p>
                <a:pPr marL="0" indent="0">
                  <a:buNone/>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𝑥𝑥</m:t>
                          </m:r>
                        </m:sub>
                      </m:sSub>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𝑧𝑧</m:t>
                          </m:r>
                        </m:sub>
                      </m:sSub>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𝑢𝑢</m:t>
                          </m:r>
                        </m:sub>
                      </m:sSub>
                    </m:oMath>
                  </m:oMathPara>
                </a14:m>
                <a:endParaRPr lang="en-US" sz="2400" dirty="0"/>
              </a:p>
              <a:p>
                <a:pPr marL="0" indent="0">
                  <a:buNone/>
                </a:pPr>
                <a:endParaRPr lang="cs-CZ" sz="2400" dirty="0"/>
              </a:p>
              <a:p>
                <a:r>
                  <a:rPr lang="en-US" sz="2400" dirty="0"/>
                  <a:t>Becomes this:</a:t>
                </a:r>
                <a:endParaRPr lang="cs-CZ" sz="2400" dirty="0"/>
              </a:p>
              <a:p>
                <a:pPr marL="0" indent="0">
                  <a:buNone/>
                </a:pPr>
                <a:endParaRPr lang="cs-CZ"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smtClean="0">
                              <a:latin typeface="Cambria Math" panose="02040503050406030204" pitchFamily="18" charset="0"/>
                              <a:ea typeface="Cambria Math" panose="02040503050406030204" pitchFamily="18" charset="0"/>
                            </a:rPr>
                            <m:t>𝑫</m:t>
                          </m:r>
                        </m:e>
                        <m:sub>
                          <m:r>
                            <a:rPr lang="en-US" sz="2400" i="1" smtClean="0">
                              <a:latin typeface="Cambria Math" panose="02040503050406030204" pitchFamily="18" charset="0"/>
                              <a:ea typeface="Cambria Math" panose="02040503050406030204" pitchFamily="18" charset="0"/>
                            </a:rPr>
                            <m:t>𝜓</m:t>
                          </m:r>
                        </m:sub>
                      </m:sSub>
                    </m:oMath>
                  </m:oMathPara>
                </a14:m>
                <a:endParaRPr lang="en-US" sz="2400" dirty="0"/>
              </a:p>
              <a:p>
                <a:pPr marL="0" indent="0">
                  <a:buNone/>
                </a:pPr>
                <a:endParaRPr lang="en-US" sz="2400" dirty="0"/>
              </a:p>
              <a:p>
                <a:pPr marL="0" indent="0" algn="ctr">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383777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endParaRPr lang="cs-CZ"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smtClean="0">
                              <a:latin typeface="Cambria Math" panose="02040503050406030204" pitchFamily="18" charset="0"/>
                              <a:ea typeface="Cambria Math" panose="02040503050406030204" pitchFamily="18" charset="0"/>
                            </a:rPr>
                            <m:t>𝑫</m:t>
                          </m:r>
                        </m:e>
                        <m:sub>
                          <m:r>
                            <a:rPr lang="en-US" sz="2400" i="1" smtClean="0">
                              <a:latin typeface="Cambria Math" panose="02040503050406030204" pitchFamily="18" charset="0"/>
                              <a:ea typeface="Cambria Math" panose="02040503050406030204" pitchFamily="18" charset="0"/>
                            </a:rPr>
                            <m:t>𝜓</m:t>
                          </m:r>
                        </m:sub>
                      </m:sSub>
                    </m:oMath>
                  </m:oMathPara>
                </a14:m>
                <a:endParaRPr lang="cs-CZ" sz="2400" b="1" dirty="0">
                  <a:ea typeface="Cambria Math" panose="02040503050406030204" pitchFamily="18" charset="0"/>
                </a:endParaRPr>
              </a:p>
              <a:p>
                <a:pPr marL="0" indent="0">
                  <a:buNone/>
                </a:pPr>
                <a:endParaRPr lang="cs-CZ" sz="2400" dirty="0"/>
              </a:p>
              <a:p>
                <a:r>
                  <a:rPr lang="cs-CZ" sz="2400" dirty="0"/>
                  <a:t>Ta-daaaaah! The equation above is the </a:t>
                </a:r>
                <a:r>
                  <a:rPr lang="cs-CZ" sz="2400" b="1" dirty="0"/>
                  <a:t>factor analysis covariance structure</a:t>
                </a:r>
                <a:r>
                  <a:rPr lang="cs-CZ" sz="2400" dirty="0"/>
                  <a:t>. It represents the factor structure of the population covariance matrix of the manifest variables. The variances and covariances in </a:t>
                </a:r>
                <a14:m>
                  <m:oMath xmlns:m="http://schemas.openxmlformats.org/officeDocument/2006/math">
                    <m:r>
                      <a:rPr lang="en-US" sz="2400" b="1" i="1">
                        <a:latin typeface="Cambria Math" panose="02040503050406030204" pitchFamily="18" charset="0"/>
                        <a:ea typeface="Cambria Math" panose="02040503050406030204" pitchFamily="18" charset="0"/>
                      </a:rPr>
                      <m:t>𝚺</m:t>
                    </m:r>
                  </m:oMath>
                </a14:m>
                <a:r>
                  <a:rPr lang="cs-CZ" sz="2400" dirty="0"/>
                  <a:t> are functions of the common factor loadings (</a:t>
                </a:r>
                <a14:m>
                  <m:oMath xmlns:m="http://schemas.openxmlformats.org/officeDocument/2006/math">
                    <m:r>
                      <a:rPr lang="en-US" sz="2400" b="1" i="1">
                        <a:latin typeface="Cambria Math" panose="02040503050406030204" pitchFamily="18" charset="0"/>
                        <a:ea typeface="Cambria Math" panose="02040503050406030204" pitchFamily="18" charset="0"/>
                      </a:rPr>
                      <m:t>𝚲</m:t>
                    </m:r>
                  </m:oMath>
                </a14:m>
                <a:r>
                  <a:rPr lang="cs-CZ" sz="2400" dirty="0"/>
                  <a:t>), common factor correlations (</a:t>
                </a:r>
                <a14:m>
                  <m:oMath xmlns:m="http://schemas.openxmlformats.org/officeDocument/2006/math">
                    <m:r>
                      <a:rPr lang="en-US" sz="2400" b="1" i="1">
                        <a:latin typeface="Cambria Math" panose="02040503050406030204" pitchFamily="18" charset="0"/>
                        <a:ea typeface="Cambria Math" panose="02040503050406030204" pitchFamily="18" charset="0"/>
                      </a:rPr>
                      <m:t>𝚽</m:t>
                    </m:r>
                  </m:oMath>
                </a14:m>
                <a:r>
                  <a:rPr lang="cs-CZ" sz="2400" dirty="0"/>
                  <a:t>) and unique factor variances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cs-CZ" sz="2400" dirty="0"/>
                  <a:t>). This equation is </a:t>
                </a:r>
                <a:r>
                  <a:rPr lang="cs-CZ" sz="2400" b="1" dirty="0"/>
                  <a:t>super-important</a:t>
                </a:r>
                <a:r>
                  <a:rPr lang="cs-CZ" sz="2400" dirty="0"/>
                  <a:t>. </a:t>
                </a:r>
              </a:p>
              <a:p>
                <a:r>
                  <a:rPr lang="cs-CZ" sz="2400" dirty="0"/>
                  <a:t>We have just derived a model that explains the variances and covariances of the MVs. Note that this model does not contain </a:t>
                </a:r>
                <a:r>
                  <a:rPr lang="cs-CZ" sz="2400" b="1" dirty="0"/>
                  <a:t>any</a:t>
                </a:r>
                <a:r>
                  <a:rPr lang="cs-CZ" sz="2400" dirty="0"/>
                  <a:t> factor scores, common or unique. We don</a:t>
                </a:r>
                <a:r>
                  <a:rPr lang="en-US" sz="2400" dirty="0"/>
                  <a:t>’t need them – the variances and covariances of manifest variables do not depend on them. </a:t>
                </a:r>
              </a:p>
              <a:p>
                <a:pPr marL="0" indent="0">
                  <a:buNone/>
                </a:pPr>
                <a:endParaRPr lang="en-US" sz="2400" dirty="0"/>
              </a:p>
              <a:p>
                <a:pPr marL="0" indent="0" algn="ctr">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161655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cs-CZ" dirty="0"/>
              <a:t>Homework!</a:t>
            </a:r>
            <a:endParaRPr lang="en-US" dirty="0"/>
          </a:p>
        </p:txBody>
      </p:sp>
      <p:sp>
        <p:nvSpPr>
          <p:cNvPr id="3" name="Subtitle 2"/>
          <p:cNvSpPr>
            <a:spLocks noGrp="1"/>
          </p:cNvSpPr>
          <p:nvPr>
            <p:ph idx="1"/>
          </p:nvPr>
        </p:nvSpPr>
        <p:spPr/>
        <p:txBody>
          <a:bodyPr/>
          <a:lstStyle/>
          <a:p>
            <a:r>
              <a:rPr lang="cs-CZ" dirty="0"/>
              <a:t>Homework assignment 1 will be </a:t>
            </a:r>
            <a:r>
              <a:rPr lang="cs-CZ"/>
              <a:t>out this week</a:t>
            </a:r>
            <a:endParaRPr lang="cs-CZ" dirty="0"/>
          </a:p>
          <a:p>
            <a:endParaRPr lang="cs-CZ" dirty="0"/>
          </a:p>
          <a:p>
            <a:r>
              <a:rPr lang="cs-CZ" dirty="0"/>
              <a:t>I</a:t>
            </a:r>
            <a:r>
              <a:rPr lang="en-US" dirty="0"/>
              <a:t>’ll send you an email, along with the deadline</a:t>
            </a:r>
          </a:p>
          <a:p>
            <a:endParaRPr lang="en-US" dirty="0"/>
          </a:p>
        </p:txBody>
      </p:sp>
    </p:spTree>
    <p:extLst>
      <p:ext uri="{BB962C8B-B14F-4D97-AF65-F5344CB8AC3E}">
        <p14:creationId xmlns:p14="http://schemas.microsoft.com/office/powerpoint/2010/main" val="9707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endParaRPr lang="cs-CZ"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smtClean="0">
                              <a:latin typeface="Cambria Math" panose="02040503050406030204" pitchFamily="18" charset="0"/>
                              <a:ea typeface="Cambria Math" panose="02040503050406030204" pitchFamily="18" charset="0"/>
                            </a:rPr>
                            <m:t>𝑫</m:t>
                          </m:r>
                        </m:e>
                        <m:sub>
                          <m:r>
                            <a:rPr lang="en-US" sz="2400" i="1" smtClean="0">
                              <a:latin typeface="Cambria Math" panose="02040503050406030204" pitchFamily="18" charset="0"/>
                              <a:ea typeface="Cambria Math" panose="02040503050406030204" pitchFamily="18" charset="0"/>
                            </a:rPr>
                            <m:t>𝜓</m:t>
                          </m:r>
                        </m:sub>
                      </m:sSub>
                    </m:oMath>
                  </m:oMathPara>
                </a14:m>
                <a:endParaRPr lang="en-US" sz="2400" b="1" dirty="0">
                  <a:ea typeface="Cambria Math" panose="02040503050406030204" pitchFamily="18" charset="0"/>
                </a:endParaRPr>
              </a:p>
              <a:p>
                <a:pPr marL="0" indent="0">
                  <a:buNone/>
                </a:pPr>
                <a:endParaRPr lang="en-US" sz="2400" b="1" dirty="0">
                  <a:ea typeface="Cambria Math" panose="02040503050406030204" pitchFamily="18" charset="0"/>
                </a:endParaRPr>
              </a:p>
              <a:p>
                <a:pPr marL="0" indent="0">
                  <a:buNone/>
                </a:pPr>
                <a:endParaRPr lang="en-US" sz="2400" dirty="0">
                  <a:ea typeface="Cambria Math" panose="02040503050406030204" pitchFamily="18" charset="0"/>
                </a:endParaRPr>
              </a:p>
              <a:p>
                <a:pPr marL="0" indent="0">
                  <a:buNone/>
                </a:pPr>
                <a:r>
                  <a:rPr lang="en-US" sz="2400" dirty="0">
                    <a:ea typeface="Cambria Math" panose="02040503050406030204" pitchFamily="18" charset="0"/>
                  </a:rPr>
                  <a:t>...yes, the equation is so important that I have included it again in a separate slide, just so you can admire it. </a:t>
                </a:r>
                <a:endParaRPr lang="cs-CZ" sz="2400" dirty="0">
                  <a:ea typeface="Cambria Math" panose="02040503050406030204" pitchFamily="18" charset="0"/>
                </a:endParaRPr>
              </a:p>
              <a:p>
                <a:pPr marL="0" indent="0">
                  <a:buNone/>
                </a:pPr>
                <a:endParaRPr lang="cs-CZ" sz="2400" dirty="0"/>
              </a:p>
              <a:p>
                <a:pPr marL="0" indent="0">
                  <a:buNone/>
                </a:pPr>
                <a:endParaRPr lang="en-US" sz="2400" dirty="0"/>
              </a:p>
              <a:p>
                <a:pPr marL="0" indent="0" algn="ctr">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928"/>
                </a:stretch>
              </a:blipFill>
            </p:spPr>
            <p:txBody>
              <a:bodyPr/>
              <a:lstStyle/>
              <a:p>
                <a:r>
                  <a:rPr lang="en-US">
                    <a:noFill/>
                  </a:rPr>
                  <a:t> </a:t>
                </a:r>
              </a:p>
            </p:txBody>
          </p:sp>
        </mc:Fallback>
      </mc:AlternateContent>
    </p:spTree>
    <p:extLst>
      <p:ext uri="{BB962C8B-B14F-4D97-AF65-F5344CB8AC3E}">
        <p14:creationId xmlns:p14="http://schemas.microsoft.com/office/powerpoint/2010/main" val="3117291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endParaRPr lang="cs-CZ"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smtClean="0">
                              <a:latin typeface="Cambria Math" panose="02040503050406030204" pitchFamily="18" charset="0"/>
                              <a:ea typeface="Cambria Math" panose="02040503050406030204" pitchFamily="18" charset="0"/>
                            </a:rPr>
                            <m:t>𝑫</m:t>
                          </m:r>
                        </m:e>
                        <m:sub>
                          <m:r>
                            <a:rPr lang="en-US" sz="2400" i="1" smtClean="0">
                              <a:latin typeface="Cambria Math" panose="02040503050406030204" pitchFamily="18" charset="0"/>
                              <a:ea typeface="Cambria Math" panose="02040503050406030204" pitchFamily="18" charset="0"/>
                            </a:rPr>
                            <m:t>𝜓</m:t>
                          </m:r>
                        </m:sub>
                      </m:sSub>
                    </m:oMath>
                  </m:oMathPara>
                </a14:m>
                <a:endParaRPr lang="en-US" sz="2400" b="1" dirty="0">
                  <a:ea typeface="Cambria Math" panose="02040503050406030204" pitchFamily="18" charset="0"/>
                </a:endParaRPr>
              </a:p>
              <a:p>
                <a:pPr marL="0" indent="0">
                  <a:buNone/>
                </a:pPr>
                <a:endParaRPr lang="en-US" sz="2400" b="1" dirty="0">
                  <a:ea typeface="Cambria Math" panose="02040503050406030204" pitchFamily="18" charset="0"/>
                </a:endParaRPr>
              </a:p>
              <a:p>
                <a:pPr marL="0" indent="0">
                  <a:buNone/>
                </a:pPr>
                <a:endParaRPr lang="en-US" sz="2400" dirty="0">
                  <a:ea typeface="Cambria Math" panose="02040503050406030204" pitchFamily="18" charset="0"/>
                </a:endParaRPr>
              </a:p>
              <a:p>
                <a:r>
                  <a:rPr lang="en-US" sz="2400" dirty="0"/>
                  <a:t>As you can see, the model equation assumes the common factors can be potentially correlated (</a:t>
                </a:r>
                <a14:m>
                  <m:oMath xmlns:m="http://schemas.openxmlformats.org/officeDocument/2006/math">
                    <m:r>
                      <a:rPr lang="en-US" sz="2400" b="1" i="1">
                        <a:latin typeface="Cambria Math" panose="02040503050406030204" pitchFamily="18" charset="0"/>
                        <a:ea typeface="Cambria Math" panose="02040503050406030204" pitchFamily="18" charset="0"/>
                      </a:rPr>
                      <m:t>𝚽</m:t>
                    </m:r>
                  </m:oMath>
                </a14:m>
                <a:r>
                  <a:rPr lang="en-US" sz="2400" dirty="0"/>
                  <a:t>). In unrestricted (exploratory) factor analysis it is sometimes (at least initially) assumed that they are uncorrelated, so that </a:t>
                </a:r>
                <a14:m>
                  <m:oMath xmlns:m="http://schemas.openxmlformats.org/officeDocument/2006/math">
                    <m:r>
                      <a:rPr lang="en-US" sz="2400" b="1" i="1">
                        <a:latin typeface="Cambria Math" panose="02040503050406030204" pitchFamily="18" charset="0"/>
                        <a:ea typeface="Cambria Math" panose="02040503050406030204" pitchFamily="18" charset="0"/>
                      </a:rPr>
                      <m:t>𝚽</m:t>
                    </m:r>
                  </m:oMath>
                </a14:m>
                <a:r>
                  <a:rPr lang="en-US" sz="2400" dirty="0"/>
                  <a:t> = </a:t>
                </a:r>
                <a:r>
                  <a:rPr lang="en-US" sz="2400" b="1" i="1" dirty="0"/>
                  <a:t>I</a:t>
                </a:r>
                <a:r>
                  <a:rPr lang="en-US" sz="2400" dirty="0"/>
                  <a:t>. In that case, the covariance structure becomes: </a:t>
                </a:r>
                <a:endParaRPr lang="cs-CZ" sz="2400" dirty="0"/>
              </a:p>
              <a:p>
                <a:pPr marL="0" indent="0">
                  <a:buNone/>
                </a:pP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m:oMathPara>
                </a14:m>
                <a:endParaRPr lang="en-US" sz="2400" b="1" dirty="0">
                  <a:ea typeface="Cambria Math" panose="02040503050406030204" pitchFamily="18" charset="0"/>
                </a:endParaRPr>
              </a:p>
              <a:p>
                <a:pPr marL="0" indent="0" algn="ctr">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r="-928"/>
                </a:stretch>
              </a:blipFill>
            </p:spPr>
            <p:txBody>
              <a:bodyPr/>
              <a:lstStyle/>
              <a:p>
                <a:r>
                  <a:rPr lang="en-US">
                    <a:noFill/>
                  </a:rPr>
                  <a:t> </a:t>
                </a:r>
              </a:p>
            </p:txBody>
          </p:sp>
        </mc:Fallback>
      </mc:AlternateContent>
    </p:spTree>
    <p:extLst>
      <p:ext uri="{BB962C8B-B14F-4D97-AF65-F5344CB8AC3E}">
        <p14:creationId xmlns:p14="http://schemas.microsoft.com/office/powerpoint/2010/main" val="1538375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14:m>
                  <m:oMathPara xmlns:m="http://schemas.openxmlformats.org/officeDocument/2006/math">
                    <m:oMathParaPr>
                      <m:jc m:val="center"/>
                    </m:oMathParaPr>
                    <m:oMath xmlns:m="http://schemas.openxmlformats.org/officeDocument/2006/math">
                      <m:r>
                        <a:rPr lang="en-US" sz="2400" b="1" i="1" smtClean="0">
                          <a:latin typeface="Cambria Math" panose="02040503050406030204" pitchFamily="18" charset="0"/>
                          <a:ea typeface="Cambria Math" panose="02040503050406030204" pitchFamily="18" charset="0"/>
                        </a:rPr>
                        <m:t>𝚺</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smtClean="0">
                              <a:latin typeface="Cambria Math" panose="02040503050406030204" pitchFamily="18" charset="0"/>
                              <a:ea typeface="Cambria Math" panose="02040503050406030204" pitchFamily="18" charset="0"/>
                            </a:rPr>
                            <m:t>𝑫</m:t>
                          </m:r>
                        </m:e>
                        <m:sub>
                          <m:r>
                            <a:rPr lang="en-US" sz="2400" i="1" smtClean="0">
                              <a:latin typeface="Cambria Math" panose="02040503050406030204" pitchFamily="18" charset="0"/>
                              <a:ea typeface="Cambria Math" panose="02040503050406030204" pitchFamily="18" charset="0"/>
                            </a:rPr>
                            <m:t>𝜓</m:t>
                          </m:r>
                        </m:sub>
                      </m:sSub>
                      <m:r>
                        <a:rPr lang="en-US" sz="2400" b="1" i="1" smtClean="0">
                          <a:latin typeface="Cambria Math" panose="02040503050406030204" pitchFamily="18" charset="0"/>
                          <a:ea typeface="Cambria Math" panose="02040503050406030204" pitchFamily="18" charset="0"/>
                        </a:rPr>
                        <m:t> </m:t>
                      </m:r>
                    </m:oMath>
                    <m:oMath xmlns:m="http://schemas.openxmlformats.org/officeDocument/2006/math">
                      <m:r>
                        <a:rPr lang="en-US" sz="2400" b="1" i="1" smtClean="0">
                          <a:latin typeface="Cambria Math" panose="02040503050406030204" pitchFamily="18" charset="0"/>
                          <a:ea typeface="Cambria Math" panose="02040503050406030204" pitchFamily="18" charset="0"/>
                        </a:rPr>
                        <m:t>𝒐𝒓</m:t>
                      </m:r>
                    </m:oMath>
                  </m:oMathPara>
                </a14:m>
                <a:endParaRPr lang="en-US" sz="2400" dirty="0"/>
              </a:p>
              <a:p>
                <a:pPr marL="0" indent="0" algn="ctr">
                  <a:buNone/>
                </a:pPr>
                <a14:m>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b="1" dirty="0">
                    <a:ea typeface="Cambria Math" panose="02040503050406030204" pitchFamily="18" charset="0"/>
                  </a:rPr>
                  <a:t> </a:t>
                </a:r>
              </a:p>
              <a:p>
                <a:pPr marL="0" indent="0">
                  <a:buNone/>
                </a:pPr>
                <a:endParaRPr lang="en-US" sz="2400" dirty="0">
                  <a:ea typeface="Cambria Math" panose="02040503050406030204" pitchFamily="18" charset="0"/>
                </a:endParaRPr>
              </a:p>
              <a:p>
                <a:r>
                  <a:rPr lang="en-US" sz="2400" dirty="0"/>
                  <a:t>We now know what is the covariance structure in the common factor model (see above ;) ) and how is it formally represented using a matrix equation</a:t>
                </a:r>
              </a:p>
              <a:p>
                <a:r>
                  <a:rPr lang="en-US" sz="2400" dirty="0"/>
                  <a:t>Let’s take a look inside the matrices to see what does the equation really represent</a:t>
                </a:r>
              </a:p>
              <a:p>
                <a:r>
                  <a:rPr lang="en-US" sz="2400" dirty="0"/>
                  <a:t>For simplicity's sake, we will assume for the time being that the common factors are uncorrelated (</a:t>
                </a:r>
                <a14:m>
                  <m:oMath xmlns:m="http://schemas.openxmlformats.org/officeDocument/2006/math">
                    <m:r>
                      <a:rPr lang="en-US" sz="2400" b="1" i="1" smtClean="0">
                        <a:latin typeface="Cambria Math" panose="02040503050406030204" pitchFamily="18" charset="0"/>
                        <a:ea typeface="Cambria Math" panose="02040503050406030204" pitchFamily="18" charset="0"/>
                      </a:rPr>
                      <m:t>𝚽</m:t>
                    </m:r>
                  </m:oMath>
                </a14:m>
                <a:r>
                  <a:rPr lang="en-US" sz="2400" dirty="0"/>
                  <a:t> = </a:t>
                </a:r>
                <a:r>
                  <a:rPr lang="en-US" sz="2400" b="1" i="1" dirty="0"/>
                  <a:t>I</a:t>
                </a:r>
                <a:r>
                  <a:rPr lang="en-US" sz="2400" dirty="0"/>
                  <a:t>), thus </a:t>
                </a:r>
                <a14:m>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b="1" dirty="0">
                    <a:ea typeface="Cambria Math" panose="02040503050406030204" pitchFamily="18" charset="0"/>
                  </a:rPr>
                  <a:t> </a:t>
                </a:r>
              </a:p>
              <a:p>
                <a:endParaRPr lang="cs-CZ" sz="2400" dirty="0"/>
              </a:p>
              <a:p>
                <a:pPr marL="0" indent="0">
                  <a:buNone/>
                </a:pPr>
                <a:endParaRPr lang="en-US" sz="2400" b="1" dirty="0">
                  <a:ea typeface="Cambria Math" panose="02040503050406030204" pitchFamily="18" charset="0"/>
                </a:endParaRPr>
              </a:p>
              <a:p>
                <a:pPr marL="0" indent="0" algn="ctr">
                  <a:buNone/>
                </a:pPr>
                <a:endParaRPr lang="en-US" sz="2400" dirty="0"/>
              </a:p>
              <a:p>
                <a:pPr marL="0" indent="0">
                  <a:buNone/>
                </a:pPr>
                <a:endParaRPr lang="en-US" sz="2400" dirty="0"/>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2129315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Covariance structure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40677" y="1825624"/>
                <a:ext cx="11830929" cy="4912801"/>
              </a:xfrm>
            </p:spPr>
            <p:txBody>
              <a:bodyPr>
                <a:normAutofit lnSpcReduction="10000"/>
              </a:bodyPr>
              <a:lstStyle/>
              <a:p>
                <a:r>
                  <a:rPr lang="en-US" sz="2400" dirty="0">
                    <a:ea typeface="Cambria Math" panose="02040503050406030204" pitchFamily="18" charset="0"/>
                  </a:rPr>
                  <a:t>Consider the covariance structure for uncorrelated (orthogonal) factors to better understand the relationship between elements of </a:t>
                </a:r>
                <a14:m>
                  <m:oMath xmlns:m="http://schemas.openxmlformats.org/officeDocument/2006/math">
                    <m:r>
                      <a:rPr lang="en-US" sz="2400" b="1" i="1">
                        <a:latin typeface="Cambria Math" panose="02040503050406030204" pitchFamily="18" charset="0"/>
                        <a:ea typeface="Cambria Math" panose="02040503050406030204" pitchFamily="18" charset="0"/>
                      </a:rPr>
                      <m:t>𝚺</m:t>
                    </m:r>
                  </m:oMath>
                </a14:m>
                <a:r>
                  <a:rPr lang="en-US" sz="2400" b="1" dirty="0">
                    <a:ea typeface="Cambria Math" panose="02040503050406030204" pitchFamily="18" charset="0"/>
                  </a:rPr>
                  <a:t> </a:t>
                </a:r>
                <a:r>
                  <a:rPr lang="en-US" sz="2400" dirty="0">
                    <a:ea typeface="Cambria Math" panose="02040503050406030204" pitchFamily="18" charset="0"/>
                  </a:rPr>
                  <a:t>and the elements of </a:t>
                </a:r>
                <a14:m>
                  <m:oMath xmlns:m="http://schemas.openxmlformats.org/officeDocument/2006/math">
                    <m:r>
                      <a:rPr lang="en-US" sz="2400" b="1" i="1">
                        <a:latin typeface="Cambria Math" panose="02040503050406030204" pitchFamily="18" charset="0"/>
                        <a:ea typeface="Cambria Math" panose="02040503050406030204" pitchFamily="18" charset="0"/>
                      </a:rPr>
                      <m:t>𝚲</m:t>
                    </m:r>
                  </m:oMath>
                </a14:m>
                <a:r>
                  <a:rPr lang="en-US" sz="2400" dirty="0">
                    <a:ea typeface="Cambria Math" panose="02040503050406030204" pitchFamily="18" charset="0"/>
                  </a:rPr>
                  <a:t> and</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dirty="0">
                    <a:ea typeface="Cambria Math" panose="02040503050406030204" pitchFamily="18" charset="0"/>
                  </a:rPr>
                  <a:t>. An example:</a:t>
                </a:r>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a:latin typeface="Cambria Math" panose="02040503050406030204" pitchFamily="18" charset="0"/>
                        </a:rPr>
                        <m:t>= </m:t>
                      </m:r>
                      <m:d>
                        <m:dPr>
                          <m:begChr m:val="["/>
                          <m:endChr m:val="]"/>
                          <m:ctrlPr>
                            <a:rPr lang="en-US" sz="2400" b="1" i="1">
                              <a:latin typeface="Cambria Math" panose="02040503050406030204" pitchFamily="18" charset="0"/>
                            </a:rPr>
                          </m:ctrlPr>
                        </m:dPr>
                        <m:e>
                          <m:m>
                            <m:mPr>
                              <m:mcs>
                                <m:mc>
                                  <m:mcPr>
                                    <m:count m:val="4"/>
                                    <m:mcJc m:val="center"/>
                                  </m:mcPr>
                                </m:mc>
                              </m:mcs>
                              <m:ctrlPr>
                                <a:rPr lang="en-US" sz="2400" i="1">
                                  <a:latin typeface="Cambria Math" panose="02040503050406030204" pitchFamily="18" charset="0"/>
                                </a:rPr>
                              </m:ctrlPr>
                            </m:mPr>
                            <m:m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e>
                              <m:e/>
                              <m:e/>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21</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e/>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31</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32</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41</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42</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43</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44</m:t>
                                    </m:r>
                                  </m:sub>
                                </m:sSub>
                              </m:e>
                            </m:mr>
                          </m:m>
                        </m:e>
                      </m:d>
                      <m:r>
                        <a:rPr lang="en-US" sz="2400" b="0" i="0"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11</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1</m:t>
                                    </m:r>
                                    <m:r>
                                      <a:rPr lang="en-US" sz="2400" b="0" i="1" smtClean="0">
                                        <a:latin typeface="Cambria Math" panose="02040503050406030204" pitchFamily="18" charset="0"/>
                                      </a:rPr>
                                      <m:t>2</m:t>
                                    </m:r>
                                  </m:sub>
                                </m:sSub>
                              </m:e>
                            </m:mr>
                            <m:m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rPr>
                                      <m:t>1</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22</m:t>
                                    </m:r>
                                  </m:sub>
                                </m:sSub>
                              </m:e>
                            </m:mr>
                            <m:m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rPr>
                                      <m:t>1</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32</m:t>
                                    </m:r>
                                  </m:sub>
                                </m:sSub>
                              </m:e>
                            </m:mr>
                            <m:m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4</m:t>
                                    </m:r>
                                    <m:r>
                                      <a:rPr lang="en-US" sz="2400" i="1">
                                        <a:latin typeface="Cambria Math" panose="02040503050406030204" pitchFamily="18" charset="0"/>
                                      </a:rPr>
                                      <m:t>1</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42</m:t>
                                    </m:r>
                                  </m:sub>
                                </m:sSub>
                              </m:e>
                            </m:mr>
                          </m:m>
                        </m:e>
                      </m:d>
                      <m:d>
                        <m:dPr>
                          <m:begChr m:val="["/>
                          <m:endChr m:val="]"/>
                          <m:ctrlPr>
                            <a:rPr lang="en-US" sz="2400" b="0" i="1" smtClean="0">
                              <a:latin typeface="Cambria Math" panose="02040503050406030204" pitchFamily="18" charset="0"/>
                            </a:rPr>
                          </m:ctrlPr>
                        </m:dPr>
                        <m:e>
                          <m:m>
                            <m:mPr>
                              <m:mcs>
                                <m:mc>
                                  <m:mcPr>
                                    <m:count m:val="4"/>
                                    <m:mcJc m:val="center"/>
                                  </m:mcPr>
                                </m:mc>
                              </m:mcs>
                              <m:ctrlPr>
                                <a:rPr lang="en-US" sz="2400" b="0" i="1" smtClean="0">
                                  <a:latin typeface="Cambria Math" panose="02040503050406030204" pitchFamily="18" charset="0"/>
                                </a:rPr>
                              </m:ctrlPr>
                            </m:mPr>
                            <m:m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11</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rPr>
                                      <m:t>1</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3</m:t>
                                    </m:r>
                                    <m:r>
                                      <a:rPr lang="en-US" sz="2400" i="1">
                                        <a:latin typeface="Cambria Math" panose="02040503050406030204" pitchFamily="18" charset="0"/>
                                      </a:rPr>
                                      <m:t>1</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4</m:t>
                                    </m:r>
                                    <m:r>
                                      <a:rPr lang="en-US" sz="2400" i="1">
                                        <a:latin typeface="Cambria Math" panose="02040503050406030204" pitchFamily="18" charset="0"/>
                                      </a:rPr>
                                      <m:t>1</m:t>
                                    </m:r>
                                  </m:sub>
                                </m:sSub>
                              </m:e>
                            </m:mr>
                            <m:m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12</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22</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32</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42</m:t>
                                    </m:r>
                                  </m:sub>
                                </m:sSub>
                              </m:e>
                            </m:mr>
                          </m:m>
                        </m:e>
                      </m:d>
                      <m:r>
                        <a:rPr lang="en-US" sz="2400" b="0" i="0" smtClean="0">
                          <a:latin typeface="Cambria Math" panose="02040503050406030204" pitchFamily="18" charset="0"/>
                        </a:rPr>
                        <m:t>+</m:t>
                      </m:r>
                      <m:d>
                        <m:dPr>
                          <m:begChr m:val="["/>
                          <m:endChr m:val="]"/>
                          <m:ctrlPr>
                            <a:rPr lang="en-US" sz="2400" b="1" i="1">
                              <a:latin typeface="Cambria Math" panose="02040503050406030204" pitchFamily="18" charset="0"/>
                            </a:rPr>
                          </m:ctrlPr>
                        </m:dPr>
                        <m:e>
                          <m:m>
                            <m:mPr>
                              <m:mcs>
                                <m:mc>
                                  <m:mcPr>
                                    <m:count m:val="4"/>
                                    <m:mcJc m:val="center"/>
                                  </m:mcPr>
                                </m:mc>
                              </m:mcs>
                              <m:ctrlPr>
                                <a:rPr lang="en-US" sz="2400" i="1">
                                  <a:latin typeface="Cambria Math" panose="02040503050406030204" pitchFamily="18" charset="0"/>
                                </a:rPr>
                              </m:ctrlPr>
                            </m:mPr>
                            <m:mr>
                              <m:e>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rPr>
                                      <m:t>11</m:t>
                                    </m:r>
                                  </m:sub>
                                </m:sSub>
                              </m:e>
                              <m:e/>
                              <m:e/>
                              <m:e/>
                            </m:mr>
                            <m:mr>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22</m:t>
                                    </m:r>
                                  </m:sub>
                                </m:sSub>
                              </m:e>
                              <m:e/>
                              <m:e/>
                            </m:mr>
                            <m:mr>
                              <m:e/>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33</m:t>
                                    </m:r>
                                  </m:sub>
                                </m:sSub>
                              </m:e>
                              <m:e/>
                            </m:mr>
                            <m:mr>
                              <m:e/>
                              <m:e/>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44</m:t>
                                    </m:r>
                                  </m:sub>
                                </m:sSub>
                              </m:e>
                            </m:mr>
                          </m:m>
                        </m:e>
                      </m:d>
                    </m:oMath>
                  </m:oMathPara>
                </a14:m>
                <a:endParaRPr lang="en-US" sz="2400" dirty="0">
                  <a:ea typeface="Cambria Math" panose="02040503050406030204" pitchFamily="18" charset="0"/>
                </a:endParaRPr>
              </a:p>
              <a:p>
                <a:pPr marL="0" indent="0">
                  <a:buNone/>
                </a:pPr>
                <a:endParaRPr lang="en-US" sz="2400" dirty="0">
                  <a:ea typeface="Cambria Math" panose="02040503050406030204" pitchFamily="18" charset="0"/>
                </a:endParaRPr>
              </a:p>
              <a:p>
                <a:r>
                  <a:rPr lang="en-US" sz="2400" dirty="0">
                    <a:ea typeface="Cambria Math" panose="02040503050406030204" pitchFamily="18" charset="0"/>
                  </a:rPr>
                  <a:t>This shows us that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11</m:t>
                        </m:r>
                      </m:sub>
                    </m:sSub>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11</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12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11</m:t>
                        </m:r>
                      </m:sub>
                    </m:sSub>
                  </m:oMath>
                </a14:m>
                <a:endParaRPr lang="en-US" sz="2400" dirty="0">
                  <a:ea typeface="Cambria Math" panose="02040503050406030204" pitchFamily="18" charset="0"/>
                </a:endParaRPr>
              </a:p>
              <a:p>
                <a:r>
                  <a:rPr lang="en-US" sz="2400" dirty="0">
                    <a:ea typeface="Cambria Math" panose="02040503050406030204" pitchFamily="18" charset="0"/>
                  </a:rPr>
                  <a:t>Also,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1</m:t>
                        </m:r>
                      </m:sub>
                    </m:sSub>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11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2</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2</m:t>
                        </m:r>
                      </m:sub>
                    </m:sSub>
                  </m:oMath>
                </a14:m>
                <a:endParaRPr lang="en-US" sz="2400" dirty="0">
                  <a:ea typeface="Cambria Math" panose="02040503050406030204" pitchFamily="18" charset="0"/>
                </a:endParaRPr>
              </a:p>
              <a:p>
                <a:r>
                  <a:rPr lang="en-US" sz="2400" dirty="0">
                    <a:ea typeface="Cambria Math" panose="02040503050406030204" pitchFamily="18" charset="0"/>
                  </a:rPr>
                  <a:t>The covariance between two MVs is the sum of the products of their loadings on the common factors</a:t>
                </a:r>
              </a:p>
              <a:p>
                <a:r>
                  <a:rPr lang="en-US" sz="2400" dirty="0">
                    <a:ea typeface="Cambria Math" panose="02040503050406030204" pitchFamily="18" charset="0"/>
                  </a:rPr>
                  <a:t>The variance of an MV is the sum of its squared loadings and its unique factor variance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40677" y="1825624"/>
                <a:ext cx="11830929" cy="4912801"/>
              </a:xfrm>
              <a:blipFill>
                <a:blip r:embed="rId2"/>
                <a:stretch>
                  <a:fillRect l="-670" t="-2357" b="-248"/>
                </a:stretch>
              </a:blipFill>
            </p:spPr>
            <p:txBody>
              <a:bodyPr/>
              <a:lstStyle/>
              <a:p>
                <a:r>
                  <a:rPr lang="en-US">
                    <a:noFill/>
                  </a:rPr>
                  <a:t> </a:t>
                </a:r>
              </a:p>
            </p:txBody>
          </p:sp>
        </mc:Fallback>
      </mc:AlternateContent>
    </p:spTree>
    <p:extLst>
      <p:ext uri="{BB962C8B-B14F-4D97-AF65-F5344CB8AC3E}">
        <p14:creationId xmlns:p14="http://schemas.microsoft.com/office/powerpoint/2010/main" val="4248392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56B4-96CD-4D71-88B7-EA6B6C0CA829}"/>
              </a:ext>
            </a:extLst>
          </p:cNvPr>
          <p:cNvSpPr>
            <a:spLocks noGrp="1"/>
          </p:cNvSpPr>
          <p:nvPr>
            <p:ph type="title"/>
          </p:nvPr>
        </p:nvSpPr>
        <p:spPr/>
        <p:txBody>
          <a:bodyPr/>
          <a:lstStyle/>
          <a:p>
            <a:pPr algn="ctr"/>
            <a:r>
              <a:rPr lang="en-US" dirty="0"/>
              <a:t>An example</a:t>
            </a:r>
          </a:p>
        </p:txBody>
      </p:sp>
      <p:sp>
        <p:nvSpPr>
          <p:cNvPr id="3" name="Content Placeholder 2">
            <a:extLst>
              <a:ext uri="{FF2B5EF4-FFF2-40B4-BE49-F238E27FC236}">
                <a16:creationId xmlns:a16="http://schemas.microsoft.com/office/drawing/2014/main" id="{357BD11E-3774-4466-B067-43229B3B02CC}"/>
              </a:ext>
            </a:extLst>
          </p:cNvPr>
          <p:cNvSpPr>
            <a:spLocks noGrp="1"/>
          </p:cNvSpPr>
          <p:nvPr>
            <p:ph idx="1"/>
          </p:nvPr>
        </p:nvSpPr>
        <p:spPr/>
        <p:txBody>
          <a:bodyPr/>
          <a:lstStyle/>
          <a:p>
            <a:r>
              <a:rPr lang="en-US" sz="2000" dirty="0"/>
              <a:t>Remember the example correlation matrix I have shown earlier? </a:t>
            </a:r>
          </a:p>
          <a:p>
            <a:pPr marL="0" indent="0">
              <a:buNone/>
            </a:pPr>
            <a:r>
              <a:rPr lang="en-US" sz="2000" dirty="0"/>
              <a:t>(</a:t>
            </a:r>
            <a:r>
              <a:rPr lang="cs-CZ" sz="2000" dirty="0"/>
              <a:t>4 performance measures: paragraph comprehension, vocabulary, arithmetic skills, and mathematical problem </a:t>
            </a:r>
            <a:r>
              <a:rPr lang="cs-CZ" sz="2000" dirty="0" err="1"/>
              <a:t>solving</a:t>
            </a:r>
            <a:r>
              <a:rPr lang="en-US" sz="2000" dirty="0"/>
              <a:t>)</a:t>
            </a:r>
          </a:p>
          <a:p>
            <a:r>
              <a:rPr lang="en-US" sz="2000" dirty="0"/>
              <a:t>Don’t forget – correlation matrix is just a special kind of covariance matrix!</a:t>
            </a:r>
          </a:p>
          <a:p>
            <a:pPr marL="0" indent="0">
              <a:buNone/>
            </a:pPr>
            <a:endParaRPr lang="en-US" sz="2000" dirty="0"/>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C11CE46C-F1F4-485F-8AF6-AC32A91B3717}"/>
              </a:ext>
            </a:extLst>
          </p:cNvPr>
          <p:cNvPicPr>
            <a:picLocks noChangeAspect="1"/>
          </p:cNvPicPr>
          <p:nvPr/>
        </p:nvPicPr>
        <p:blipFill>
          <a:blip r:embed="rId2"/>
          <a:stretch>
            <a:fillRect/>
          </a:stretch>
        </p:blipFill>
        <p:spPr>
          <a:xfrm>
            <a:off x="3241496" y="3466269"/>
            <a:ext cx="5709008" cy="2598583"/>
          </a:xfrm>
          <a:prstGeom prst="rect">
            <a:avLst/>
          </a:prstGeom>
        </p:spPr>
      </p:pic>
    </p:spTree>
    <p:extLst>
      <p:ext uri="{BB962C8B-B14F-4D97-AF65-F5344CB8AC3E}">
        <p14:creationId xmlns:p14="http://schemas.microsoft.com/office/powerpoint/2010/main" val="2846636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56B4-96CD-4D71-88B7-EA6B6C0CA829}"/>
              </a:ext>
            </a:extLst>
          </p:cNvPr>
          <p:cNvSpPr>
            <a:spLocks noGrp="1"/>
          </p:cNvSpPr>
          <p:nvPr>
            <p:ph type="title"/>
          </p:nvPr>
        </p:nvSpPr>
        <p:spPr/>
        <p:txBody>
          <a:bodyPr/>
          <a:lstStyle/>
          <a:p>
            <a:pPr algn="ctr"/>
            <a:r>
              <a:rPr lang="en-US" dirty="0"/>
              <a:t>An 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57BD11E-3774-4466-B067-43229B3B02CC}"/>
                  </a:ext>
                </a:extLst>
              </p:cNvPr>
              <p:cNvSpPr>
                <a:spLocks noGrp="1"/>
              </p:cNvSpPr>
              <p:nvPr>
                <p:ph idx="1"/>
              </p:nvPr>
            </p:nvSpPr>
            <p:spPr>
              <a:xfrm>
                <a:off x="838200" y="1825625"/>
                <a:ext cx="10515600" cy="4729920"/>
              </a:xfrm>
            </p:spPr>
            <p:txBody>
              <a:bodyPr/>
              <a:lstStyle/>
              <a:p>
                <a:r>
                  <a:rPr lang="en-US" dirty="0"/>
                  <a:t>The factor loading matrix is:</a:t>
                </a:r>
              </a:p>
              <a:p>
                <a:endParaRPr lang="en-US" dirty="0"/>
              </a:p>
              <a:p>
                <a:endParaRPr lang="en-US" dirty="0"/>
              </a:p>
              <a:p>
                <a:endParaRPr lang="en-US" dirty="0"/>
              </a:p>
              <a:p>
                <a:endParaRPr lang="en-US" dirty="0"/>
              </a:p>
              <a:p>
                <a:endParaRPr lang="en-US" dirty="0"/>
              </a:p>
              <a:p>
                <a:r>
                  <a:rPr lang="en-US" sz="2400" dirty="0"/>
                  <a:t>The covariance between PC and VO:</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21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21</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11</m:t>
                          </m:r>
                        </m:sub>
                      </m:sSub>
                      <m:r>
                        <a:rPr lang="en-US" sz="2400" b="0" i="1" smtClean="0">
                          <a:latin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2</m:t>
                          </m:r>
                          <m:r>
                            <a:rPr lang="en-US" sz="2400" b="0" i="1" smtClean="0">
                              <a:latin typeface="Cambria Math" panose="02040503050406030204" pitchFamily="18" charset="0"/>
                            </a:rPr>
                            <m:t>2</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1</m:t>
                          </m:r>
                          <m:r>
                            <a:rPr lang="en-US" sz="2400" b="0" i="1" smtClean="0">
                              <a:latin typeface="Cambria Math" panose="02040503050406030204" pitchFamily="18" charset="0"/>
                            </a:rPr>
                            <m:t>2</m:t>
                          </m:r>
                        </m:sub>
                      </m:sSub>
                      <m:r>
                        <a:rPr lang="en-US" sz="2400" b="0" i="1" smtClean="0">
                          <a:latin typeface="Cambria Math" panose="02040503050406030204" pitchFamily="18" charset="0"/>
                        </a:rPr>
                        <m:t>=0.7∗0.7+0.0∗0.1=0.49</m:t>
                      </m:r>
                    </m:oMath>
                  </m:oMathPara>
                </a14:m>
                <a:endParaRPr lang="en-US" sz="2400" i="1" dirty="0"/>
              </a:p>
              <a:p>
                <a:r>
                  <a:rPr lang="en-US" sz="2400" dirty="0"/>
                  <a:t>Let’s compute the communality and the unique variance of PC by hand</a:t>
                </a:r>
              </a:p>
              <a:p>
                <a:pPr marL="0" indent="0">
                  <a:buNone/>
                </a:pPr>
                <a:endParaRPr lang="en-US" sz="2400" i="1" dirty="0"/>
              </a:p>
            </p:txBody>
          </p:sp>
        </mc:Choice>
        <mc:Fallback>
          <p:sp>
            <p:nvSpPr>
              <p:cNvPr id="3" name="Content Placeholder 2">
                <a:extLst>
                  <a:ext uri="{FF2B5EF4-FFF2-40B4-BE49-F238E27FC236}">
                    <a16:creationId xmlns:a16="http://schemas.microsoft.com/office/drawing/2014/main" id="{357BD11E-3774-4466-B067-43229B3B02CC}"/>
                  </a:ext>
                </a:extLst>
              </p:cNvPr>
              <p:cNvSpPr>
                <a:spLocks noGrp="1" noRot="1" noChangeAspect="1" noMove="1" noResize="1" noEditPoints="1" noAdjustHandles="1" noChangeArrowheads="1" noChangeShapeType="1" noTextEdit="1"/>
              </p:cNvSpPr>
              <p:nvPr>
                <p:ph idx="1"/>
              </p:nvPr>
            </p:nvSpPr>
            <p:spPr>
              <a:xfrm>
                <a:off x="838200" y="1825625"/>
                <a:ext cx="10515600" cy="4729920"/>
              </a:xfrm>
              <a:blipFill>
                <a:blip r:embed="rId2"/>
                <a:stretch>
                  <a:fillRect l="-1043" t="-20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20FBCEE-FF24-45DE-A3A3-AEDF288D244C}"/>
              </a:ext>
            </a:extLst>
          </p:cNvPr>
          <p:cNvPicPr>
            <a:picLocks noChangeAspect="1"/>
          </p:cNvPicPr>
          <p:nvPr/>
        </p:nvPicPr>
        <p:blipFill>
          <a:blip r:embed="rId3"/>
          <a:stretch>
            <a:fillRect/>
          </a:stretch>
        </p:blipFill>
        <p:spPr>
          <a:xfrm>
            <a:off x="4053576" y="2345533"/>
            <a:ext cx="4091618" cy="2547100"/>
          </a:xfrm>
          <a:prstGeom prst="rect">
            <a:avLst/>
          </a:prstGeom>
        </p:spPr>
      </p:pic>
    </p:spTree>
    <p:extLst>
      <p:ext uri="{BB962C8B-B14F-4D97-AF65-F5344CB8AC3E}">
        <p14:creationId xmlns:p14="http://schemas.microsoft.com/office/powerpoint/2010/main" val="2178338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Communality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lnSpcReduction="10000"/>
              </a:bodyPr>
              <a:lstStyle/>
              <a:p>
                <a:r>
                  <a:rPr lang="en-US" sz="2400" dirty="0">
                    <a:ea typeface="Cambria Math" panose="02040503050406030204" pitchFamily="18" charset="0"/>
                  </a:rPr>
                  <a:t>The </a:t>
                </a:r>
                <a:r>
                  <a:rPr lang="en-US" sz="2400" i="1" dirty="0">
                    <a:ea typeface="Cambria Math" panose="02040503050406030204" pitchFamily="18" charset="0"/>
                  </a:rPr>
                  <a:t>j</a:t>
                </a:r>
                <a:r>
                  <a:rPr lang="en-US" sz="2400" dirty="0">
                    <a:ea typeface="Cambria Math" panose="02040503050406030204" pitchFamily="18" charset="0"/>
                  </a:rPr>
                  <a:t>-</a:t>
                </a:r>
                <a:r>
                  <a:rPr lang="en-US" sz="2400" dirty="0" err="1">
                    <a:ea typeface="Cambria Math" panose="02040503050406030204" pitchFamily="18" charset="0"/>
                  </a:rPr>
                  <a:t>th</a:t>
                </a:r>
                <a:r>
                  <a:rPr lang="en-US" sz="2400" dirty="0">
                    <a:ea typeface="Cambria Math" panose="02040503050406030204" pitchFamily="18" charset="0"/>
                  </a:rPr>
                  <a:t> diagonal element </a:t>
                </a:r>
                <a:r>
                  <a:rPr lang="el-GR" sz="2400" i="1" dirty="0">
                    <a:ea typeface="Cambria Math" panose="02040503050406030204" pitchFamily="18" charset="0"/>
                  </a:rPr>
                  <a:t>ψ</a:t>
                </a:r>
                <a:r>
                  <a:rPr lang="en-US" sz="2400" i="1" baseline="-25000" dirty="0" err="1">
                    <a:ea typeface="Cambria Math" panose="02040503050406030204" pitchFamily="18" charset="0"/>
                  </a:rPr>
                  <a:t>jj</a:t>
                </a:r>
                <a:r>
                  <a:rPr lang="en-US" sz="2400" i="1" dirty="0">
                    <a:ea typeface="Cambria Math" panose="02040503050406030204" pitchFamily="18" charset="0"/>
                  </a:rPr>
                  <a:t> </a:t>
                </a:r>
                <a:r>
                  <a:rPr lang="en-US" sz="2400" dirty="0">
                    <a:ea typeface="Cambria Math" panose="02040503050406030204" pitchFamily="18" charset="0"/>
                  </a:rPr>
                  <a:t>of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dirty="0">
                    <a:ea typeface="Cambria Math" panose="02040503050406030204" pitchFamily="18" charset="0"/>
                  </a:rPr>
                  <a:t> is the </a:t>
                </a:r>
                <a:r>
                  <a:rPr lang="en-US" sz="2400" i="1" dirty="0">
                    <a:ea typeface="Cambria Math" panose="02040503050406030204" pitchFamily="18" charset="0"/>
                  </a:rPr>
                  <a:t>j</a:t>
                </a:r>
                <a:r>
                  <a:rPr lang="en-US" sz="2400" dirty="0">
                    <a:ea typeface="Cambria Math" panose="02040503050406030204" pitchFamily="18" charset="0"/>
                  </a:rPr>
                  <a:t>-</a:t>
                </a:r>
                <a:r>
                  <a:rPr lang="en-US" sz="2400" dirty="0" err="1">
                    <a:ea typeface="Cambria Math" panose="02040503050406030204" pitchFamily="18" charset="0"/>
                  </a:rPr>
                  <a:t>th</a:t>
                </a:r>
                <a:r>
                  <a:rPr lang="en-US" sz="2400" dirty="0">
                    <a:ea typeface="Cambria Math" panose="02040503050406030204" pitchFamily="18" charset="0"/>
                  </a:rPr>
                  <a:t> unique variance. The</a:t>
                </a:r>
                <a:r>
                  <a:rPr lang="cs-CZ" sz="2400" dirty="0">
                    <a:ea typeface="Cambria Math" panose="02040503050406030204" pitchFamily="18" charset="0"/>
                  </a:rPr>
                  <a:t> </a:t>
                </a:r>
                <a:r>
                  <a:rPr lang="cs-CZ" sz="2400" i="1" dirty="0">
                    <a:ea typeface="Cambria Math" panose="02040503050406030204" pitchFamily="18" charset="0"/>
                  </a:rPr>
                  <a:t>j</a:t>
                </a:r>
                <a:r>
                  <a:rPr lang="cs-CZ" sz="2400" dirty="0">
                    <a:ea typeface="Cambria Math" panose="02040503050406030204" pitchFamily="18" charset="0"/>
                  </a:rPr>
                  <a:t>-th </a:t>
                </a:r>
                <a:r>
                  <a:rPr lang="cs-CZ" sz="2400" b="1" dirty="0">
                    <a:ea typeface="Cambria Math" panose="02040503050406030204" pitchFamily="18" charset="0"/>
                  </a:rPr>
                  <a:t>communality</a:t>
                </a:r>
                <a:r>
                  <a:rPr lang="cs-CZ" sz="2400" dirty="0">
                    <a:ea typeface="Cambria Math" panose="02040503050406030204" pitchFamily="18" charset="0"/>
                  </a:rPr>
                  <a:t> (proportion of variance of MV </a:t>
                </a:r>
                <a:r>
                  <a:rPr lang="cs-CZ" sz="2400" i="1" dirty="0">
                    <a:ea typeface="Cambria Math" panose="02040503050406030204" pitchFamily="18" charset="0"/>
                  </a:rPr>
                  <a:t>j</a:t>
                </a:r>
                <a:r>
                  <a:rPr lang="cs-CZ" sz="2400" dirty="0">
                    <a:ea typeface="Cambria Math" panose="02040503050406030204" pitchFamily="18" charset="0"/>
                  </a:rPr>
                  <a:t> due to common factors) can be written as:</a:t>
                </a:r>
              </a:p>
              <a:p>
                <a:pPr marL="0" indent="0" algn="ctr">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cs-CZ" sz="2400" b="0" i="1" smtClean="0">
                              <a:latin typeface="Cambria Math" panose="02040503050406030204" pitchFamily="18" charset="0"/>
                              <a:ea typeface="Cambria Math" panose="02040503050406030204" pitchFamily="18" charset="0"/>
                            </a:rPr>
                            <m:t>h</m:t>
                          </m:r>
                        </m:e>
                        <m:sub>
                          <m:r>
                            <a:rPr lang="cs-CZ" sz="2400" b="0" i="1" smtClean="0">
                              <a:latin typeface="Cambria Math" panose="02040503050406030204" pitchFamily="18" charset="0"/>
                              <a:ea typeface="Cambria Math" panose="02040503050406030204" pitchFamily="18" charset="0"/>
                            </a:rPr>
                            <m:t>𝑗𝑗</m:t>
                          </m:r>
                        </m:sub>
                      </m:sSub>
                      <m:r>
                        <a:rPr lang="cs-CZ" sz="2400" b="0" i="1" smtClean="0">
                          <a:latin typeface="Cambria Math" panose="02040503050406030204" pitchFamily="18" charset="0"/>
                          <a:ea typeface="Cambria Math" panose="02040503050406030204" pitchFamily="18" charset="0"/>
                        </a:rPr>
                        <m:t>=</m:t>
                      </m:r>
                      <m:f>
                        <m:fPr>
                          <m:ctrlPr>
                            <a:rPr lang="cs-CZ" sz="2400" b="0" i="1" smtClean="0">
                              <a:latin typeface="Cambria Math" panose="02040503050406030204" pitchFamily="18" charset="0"/>
                              <a:ea typeface="Cambria Math" panose="02040503050406030204" pitchFamily="18" charset="0"/>
                            </a:rPr>
                          </m:ctrlPr>
                        </m:fPr>
                        <m:num>
                          <m:sSub>
                            <m:sSubPr>
                              <m:ctrlPr>
                                <a:rPr lang="cs-CZ"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e>
                            <m:sub>
                              <m:r>
                                <a:rPr lang="cs-CZ" sz="2400" b="0" i="1" smtClean="0">
                                  <a:latin typeface="Cambria Math" panose="02040503050406030204" pitchFamily="18" charset="0"/>
                                  <a:ea typeface="Cambria Math" panose="02040503050406030204" pitchFamily="18" charset="0"/>
                                </a:rPr>
                                <m:t>𝑗𝑗</m:t>
                              </m:r>
                            </m:sub>
                          </m:sSub>
                        </m:num>
                        <m:den>
                          <m:sSub>
                            <m:sSubPr>
                              <m:ctrlPr>
                                <a:rPr lang="cs-CZ" sz="2400" b="0" i="1" smtClean="0">
                                  <a:latin typeface="Cambria Math" panose="02040503050406030204" pitchFamily="18" charset="0"/>
                                  <a:ea typeface="Cambria Math" panose="02040503050406030204" pitchFamily="18" charset="0"/>
                                </a:rPr>
                              </m:ctrlPr>
                            </m:sSubPr>
                            <m:e>
                              <m:r>
                                <a:rPr lang="cs-CZ" sz="2400" b="0" i="1" smtClean="0">
                                  <a:latin typeface="Cambria Math" panose="02040503050406030204" pitchFamily="18" charset="0"/>
                                  <a:ea typeface="Cambria Math" panose="02040503050406030204" pitchFamily="18" charset="0"/>
                                </a:rPr>
                                <m:t>𝜎</m:t>
                              </m:r>
                            </m:e>
                            <m:sub>
                              <m:r>
                                <a:rPr lang="cs-CZ" sz="2400" b="0" i="1" smtClean="0">
                                  <a:latin typeface="Cambria Math" panose="02040503050406030204" pitchFamily="18" charset="0"/>
                                  <a:ea typeface="Cambria Math" panose="02040503050406030204" pitchFamily="18" charset="0"/>
                                </a:rPr>
                                <m:t>𝑗𝑗</m:t>
                              </m:r>
                            </m:sub>
                          </m:sSub>
                        </m:den>
                      </m:f>
                      <m:r>
                        <a:rPr lang="cs-CZ" sz="2400" b="0" i="1" smtClean="0">
                          <a:latin typeface="Cambria Math" panose="02040503050406030204" pitchFamily="18" charset="0"/>
                          <a:ea typeface="Cambria Math" panose="02040503050406030204" pitchFamily="18" charset="0"/>
                        </a:rPr>
                        <m:t>=1−</m:t>
                      </m:r>
                      <m:f>
                        <m:fPr>
                          <m:ctrlPr>
                            <a:rPr lang="cs-CZ" sz="2400" b="0" i="1" smtClean="0">
                              <a:latin typeface="Cambria Math" panose="02040503050406030204" pitchFamily="18" charset="0"/>
                              <a:ea typeface="Cambria Math" panose="02040503050406030204" pitchFamily="18" charset="0"/>
                            </a:rPr>
                          </m:ctrlPr>
                        </m:fPr>
                        <m:num>
                          <m:sSub>
                            <m:sSubPr>
                              <m:ctrlPr>
                                <a:rPr lang="cs-CZ" sz="2400" b="0" i="1" smtClean="0">
                                  <a:latin typeface="Cambria Math" panose="02040503050406030204" pitchFamily="18" charset="0"/>
                                  <a:ea typeface="Cambria Math" panose="02040503050406030204" pitchFamily="18" charset="0"/>
                                </a:rPr>
                              </m:ctrlPr>
                            </m:sSubPr>
                            <m:e>
                              <m:r>
                                <a:rPr lang="cs-CZ" sz="2400" b="0" i="1" smtClean="0">
                                  <a:latin typeface="Cambria Math" panose="02040503050406030204" pitchFamily="18" charset="0"/>
                                  <a:ea typeface="Cambria Math" panose="02040503050406030204" pitchFamily="18" charset="0"/>
                                </a:rPr>
                                <m:t>𝜓</m:t>
                              </m:r>
                            </m:e>
                            <m:sub>
                              <m:r>
                                <a:rPr lang="cs-CZ" sz="2400" b="0" i="1" smtClean="0">
                                  <a:latin typeface="Cambria Math" panose="02040503050406030204" pitchFamily="18" charset="0"/>
                                  <a:ea typeface="Cambria Math" panose="02040503050406030204" pitchFamily="18" charset="0"/>
                                </a:rPr>
                                <m:t>𝑗𝑗</m:t>
                              </m:r>
                            </m:sub>
                          </m:sSub>
                        </m:num>
                        <m:den>
                          <m:sSub>
                            <m:sSubPr>
                              <m:ctrlPr>
                                <a:rPr lang="cs-CZ" sz="2400" b="0" i="1" smtClean="0">
                                  <a:latin typeface="Cambria Math" panose="02040503050406030204" pitchFamily="18" charset="0"/>
                                  <a:ea typeface="Cambria Math" panose="02040503050406030204" pitchFamily="18" charset="0"/>
                                </a:rPr>
                              </m:ctrlPr>
                            </m:sSubPr>
                            <m:e>
                              <m:r>
                                <a:rPr lang="cs-CZ" sz="2400" b="0" i="1" smtClean="0">
                                  <a:latin typeface="Cambria Math" panose="02040503050406030204" pitchFamily="18" charset="0"/>
                                  <a:ea typeface="Cambria Math" panose="02040503050406030204" pitchFamily="18" charset="0"/>
                                </a:rPr>
                                <m:t>𝜎</m:t>
                              </m:r>
                            </m:e>
                            <m:sub>
                              <m:r>
                                <a:rPr lang="cs-CZ" sz="2400" b="0" i="1" smtClean="0">
                                  <a:latin typeface="Cambria Math" panose="02040503050406030204" pitchFamily="18" charset="0"/>
                                  <a:ea typeface="Cambria Math" panose="02040503050406030204" pitchFamily="18" charset="0"/>
                                </a:rPr>
                                <m:t>𝑗𝑗</m:t>
                              </m:r>
                            </m:sub>
                          </m:sSub>
                        </m:den>
                      </m:f>
                    </m:oMath>
                  </m:oMathPara>
                </a14:m>
                <a:endParaRPr lang="cs-CZ" sz="2400" i="1" dirty="0">
                  <a:ea typeface="Cambria Math" panose="02040503050406030204" pitchFamily="18" charset="0"/>
                </a:endParaRPr>
              </a:p>
              <a:p>
                <a:pPr marL="0" indent="0">
                  <a:buNone/>
                </a:pPr>
                <a:endParaRPr lang="cs-CZ" sz="2400" dirty="0">
                  <a:ea typeface="Cambria Math" panose="02040503050406030204" pitchFamily="18" charset="0"/>
                </a:endParaRPr>
              </a:p>
              <a:p>
                <a:r>
                  <a:rPr lang="cs-CZ" sz="2400" dirty="0">
                    <a:ea typeface="Cambria Math" panose="02040503050406030204" pitchFamily="18" charset="0"/>
                  </a:rPr>
                  <a:t>If the factors are uncorrelated, then:</a:t>
                </a:r>
              </a:p>
              <a:p>
                <a:endParaRPr lang="cs-CZ" sz="2400" dirty="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h</m:t>
                          </m:r>
                        </m:e>
                        <m:sub>
                          <m:r>
                            <a:rPr lang="cs-CZ" sz="2400" i="1">
                              <a:latin typeface="Cambria Math" panose="02040503050406030204" pitchFamily="18" charset="0"/>
                              <a:ea typeface="Cambria Math" panose="02040503050406030204" pitchFamily="18" charset="0"/>
                            </a:rPr>
                            <m:t>𝑗𝑗</m:t>
                          </m:r>
                        </m:sub>
                      </m:sSub>
                      <m:r>
                        <a:rPr lang="cs-CZ" sz="2400" i="1">
                          <a:latin typeface="Cambria Math" panose="02040503050406030204" pitchFamily="18" charset="0"/>
                          <a:ea typeface="Cambria Math" panose="02040503050406030204" pitchFamily="18" charset="0"/>
                        </a:rPr>
                        <m:t>=</m:t>
                      </m:r>
                      <m:f>
                        <m:fPr>
                          <m:ctrlPr>
                            <a:rPr lang="cs-CZ" sz="2400" i="1">
                              <a:latin typeface="Cambria Math" panose="02040503050406030204" pitchFamily="18" charset="0"/>
                              <a:ea typeface="Cambria Math" panose="02040503050406030204" pitchFamily="18" charset="0"/>
                            </a:rPr>
                          </m:ctrlPr>
                        </m:fPr>
                        <m:num>
                          <m:sSub>
                            <m:sSubPr>
                              <m:ctrlPr>
                                <a:rPr lang="cs-CZ"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sub>
                              <m:r>
                                <a:rPr lang="cs-CZ" sz="2400" i="1">
                                  <a:latin typeface="Cambria Math" panose="02040503050406030204" pitchFamily="18" charset="0"/>
                                  <a:ea typeface="Cambria Math" panose="02040503050406030204" pitchFamily="18" charset="0"/>
                                </a:rPr>
                                <m:t>𝑗𝑗</m:t>
                              </m:r>
                            </m:sub>
                          </m:sSub>
                        </m:num>
                        <m:den>
                          <m:sSub>
                            <m:sSubPr>
                              <m:ctrlPr>
                                <a:rPr lang="cs-CZ"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𝜎</m:t>
                              </m:r>
                            </m:e>
                            <m:sub>
                              <m:r>
                                <a:rPr lang="cs-CZ" sz="2400" i="1">
                                  <a:latin typeface="Cambria Math" panose="02040503050406030204" pitchFamily="18" charset="0"/>
                                  <a:ea typeface="Cambria Math" panose="02040503050406030204" pitchFamily="18" charset="0"/>
                                </a:rPr>
                                <m:t>𝑗𝑗</m:t>
                              </m:r>
                            </m:sub>
                          </m:sSub>
                        </m:den>
                      </m:f>
                      <m:r>
                        <a:rPr lang="cs-CZ" sz="2400" i="1">
                          <a:latin typeface="Cambria Math" panose="02040503050406030204" pitchFamily="18" charset="0"/>
                          <a:ea typeface="Cambria Math" panose="02040503050406030204" pitchFamily="18" charset="0"/>
                        </a:rPr>
                        <m:t>=1−</m:t>
                      </m:r>
                      <m:f>
                        <m:fPr>
                          <m:ctrlPr>
                            <a:rPr lang="cs-CZ" sz="2400" i="1">
                              <a:latin typeface="Cambria Math" panose="02040503050406030204" pitchFamily="18" charset="0"/>
                              <a:ea typeface="Cambria Math" panose="02040503050406030204" pitchFamily="18" charset="0"/>
                            </a:rPr>
                          </m:ctrlPr>
                        </m:fPr>
                        <m:num>
                          <m:sSub>
                            <m:sSubPr>
                              <m:ctrlPr>
                                <a:rPr lang="cs-CZ"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𝜓</m:t>
                              </m:r>
                            </m:e>
                            <m:sub>
                              <m:r>
                                <a:rPr lang="cs-CZ" sz="2400" i="1">
                                  <a:latin typeface="Cambria Math" panose="02040503050406030204" pitchFamily="18" charset="0"/>
                                  <a:ea typeface="Cambria Math" panose="02040503050406030204" pitchFamily="18" charset="0"/>
                                </a:rPr>
                                <m:t>𝑗𝑗</m:t>
                              </m:r>
                            </m:sub>
                          </m:sSub>
                        </m:num>
                        <m:den>
                          <m:sSub>
                            <m:sSubPr>
                              <m:ctrlPr>
                                <a:rPr lang="cs-CZ"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𝜎</m:t>
                              </m:r>
                            </m:e>
                            <m:sub>
                              <m:r>
                                <a:rPr lang="cs-CZ" sz="2400" i="1">
                                  <a:latin typeface="Cambria Math" panose="02040503050406030204" pitchFamily="18" charset="0"/>
                                  <a:ea typeface="Cambria Math" panose="02040503050406030204" pitchFamily="18" charset="0"/>
                                </a:rPr>
                                <m:t>𝑗𝑗</m:t>
                              </m:r>
                            </m:sub>
                          </m:sSub>
                        </m:den>
                      </m:f>
                    </m:oMath>
                  </m:oMathPara>
                </a14:m>
                <a:endParaRPr lang="cs-CZ" sz="2400" dirty="0">
                  <a:ea typeface="Cambria Math" panose="02040503050406030204" pitchFamily="18" charset="0"/>
                </a:endParaRPr>
              </a:p>
              <a:p>
                <a:pPr marL="0" indent="0" algn="ctr">
                  <a:buNone/>
                </a:pPr>
                <a:endParaRPr lang="cs-CZ" sz="2400" dirty="0">
                  <a:ea typeface="Cambria Math" panose="02040503050406030204" pitchFamily="18" charset="0"/>
                </a:endParaRPr>
              </a:p>
              <a:p>
                <a:pPr marL="0" indent="0">
                  <a:buNone/>
                </a:pPr>
                <a:r>
                  <a:rPr lang="cs-CZ" sz="2400" dirty="0">
                    <a:ea typeface="Cambria Math" panose="02040503050406030204" pitchFamily="18" charset="0"/>
                  </a:rPr>
                  <a:t>...that is, the sum of squares of row </a:t>
                </a:r>
                <a:r>
                  <a:rPr lang="cs-CZ" sz="2400" i="1" dirty="0">
                    <a:ea typeface="Cambria Math" panose="02040503050406030204" pitchFamily="18" charset="0"/>
                  </a:rPr>
                  <a:t>j</a:t>
                </a:r>
                <a:r>
                  <a:rPr lang="cs-CZ" sz="2400" dirty="0">
                    <a:ea typeface="Cambria Math" panose="02040503050406030204" pitchFamily="18" charset="0"/>
                  </a:rPr>
                  <a:t> of </a:t>
                </a:r>
                <a14:m>
                  <m:oMath xmlns:m="http://schemas.openxmlformats.org/officeDocument/2006/math">
                    <m:r>
                      <a:rPr lang="en-US" sz="2400" b="1" i="1">
                        <a:latin typeface="Cambria Math" panose="02040503050406030204" pitchFamily="18" charset="0"/>
                        <a:ea typeface="Cambria Math" panose="02040503050406030204" pitchFamily="18" charset="0"/>
                      </a:rPr>
                      <m:t>𝚲</m:t>
                    </m:r>
                  </m:oMath>
                </a14:m>
                <a:r>
                  <a:rPr lang="cs-CZ" sz="2400" dirty="0">
                    <a:ea typeface="Cambria Math" panose="02040503050406030204" pitchFamily="18" charset="0"/>
                  </a:rPr>
                  <a:t> divided by the variance of the </a:t>
                </a:r>
                <a:r>
                  <a:rPr lang="cs-CZ" sz="2400" i="1" dirty="0">
                    <a:ea typeface="Cambria Math" panose="02040503050406030204" pitchFamily="18" charset="0"/>
                  </a:rPr>
                  <a:t>j</a:t>
                </a:r>
                <a:r>
                  <a:rPr lang="cs-CZ" sz="2400" dirty="0">
                    <a:ea typeface="Cambria Math" panose="02040503050406030204" pitchFamily="18" charset="0"/>
                  </a:rPr>
                  <a:t>-th MV. </a:t>
                </a:r>
                <a:endParaRPr lang="en-US" sz="2400" dirty="0">
                  <a:ea typeface="Cambria Math" panose="02040503050406030204" pitchFamily="18" charset="0"/>
                </a:endParaRPr>
              </a:p>
              <a:p>
                <a:pPr marL="0" indent="0" algn="ctr">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928" t="-2222" b="-1176"/>
                </a:stretch>
              </a:blipFill>
            </p:spPr>
            <p:txBody>
              <a:bodyPr/>
              <a:lstStyle/>
              <a:p>
                <a:r>
                  <a:rPr lang="en-US">
                    <a:noFill/>
                  </a:rPr>
                  <a:t> </a:t>
                </a:r>
              </a:p>
            </p:txBody>
          </p:sp>
        </mc:Fallback>
      </mc:AlternateContent>
    </p:spTree>
    <p:extLst>
      <p:ext uri="{BB962C8B-B14F-4D97-AF65-F5344CB8AC3E}">
        <p14:creationId xmlns:p14="http://schemas.microsoft.com/office/powerpoint/2010/main" val="3467056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4"/>
                <a:ext cx="10515600" cy="4659581"/>
              </a:xfrm>
            </p:spPr>
            <p:txBody>
              <a:bodyPr>
                <a:normAutofit/>
              </a:bodyPr>
              <a:lstStyle/>
              <a:p>
                <a:r>
                  <a:rPr lang="en-US" sz="2400" dirty="0"/>
                  <a:t>In the </a:t>
                </a:r>
                <a:r>
                  <a:rPr lang="en-US" sz="2400" b="1" dirty="0"/>
                  <a:t>covariance structure</a:t>
                </a:r>
                <a:r>
                  <a:rPr lang="en-US" sz="2400" dirty="0"/>
                  <a:t>, factor loadings are regression coefficients (weights) that represent the linear effect of an LV on a particular MV. The latent factor acts like an independent variable, and the MV acts like a dependent variable. </a:t>
                </a:r>
              </a:p>
              <a:p>
                <a:endParaRPr lang="en-US" sz="2400" dirty="0"/>
              </a:p>
              <a:p>
                <a:r>
                  <a:rPr lang="en-US" sz="2400" dirty="0"/>
                  <a:t>We have seen that the common factor covariance matrix </a:t>
                </a:r>
                <a:r>
                  <a:rPr lang="cs-CZ" sz="2400" dirty="0"/>
                  <a:t>(</a:t>
                </a:r>
                <a14:m>
                  <m:oMath xmlns:m="http://schemas.openxmlformats.org/officeDocument/2006/math">
                    <m:r>
                      <a:rPr lang="en-US" sz="2400" b="1" i="1">
                        <a:latin typeface="Cambria Math" panose="02040503050406030204" pitchFamily="18" charset="0"/>
                        <a:ea typeface="Cambria Math" panose="02040503050406030204" pitchFamily="18" charset="0"/>
                      </a:rPr>
                      <m:t>𝚽</m:t>
                    </m:r>
                  </m:oMath>
                </a14:m>
                <a:r>
                  <a:rPr lang="cs-CZ" sz="2400" dirty="0"/>
                  <a:t>) </a:t>
                </a:r>
                <a:r>
                  <a:rPr lang="en-US" sz="2400" dirty="0"/>
                  <a:t>is standardized to have units on the diagonals (= the variance of the LVs is set to 1). As such, the common factor covariances (off-diagonal elements) are, in fact, correlations. </a:t>
                </a:r>
              </a:p>
              <a:p>
                <a:endParaRPr lang="en-US" sz="2400" dirty="0"/>
              </a:p>
              <a:p>
                <a:r>
                  <a:rPr lang="en-US" sz="2400" dirty="0"/>
                  <a:t>Sometimes (well, a LOT of times) it is useful to standardize the manifest variables as well – so that the factor loadings are </a:t>
                </a:r>
                <a:r>
                  <a:rPr lang="en-US" sz="2400" b="1" dirty="0"/>
                  <a:t>standardized </a:t>
                </a:r>
                <a:r>
                  <a:rPr lang="en-US" sz="2400" dirty="0"/>
                  <a:t>regression coefficients, and that we are working with a </a:t>
                </a:r>
                <a:r>
                  <a:rPr lang="en-US" sz="2400" b="1" dirty="0"/>
                  <a:t>correlation matrix </a:t>
                </a:r>
                <a:r>
                  <a:rPr lang="en-US" sz="2400" dirty="0"/>
                  <a:t>of MVs rather than a covariance matrix. </a:t>
                </a:r>
              </a:p>
              <a:p>
                <a:pPr marL="0" indent="0">
                  <a:buNone/>
                </a:pPr>
                <a:endParaRPr lang="en-US" sz="2400" dirty="0"/>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t="-1830" r="-290" b="-523"/>
                </a:stretch>
              </a:blipFill>
            </p:spPr>
            <p:txBody>
              <a:bodyPr/>
              <a:lstStyle/>
              <a:p>
                <a:r>
                  <a:rPr lang="en-US">
                    <a:noFill/>
                  </a:rPr>
                  <a:t> </a:t>
                </a:r>
              </a:p>
            </p:txBody>
          </p:sp>
        </mc:Fallback>
      </mc:AlternateContent>
    </p:spTree>
    <p:extLst>
      <p:ext uri="{BB962C8B-B14F-4D97-AF65-F5344CB8AC3E}">
        <p14:creationId xmlns:p14="http://schemas.microsoft.com/office/powerpoint/2010/main" val="963047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r>
                  <a:rPr lang="en-US" sz="2400" dirty="0"/>
                  <a:t>How do we convert a covariance matrix (say, </a:t>
                </a:r>
                <a14:m>
                  <m:oMath xmlns:m="http://schemas.openxmlformats.org/officeDocument/2006/math">
                    <m:r>
                      <a:rPr lang="en-US" sz="2400" b="1" i="1">
                        <a:latin typeface="Cambria Math" panose="02040503050406030204" pitchFamily="18" charset="0"/>
                        <a:ea typeface="Cambria Math" panose="02040503050406030204" pitchFamily="18" charset="0"/>
                      </a:rPr>
                      <m:t>𝚺</m:t>
                    </m:r>
                  </m:oMath>
                </a14:m>
                <a:r>
                  <a:rPr lang="en-US" sz="2400" dirty="0"/>
                  <a:t>) into a correlation matrix (say, </a:t>
                </a:r>
                <a:r>
                  <a:rPr lang="en-US" sz="2400" b="1" dirty="0"/>
                  <a:t>P</a:t>
                </a:r>
                <a:r>
                  <a:rPr lang="en-US" sz="2400" dirty="0"/>
                  <a:t>)?</a:t>
                </a:r>
              </a:p>
              <a:p>
                <a:endParaRPr lang="en-US" sz="2400" dirty="0"/>
              </a:p>
              <a:p>
                <a:r>
                  <a:rPr lang="en-US" sz="2400" dirty="0"/>
                  <a:t>Let’s create a diagonal matrix </a:t>
                </a:r>
                <a:r>
                  <a:rPr lang="en-US" sz="2400" b="1" i="1" dirty="0"/>
                  <a:t>D</a:t>
                </a:r>
                <a:r>
                  <a:rPr lang="el-GR" sz="2400" baseline="-25000" dirty="0"/>
                  <a:t>σ</a:t>
                </a:r>
                <a:r>
                  <a:rPr lang="en-US" sz="2400" dirty="0"/>
                  <a:t> which contains the diagonal elements of </a:t>
                </a:r>
                <a14:m>
                  <m:oMath xmlns:m="http://schemas.openxmlformats.org/officeDocument/2006/math">
                    <m:r>
                      <a:rPr lang="en-US" sz="2400" b="1" i="1">
                        <a:latin typeface="Cambria Math" panose="02040503050406030204" pitchFamily="18" charset="0"/>
                        <a:ea typeface="Cambria Math" panose="02040503050406030204" pitchFamily="18" charset="0"/>
                      </a:rPr>
                      <m:t>𝚺</m:t>
                    </m:r>
                  </m:oMath>
                </a14:m>
                <a:r>
                  <a:rPr lang="en-US" sz="2400" dirty="0"/>
                  <a:t>:</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1" i="1" smtClean="0">
                              <a:latin typeface="Cambria Math" panose="02040503050406030204" pitchFamily="18" charset="0"/>
                            </a:rPr>
                            <m:t>𝑫</m:t>
                          </m:r>
                        </m:e>
                        <m:sub>
                          <m:r>
                            <a:rPr lang="en-US" sz="2400" i="1" smtClean="0">
                              <a:latin typeface="Cambria Math" panose="02040503050406030204" pitchFamily="18" charset="0"/>
                              <a:ea typeface="Cambria Math" panose="02040503050406030204" pitchFamily="18" charset="0"/>
                            </a:rPr>
                            <m:t>𝜎</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Diag</m:t>
                      </m:r>
                      <m:r>
                        <a:rPr lang="en-US" sz="2400" b="0" i="0" smtClean="0">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𝚺</m:t>
                      </m:r>
                      <m:r>
                        <a:rPr lang="en-US" sz="2400" b="0" i="0" smtClean="0">
                          <a:latin typeface="Cambria Math" panose="02040503050406030204" pitchFamily="18" charset="0"/>
                        </a:rPr>
                        <m:t>]</m:t>
                      </m:r>
                    </m:oMath>
                  </m:oMathPara>
                </a14:m>
                <a:endParaRPr lang="en-US" sz="2400" dirty="0"/>
              </a:p>
              <a:p>
                <a:pPr marL="0" indent="0">
                  <a:buNone/>
                </a:pPr>
                <a:endParaRPr lang="en-US" sz="2400" dirty="0"/>
              </a:p>
              <a:p>
                <a:pPr marL="0" indent="0">
                  <a:buNone/>
                </a:pPr>
                <a:r>
                  <a:rPr lang="en-US" sz="2400" dirty="0"/>
                  <a:t>…the diagonal elements of </a:t>
                </a:r>
                <a:r>
                  <a:rPr lang="en-US" sz="2400" b="1" i="1" dirty="0"/>
                  <a:t>D</a:t>
                </a:r>
                <a:r>
                  <a:rPr lang="el-GR" sz="2400" baseline="-25000" dirty="0"/>
                  <a:t>σ</a:t>
                </a:r>
                <a:r>
                  <a:rPr lang="en-US" sz="2400" dirty="0"/>
                  <a:t> are the variances of the manifest variables.</a:t>
                </a:r>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928" t="-1830"/>
                </a:stretch>
              </a:blipFill>
            </p:spPr>
            <p:txBody>
              <a:bodyPr/>
              <a:lstStyle/>
              <a:p>
                <a:r>
                  <a:rPr lang="en-US">
                    <a:noFill/>
                  </a:rPr>
                  <a:t> </a:t>
                </a:r>
              </a:p>
            </p:txBody>
          </p:sp>
        </mc:Fallback>
      </mc:AlternateContent>
    </p:spTree>
    <p:extLst>
      <p:ext uri="{BB962C8B-B14F-4D97-AF65-F5344CB8AC3E}">
        <p14:creationId xmlns:p14="http://schemas.microsoft.com/office/powerpoint/2010/main" val="1690230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r>
                  <a:rPr lang="en-US" sz="2400" dirty="0"/>
                  <a:t>If we would want to transform these into standard deviations of the MVs, we would have to take the square root of each element. We’ll go a little further and define a new diagonal matrix </a:t>
                </a:r>
                <a:r>
                  <a:rPr lang="en-US" sz="2400" b="1" i="1" dirty="0"/>
                  <a:t>D</a:t>
                </a:r>
                <a:r>
                  <a:rPr lang="el-GR" sz="2400" baseline="-25000" dirty="0"/>
                  <a:t>σ</a:t>
                </a:r>
                <a:r>
                  <a:rPr lang="en-US" sz="2400" baseline="30000" dirty="0"/>
                  <a:t>-1/2</a:t>
                </a:r>
                <a:r>
                  <a:rPr lang="en-US" sz="2400" dirty="0"/>
                  <a:t> which contains the reciprocals of standard deviations of the elements in </a:t>
                </a:r>
                <a:r>
                  <a:rPr lang="en-US" sz="2400" b="1" i="1" dirty="0"/>
                  <a:t>D</a:t>
                </a:r>
                <a:r>
                  <a:rPr lang="el-GR" sz="2400" baseline="-25000" dirty="0"/>
                  <a:t>σ</a:t>
                </a:r>
                <a:endParaRPr lang="en-US" sz="2400" baseline="-25000" dirty="0"/>
              </a:p>
              <a:p>
                <a:endParaRPr lang="en-US" sz="2400" baseline="-25000" dirty="0"/>
              </a:p>
              <a:p>
                <a:r>
                  <a:rPr lang="en-US" sz="2400" dirty="0"/>
                  <a:t>The manifest variable covariance matrix </a:t>
                </a:r>
                <a14:m>
                  <m:oMath xmlns:m="http://schemas.openxmlformats.org/officeDocument/2006/math">
                    <m:r>
                      <a:rPr lang="en-US" sz="2400" b="1" i="1">
                        <a:latin typeface="Cambria Math" panose="02040503050406030204" pitchFamily="18" charset="0"/>
                        <a:ea typeface="Cambria Math" panose="02040503050406030204" pitchFamily="18" charset="0"/>
                      </a:rPr>
                      <m:t>𝚺</m:t>
                    </m:r>
                  </m:oMath>
                </a14:m>
                <a:r>
                  <a:rPr lang="en-US" sz="2400" dirty="0"/>
                  <a:t> can be transformed into a manifest variable correlation matrix </a:t>
                </a:r>
                <a:r>
                  <a:rPr lang="en-US" sz="2400" b="1" dirty="0"/>
                  <a:t>P</a:t>
                </a:r>
                <a:r>
                  <a:rPr lang="en-US" sz="2400" dirty="0"/>
                  <a:t> in the following way:</a:t>
                </a:r>
              </a:p>
              <a:p>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𝐏</m:t>
                      </m:r>
                      <m:r>
                        <a:rPr lang="en-US" sz="2400" b="1" i="0" smtClean="0">
                          <a:latin typeface="Cambria Math" panose="02040503050406030204" pitchFamily="18" charset="0"/>
                        </a:rPr>
                        <m:t>= </m:t>
                      </m:r>
                      <m:sSubSup>
                        <m:sSubSupPr>
                          <m:ctrlPr>
                            <a:rPr lang="en-US" sz="2400" b="1" i="1" smtClean="0">
                              <a:latin typeface="Cambria Math" panose="02040503050406030204" pitchFamily="18" charset="0"/>
                            </a:rPr>
                          </m:ctrlPr>
                        </m:sSubSupPr>
                        <m:e>
                          <m:r>
                            <a:rPr lang="en-US" sz="2400" b="1" i="0" smtClean="0">
                              <a:latin typeface="Cambria Math" panose="02040503050406030204" pitchFamily="18" charset="0"/>
                            </a:rPr>
                            <m:t>𝐃</m:t>
                          </m:r>
                        </m:e>
                        <m:sub>
                          <m:r>
                            <m:rPr>
                              <m:sty m:val="p"/>
                            </m:rPr>
                            <a:rPr lang="el-GR" sz="2400" smtClean="0">
                              <a:latin typeface="Cambria Math" panose="02040503050406030204" pitchFamily="18" charset="0"/>
                              <a:ea typeface="Cambria Math" panose="02040503050406030204" pitchFamily="18" charset="0"/>
                            </a:rPr>
                            <m:t>σ</m:t>
                          </m:r>
                        </m:sub>
                        <m:sup>
                          <m:r>
                            <a:rPr lang="en-US" sz="2400" b="0" i="0" smtClean="0">
                              <a:latin typeface="Cambria Math" panose="02040503050406030204" pitchFamily="18" charset="0"/>
                            </a:rPr>
                            <m:t>−1/2</m:t>
                          </m:r>
                        </m:sup>
                      </m:sSubSup>
                      <m:r>
                        <a:rPr lang="en-US" sz="2400" b="1" smtClean="0">
                          <a:latin typeface="Cambria Math" panose="02040503050406030204" pitchFamily="18" charset="0"/>
                          <a:ea typeface="Cambria Math" panose="02040503050406030204" pitchFamily="18" charset="0"/>
                        </a:rPr>
                        <m:t>𝚺</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−1/2</m:t>
                          </m:r>
                        </m:sup>
                      </m:sSubSup>
                    </m:oMath>
                  </m:oMathPara>
                </a14:m>
                <a:endParaRPr lang="en-US" sz="2400" b="1"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t="-1830"/>
                </a:stretch>
              </a:blipFill>
            </p:spPr>
            <p:txBody>
              <a:bodyPr/>
              <a:lstStyle/>
              <a:p>
                <a:r>
                  <a:rPr lang="en-US">
                    <a:noFill/>
                  </a:rPr>
                  <a:t> </a:t>
                </a:r>
              </a:p>
            </p:txBody>
          </p:sp>
        </mc:Fallback>
      </mc:AlternateContent>
    </p:spTree>
    <p:extLst>
      <p:ext uri="{BB962C8B-B14F-4D97-AF65-F5344CB8AC3E}">
        <p14:creationId xmlns:p14="http://schemas.microsoft.com/office/powerpoint/2010/main" val="132313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Recall the way we formulated the Common Factor Model earlier – we expressed the MVs as a linear function of the </a:t>
                </a:r>
                <a:r>
                  <a:rPr lang="en-US" b="1" dirty="0"/>
                  <a:t>common factors </a:t>
                </a:r>
                <a:r>
                  <a:rPr lang="en-US" dirty="0"/>
                  <a:t>and the </a:t>
                </a:r>
                <a:r>
                  <a:rPr lang="en-US" b="1" dirty="0"/>
                  <a:t>unique factors</a:t>
                </a:r>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𝑖𝑗</m:t>
                          </m:r>
                        </m:sub>
                      </m:sSub>
                      <m:r>
                        <a:rPr lang="cs-CZ" i="1">
                          <a:latin typeface="Cambria Math" panose="02040503050406030204" pitchFamily="18" charset="0"/>
                        </a:rPr>
                        <m:t>= </m:t>
                      </m:r>
                      <m:sSub>
                        <m:sSubPr>
                          <m:ctrlPr>
                            <a:rPr lang="cs-CZ" i="1" smtClean="0">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𝜇</m:t>
                          </m:r>
                        </m:e>
                        <m:sub>
                          <m:r>
                            <a:rPr lang="cs-CZ" i="1">
                              <a:latin typeface="Cambria Math" panose="02040503050406030204" pitchFamily="18" charset="0"/>
                            </a:rPr>
                            <m:t>𝑗</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cs-CZ" i="1">
                              <a:latin typeface="Cambria Math" panose="02040503050406030204" pitchFamily="18" charset="0"/>
                            </a:rPr>
                            <m:t>1</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𝑖</m:t>
                          </m:r>
                          <m:r>
                            <a:rPr lang="cs-CZ" i="1">
                              <a:latin typeface="Cambria Math" panose="02040503050406030204" pitchFamily="18" charset="0"/>
                            </a:rPr>
                            <m:t>1</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cs-CZ" i="1">
                              <a:latin typeface="Cambria Math" panose="02040503050406030204" pitchFamily="18" charset="0"/>
                            </a:rPr>
                            <m:t>2</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𝑖</m:t>
                          </m:r>
                          <m:r>
                            <a:rPr lang="cs-CZ" i="1">
                              <a:latin typeface="Cambria Math" panose="02040503050406030204" pitchFamily="18" charset="0"/>
                            </a:rPr>
                            <m:t>2</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𝑗𝑚</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𝑖𝑚</m:t>
                          </m:r>
                        </m:sub>
                      </m:sSub>
                      <m:r>
                        <a:rPr lang="cs-CZ" i="1">
                          <a:latin typeface="Cambria Math" panose="02040503050406030204" pitchFamily="18" charset="0"/>
                        </a:rPr>
                        <m:t>+</m:t>
                      </m:r>
                      <m:r>
                        <a:rPr lang="en-US" i="1">
                          <a:latin typeface="Cambria Math" panose="02040503050406030204" pitchFamily="18" charset="0"/>
                        </a:rPr>
                        <m:t>1</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𝑖𝑗</m:t>
                          </m:r>
                        </m:sub>
                      </m:sSub>
                    </m:oMath>
                  </m:oMathPara>
                </a14:m>
                <a:endParaRPr lang="cs-CZ" dirty="0"/>
              </a:p>
              <a:p>
                <a:pPr marL="0" indent="0">
                  <a:buNone/>
                </a:pPr>
                <a:r>
                  <a:rPr lang="cs-CZ" dirty="0"/>
                  <a:t>		Mean +      Common factor part            + Unique factor part    </a:t>
                </a:r>
              </a:p>
              <a:p>
                <a:pPr marL="0" indent="0">
                  <a:buNone/>
                </a:pPr>
                <a:endParaRPr lang="en-US" dirty="0"/>
              </a:p>
              <a:p>
                <a:pPr marL="0" indent="0" algn="ctr">
                  <a:buNone/>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𝑖𝑗</m:t>
                        </m:r>
                      </m:sub>
                    </m:sSub>
                    <m:r>
                      <a:rPr lang="cs-CZ" i="1">
                        <a:latin typeface="Cambria Math" panose="02040503050406030204" pitchFamily="18" charset="0"/>
                      </a:rPr>
                      <m:t> </m:t>
                    </m:r>
                  </m:oMath>
                </a14:m>
                <a:r>
                  <a:rPr lang="en-US"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𝜇</m:t>
                        </m:r>
                      </m:e>
                      <m:sub>
                        <m:r>
                          <a:rPr lang="cs-CZ" i="1">
                            <a:latin typeface="Cambria Math" panose="02040503050406030204" pitchFamily="18" charset="0"/>
                          </a:rPr>
                          <m:t>𝑗</m:t>
                        </m:r>
                      </m:sub>
                    </m:sSub>
                    <m:r>
                      <a:rPr lang="cs-CZ" i="1">
                        <a:latin typeface="Cambria Math" panose="02040503050406030204" pitchFamily="18" charset="0"/>
                      </a:rPr>
                      <m:t>+</m:t>
                    </m:r>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en-US" b="0" i="1" smtClean="0">
                                <a:latin typeface="Cambria Math" panose="02040503050406030204" pitchFamily="18" charset="0"/>
                              </a:rPr>
                              <m:t>𝑘</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𝑖</m:t>
                            </m:r>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𝑖𝑗</m:t>
                            </m:r>
                          </m:sub>
                        </m:sSub>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101"/>
                </a:stretch>
              </a:blipFill>
            </p:spPr>
            <p:txBody>
              <a:bodyPr/>
              <a:lstStyle/>
              <a:p>
                <a:r>
                  <a:rPr lang="en-US">
                    <a:noFill/>
                  </a:rPr>
                  <a:t> </a:t>
                </a:r>
              </a:p>
            </p:txBody>
          </p:sp>
        </mc:Fallback>
      </mc:AlternateContent>
    </p:spTree>
    <p:extLst>
      <p:ext uri="{BB962C8B-B14F-4D97-AF65-F5344CB8AC3E}">
        <p14:creationId xmlns:p14="http://schemas.microsoft.com/office/powerpoint/2010/main" val="3302401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r>
                  <a:rPr lang="en-US" sz="2400" dirty="0"/>
                  <a:t>For example:</a:t>
                </a:r>
                <a:endParaRPr lang="en-US" sz="2400" b="1" dirty="0"/>
              </a:p>
              <a:p>
                <a:pPr marL="0" indent="0">
                  <a:buNone/>
                </a:pPr>
                <a14:m>
                  <m:oMathPara xmlns:m="http://schemas.openxmlformats.org/officeDocument/2006/math">
                    <m:oMathParaPr>
                      <m:jc m:val="center"/>
                    </m:oMathParaPr>
                    <m:oMath xmlns:m="http://schemas.openxmlformats.org/officeDocument/2006/math">
                      <m:r>
                        <a:rPr lang="en-US" sz="2400" b="1" i="0" smtClean="0">
                          <a:latin typeface="Cambria Math" panose="02040503050406030204" pitchFamily="18" charset="0"/>
                        </a:rPr>
                        <m:t>𝐏</m:t>
                      </m:r>
                      <m:r>
                        <a:rPr lang="en-US" sz="2400" b="1" i="0" smtClean="0">
                          <a:latin typeface="Cambria Math" panose="02040503050406030204" pitchFamily="18" charset="0"/>
                        </a:rPr>
                        <m:t>= </m:t>
                      </m:r>
                      <m:d>
                        <m:dPr>
                          <m:begChr m:val="["/>
                          <m:endChr m:val="]"/>
                          <m:ctrlPr>
                            <a:rPr lang="en-US" sz="2400" b="1"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r>
                                  <m:rPr>
                                    <m:brk m:alnAt="7"/>
                                  </m:rPr>
                                  <a:rPr lang="en-US" sz="2400" b="0" i="0" smtClean="0">
                                    <a:latin typeface="Cambria Math" panose="02040503050406030204" pitchFamily="18" charset="0"/>
                                  </a:rPr>
                                  <m:t>1</m:t>
                                </m:r>
                              </m:e>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12</m:t>
                                    </m:r>
                                  </m:sub>
                                </m:sSub>
                              </m:e>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13</m:t>
                                    </m:r>
                                  </m:sub>
                                </m:sSub>
                              </m:e>
                            </m:mr>
                            <m:m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21</m:t>
                                    </m:r>
                                  </m:sub>
                                </m:sSub>
                              </m:e>
                              <m:e>
                                <m:r>
                                  <a:rPr lang="en-US" sz="2400" b="0" i="1" smtClean="0">
                                    <a:latin typeface="Cambria Math" panose="02040503050406030204" pitchFamily="18" charset="0"/>
                                  </a:rPr>
                                  <m:t>1</m:t>
                                </m:r>
                              </m:e>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23</m:t>
                                    </m:r>
                                  </m:sub>
                                </m:sSub>
                              </m:e>
                            </m:mr>
                            <m:m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31</m:t>
                                    </m:r>
                                  </m:sub>
                                </m:sSub>
                              </m:e>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32</m:t>
                                    </m:r>
                                  </m:sub>
                                </m:sSub>
                              </m:e>
                              <m:e>
                                <m:r>
                                  <a:rPr lang="en-US" sz="2400" b="0" i="1" smtClean="0">
                                    <a:latin typeface="Cambria Math" panose="02040503050406030204" pitchFamily="18" charset="0"/>
                                  </a:rPr>
                                  <m:t>1</m:t>
                                </m:r>
                              </m:e>
                            </m:mr>
                          </m:m>
                        </m:e>
                      </m:d>
                    </m:oMath>
                  </m:oMathPara>
                </a14:m>
                <a:endParaRPr lang="en-US" sz="2400" b="1" dirty="0"/>
              </a:p>
              <a:p>
                <a:pPr marL="0" indent="0">
                  <a:buNone/>
                </a:pPr>
                <a:endParaRPr lang="en-US" sz="2400" b="1" dirty="0"/>
              </a:p>
              <a:p>
                <a:pPr marL="0" indent="0">
                  <a:buNone/>
                </a:pPr>
                <a14:m>
                  <m:oMathPara xmlns:m="http://schemas.openxmlformats.org/officeDocument/2006/math">
                    <m:oMathParaPr>
                      <m:jc m:val="center"/>
                    </m:oMathParaPr>
                    <m:oMath xmlns:m="http://schemas.openxmlformats.org/officeDocument/2006/math">
                      <m:r>
                        <a:rPr lang="en-US" sz="2400" b="0" i="0"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1</m:t>
                                    </m:r>
                                  </m:num>
                                  <m:den>
                                    <m:rad>
                                      <m:radPr>
                                        <m:degHide m:val="on"/>
                                        <m:ctrlPr>
                                          <a:rPr lang="en-US" sz="2400" b="0" i="1" smtClean="0">
                                            <a:latin typeface="Cambria Math" panose="02040503050406030204" pitchFamily="18" charset="0"/>
                                          </a:rPr>
                                        </m:ctrlPr>
                                      </m:radPr>
                                      <m:deg/>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e>
                                    </m:rad>
                                  </m:den>
                                </m:f>
                              </m:e>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f>
                                  <m:fPr>
                                    <m:ctrlPr>
                                      <a:rPr lang="en-US" sz="2400" i="1">
                                        <a:latin typeface="Cambria Math" panose="02040503050406030204" pitchFamily="18" charset="0"/>
                                      </a:rPr>
                                    </m:ctrlPr>
                                  </m:fPr>
                                  <m:num>
                                    <m:r>
                                      <a:rPr lang="en-US" sz="2400">
                                        <a:latin typeface="Cambria Math" panose="02040503050406030204" pitchFamily="18" charset="0"/>
                                      </a:rPr>
                                      <m:t>1</m:t>
                                    </m:r>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f>
                                  <m:fPr>
                                    <m:ctrlPr>
                                      <a:rPr lang="en-US" sz="2400" i="1">
                                        <a:latin typeface="Cambria Math" panose="02040503050406030204" pitchFamily="18" charset="0"/>
                                      </a:rPr>
                                    </m:ctrlPr>
                                  </m:fPr>
                                  <m:num>
                                    <m:r>
                                      <a:rPr lang="en-US" sz="2400">
                                        <a:latin typeface="Cambria Math" panose="02040503050406030204" pitchFamily="18" charset="0"/>
                                      </a:rPr>
                                      <m:t>1</m:t>
                                    </m:r>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
                        </m:e>
                      </m:d>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12</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r>
                                      <a:rPr lang="en-US" sz="2400" b="0" i="1" smtClean="0">
                                        <a:latin typeface="Cambria Math" panose="02040503050406030204" pitchFamily="18" charset="0"/>
                                      </a:rPr>
                                      <m:t>3</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rPr>
                                      <m:t>1</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23</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rPr>
                                      <m:t>1</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32</m:t>
                                    </m:r>
                                  </m:sub>
                                </m:sSub>
                              </m:e>
                              <m:e>
                                <m:sSub>
                                  <m:sSubPr>
                                    <m:ctrlPr>
                                      <a:rPr lang="en-US" sz="240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mr>
                          </m:m>
                        </m:e>
                      </m:d>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f>
                                  <m:fPr>
                                    <m:ctrlPr>
                                      <a:rPr lang="en-US" sz="2400" i="1">
                                        <a:latin typeface="Cambria Math" panose="02040503050406030204" pitchFamily="18" charset="0"/>
                                      </a:rPr>
                                    </m:ctrlPr>
                                  </m:fPr>
                                  <m:num>
                                    <m:r>
                                      <a:rPr lang="en-US" sz="2400">
                                        <a:latin typeface="Cambria Math" panose="02040503050406030204" pitchFamily="18" charset="0"/>
                                      </a:rPr>
                                      <m:t>1</m:t>
                                    </m:r>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f>
                                  <m:fPr>
                                    <m:ctrlPr>
                                      <a:rPr lang="en-US" sz="2400" i="1">
                                        <a:latin typeface="Cambria Math" panose="02040503050406030204" pitchFamily="18" charset="0"/>
                                      </a:rPr>
                                    </m:ctrlPr>
                                  </m:fPr>
                                  <m:num>
                                    <m:r>
                                      <a:rPr lang="en-US" sz="2400">
                                        <a:latin typeface="Cambria Math" panose="02040503050406030204" pitchFamily="18" charset="0"/>
                                      </a:rPr>
                                      <m:t>1</m:t>
                                    </m:r>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22</m:t>
                                            </m:r>
                                          </m:sub>
                                        </m:sSub>
                                      </m:e>
                                    </m:rad>
                                  </m:den>
                                </m:f>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f>
                                  <m:fPr>
                                    <m:ctrlPr>
                                      <a:rPr lang="en-US" sz="2400" i="1">
                                        <a:latin typeface="Cambria Math" panose="02040503050406030204" pitchFamily="18" charset="0"/>
                                      </a:rPr>
                                    </m:ctrlPr>
                                  </m:fPr>
                                  <m:num>
                                    <m:r>
                                      <a:rPr lang="en-US" sz="2400">
                                        <a:latin typeface="Cambria Math" panose="02040503050406030204" pitchFamily="18" charset="0"/>
                                      </a:rPr>
                                      <m:t>1</m:t>
                                    </m:r>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33</m:t>
                                            </m:r>
                                          </m:sub>
                                        </m:sSub>
                                      </m:e>
                                    </m:rad>
                                  </m:den>
                                </m:f>
                              </m:e>
                            </m:mr>
                          </m:m>
                        </m:e>
                      </m:d>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t="-1830"/>
                </a:stretch>
              </a:blipFill>
            </p:spPr>
            <p:txBody>
              <a:bodyPr/>
              <a:lstStyle/>
              <a:p>
                <a:r>
                  <a:rPr lang="en-US">
                    <a:noFill/>
                  </a:rPr>
                  <a:t> </a:t>
                </a:r>
              </a:p>
            </p:txBody>
          </p:sp>
        </mc:Fallback>
      </mc:AlternateContent>
    </p:spTree>
    <p:extLst>
      <p:ext uri="{BB962C8B-B14F-4D97-AF65-F5344CB8AC3E}">
        <p14:creationId xmlns:p14="http://schemas.microsoft.com/office/powerpoint/2010/main" val="1721053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endParaRPr lang="en-US" sz="2400" b="1" dirty="0"/>
              </a:p>
              <a:p>
                <a:pPr marL="0" indent="0">
                  <a:buNone/>
                </a:pPr>
                <a:endParaRPr lang="en-US" sz="2400" b="1" dirty="0"/>
              </a:p>
              <a:p>
                <a:pPr marL="0" indent="0">
                  <a:buNone/>
                </a:pPr>
                <a14:m>
                  <m:oMathPara xmlns:m="http://schemas.openxmlformats.org/officeDocument/2006/math">
                    <m:oMathParaPr>
                      <m:jc m:val="center"/>
                    </m:oMathParaPr>
                    <m:oMath xmlns:m="http://schemas.openxmlformats.org/officeDocument/2006/math">
                      <m:r>
                        <a:rPr lang="en-US" sz="2400" b="0" i="0"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num>
                                  <m:den>
                                    <m:rad>
                                      <m:radPr>
                                        <m:degHide m:val="on"/>
                                        <m:ctrlPr>
                                          <a:rPr lang="en-US" sz="2400" b="0" i="1" smtClean="0">
                                            <a:latin typeface="Cambria Math" panose="02040503050406030204" pitchFamily="18" charset="0"/>
                                          </a:rPr>
                                        </m:ctrlPr>
                                      </m:radPr>
                                      <m:deg/>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r>
                                          <a:rPr lang="en-US" sz="2400" b="0" i="1" smtClean="0">
                                            <a:latin typeface="Cambria Math" panose="02040503050406030204" pitchFamily="18" charset="0"/>
                                          </a:rPr>
                                          <m:t>2</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r>
                                          <a:rPr lang="en-US" sz="2400" b="0" i="1" smtClean="0">
                                            <a:latin typeface="Cambria Math" panose="02040503050406030204" pitchFamily="18" charset="0"/>
                                          </a:rPr>
                                          <m:t>3</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rPr>
                                          <m:t>1</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23</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rPr>
                                          <m:t>1</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32</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
                        </m:e>
                      </m:d>
                    </m:oMath>
                  </m:oMathPara>
                </a14:m>
                <a:endParaRPr lang="en-US" sz="2400" dirty="0"/>
              </a:p>
              <a:p>
                <a:pPr marL="0" indent="0">
                  <a:buNone/>
                </a:pPr>
                <a:endParaRPr lang="en-US" sz="2400" dirty="0"/>
              </a:p>
              <a:p>
                <a:r>
                  <a:rPr lang="en-US" sz="2400" dirty="0"/>
                  <a:t>Remember - pre-multiplication</a:t>
                </a:r>
                <a:r>
                  <a:rPr lang="en-US" sz="2400" b="1" dirty="0"/>
                  <a:t> </a:t>
                </a:r>
                <a:r>
                  <a:rPr lang="en-US" sz="2400" dirty="0"/>
                  <a:t>by a diagonal matrix scales rows, </a:t>
                </a:r>
                <a:br>
                  <a:rPr lang="en-US" sz="2400" dirty="0"/>
                </a:br>
                <a:r>
                  <a:rPr lang="en-US" sz="2400" dirty="0"/>
                  <a:t>post-multiplication scales columns. Can you see it in there? </a:t>
                </a:r>
                <a:endParaRPr lang="en-US" sz="2400" b="1"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2882134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endParaRPr lang="en-US" sz="2400" b="1" dirty="0"/>
              </a:p>
              <a:p>
                <a:pPr marL="0" indent="0">
                  <a:buNone/>
                </a:pPr>
                <a14:m>
                  <m:oMathPara xmlns:m="http://schemas.openxmlformats.org/officeDocument/2006/math">
                    <m:oMathParaPr>
                      <m:jc m:val="center"/>
                    </m:oMathParaPr>
                    <m:oMath xmlns:m="http://schemas.openxmlformats.org/officeDocument/2006/math">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num>
                                  <m:den>
                                    <m:rad>
                                      <m:radPr>
                                        <m:degHide m:val="on"/>
                                        <m:ctrlPr>
                                          <a:rPr lang="en-US" sz="2400" b="0" i="1" smtClean="0">
                                            <a:latin typeface="Cambria Math" panose="02040503050406030204" pitchFamily="18" charset="0"/>
                                          </a:rPr>
                                        </m:ctrlPr>
                                      </m:radPr>
                                      <m:deg/>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r>
                                          <a:rPr lang="en-US" sz="2400" b="0" i="1" smtClean="0">
                                            <a:latin typeface="Cambria Math" panose="02040503050406030204" pitchFamily="18" charset="0"/>
                                          </a:rPr>
                                          <m:t>2</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r>
                                          <a:rPr lang="en-US" sz="2400" b="0" i="1" smtClean="0">
                                            <a:latin typeface="Cambria Math" panose="02040503050406030204" pitchFamily="18" charset="0"/>
                                          </a:rPr>
                                          <m:t>3</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rPr>
                                          <m:t>1</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23</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rPr>
                                          <m:t>1</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32</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
                        </m:e>
                      </m:d>
                    </m:oMath>
                  </m:oMathPara>
                </a14:m>
                <a:endParaRPr lang="en-US" sz="2400" dirty="0"/>
              </a:p>
              <a:p>
                <a:pPr marL="0" indent="0">
                  <a:buNone/>
                </a:pPr>
                <a:endParaRPr lang="en-US" sz="2400" dirty="0"/>
              </a:p>
              <a:p>
                <a:r>
                  <a:rPr lang="en-US" sz="2400" dirty="0"/>
                  <a:t>In this matrix, the diagonal entries will be 1 and the off-diagonal entries will be correlation coefficients (covariance divided by the standard deviations of both variables)</a:t>
                </a:r>
                <a:endParaRPr lang="en-US" sz="2400" b="1"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257093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r>
                  <a:rPr lang="en-US" sz="2400" dirty="0"/>
                  <a:t>So, what we have now is the covariance structure:</a:t>
                </a:r>
              </a:p>
              <a:p>
                <a:pPr marL="0" indent="0">
                  <a:buNone/>
                </a:pPr>
                <a14:m>
                  <m:oMathPara xmlns:m="http://schemas.openxmlformats.org/officeDocument/2006/math">
                    <m:oMathParaPr>
                      <m:jc m:val="center"/>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m:oMathPara>
                </a14:m>
                <a:endParaRPr lang="en-US" sz="2400" dirty="0"/>
              </a:p>
              <a:p>
                <a:pPr marL="0" indent="0">
                  <a:buNone/>
                </a:pPr>
                <a:endParaRPr lang="en-US" sz="2400" dirty="0"/>
              </a:p>
              <a:p>
                <a:r>
                  <a:rPr lang="en-US" sz="2400" dirty="0"/>
                  <a:t>…and a way of transforming the covariance matrix </a:t>
                </a:r>
                <a14:m>
                  <m:oMath xmlns:m="http://schemas.openxmlformats.org/officeDocument/2006/math">
                    <m:r>
                      <a:rPr lang="en-US" sz="2400" b="1" i="1">
                        <a:latin typeface="Cambria Math" panose="02040503050406030204" pitchFamily="18" charset="0"/>
                        <a:ea typeface="Cambria Math" panose="02040503050406030204" pitchFamily="18" charset="0"/>
                      </a:rPr>
                      <m:t>𝚺</m:t>
                    </m:r>
                  </m:oMath>
                </a14:m>
                <a:r>
                  <a:rPr lang="en-US" sz="2400" dirty="0"/>
                  <a:t> into a correlation matrix </a:t>
                </a:r>
                <a:r>
                  <a:rPr lang="en-US" sz="2400" b="1" dirty="0"/>
                  <a:t>P</a:t>
                </a:r>
                <a:r>
                  <a:rPr lang="en-US" sz="2400" dirty="0"/>
                  <a:t>:</a:t>
                </a:r>
              </a:p>
              <a:p>
                <a:pPr marL="0" indent="0" algn="ctr">
                  <a:buNone/>
                </a:pPr>
                <a:r>
                  <a:rPr lang="en-US" sz="2400" dirty="0"/>
                  <a:t> </a:t>
                </a:r>
                <a14:m>
                  <m:oMath xmlns:m="http://schemas.openxmlformats.org/officeDocument/2006/math">
                    <m:r>
                      <a:rPr lang="en-US" sz="2400" b="1">
                        <a:latin typeface="Cambria Math" panose="02040503050406030204" pitchFamily="18" charset="0"/>
                      </a:rPr>
                      <m:t>𝐏</m:t>
                    </m:r>
                    <m:r>
                      <a:rPr lang="en-US" sz="2400" b="1">
                        <a:latin typeface="Cambria Math" panose="02040503050406030204" pitchFamily="18" charset="0"/>
                      </a:rPr>
                      <m:t>= </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−1/2</m:t>
                        </m:r>
                      </m:sup>
                    </m:sSubSup>
                    <m:r>
                      <a:rPr lang="en-US" sz="2400" b="1">
                        <a:latin typeface="Cambria Math" panose="02040503050406030204" pitchFamily="18" charset="0"/>
                        <a:ea typeface="Cambria Math" panose="02040503050406030204" pitchFamily="18" charset="0"/>
                      </a:rPr>
                      <m:t>𝚺</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−1/2</m:t>
                        </m:r>
                      </m:sup>
                    </m:sSubSup>
                  </m:oMath>
                </a14:m>
                <a:endParaRPr lang="en-US" sz="2400" dirty="0"/>
              </a:p>
              <a:p>
                <a:pPr marL="0" indent="0">
                  <a:buNone/>
                </a:pPr>
                <a:endParaRPr lang="en-US" sz="2400" dirty="0"/>
              </a:p>
              <a:p>
                <a:r>
                  <a:rPr lang="en-US" sz="2400" dirty="0"/>
                  <a:t>We can substitute:</a:t>
                </a:r>
              </a:p>
              <a:p>
                <a:pPr marL="0" indent="0">
                  <a:buNone/>
                </a:pPr>
                <a14:m>
                  <m:oMathPara xmlns:m="http://schemas.openxmlformats.org/officeDocument/2006/math">
                    <m:oMathParaPr>
                      <m:jc m:val="center"/>
                    </m:oMathParaPr>
                    <m:oMath xmlns:m="http://schemas.openxmlformats.org/officeDocument/2006/math">
                      <m:r>
                        <a:rPr lang="en-US" sz="2400" b="1">
                          <a:latin typeface="Cambria Math" panose="02040503050406030204" pitchFamily="18" charset="0"/>
                        </a:rPr>
                        <m:t>𝐏</m:t>
                      </m:r>
                      <m:r>
                        <a:rPr lang="en-US" sz="2400" b="1">
                          <a:latin typeface="Cambria Math" panose="02040503050406030204" pitchFamily="18" charset="0"/>
                        </a:rPr>
                        <m:t>= </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r>
                        <a:rPr lang="en-US" sz="2400" b="1" i="1" smtClean="0">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r>
                        <a:rPr lang="en-US" sz="2400" b="1" i="1" smtClean="0">
                          <a:latin typeface="Cambria Math" panose="02040503050406030204" pitchFamily="18" charset="0"/>
                          <a:ea typeface="Cambria Math" panose="02040503050406030204" pitchFamily="18" charset="0"/>
                        </a:rPr>
                        <m:t>)</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−1/2</m:t>
                          </m:r>
                        </m:sup>
                      </m:sSubSup>
                    </m:oMath>
                  </m:oMathPara>
                </a14:m>
                <a:endParaRPr lang="en-US" sz="2400" dirty="0"/>
              </a:p>
              <a:p>
                <a:pPr marL="0" indent="0">
                  <a:buNone/>
                </a:pPr>
                <a14:m>
                  <m:oMathPara xmlns:m="http://schemas.openxmlformats.org/officeDocument/2006/math">
                    <m:oMathParaPr>
                      <m:jc m:val="center"/>
                    </m:oMathParaPr>
                    <m:oMath xmlns:m="http://schemas.openxmlformats.org/officeDocument/2006/math">
                      <m:r>
                        <a:rPr lang="en-US" sz="2400" b="1" smtClean="0">
                          <a:latin typeface="Cambria Math" panose="02040503050406030204" pitchFamily="18" charset="0"/>
                        </a:rPr>
                        <m:t>𝐏</m:t>
                      </m:r>
                      <m:r>
                        <a:rPr lang="en-US" sz="2400" b="1">
                          <a:latin typeface="Cambria Math" panose="02040503050406030204" pitchFamily="18" charset="0"/>
                        </a:rPr>
                        <m:t>= </m:t>
                      </m:r>
                      <m:sSup>
                        <m:sSupPr>
                          <m:ctrlPr>
                            <a:rPr lang="en-US" sz="2400" b="1" i="1" smtClean="0">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smtClean="0">
                              <a:latin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𝚽</m:t>
                      </m:r>
                      <m:sSup>
                        <m:sSupPr>
                          <m:ctrlPr>
                            <a:rPr lang="en-US" sz="2400" b="1" i="1" smtClean="0">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r>
                            <a:rPr lang="en-US" sz="2400" b="1" i="1" smtClean="0">
                              <a:latin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Sup>
                        <m:sSubSupPr>
                          <m:ctrlPr>
                            <a:rPr lang="en-US" sz="2400" b="1" i="1" smtClean="0">
                              <a:latin typeface="Cambria Math" panose="02040503050406030204" pitchFamily="18" charset="0"/>
                              <a:ea typeface="Cambria Math" panose="02040503050406030204" pitchFamily="18" charset="0"/>
                            </a:rPr>
                          </m:ctrlPr>
                        </m:sSubSupPr>
                        <m:e>
                          <m:r>
                            <a:rPr lang="cs-CZ" sz="2400" b="1" i="1">
                              <a:latin typeface="Cambria Math" panose="02040503050406030204" pitchFamily="18" charset="0"/>
                              <a:ea typeface="Cambria Math" panose="02040503050406030204" pitchFamily="18" charset="0"/>
                            </a:rPr>
                            <m:t>𝑫</m:t>
                          </m:r>
                        </m:e>
                        <m:sub>
                          <m:r>
                            <a:rPr lang="el-GR" sz="2400" i="1">
                              <a:latin typeface="Cambria Math" panose="02040503050406030204" pitchFamily="18" charset="0"/>
                              <a:ea typeface="Cambria Math" panose="02040503050406030204" pitchFamily="18" charset="0"/>
                            </a:rPr>
                            <m:t>𝜓</m:t>
                          </m:r>
                        </m:sub>
                        <m:sup>
                          <m:r>
                            <a:rPr lang="en-US" sz="2400" b="1" i="1" smtClean="0">
                              <a:latin typeface="Cambria Math" panose="02040503050406030204" pitchFamily="18" charset="0"/>
                              <a:ea typeface="Cambria Math" panose="02040503050406030204" pitchFamily="18" charset="0"/>
                            </a:rPr>
                            <m:t>∗</m:t>
                          </m:r>
                        </m:sup>
                      </m:sSubSup>
                    </m:oMath>
                  </m:oMathPara>
                </a14:m>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t="-1830"/>
                </a:stretch>
              </a:blipFill>
            </p:spPr>
            <p:txBody>
              <a:bodyPr/>
              <a:lstStyle/>
              <a:p>
                <a:r>
                  <a:rPr lang="en-US">
                    <a:noFill/>
                  </a:rPr>
                  <a:t> </a:t>
                </a:r>
              </a:p>
            </p:txBody>
          </p:sp>
        </mc:Fallback>
      </mc:AlternateContent>
    </p:spTree>
    <p:extLst>
      <p:ext uri="{BB962C8B-B14F-4D97-AF65-F5344CB8AC3E}">
        <p14:creationId xmlns:p14="http://schemas.microsoft.com/office/powerpoint/2010/main" val="4059761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14:m>
                  <m:oMathPara xmlns:m="http://schemas.openxmlformats.org/officeDocument/2006/math">
                    <m:oMathParaPr>
                      <m:jc m:val="center"/>
                    </m:oMathParaPr>
                    <m:oMath xmlns:m="http://schemas.openxmlformats.org/officeDocument/2006/math">
                      <m:r>
                        <a:rPr lang="en-US" sz="2400" b="1" smtClean="0">
                          <a:latin typeface="Cambria Math" panose="02040503050406030204" pitchFamily="18" charset="0"/>
                        </a:rPr>
                        <m:t>𝐏</m:t>
                      </m:r>
                      <m:r>
                        <a:rPr lang="en-US" sz="2400" b="1" smtClean="0">
                          <a:latin typeface="Cambria Math" panose="02040503050406030204" pitchFamily="18" charset="0"/>
                        </a:rPr>
                        <m:t>= </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r>
                        <a:rPr lang="en-US" sz="2400" b="1" i="1" smtClean="0">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r>
                        <a:rPr lang="en-US" sz="2400" b="1" i="1" smtClean="0">
                          <a:latin typeface="Cambria Math" panose="02040503050406030204" pitchFamily="18" charset="0"/>
                          <a:ea typeface="Cambria Math" panose="02040503050406030204" pitchFamily="18" charset="0"/>
                        </a:rPr>
                        <m:t>)</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−1/2</m:t>
                          </m:r>
                        </m:sup>
                      </m:sSubSup>
                    </m:oMath>
                  </m:oMathPara>
                </a14:m>
                <a:endParaRPr lang="en-US" sz="2400" dirty="0"/>
              </a:p>
              <a:p>
                <a:pPr marL="0" indent="0">
                  <a:buNone/>
                </a:pPr>
                <a:endParaRPr lang="en-US" sz="2400" dirty="0"/>
              </a:p>
              <a:p>
                <a:pPr marL="0" indent="0">
                  <a:buNone/>
                </a:pPr>
                <a14:m>
                  <m:oMathPara xmlns:m="http://schemas.openxmlformats.org/officeDocument/2006/math">
                    <m:oMathParaPr>
                      <m:jc m:val="center"/>
                    </m:oMathParaPr>
                    <m:oMath xmlns:m="http://schemas.openxmlformats.org/officeDocument/2006/math">
                      <m:r>
                        <a:rPr lang="en-US" sz="2400" b="1" smtClean="0">
                          <a:latin typeface="Cambria Math" panose="02040503050406030204" pitchFamily="18" charset="0"/>
                        </a:rPr>
                        <m:t>𝐏</m:t>
                      </m:r>
                      <m:r>
                        <a:rPr lang="en-US" sz="2400" b="1">
                          <a:latin typeface="Cambria Math" panose="02040503050406030204" pitchFamily="18" charset="0"/>
                        </a:rPr>
                        <m:t>= </m:t>
                      </m:r>
                      <m:sSup>
                        <m:sSupPr>
                          <m:ctrlPr>
                            <a:rPr lang="en-US" sz="2400" b="1" i="1" smtClean="0">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smtClean="0">
                              <a:latin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𝚽</m:t>
                      </m:r>
                      <m:sSup>
                        <m:sSupPr>
                          <m:ctrlPr>
                            <a:rPr lang="en-US" sz="2400" b="1" i="1" smtClean="0">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r>
                            <a:rPr lang="en-US" sz="2400" b="1" i="1" smtClean="0">
                              <a:latin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Sup>
                        <m:sSubSupPr>
                          <m:ctrlPr>
                            <a:rPr lang="en-US" sz="2400" b="1" i="1" smtClean="0">
                              <a:latin typeface="Cambria Math" panose="02040503050406030204" pitchFamily="18" charset="0"/>
                              <a:ea typeface="Cambria Math" panose="02040503050406030204" pitchFamily="18" charset="0"/>
                            </a:rPr>
                          </m:ctrlPr>
                        </m:sSubSupPr>
                        <m:e>
                          <m:r>
                            <a:rPr lang="cs-CZ" sz="2400" b="1" i="1">
                              <a:latin typeface="Cambria Math" panose="02040503050406030204" pitchFamily="18" charset="0"/>
                              <a:ea typeface="Cambria Math" panose="02040503050406030204" pitchFamily="18" charset="0"/>
                            </a:rPr>
                            <m:t>𝑫</m:t>
                          </m:r>
                        </m:e>
                        <m:sub>
                          <m:r>
                            <a:rPr lang="el-GR" sz="2400" i="1">
                              <a:latin typeface="Cambria Math" panose="02040503050406030204" pitchFamily="18" charset="0"/>
                              <a:ea typeface="Cambria Math" panose="02040503050406030204" pitchFamily="18" charset="0"/>
                            </a:rPr>
                            <m:t>𝜓</m:t>
                          </m:r>
                        </m:sub>
                        <m:sup>
                          <m:r>
                            <a:rPr lang="en-US" sz="2400" b="1" i="1" smtClean="0">
                              <a:latin typeface="Cambria Math" panose="02040503050406030204" pitchFamily="18" charset="0"/>
                              <a:ea typeface="Cambria Math" panose="02040503050406030204" pitchFamily="18" charset="0"/>
                            </a:rPr>
                            <m:t>∗</m:t>
                          </m:r>
                        </m:sup>
                      </m:sSubSup>
                    </m:oMath>
                  </m:oMathPara>
                </a14:m>
                <a:endParaRPr lang="en-US" sz="2400" dirty="0"/>
              </a:p>
              <a:p>
                <a:pPr marL="0" indent="0">
                  <a:buNone/>
                </a:pPr>
                <a:endParaRPr lang="en-US" sz="2400" dirty="0"/>
              </a:p>
              <a:p>
                <a:r>
                  <a:rPr lang="en-US" sz="2400" dirty="0"/>
                  <a:t>Where:</a:t>
                </a:r>
              </a:p>
              <a:p>
                <a:pPr marL="0" indent="0" algn="ctr">
                  <a:buNone/>
                </a:pP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r>
                      <a:rPr lang="en-US" sz="2400" b="1" i="1" smtClean="0">
                        <a:latin typeface="Cambria Math" panose="02040503050406030204" pitchFamily="18" charset="0"/>
                      </a:rPr>
                      <m:t>=</m:t>
                    </m:r>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r>
                      <a:rPr lang="en-US" sz="2400" b="1" i="1">
                        <a:latin typeface="Cambria Math" panose="02040503050406030204" pitchFamily="18" charset="0"/>
                        <a:ea typeface="Cambria Math" panose="02040503050406030204" pitchFamily="18" charset="0"/>
                      </a:rPr>
                      <m:t>𝚲</m:t>
                    </m:r>
                  </m:oMath>
                </a14:m>
                <a:endParaRPr lang="en-US" sz="2400" dirty="0"/>
              </a:p>
              <a:p>
                <a:pPr marL="0" indent="0" algn="ctr">
                  <a:buNone/>
                </a:pPr>
                <a14:m>
                  <m:oMath xmlns:m="http://schemas.openxmlformats.org/officeDocument/2006/math">
                    <m:sSubSup>
                      <m:sSubSupPr>
                        <m:ctrlPr>
                          <a:rPr lang="en-US" sz="2400" b="1" i="1">
                            <a:latin typeface="Cambria Math" panose="02040503050406030204" pitchFamily="18" charset="0"/>
                            <a:ea typeface="Cambria Math" panose="02040503050406030204" pitchFamily="18" charset="0"/>
                          </a:rPr>
                        </m:ctrlPr>
                      </m:sSubSupPr>
                      <m:e>
                        <m:r>
                          <a:rPr lang="cs-CZ" sz="2400" b="1" i="1">
                            <a:latin typeface="Cambria Math" panose="02040503050406030204" pitchFamily="18" charset="0"/>
                            <a:ea typeface="Cambria Math" panose="02040503050406030204" pitchFamily="18" charset="0"/>
                          </a:rPr>
                          <m:t>𝑫</m:t>
                        </m:r>
                      </m:e>
                      <m:sub>
                        <m:r>
                          <a:rPr lang="el-GR" sz="2400" i="1">
                            <a:latin typeface="Cambria Math" panose="02040503050406030204" pitchFamily="18" charset="0"/>
                            <a:ea typeface="Cambria Math" panose="02040503050406030204" pitchFamily="18" charset="0"/>
                          </a:rPr>
                          <m:t>𝜓</m:t>
                        </m:r>
                      </m:sub>
                      <m:sup>
                        <m:r>
                          <a:rPr lang="en-US" sz="2400" b="1" i="1">
                            <a:latin typeface="Cambria Math" panose="02040503050406030204" pitchFamily="18" charset="0"/>
                            <a:ea typeface="Cambria Math" panose="02040503050406030204" pitchFamily="18" charset="0"/>
                          </a:rPr>
                          <m:t>∗</m:t>
                        </m:r>
                      </m:sup>
                    </m:sSubSup>
                    <m:r>
                      <a:rPr lang="en-US" sz="2400" b="1" i="1" smtClean="0">
                        <a:latin typeface="Cambria Math" panose="02040503050406030204" pitchFamily="18" charset="0"/>
                        <a:ea typeface="Cambria Math" panose="02040503050406030204" pitchFamily="18" charset="0"/>
                      </a:rPr>
                      <m:t>=</m:t>
                    </m:r>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oMath>
                </a14:m>
                <a:r>
                  <a:rPr lang="en-US" sz="2400" b="1" dirty="0">
                    <a:ea typeface="Cambria Math" panose="02040503050406030204" pitchFamily="18" charset="0"/>
                  </a:rPr>
                  <a:t>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r>
                      <a:rPr lang="en-US" sz="2400" b="0" i="0" smtClean="0">
                        <a:latin typeface="Cambria Math" panose="02040503050406030204" pitchFamily="18" charset="0"/>
                      </a:rPr>
                      <m:t>=</m:t>
                    </m:r>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r>
                          <a:rPr lang="en-US" sz="2400" b="0" i="0" smtClean="0">
                            <a:latin typeface="Cambria Math" panose="02040503050406030204" pitchFamily="18" charset="0"/>
                          </a:rPr>
                          <m:t>1</m:t>
                        </m:r>
                      </m:sup>
                    </m:sSubSup>
                  </m:oMath>
                </a14:m>
                <a:r>
                  <a:rPr lang="en-US" sz="2400" b="1" dirty="0">
                    <a:ea typeface="Cambria Math" panose="02040503050406030204" pitchFamily="18" charset="0"/>
                  </a:rPr>
                  <a:t>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b="1" dirty="0"/>
                  <a:t> </a:t>
                </a: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3350101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lgn="ctr">
                  <a:buNone/>
                </a:pP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r>
                      <a:rPr lang="en-US" sz="2400" b="1" i="1" smtClean="0">
                        <a:latin typeface="Cambria Math" panose="02040503050406030204" pitchFamily="18" charset="0"/>
                      </a:rPr>
                      <m:t>=</m:t>
                    </m:r>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r>
                      <a:rPr lang="en-US" sz="2400" b="1" i="1">
                        <a:latin typeface="Cambria Math" panose="02040503050406030204" pitchFamily="18" charset="0"/>
                        <a:ea typeface="Cambria Math" panose="02040503050406030204" pitchFamily="18" charset="0"/>
                      </a:rPr>
                      <m:t>𝚲</m:t>
                    </m:r>
                  </m:oMath>
                </a14:m>
                <a:endParaRPr lang="en-US" sz="2400" dirty="0"/>
              </a:p>
              <a:p>
                <a:pPr marL="0" indent="0" algn="ctr">
                  <a:buNone/>
                </a:pPr>
                <a14:m>
                  <m:oMath xmlns:m="http://schemas.openxmlformats.org/officeDocument/2006/math">
                    <m:sSubSup>
                      <m:sSubSupPr>
                        <m:ctrlPr>
                          <a:rPr lang="en-US" sz="2400" b="1" i="1">
                            <a:latin typeface="Cambria Math" panose="02040503050406030204" pitchFamily="18" charset="0"/>
                            <a:ea typeface="Cambria Math" panose="02040503050406030204" pitchFamily="18" charset="0"/>
                          </a:rPr>
                        </m:ctrlPr>
                      </m:sSubSupPr>
                      <m:e>
                        <m:r>
                          <a:rPr lang="cs-CZ" sz="2400" b="1" i="1">
                            <a:latin typeface="Cambria Math" panose="02040503050406030204" pitchFamily="18" charset="0"/>
                            <a:ea typeface="Cambria Math" panose="02040503050406030204" pitchFamily="18" charset="0"/>
                          </a:rPr>
                          <m:t>𝑫</m:t>
                        </m:r>
                      </m:e>
                      <m:sub>
                        <m:r>
                          <a:rPr lang="el-GR" sz="2400" i="1">
                            <a:latin typeface="Cambria Math" panose="02040503050406030204" pitchFamily="18" charset="0"/>
                            <a:ea typeface="Cambria Math" panose="02040503050406030204" pitchFamily="18" charset="0"/>
                          </a:rPr>
                          <m:t>𝜓</m:t>
                        </m:r>
                      </m:sub>
                      <m:sup>
                        <m:r>
                          <a:rPr lang="en-US" sz="2400" b="1" i="1">
                            <a:latin typeface="Cambria Math" panose="02040503050406030204" pitchFamily="18" charset="0"/>
                            <a:ea typeface="Cambria Math" panose="02040503050406030204" pitchFamily="18" charset="0"/>
                          </a:rPr>
                          <m:t>∗</m:t>
                        </m:r>
                      </m:sup>
                    </m:sSubSup>
                    <m:r>
                      <a:rPr lang="en-US" sz="2400" b="1" i="1" smtClean="0">
                        <a:latin typeface="Cambria Math" panose="02040503050406030204" pitchFamily="18" charset="0"/>
                        <a:ea typeface="Cambria Math" panose="02040503050406030204" pitchFamily="18" charset="0"/>
                      </a:rPr>
                      <m:t>=</m:t>
                    </m:r>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oMath>
                </a14:m>
                <a:r>
                  <a:rPr lang="en-US" sz="2400" b="1" dirty="0">
                    <a:ea typeface="Cambria Math" panose="02040503050406030204" pitchFamily="18" charset="0"/>
                  </a:rPr>
                  <a:t>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r>
                      <a:rPr lang="en-US" sz="2400" b="0" i="0" smtClean="0">
                        <a:latin typeface="Cambria Math" panose="02040503050406030204" pitchFamily="18" charset="0"/>
                      </a:rPr>
                      <m:t>=</m:t>
                    </m:r>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r>
                          <a:rPr lang="en-US" sz="2400" b="0" i="0" smtClean="0">
                            <a:latin typeface="Cambria Math" panose="02040503050406030204" pitchFamily="18" charset="0"/>
                          </a:rPr>
                          <m:t>1</m:t>
                        </m:r>
                      </m:sup>
                    </m:sSubSup>
                  </m:oMath>
                </a14:m>
                <a:r>
                  <a:rPr lang="en-US" sz="2400" b="1" dirty="0">
                    <a:ea typeface="Cambria Math" panose="02040503050406030204" pitchFamily="18" charset="0"/>
                  </a:rPr>
                  <a:t>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b="1" dirty="0"/>
                  <a:t> </a:t>
                </a:r>
                <a:endParaRPr lang="en-US" sz="2400" dirty="0"/>
              </a:p>
              <a:p>
                <a:pPr marL="0" indent="0">
                  <a:buNone/>
                </a:pPr>
                <a:endParaRPr lang="en-US" sz="2400" dirty="0"/>
              </a:p>
              <a:p>
                <a:r>
                  <a:rPr lang="en-US" sz="2400" dirty="0"/>
                  <a:t>The factor loadings for the correlation structure are equal to the factor loadings for the covariance structure divided by the standard deviation of the given MV</a:t>
                </a:r>
              </a:p>
              <a:p>
                <a:r>
                  <a:rPr lang="en-US" sz="2400" dirty="0"/>
                  <a:t>The unique variances for the correlation structure are equal to the unique variances for the covariance structure divided by the variance of the given MV. This means that the unique variances for the correlation structure are really the proportions of variance of the particular MV that is not explained by the common factors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r="-1159"/>
                </a:stretch>
              </a:blipFill>
            </p:spPr>
            <p:txBody>
              <a:bodyPr/>
              <a:lstStyle/>
              <a:p>
                <a:r>
                  <a:rPr lang="en-US">
                    <a:noFill/>
                  </a:rPr>
                  <a:t> </a:t>
                </a:r>
              </a:p>
            </p:txBody>
          </p:sp>
        </mc:Fallback>
      </mc:AlternateContent>
    </p:spTree>
    <p:extLst>
      <p:ext uri="{BB962C8B-B14F-4D97-AF65-F5344CB8AC3E}">
        <p14:creationId xmlns:p14="http://schemas.microsoft.com/office/powerpoint/2010/main" val="2189637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r>
                  <a:rPr lang="en-US" sz="2400" dirty="0">
                    <a:ea typeface="Cambria Math" panose="02040503050406030204" pitchFamily="18" charset="0"/>
                  </a:rPr>
                  <a:t>The </a:t>
                </a:r>
                <a:r>
                  <a:rPr lang="cs-CZ" sz="2400" b="1" dirty="0">
                    <a:ea typeface="Cambria Math" panose="02040503050406030204" pitchFamily="18" charset="0"/>
                  </a:rPr>
                  <a:t>communalit</a:t>
                </a:r>
                <a:r>
                  <a:rPr lang="en-US" sz="2400" b="1" dirty="0" err="1">
                    <a:ea typeface="Cambria Math" panose="02040503050406030204" pitchFamily="18" charset="0"/>
                  </a:rPr>
                  <a:t>ies</a:t>
                </a:r>
                <a:r>
                  <a:rPr lang="cs-CZ" sz="2400" dirty="0">
                    <a:ea typeface="Cambria Math" panose="02040503050406030204" pitchFamily="18" charset="0"/>
                  </a:rPr>
                  <a:t> (proportion of variance of MV </a:t>
                </a:r>
                <a:r>
                  <a:rPr lang="cs-CZ" sz="2400" i="1" dirty="0">
                    <a:ea typeface="Cambria Math" panose="02040503050406030204" pitchFamily="18" charset="0"/>
                  </a:rPr>
                  <a:t>j</a:t>
                </a:r>
                <a:r>
                  <a:rPr lang="cs-CZ" sz="2400" dirty="0">
                    <a:ea typeface="Cambria Math" panose="02040503050406030204" pitchFamily="18" charset="0"/>
                  </a:rPr>
                  <a:t> due to common factors)</a:t>
                </a:r>
                <a:r>
                  <a:rPr lang="en-US" sz="2400" dirty="0">
                    <a:ea typeface="Cambria Math" panose="02040503050406030204" pitchFamily="18" charset="0"/>
                  </a:rPr>
                  <a:t>, then,</a:t>
                </a:r>
                <a:r>
                  <a:rPr lang="cs-CZ" sz="2400" dirty="0">
                    <a:ea typeface="Cambria Math" panose="02040503050406030204" pitchFamily="18" charset="0"/>
                  </a:rPr>
                  <a:t> can be written as:</a:t>
                </a:r>
              </a:p>
              <a:p>
                <a:pPr marL="0" indent="0" algn="ctr">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h</m:t>
                          </m:r>
                        </m:e>
                        <m:sub>
                          <m:r>
                            <a:rPr lang="cs-CZ" sz="2400" i="1">
                              <a:latin typeface="Cambria Math" panose="02040503050406030204" pitchFamily="18" charset="0"/>
                              <a:ea typeface="Cambria Math" panose="02040503050406030204" pitchFamily="18" charset="0"/>
                            </a:rPr>
                            <m:t>𝑗𝑗</m:t>
                          </m:r>
                        </m:sub>
                      </m:sSub>
                      <m:r>
                        <a:rPr lang="cs-CZ"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𝚽</m:t>
                          </m:r>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e>
                        <m:sub>
                          <m:r>
                            <a:rPr lang="en-US" sz="2400" b="0" i="1" smtClean="0">
                              <a:latin typeface="Cambria Math" panose="02040503050406030204" pitchFamily="18" charset="0"/>
                              <a:ea typeface="Cambria Math" panose="02040503050406030204" pitchFamily="18" charset="0"/>
                            </a:rPr>
                            <m:t>𝑗𝑗</m:t>
                          </m:r>
                        </m:sub>
                      </m:sSub>
                      <m:r>
                        <a:rPr lang="en-US" sz="2400" b="0" i="1" smtClean="0">
                          <a:latin typeface="Cambria Math" panose="02040503050406030204" pitchFamily="18" charset="0"/>
                          <a:ea typeface="Cambria Math" panose="02040503050406030204" pitchFamily="18" charset="0"/>
                        </a:rPr>
                        <m:t> =1−</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𝑗𝑗</m:t>
                          </m:r>
                        </m:sub>
                        <m:sup>
                          <m:r>
                            <a:rPr lang="en-US" sz="2400" b="0" i="1" smtClean="0">
                              <a:latin typeface="Cambria Math" panose="02040503050406030204" pitchFamily="18" charset="0"/>
                              <a:ea typeface="Cambria Math" panose="02040503050406030204" pitchFamily="18" charset="0"/>
                            </a:rPr>
                            <m:t>∗</m:t>
                          </m:r>
                        </m:sup>
                      </m:sSubSup>
                    </m:oMath>
                  </m:oMathPara>
                </a14:m>
                <a:endParaRPr lang="cs-CZ" sz="2400" i="1" dirty="0">
                  <a:ea typeface="Cambria Math" panose="02040503050406030204" pitchFamily="18" charset="0"/>
                </a:endParaRPr>
              </a:p>
              <a:p>
                <a:pPr marL="0" indent="0">
                  <a:buNone/>
                </a:pPr>
                <a:endParaRPr lang="cs-CZ" sz="2400" dirty="0">
                  <a:ea typeface="Cambria Math" panose="02040503050406030204" pitchFamily="18" charset="0"/>
                </a:endParaRPr>
              </a:p>
              <a:p>
                <a:r>
                  <a:rPr lang="cs-CZ" sz="2400" dirty="0">
                    <a:ea typeface="Cambria Math" panose="02040503050406030204" pitchFamily="18" charset="0"/>
                  </a:rPr>
                  <a:t>If the factors are uncorrelated, then:</a:t>
                </a:r>
              </a:p>
              <a:p>
                <a:endParaRPr lang="cs-CZ" sz="2400" dirty="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h</m:t>
                          </m:r>
                        </m:e>
                        <m:sub>
                          <m:r>
                            <a:rPr lang="cs-CZ" sz="2400" i="1">
                              <a:latin typeface="Cambria Math" panose="02040503050406030204" pitchFamily="18" charset="0"/>
                              <a:ea typeface="Cambria Math" panose="02040503050406030204" pitchFamily="18" charset="0"/>
                            </a:rPr>
                            <m:t>𝑗𝑗</m:t>
                          </m:r>
                        </m:sub>
                      </m:sSub>
                      <m:r>
                        <a:rPr lang="cs-CZ"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sub>
                          <m:r>
                            <a:rPr lang="en-US" sz="2400" i="1">
                              <a:latin typeface="Cambria Math" panose="02040503050406030204" pitchFamily="18" charset="0"/>
                              <a:ea typeface="Cambria Math" panose="02040503050406030204" pitchFamily="18" charset="0"/>
                            </a:rPr>
                            <m:t>𝑗𝑗</m:t>
                          </m:r>
                        </m:sub>
                      </m:sSub>
                      <m:r>
                        <a:rPr lang="en-US" sz="2400" i="1">
                          <a:latin typeface="Cambria Math" panose="02040503050406030204" pitchFamily="18" charset="0"/>
                          <a:ea typeface="Cambria Math" panose="02040503050406030204" pitchFamily="18" charset="0"/>
                        </a:rPr>
                        <m:t> =</m:t>
                      </m:r>
                      <m:nary>
                        <m:naryPr>
                          <m:chr m:val="∑"/>
                          <m:ctrlPr>
                            <a:rPr lang="en-US" sz="240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𝑘</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𝑚</m:t>
                          </m:r>
                        </m:sup>
                        <m:e>
                          <m:sSubSup>
                            <m:sSubSupPr>
                              <m:ctrlPr>
                                <a:rPr lang="en-US" sz="2400" i="1" smtClean="0">
                                  <a:latin typeface="Cambria Math" panose="02040503050406030204" pitchFamily="18" charset="0"/>
                                  <a:ea typeface="Cambria Math" panose="02040503050406030204" pitchFamily="18" charset="0"/>
                                </a:rPr>
                              </m:ctrlPr>
                            </m:sSubSupPr>
                            <m:e>
                              <m:r>
                                <a:rPr lang="en-US" sz="240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𝑗𝑘</m:t>
                              </m:r>
                            </m:sub>
                            <m:sup>
                              <m:r>
                                <a:rPr lang="en-US" sz="2400" b="0" i="1" smtClean="0">
                                  <a:latin typeface="Cambria Math" panose="02040503050406030204" pitchFamily="18" charset="0"/>
                                  <a:ea typeface="Cambria Math" panose="02040503050406030204" pitchFamily="18" charset="0"/>
                                </a:rPr>
                                <m:t>∗2</m:t>
                              </m:r>
                            </m:sup>
                          </m:sSubSup>
                        </m:e>
                      </m:nary>
                    </m:oMath>
                  </m:oMathPara>
                </a14:m>
                <a:endParaRPr lang="cs-CZ" sz="2400" dirty="0">
                  <a:ea typeface="Cambria Math" panose="02040503050406030204" pitchFamily="18" charset="0"/>
                </a:endParaRPr>
              </a:p>
              <a:p>
                <a:pPr marL="0" indent="0" algn="ctr">
                  <a:buNone/>
                </a:pPr>
                <a:endParaRPr lang="cs-CZ" sz="2400" dirty="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t="-1830"/>
                </a:stretch>
              </a:blipFill>
            </p:spPr>
            <p:txBody>
              <a:bodyPr/>
              <a:lstStyle/>
              <a:p>
                <a:r>
                  <a:rPr lang="en-US">
                    <a:noFill/>
                  </a:rPr>
                  <a:t> </a:t>
                </a:r>
              </a:p>
            </p:txBody>
          </p:sp>
        </mc:Fallback>
      </mc:AlternateContent>
    </p:spTree>
    <p:extLst>
      <p:ext uri="{BB962C8B-B14F-4D97-AF65-F5344CB8AC3E}">
        <p14:creationId xmlns:p14="http://schemas.microsoft.com/office/powerpoint/2010/main" val="205353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lgn="ctr">
                  <a:buNone/>
                </a:pPr>
                <a14:m>
                  <m:oMath xmlns:m="http://schemas.openxmlformats.org/officeDocument/2006/math">
                    <m:sSub>
                      <m:sSubPr>
                        <m:ctrlPr>
                          <a:rPr lang="cs-CZ" i="1" smtClean="0">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𝑖𝑗</m:t>
                        </m:r>
                      </m:sub>
                    </m:sSub>
                    <m:r>
                      <a:rPr lang="cs-CZ" i="1">
                        <a:latin typeface="Cambria Math" panose="02040503050406030204" pitchFamily="18" charset="0"/>
                      </a:rPr>
                      <m:t> </m:t>
                    </m:r>
                  </m:oMath>
                </a14:m>
                <a:r>
                  <a:rPr lang="en-US"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𝜇</m:t>
                        </m:r>
                      </m:e>
                      <m:sub>
                        <m:r>
                          <a:rPr lang="cs-CZ" i="1">
                            <a:latin typeface="Cambria Math" panose="02040503050406030204" pitchFamily="18" charset="0"/>
                          </a:rPr>
                          <m:t>𝑗</m:t>
                        </m:r>
                      </m:sub>
                    </m:sSub>
                    <m:r>
                      <a:rPr lang="cs-CZ" i="1">
                        <a:latin typeface="Cambria Math" panose="02040503050406030204" pitchFamily="18" charset="0"/>
                      </a:rPr>
                      <m:t>+</m:t>
                    </m:r>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en-US" b="0" i="1" smtClean="0">
                                <a:latin typeface="Cambria Math" panose="02040503050406030204" pitchFamily="18" charset="0"/>
                              </a:rPr>
                              <m:t>𝑘</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𝑖</m:t>
                            </m:r>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𝑖𝑗</m:t>
                            </m:r>
                          </m:sub>
                        </m:sSub>
                      </m:e>
                    </m:nary>
                  </m:oMath>
                </a14:m>
                <a:endParaRPr lang="en-US" dirty="0"/>
              </a:p>
              <a:p>
                <a:pPr marL="0" indent="0" algn="ctr">
                  <a:buNone/>
                </a:pPr>
                <a:endParaRPr lang="en-US" dirty="0"/>
              </a:p>
              <a:p>
                <a:pPr marL="0" indent="0">
                  <a:buNone/>
                </a:pPr>
                <a:r>
                  <a:rPr lang="en-US" sz="2400" dirty="0"/>
                  <a:t>Where:</a:t>
                </a:r>
              </a:p>
              <a:p>
                <a:pPr marL="457200" lvl="1"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𝑖𝑗</m:t>
                        </m:r>
                      </m:sub>
                    </m:sSub>
                  </m:oMath>
                </a14:m>
                <a:r>
                  <a:rPr lang="en-US" dirty="0"/>
                  <a:t> is the score of person </a:t>
                </a:r>
                <a:r>
                  <a:rPr lang="en-US" i="1" dirty="0" err="1"/>
                  <a:t>i</a:t>
                </a:r>
                <a:r>
                  <a:rPr lang="en-US" i="1" dirty="0"/>
                  <a:t> </a:t>
                </a:r>
                <a:r>
                  <a:rPr lang="en-US" dirty="0"/>
                  <a:t>on manifest variable </a:t>
                </a:r>
                <a:r>
                  <a:rPr lang="en-US" i="1" dirty="0"/>
                  <a:t>j</a:t>
                </a:r>
                <a:endParaRPr lang="en-US" dirty="0"/>
              </a:p>
              <a:p>
                <a:pPr marL="457200" lvl="1"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𝜇</m:t>
                        </m:r>
                      </m:e>
                      <m:sub>
                        <m:r>
                          <a:rPr lang="cs-CZ" i="1">
                            <a:latin typeface="Cambria Math" panose="02040503050406030204" pitchFamily="18" charset="0"/>
                          </a:rPr>
                          <m:t>𝑗</m:t>
                        </m:r>
                      </m:sub>
                    </m:sSub>
                  </m:oMath>
                </a14:m>
                <a:r>
                  <a:rPr lang="en-US" dirty="0"/>
                  <a:t> is the mean of manifest variable </a:t>
                </a:r>
                <a:r>
                  <a:rPr lang="en-US" i="1" dirty="0"/>
                  <a:t>j</a:t>
                </a:r>
              </a:p>
              <a:p>
                <a:pPr marL="457200" lvl="1"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𝑖</m:t>
                        </m:r>
                        <m:r>
                          <a:rPr lang="en-US" i="1">
                            <a:latin typeface="Cambria Math" panose="02040503050406030204" pitchFamily="18" charset="0"/>
                          </a:rPr>
                          <m:t>𝑘</m:t>
                        </m:r>
                      </m:sub>
                    </m:sSub>
                  </m:oMath>
                </a14:m>
                <a:r>
                  <a:rPr lang="en-US" dirty="0"/>
                  <a:t> is the common factor score of person </a:t>
                </a:r>
                <a:r>
                  <a:rPr lang="en-US" i="1" dirty="0" err="1"/>
                  <a:t>i</a:t>
                </a:r>
                <a:r>
                  <a:rPr lang="en-US" i="1" dirty="0"/>
                  <a:t> </a:t>
                </a:r>
                <a:r>
                  <a:rPr lang="en-US" dirty="0"/>
                  <a:t>on factor </a:t>
                </a:r>
                <a:r>
                  <a:rPr lang="en-US" i="1" dirty="0"/>
                  <a:t>k</a:t>
                </a:r>
              </a:p>
              <a:p>
                <a:pPr marL="457200" lvl="1"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en-US" i="1">
                            <a:latin typeface="Cambria Math" panose="02040503050406030204" pitchFamily="18" charset="0"/>
                          </a:rPr>
                          <m:t>𝑘</m:t>
                        </m:r>
                      </m:sub>
                    </m:sSub>
                  </m:oMath>
                </a14:m>
                <a:r>
                  <a:rPr lang="en-US" dirty="0"/>
                  <a:t> is the factor loading of manifest variable </a:t>
                </a:r>
                <a:r>
                  <a:rPr lang="en-US" i="1" dirty="0"/>
                  <a:t>j</a:t>
                </a:r>
                <a:r>
                  <a:rPr lang="en-US" dirty="0"/>
                  <a:t> on factor </a:t>
                </a:r>
                <a:r>
                  <a:rPr lang="en-US" i="1" dirty="0"/>
                  <a:t>k</a:t>
                </a:r>
                <a:endParaRPr lang="en-US" dirty="0"/>
              </a:p>
              <a:p>
                <a:pPr marL="457200" lvl="1"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𝑖𝑗</m:t>
                        </m:r>
                      </m:sub>
                    </m:sSub>
                  </m:oMath>
                </a14:m>
                <a:r>
                  <a:rPr lang="en-US" dirty="0"/>
                  <a:t> is the unique factor score of person </a:t>
                </a:r>
                <a:r>
                  <a:rPr lang="en-US" i="1" dirty="0" err="1"/>
                  <a:t>i</a:t>
                </a:r>
                <a:r>
                  <a:rPr lang="en-US" i="1" dirty="0"/>
                  <a:t> </a:t>
                </a:r>
                <a:r>
                  <a:rPr lang="en-US" dirty="0"/>
                  <a:t>on unique factor </a:t>
                </a:r>
                <a:r>
                  <a:rPr lang="en-US" i="1" dirty="0"/>
                  <a:t>j;</a:t>
                </a:r>
                <a:r>
                  <a:rPr lang="en-US" dirty="0"/>
                  <a:t> and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Sub>
                  </m:oMath>
                </a14:m>
                <a:endParaRPr lang="en-US" dirty="0"/>
              </a:p>
              <a:p>
                <a:pPr marL="457200" lvl="1"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𝑖𝑗</m:t>
                        </m:r>
                      </m:sub>
                    </m:sSub>
                  </m:oMath>
                </a14:m>
                <a:r>
                  <a:rPr lang="en-US" dirty="0"/>
                  <a:t> is the factor score of person </a:t>
                </a:r>
                <a:r>
                  <a:rPr lang="en-US" i="1" dirty="0" err="1"/>
                  <a:t>i</a:t>
                </a:r>
                <a:r>
                  <a:rPr lang="en-US" i="1" dirty="0"/>
                  <a:t> </a:t>
                </a:r>
                <a:r>
                  <a:rPr lang="en-US" dirty="0"/>
                  <a:t>on specific factor </a:t>
                </a:r>
                <a:r>
                  <a:rPr lang="en-US" i="1" dirty="0"/>
                  <a:t>j</a:t>
                </a:r>
              </a:p>
              <a:p>
                <a:pPr marL="457200" lvl="1"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𝑖𝑗</m:t>
                        </m:r>
                      </m:sub>
                    </m:sSub>
                  </m:oMath>
                </a14:m>
                <a:r>
                  <a:rPr lang="en-US" dirty="0"/>
                  <a:t> is the error term for person </a:t>
                </a:r>
                <a:r>
                  <a:rPr lang="en-US" i="1" dirty="0" err="1"/>
                  <a:t>i</a:t>
                </a:r>
                <a:r>
                  <a:rPr lang="en-US" i="1" dirty="0"/>
                  <a:t> </a:t>
                </a:r>
                <a:r>
                  <a:rPr lang="en-US" dirty="0"/>
                  <a:t>on manifest variable </a:t>
                </a:r>
                <a:r>
                  <a:rPr lang="en-US" i="1" dirty="0"/>
                  <a:t>j</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a:stretch>
              </a:blipFill>
            </p:spPr>
            <p:txBody>
              <a:bodyPr/>
              <a:lstStyle/>
              <a:p>
                <a:r>
                  <a:rPr lang="en-US">
                    <a:noFill/>
                  </a:rPr>
                  <a:t> </a:t>
                </a:r>
              </a:p>
            </p:txBody>
          </p:sp>
        </mc:Fallback>
      </mc:AlternateContent>
    </p:spTree>
    <p:extLst>
      <p:ext uri="{BB962C8B-B14F-4D97-AF65-F5344CB8AC3E}">
        <p14:creationId xmlns:p14="http://schemas.microsoft.com/office/powerpoint/2010/main" val="4274452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We will consider the model as operating in a population, and thus we will consider the data model for a random individual by omitting the subscript </a:t>
                </a:r>
                <a:r>
                  <a:rPr lang="en-US" sz="2400" i="1" dirty="0"/>
                  <a:t>i</a:t>
                </a:r>
                <a:r>
                  <a:rPr lang="en-US" sz="2400" dirty="0"/>
                  <a:t>:</a:t>
                </a:r>
              </a:p>
              <a:p>
                <a:pPr marL="0" indent="0" algn="ctr">
                  <a:buNone/>
                </a:pPr>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𝑗</m:t>
                          </m:r>
                        </m:sub>
                      </m:sSub>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𝜇</m:t>
                          </m:r>
                        </m:e>
                        <m:sub>
                          <m:r>
                            <a:rPr lang="cs-CZ" i="1">
                              <a:latin typeface="Cambria Math" panose="02040503050406030204" pitchFamily="18" charset="0"/>
                            </a:rPr>
                            <m:t>𝑗</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cs-CZ" i="1">
                              <a:latin typeface="Cambria Math" panose="02040503050406030204" pitchFamily="18" charset="0"/>
                            </a:rPr>
                            <m:t>1</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1</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cs-CZ" i="1">
                              <a:latin typeface="Cambria Math" panose="02040503050406030204" pitchFamily="18" charset="0"/>
                            </a:rPr>
                            <m:t>2</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2</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𝑗𝑚</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𝑚</m:t>
                          </m:r>
                        </m:sub>
                      </m:sSub>
                      <m:r>
                        <a:rPr lang="cs-CZ" i="1">
                          <a:latin typeface="Cambria Math" panose="02040503050406030204" pitchFamily="18" charset="0"/>
                        </a:rPr>
                        <m:t>+</m:t>
                      </m:r>
                      <m:r>
                        <a:rPr lang="en-US" i="1">
                          <a:latin typeface="Cambria Math" panose="02040503050406030204" pitchFamily="18" charset="0"/>
                        </a:rPr>
                        <m:t>1</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𝑗</m:t>
                          </m:r>
                        </m:sub>
                      </m:sSub>
                    </m:oMath>
                  </m:oMathPara>
                </a14:m>
                <a:endParaRPr lang="en-US" i="1" dirty="0">
                  <a:latin typeface="Cambria Math" panose="02040503050406030204" pitchFamily="18" charset="0"/>
                </a:endParaRPr>
              </a:p>
              <a:p>
                <a:pPr marL="0" indent="0" algn="ctr">
                  <a:buNone/>
                </a:pPr>
                <a14:m>
                  <m:oMath xmlns:m="http://schemas.openxmlformats.org/officeDocument/2006/math">
                    <m:sSub>
                      <m:sSubPr>
                        <m:ctrlPr>
                          <a:rPr lang="cs-CZ" i="1" smtClean="0">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𝑗</m:t>
                        </m:r>
                      </m:sub>
                    </m:sSub>
                    <m:r>
                      <a:rPr lang="cs-CZ" i="1">
                        <a:latin typeface="Cambria Math" panose="02040503050406030204" pitchFamily="18" charset="0"/>
                      </a:rPr>
                      <m:t> </m:t>
                    </m:r>
                  </m:oMath>
                </a14:m>
                <a:r>
                  <a:rPr lang="en-US"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𝜇</m:t>
                        </m:r>
                      </m:e>
                      <m:sub>
                        <m:r>
                          <a:rPr lang="cs-CZ" i="1">
                            <a:latin typeface="Cambria Math" panose="02040503050406030204" pitchFamily="18" charset="0"/>
                          </a:rPr>
                          <m:t>𝑗</m:t>
                        </m:r>
                      </m:sub>
                    </m:sSub>
                    <m:r>
                      <a:rPr lang="cs-CZ" i="1">
                        <a:latin typeface="Cambria Math" panose="02040503050406030204" pitchFamily="18" charset="0"/>
                      </a:rPr>
                      <m:t>+</m:t>
                    </m:r>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en-US" b="0" i="1" smtClean="0">
                                <a:latin typeface="Cambria Math" panose="02040503050406030204" pitchFamily="18" charset="0"/>
                              </a:rPr>
                              <m:t>𝑘</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𝑗</m:t>
                            </m:r>
                          </m:sub>
                        </m:sSub>
                      </m:e>
                    </m:nary>
                  </m:oMath>
                </a14:m>
                <a:endParaRPr lang="en-US" dirty="0"/>
              </a:p>
              <a:p>
                <a:pPr marL="0" indent="0" algn="ctr">
                  <a:buNone/>
                </a:pPr>
                <a:endParaRPr lang="en-US" dirty="0"/>
              </a:p>
              <a:p>
                <a:r>
                  <a:rPr lang="en-US" sz="2400" dirty="0"/>
                  <a:t>Here we actually have </a:t>
                </a:r>
                <a:r>
                  <a:rPr lang="en-US" sz="2400" i="1" dirty="0"/>
                  <a:t>p</a:t>
                </a:r>
                <a:r>
                  <a:rPr lang="en-US" sz="2400" dirty="0"/>
                  <a:t> equations, one for each manifest variable </a:t>
                </a:r>
                <a14:m>
                  <m:oMath xmlns:m="http://schemas.openxmlformats.org/officeDocument/2006/math">
                    <m:sSub>
                      <m:sSubPr>
                        <m:ctrlPr>
                          <a:rPr lang="cs-CZ" sz="2400" i="1">
                            <a:latin typeface="Cambria Math" panose="02040503050406030204" pitchFamily="18" charset="0"/>
                          </a:rPr>
                        </m:ctrlPr>
                      </m:sSubPr>
                      <m:e>
                        <m:r>
                          <a:rPr lang="cs-CZ" sz="2400" i="1">
                            <a:latin typeface="Cambria Math" panose="02040503050406030204" pitchFamily="18" charset="0"/>
                          </a:rPr>
                          <m:t>𝑥</m:t>
                        </m:r>
                      </m:e>
                      <m:sub>
                        <m:r>
                          <a:rPr lang="cs-CZ" sz="2400" i="1">
                            <a:latin typeface="Cambria Math" panose="02040503050406030204" pitchFamily="18" charset="0"/>
                          </a:rPr>
                          <m:t>𝑗</m:t>
                        </m:r>
                      </m:sub>
                    </m:sSub>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𝑝</m:t>
                        </m:r>
                      </m:sub>
                    </m:sSub>
                  </m:oMath>
                </a14:m>
                <a:r>
                  <a:rPr lang="en-US" sz="2400" dirty="0"/>
                  <a:t>, but we can express it all as a single equation using matrix notation:</a:t>
                </a:r>
              </a:p>
              <a:p>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𝒙</m:t>
                      </m:r>
                      <m:r>
                        <a:rPr lang="en-US" sz="2400" b="1"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𝝁</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𝚲</m:t>
                      </m:r>
                      <m:r>
                        <a:rPr lang="en-US" sz="2400" b="1" i="1" smtClean="0">
                          <a:latin typeface="Cambria Math" panose="02040503050406030204" pitchFamily="18" charset="0"/>
                          <a:ea typeface="Cambria Math" panose="02040503050406030204" pitchFamily="18" charset="0"/>
                        </a:rPr>
                        <m:t>𝒛</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𝒖</m:t>
                      </m:r>
                    </m:oMath>
                  </m:oMathPara>
                </a14:m>
                <a:endParaRPr lang="en-US" sz="2400" b="1" dirty="0"/>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b="-560"/>
                </a:stretch>
              </a:blipFill>
            </p:spPr>
            <p:txBody>
              <a:bodyPr/>
              <a:lstStyle/>
              <a:p>
                <a:r>
                  <a:rPr lang="en-US">
                    <a:noFill/>
                  </a:rPr>
                  <a:t> </a:t>
                </a:r>
              </a:p>
            </p:txBody>
          </p:sp>
        </mc:Fallback>
      </mc:AlternateContent>
    </p:spTree>
    <p:extLst>
      <p:ext uri="{BB962C8B-B14F-4D97-AF65-F5344CB8AC3E}">
        <p14:creationId xmlns:p14="http://schemas.microsoft.com/office/powerpoint/2010/main" val="136626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𝒙</m:t>
                      </m:r>
                      <m:r>
                        <a:rPr lang="en-US" sz="2400" b="1"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𝝁</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𝚲</m:t>
                      </m:r>
                      <m:r>
                        <a:rPr lang="en-US" sz="2400" b="1" i="1" smtClean="0">
                          <a:latin typeface="Cambria Math" panose="02040503050406030204" pitchFamily="18" charset="0"/>
                          <a:ea typeface="Cambria Math" panose="02040503050406030204" pitchFamily="18" charset="0"/>
                        </a:rPr>
                        <m:t>𝒛</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𝒖</m:t>
                      </m:r>
                    </m:oMath>
                  </m:oMathPara>
                </a14:m>
                <a:endParaRPr lang="en-US" sz="2400" b="1" dirty="0"/>
              </a:p>
              <a:p>
                <a:pPr marL="0" indent="0" algn="ctr">
                  <a:buNone/>
                </a:pPr>
                <a:endParaRPr lang="en-US" sz="2400" b="1" dirty="0"/>
              </a:p>
              <a:p>
                <a:pPr marL="0" indent="0">
                  <a:buNone/>
                </a:pPr>
                <a:r>
                  <a:rPr lang="en-US" sz="2400" dirty="0"/>
                  <a:t>Where:</a:t>
                </a:r>
              </a:p>
              <a:p>
                <a:pPr marL="457200" lvl="1" indent="0">
                  <a:buNone/>
                </a:pPr>
                <a:r>
                  <a:rPr lang="en-US" b="1" i="1" dirty="0"/>
                  <a:t>x </a:t>
                </a:r>
                <a:r>
                  <a:rPr lang="en-US" dirty="0"/>
                  <a:t>is a </a:t>
                </a:r>
                <a:r>
                  <a:rPr lang="en-US" i="1" dirty="0"/>
                  <a:t>p </a:t>
                </a:r>
                <a:r>
                  <a:rPr lang="en-US" dirty="0"/>
                  <a:t>x 1 vector of a random person’s scores on the </a:t>
                </a:r>
                <a:r>
                  <a:rPr lang="en-US" i="1" dirty="0"/>
                  <a:t>p</a:t>
                </a:r>
                <a:r>
                  <a:rPr lang="en-US" dirty="0"/>
                  <a:t> manifest variables</a:t>
                </a:r>
              </a:p>
              <a:p>
                <a:pPr marL="457200" lvl="1" indent="0">
                  <a:buNone/>
                </a:pPr>
                <a:r>
                  <a:rPr lang="el-GR" b="1" i="1" dirty="0"/>
                  <a:t>μ</a:t>
                </a:r>
                <a:r>
                  <a:rPr lang="en-US" b="1" i="1" dirty="0"/>
                  <a:t> </a:t>
                </a:r>
                <a:r>
                  <a:rPr lang="en-US" dirty="0"/>
                  <a:t>is a </a:t>
                </a:r>
                <a:r>
                  <a:rPr lang="en-US" i="1" dirty="0"/>
                  <a:t>p</a:t>
                </a:r>
                <a:r>
                  <a:rPr lang="en-US" dirty="0"/>
                  <a:t> x 1 vector of population means of the </a:t>
                </a:r>
                <a:r>
                  <a:rPr lang="en-US" i="1" dirty="0"/>
                  <a:t>p </a:t>
                </a:r>
                <a:r>
                  <a:rPr lang="en-US" dirty="0"/>
                  <a:t>manifest variables</a:t>
                </a:r>
              </a:p>
              <a:p>
                <a:pPr marL="457200" lvl="1" indent="0">
                  <a:buNone/>
                </a:pPr>
                <a:r>
                  <a:rPr lang="en-US" b="1" dirty="0"/>
                  <a:t>Λ </a:t>
                </a:r>
                <a:r>
                  <a:rPr lang="en-US" dirty="0"/>
                  <a:t>is a </a:t>
                </a:r>
                <a:r>
                  <a:rPr lang="en-US" i="1" dirty="0"/>
                  <a:t>p </a:t>
                </a:r>
                <a:r>
                  <a:rPr lang="en-US" dirty="0"/>
                  <a:t>x </a:t>
                </a:r>
                <a:r>
                  <a:rPr lang="en-US" i="1" dirty="0"/>
                  <a:t>m </a:t>
                </a:r>
                <a:r>
                  <a:rPr lang="en-US" dirty="0"/>
                  <a:t>matrix of factor loadings, where </a:t>
                </a:r>
                <a:r>
                  <a:rPr lang="en-US" i="1" dirty="0"/>
                  <a:t>p &gt; m </a:t>
                </a:r>
                <a:r>
                  <a:rPr lang="en-US" dirty="0"/>
                  <a:t>(rectangular matrix)</a:t>
                </a:r>
              </a:p>
              <a:p>
                <a:pPr marL="457200" lvl="1" indent="0">
                  <a:buNone/>
                </a:pPr>
                <a:r>
                  <a:rPr lang="en-US" b="1" i="1" dirty="0"/>
                  <a:t>z </a:t>
                </a:r>
                <a:r>
                  <a:rPr lang="en-US" dirty="0"/>
                  <a:t>is a </a:t>
                </a:r>
                <a:r>
                  <a:rPr lang="en-US" i="1" dirty="0"/>
                  <a:t>m </a:t>
                </a:r>
                <a:r>
                  <a:rPr lang="en-US" dirty="0"/>
                  <a:t>x 1 vector of (unobservable) common factor scores </a:t>
                </a:r>
              </a:p>
              <a:p>
                <a:pPr marL="457200" lvl="1" indent="0">
                  <a:buNone/>
                </a:pPr>
                <a:r>
                  <a:rPr lang="en-US" b="1" i="1" dirty="0"/>
                  <a:t>u</a:t>
                </a:r>
                <a:r>
                  <a:rPr lang="en-US" dirty="0"/>
                  <a:t> is a </a:t>
                </a:r>
                <a:r>
                  <a:rPr lang="en-US" i="1" dirty="0"/>
                  <a:t>p</a:t>
                </a:r>
                <a:r>
                  <a:rPr lang="en-US" dirty="0"/>
                  <a:t> x 1 vector of (unobservable) unique factor scores</a:t>
                </a:r>
                <a:endParaRPr lang="en-US" b="1" i="1" dirty="0"/>
              </a:p>
              <a:p>
                <a:pPr marL="0" indent="0" algn="ctr">
                  <a:buNone/>
                </a:pPr>
                <a:endParaRPr lang="en-US" sz="2400" b="1" dirty="0"/>
              </a:p>
              <a:p>
                <a:pPr marL="0" indent="0" algn="ctr">
                  <a:buNone/>
                </a:pPr>
                <a:endParaRPr lang="en-US" sz="2400" b="1" dirty="0"/>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a:stretch>
              </a:blipFill>
            </p:spPr>
            <p:txBody>
              <a:bodyPr/>
              <a:lstStyle/>
              <a:p>
                <a:r>
                  <a:rPr lang="en-US">
                    <a:noFill/>
                  </a:rPr>
                  <a:t> </a:t>
                </a:r>
              </a:p>
            </p:txBody>
          </p:sp>
        </mc:Fallback>
      </mc:AlternateContent>
    </p:spTree>
    <p:extLst>
      <p:ext uri="{BB962C8B-B14F-4D97-AF65-F5344CB8AC3E}">
        <p14:creationId xmlns:p14="http://schemas.microsoft.com/office/powerpoint/2010/main" val="196388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𝒙</m:t>
                      </m:r>
                      <m:r>
                        <a:rPr lang="en-US" sz="2400" b="1"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𝝁</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𝚲</m:t>
                      </m:r>
                      <m:r>
                        <a:rPr lang="en-US" sz="2400" b="1" i="1" smtClean="0">
                          <a:latin typeface="Cambria Math" panose="02040503050406030204" pitchFamily="18" charset="0"/>
                          <a:ea typeface="Cambria Math" panose="02040503050406030204" pitchFamily="18" charset="0"/>
                        </a:rPr>
                        <m:t>𝒛</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𝒖</m:t>
                      </m:r>
                    </m:oMath>
                  </m:oMathPara>
                </a14:m>
                <a:endParaRPr lang="en-US" sz="2400" b="1" dirty="0"/>
              </a:p>
              <a:p>
                <a:r>
                  <a:rPr lang="en-US" sz="2400" dirty="0"/>
                  <a:t>For illustration, let’s extract the equation for the third manifest variable. Let’s assume that </a:t>
                </a:r>
                <a:r>
                  <a:rPr lang="en-US" sz="2400" i="1" dirty="0"/>
                  <a:t>m</a:t>
                </a:r>
                <a:r>
                  <a:rPr lang="en-US" sz="2400" dirty="0"/>
                  <a:t> = 3 (there are three common factors):</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mr>
                            <m:mr>
                              <m:e/>
                            </m:m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e>
                            </m:mr>
                            <m:mr>
                              <m:e/>
                            </m:mr>
                          </m:m>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mr>
                            <m:mr>
                              <m:e/>
                            </m:mr>
                            <m:m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3</m:t>
                                    </m:r>
                                  </m:sub>
                                </m:sSub>
                              </m:e>
                            </m:mr>
                            <m:mr>
                              <m:e/>
                            </m:mr>
                          </m:m>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e/>
                              <m:e/>
                            </m:mr>
                            <m:mr>
                              <m:e/>
                              <m:e/>
                              <m:e/>
                            </m:mr>
                            <m:m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31</m:t>
                                    </m:r>
                                  </m:sub>
                                </m:sSub>
                              </m:e>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32</m:t>
                                    </m:r>
                                  </m:sub>
                                </m:sSub>
                              </m:e>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33</m:t>
                                    </m:r>
                                  </m:sub>
                                </m:sSub>
                              </m:e>
                            </m:mr>
                            <m:mr>
                              <m:e/>
                              <m:e/>
                              <m:e/>
                            </m:mr>
                          </m:m>
                        </m:e>
                      </m:d>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1</m:t>
                                    </m:r>
                                  </m:sub>
                                </m:sSub>
                              </m:e>
                            </m:m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2</m:t>
                                    </m:r>
                                  </m:sub>
                                </m:sSub>
                              </m:e>
                            </m:m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3</m:t>
                                    </m:r>
                                  </m:sub>
                                </m:sSub>
                              </m:e>
                            </m:mr>
                          </m:m>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mr>
                            <m:mr>
                              <m:e/>
                            </m:m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3</m:t>
                                    </m:r>
                                  </m:sub>
                                </m:sSub>
                              </m:e>
                            </m:mr>
                            <m:mr>
                              <m:e/>
                            </m:mr>
                          </m:m>
                        </m:e>
                      </m:d>
                    </m:oMath>
                  </m:oMathPara>
                </a14:m>
                <a:endParaRPr lang="en-US" sz="24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31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32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33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3</m:t>
                          </m:r>
                        </m:sub>
                      </m:sSub>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308399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p:sp>
        <p:nvSpPr>
          <p:cNvPr id="3" name="Content Placeholder 2"/>
          <p:cNvSpPr>
            <a:spLocks noGrp="1"/>
          </p:cNvSpPr>
          <p:nvPr>
            <p:ph idx="1"/>
          </p:nvPr>
        </p:nvSpPr>
        <p:spPr/>
        <p:txBody>
          <a:bodyPr>
            <a:normAutofit/>
          </a:bodyPr>
          <a:lstStyle/>
          <a:p>
            <a:r>
              <a:rPr lang="en-US" sz="2400" dirty="0"/>
              <a:t>The data model represents a random observation in the population. It is intended to explain the structure of the raw data (i.e., the scores on manifest variables)</a:t>
            </a:r>
          </a:p>
          <a:p>
            <a:endParaRPr lang="en-US" sz="2400" dirty="0"/>
          </a:p>
          <a:p>
            <a:r>
              <a:rPr lang="en-US" sz="2400" dirty="0"/>
              <a:t>However, it contains a LOT of unknowns</a:t>
            </a:r>
          </a:p>
          <a:p>
            <a:r>
              <a:rPr lang="en-US" sz="2400" dirty="0"/>
              <a:t>While we observe the manifest variables </a:t>
            </a:r>
            <a:r>
              <a:rPr lang="en-US" sz="2400" b="1" i="1" dirty="0"/>
              <a:t>x </a:t>
            </a:r>
            <a:r>
              <a:rPr lang="en-US" sz="2400" dirty="0"/>
              <a:t>and we can at least estimate the population means </a:t>
            </a:r>
            <a:r>
              <a:rPr lang="el-GR" sz="2400" b="1" i="1" dirty="0"/>
              <a:t>μ</a:t>
            </a:r>
            <a:r>
              <a:rPr lang="en-US" sz="2400" dirty="0"/>
              <a:t>, the remaining terms in the equation are unknown to us</a:t>
            </a:r>
          </a:p>
          <a:p>
            <a:r>
              <a:rPr lang="en-US" sz="2400" dirty="0"/>
              <a:t>We do not know the latent scores </a:t>
            </a:r>
            <a:r>
              <a:rPr lang="en-US" sz="2400" b="1" i="1" dirty="0"/>
              <a:t>z</a:t>
            </a:r>
            <a:r>
              <a:rPr lang="en-US" sz="2400" dirty="0"/>
              <a:t> and </a:t>
            </a:r>
            <a:r>
              <a:rPr lang="en-US" sz="2400" b="1" i="1" dirty="0"/>
              <a:t>u</a:t>
            </a:r>
            <a:r>
              <a:rPr lang="en-US" sz="2400" dirty="0"/>
              <a:t>, in fact we </a:t>
            </a:r>
            <a:r>
              <a:rPr lang="en-US" sz="2400" b="1" dirty="0"/>
              <a:t>cannot know</a:t>
            </a:r>
            <a:r>
              <a:rPr lang="en-US" sz="2400" dirty="0"/>
              <a:t> them, since latent variables are </a:t>
            </a:r>
            <a:r>
              <a:rPr lang="en-US" sz="2400" b="1" dirty="0"/>
              <a:t>unobservable</a:t>
            </a:r>
            <a:endParaRPr lang="en-US" sz="2400" dirty="0"/>
          </a:p>
          <a:p>
            <a:r>
              <a:rPr lang="en-US" sz="2400" dirty="0"/>
              <a:t>Similarly, we do not know </a:t>
            </a:r>
            <a:r>
              <a:rPr lang="en-US" sz="2400" b="1" dirty="0"/>
              <a:t>Λ</a:t>
            </a:r>
            <a:r>
              <a:rPr lang="en-US" sz="2400" dirty="0"/>
              <a:t>, the matrix of factor loadings – we are unaware of how the unobservable latent variables affect the (observable) manifest variables</a:t>
            </a:r>
          </a:p>
        </p:txBody>
      </p:sp>
    </p:spTree>
    <p:extLst>
      <p:ext uri="{BB962C8B-B14F-4D97-AF65-F5344CB8AC3E}">
        <p14:creationId xmlns:p14="http://schemas.microsoft.com/office/powerpoint/2010/main" val="362007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p:sp>
        <p:nvSpPr>
          <p:cNvPr id="3" name="Content Placeholder 2"/>
          <p:cNvSpPr>
            <a:spLocks noGrp="1"/>
          </p:cNvSpPr>
          <p:nvPr>
            <p:ph idx="1"/>
          </p:nvPr>
        </p:nvSpPr>
        <p:spPr/>
        <p:txBody>
          <a:bodyPr>
            <a:normAutofit/>
          </a:bodyPr>
          <a:lstStyle/>
          <a:p>
            <a:r>
              <a:rPr lang="en-US" sz="2400" dirty="0"/>
              <a:t>Well, that’s kind of a pickle.</a:t>
            </a:r>
          </a:p>
          <a:p>
            <a:r>
              <a:rPr lang="en-US" sz="2400" dirty="0"/>
              <a:t>So, do we just, like, go home now? </a:t>
            </a:r>
          </a:p>
          <a:p>
            <a:endParaRPr lang="en-US" sz="2400" dirty="0"/>
          </a:p>
          <a:p>
            <a:r>
              <a:rPr lang="en-US" sz="2400" dirty="0"/>
              <a:t>Maybe. Or we can help ourselves with some tricks.</a:t>
            </a:r>
          </a:p>
          <a:p>
            <a:r>
              <a:rPr lang="en-US" sz="2400" dirty="0"/>
              <a:t>We have already established that the latent variable scores are unobservable, so we might want to give up on trying to solve for them in the data model equation</a:t>
            </a:r>
          </a:p>
          <a:p>
            <a:endParaRPr lang="en-US" sz="2400" dirty="0"/>
          </a:p>
          <a:p>
            <a:r>
              <a:rPr lang="en-US" sz="2400" dirty="0"/>
              <a:t>Maybe if we turn the problem around, we can get rid of </a:t>
            </a:r>
            <a:r>
              <a:rPr lang="en-US" sz="2400" b="1" i="1" dirty="0"/>
              <a:t>z</a:t>
            </a:r>
            <a:r>
              <a:rPr lang="en-US" sz="2400" dirty="0"/>
              <a:t> and </a:t>
            </a:r>
            <a:r>
              <a:rPr lang="en-US" sz="2400" b="1" i="1" dirty="0"/>
              <a:t>u </a:t>
            </a:r>
            <a:r>
              <a:rPr lang="en-US" sz="2400" dirty="0"/>
              <a:t>completely and focus on </a:t>
            </a:r>
            <a:r>
              <a:rPr lang="en-US" sz="2400" b="1" dirty="0"/>
              <a:t>Λ</a:t>
            </a:r>
            <a:endParaRPr lang="en-US" sz="2400" dirty="0"/>
          </a:p>
        </p:txBody>
      </p:sp>
    </p:spTree>
    <p:extLst>
      <p:ext uri="{BB962C8B-B14F-4D97-AF65-F5344CB8AC3E}">
        <p14:creationId xmlns:p14="http://schemas.microsoft.com/office/powerpoint/2010/main" val="1391349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2621</Words>
  <Application>Microsoft Office PowerPoint</Application>
  <PresentationFormat>Widescreen</PresentationFormat>
  <Paragraphs>294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Cambria Math</vt:lpstr>
      <vt:lpstr>Office Theme</vt:lpstr>
      <vt:lpstr>The Common Factor Model</vt:lpstr>
      <vt:lpstr>Homework!</vt:lpstr>
      <vt:lpstr>The data model in factor analysis</vt:lpstr>
      <vt:lpstr>The data model in factor analysis</vt:lpstr>
      <vt:lpstr>The data model in factor analysis</vt:lpstr>
      <vt:lpstr>The data model in factor analysis</vt:lpstr>
      <vt:lpstr>The data model in factor analysis</vt:lpstr>
      <vt:lpstr>The data model in factor analysis</vt:lpstr>
      <vt:lpstr>The data model in factor analysis</vt:lpstr>
      <vt:lpstr>The data model in factor analysis</vt:lpstr>
      <vt:lpstr>Assumptions</vt:lpstr>
      <vt:lpstr>Deriving the mean and covariance structures</vt:lpstr>
      <vt:lpstr>Deriving the mean and covariance structures</vt:lpstr>
      <vt:lpstr>Deriving the mean and covariance structures</vt:lpstr>
      <vt:lpstr>Deriving the mean and covariance structures</vt:lpstr>
      <vt:lpstr>Deriving the mean and covariance structures</vt:lpstr>
      <vt:lpstr>Notation</vt:lpstr>
      <vt:lpstr>Deriving the mean and covariance structures</vt:lpstr>
      <vt:lpstr>Deriving the mean and covariance structures</vt:lpstr>
      <vt:lpstr>Deriving the mean and covariance structures</vt:lpstr>
      <vt:lpstr>Deriving the mean and covariance structures</vt:lpstr>
      <vt:lpstr>Deriving the mean and covariance structures</vt:lpstr>
      <vt:lpstr>Covariance structure</vt:lpstr>
      <vt:lpstr>An example</vt:lpstr>
      <vt:lpstr>An example</vt:lpstr>
      <vt:lpstr>Communality</vt:lpstr>
      <vt:lpstr>Correlation structure</vt:lpstr>
      <vt:lpstr>Correlation structure</vt:lpstr>
      <vt:lpstr>Correlation structure</vt:lpstr>
      <vt:lpstr>Correlation structure</vt:lpstr>
      <vt:lpstr>Correlation structure</vt:lpstr>
      <vt:lpstr>Correlation structure</vt:lpstr>
      <vt:lpstr>Correlation structure</vt:lpstr>
      <vt:lpstr>Correlation structure</vt:lpstr>
      <vt:lpstr>Correlation structure</vt:lpstr>
      <vt:lpstr>Correlation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Matrix algebra</dc:title>
  <dc:creator>Adam Ťápal</dc:creator>
  <cp:lastModifiedBy>Ťápal, Adam</cp:lastModifiedBy>
  <cp:revision>135</cp:revision>
  <dcterms:created xsi:type="dcterms:W3CDTF">2017-09-24T20:13:48Z</dcterms:created>
  <dcterms:modified xsi:type="dcterms:W3CDTF">2021-10-18T15:44:51Z</dcterms:modified>
</cp:coreProperties>
</file>