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2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15fddb66a_0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015fddb6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79f9fd62e_5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f79f9fd62e_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79f9fd62e_5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79f9fd62e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a:solidFill>
                  <a:srgbClr val="222222"/>
                </a:solidFill>
                <a:highlight>
                  <a:srgbClr val="FFFFFF"/>
                </a:highlight>
              </a:rPr>
              <a:t>Jde o studii Adverse Childhood Experience od Vincenta Fellitiho, který pracoval jako internista s velmi obézními pacienty. Jejich situaci řešil dvěma způsoby - operativním zmenšením žaludku nebo dietou. Pozoroval, že po skončení léčby ti, kteří byli na dietě, znovu nabrali, protože začali víc jíst. Pacienti po operaci žaludku ale začali trpět jinými příznaky - úzkostmi, sebevražednými myšlenkami. Když prozkoumal jejich anamnézu, zjistil, že velká část těchto lidí měla zkušenost se sexuálním zneužíváním. Začal tedy zkoumat, jak zátěže z dětství a dospívání ovlivňují naše zdraví. Co je ale důležité, je možnost to změnit, přičemž první krok je o tom vůbec začít mluvit. Felliti na jedné přednášce prohlásil, že lidí, kterých se na tuto historii v rámci lékařské péče ptali, měli menší potíže než lidé z kontrolní skupiny, jichž se nikdo neptal.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79f9fd62e_5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79f9fd62e_5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79f9fd62e_5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79f9fd62e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15fddb66a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15fddb66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15fddb66a_3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15fddb66a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15fddb66a_3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015fddb66a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15fddb66a_3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15fddb66a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15fddb66a_3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15fddb66a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15fddb66a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15fddb6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15fddb66a_3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15fddb6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Podnět působí, jsme náhle konfrontováni se signálem nebezpečí (hlasitý zvuk, něco nás znenadání píchne atd.), tento signál je doveden smyslovými orgány do talamu, což je centrální přepínací stanice, do níž je nejprve veden každý podnět mířící do mozku, zde probíhá první výběr, co pustí dál, je dál veden přes senzorickou kůru do amygdaly, ta dává podnětům význam – bezpečné x nebezpečné. Toto všechno se děje velmi rychle, ještě dříve, než vlastně víme, co se stalo, zareagujeme obranným reflexem nebo na okamžik ztuhneme. Když amygdala zachytí nebezpečí, spustí stresovou reakci (útok nebo útěk – uvolnění adrenalinu, zvýšení TK a mobilizace systému). V tom okamžiku začnou pracovat oblasti v senzorické kůře, celou situaci analyzují, zapojení i prefrontální kůry (je spojená s pozorností a s vědomým plánováním jednání) a další zapojení hipokampu, který se specializuje na zpracovávání kontextových informací, aktuální zkušenost dává do kontextu, aktivuje relevantní paměťové stopy, dává vzpomínkám řád. Dají signál amygdale, že nebezpečí nehrozí, dojde k odvolání poplachu, deaktivace amygdaly.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15fddb66a_3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015fddb66a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Při traumatu funguje jen krátká dráha, delší se vypne, není na to čas. Když vyskočí v lese medvěd, potřebujeme utíkat a ne vyhodnocovat, jestli je nebezpečný nebo ne.  Často zůstává amygdala aktivována, i když nebezpečí již nehrozí, nepropojily se vyšší struktury, přestává fungovat top down regulace z prefrontální kůry, amygdala koná samostatně.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015fddb66a_3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015fddb66a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V posttraumatickém modu je amygdala v permanentním „střehu“, vybuzená, neumí relaxovat, ani spánkem se neumí uvolnit, traumatizovaní lidé jsou permanentně unavení, děti jevící se, že jsou ADHD, nemusí být ADHD, jsou nadměrně dráždivé, ve střehu, jeví se jako by měly poruchu pozornosti. Může se stát, že amygdala v propojení s dlouhodobou pamětí vyhodnotí vlivem předchozího traumatu i neutrální podnět přicházející ze smyslové modality jako nebezpečný. Úkolem psychoterapie je i v těchto situacích napojit kortex, hipokampus.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015fddb66a_3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015fddb66a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15fddb66a_3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015fddb66a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015fddb66a_3_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015fddb66a_3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15fddb66a_3_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15fddb6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15fddb66a_3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15fddb66a_3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cs-CZ" sz="1200">
                <a:solidFill>
                  <a:schemeClr val="dk1"/>
                </a:solidFill>
                <a:latin typeface="Calibri"/>
                <a:ea typeface="Calibri"/>
                <a:cs typeface="Calibri"/>
                <a:sym typeface="Calibri"/>
              </a:rPr>
              <a:t>Každý člověk má rozmezí aktivace organismu jinde, v komfortní zóně jsme schopni věci přicházející k nám integrovat, zpracovávat informace z vnitřku a z vnějšku, učíme se, integrujeme zkušenosti. Šířka okna tolerance se mění v čase, i během dne, kolísá, je individuální. Zážitek traumatu nás ze zóny optimálního nabuzení „vyhodí“ – aktivuje se sympatikus (nabuzení pro přežití, odpojí se mozková kůra, která integruje zážitek, vše znamená pro organismus obrovský energetický výdej, nelze to udržet dlouhodobě, opačný pól a pak organismus kolísá mezi těmito póly. Traumatizovaní lidé často uvíznou v těch pólech a nevrátí se do okna tolerance, do zóny optimálního nabuzení.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79f9fd62e_5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79f9fd62e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79f9fd62e_5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79f9fd62e_5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15fddb66a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15fddb66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15fddb66a_3_1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15fddb66a_3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015fddb66a_3_10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015fddb66a_3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015fddb66a_3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015fddb66a_3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015fddb66a_3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015fddb66a_3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015fddb66a_3_1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015fddb66a_3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15fddb66a_3_1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15fddb66a_3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015fddb66a_3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015fddb66a_3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015fddb66a_3_1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015fddb66a_3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fcf43aeed9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fcf43aeed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fcf43aeed9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fcf43aeed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15fddb66a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15fddb6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fcf43aeed9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fcf43aeed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fcf43aeed9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fcf43aeed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015fddb66a_3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015fddb66a_3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015fddb66a_3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015fddb66a_3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15fddb66a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15fddb66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a:t>Reakce společnosti na oběti mohou být různorodé - typicky a většinově je jim vyjadřována lítost, sympatie, ale někdy to může být i odmítání, pokud oběť nesplňuje naše představy o ideální oběti - hierarchie viktimizace, dle Christieo, když oběť naplňuje 6 znaků - mluvíme o ideální oběti, nemáme problém reagovat empaticky, lidé problematičtí - již máme problém je označit za oběť, i oběť může mít své chyby, oběti nejsou ideální.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15fddb66a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15fddb66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15fddb66a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15fddb66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15fddb66a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15fddb66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15fddb66a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15fddb66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atický obrázek s popiskem">
  <p:cSld name="Panoramatický obrázek s popiskem">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sp>
      <p:sp>
        <p:nvSpPr>
          <p:cNvPr id="77" name="Google Shape;77;p1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ázev a popisek">
  <p:cSld name="Název a popisek">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ce s popiskem">
  <p:cSld name="Citace s popiskem">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
        <p:nvSpPr>
          <p:cNvPr id="94" name="Google Shape;94;p13"/>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cs-CZ" sz="12200" b="0" i="0" u="none" strike="noStrike" cap="none">
                <a:solidFill>
                  <a:srgbClr val="86D1D8"/>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cs-CZ"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menovka">
  <p:cSld name="Jmenovka">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loupce">
  <p:cSld name="3 sloupce">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1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1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1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1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1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1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sloupce s obrázky">
  <p:cSld name="3 sloupce s obrázky">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19" name="Google Shape;119;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2" name="Google Shape;122;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5" name="Google Shape;125;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70" name="Google Shape;70;p1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uH5JQDAqA8E&amp;t=87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cs-CZ"/>
              <a:t>NÁSILÍ  v  RODINĚ    </a:t>
            </a:r>
            <a:r>
              <a:rPr lang="cs-CZ" sz="5000"/>
              <a:t>Ohrožená osoba</a:t>
            </a:r>
            <a:endParaRPr sz="5000"/>
          </a:p>
        </p:txBody>
      </p:sp>
      <p:sp>
        <p:nvSpPr>
          <p:cNvPr id="148" name="Google Shape;148;p19"/>
          <p:cNvSpPr txBox="1">
            <a:spLocks noGrp="1"/>
          </p:cNvSpPr>
          <p:nvPr>
            <p:ph type="subTitle" idx="1"/>
          </p:nvPr>
        </p:nvSpPr>
        <p:spPr>
          <a:xfrm>
            <a:off x="1154955" y="4777380"/>
            <a:ext cx="8825658" cy="12706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cs-CZ"/>
              <a:t>MGR. MARTINA JEŽKOVÁ</a:t>
            </a:r>
            <a:endParaRPr/>
          </a:p>
          <a:p>
            <a:pPr marL="0" lvl="0" indent="0" algn="l" rtl="0">
              <a:spcBef>
                <a:spcPts val="1000"/>
              </a:spcBef>
              <a:spcAft>
                <a:spcPts val="0"/>
              </a:spcAft>
              <a:buSzPts val="1600"/>
              <a:buNone/>
            </a:pPr>
            <a:r>
              <a:rPr lang="cs-CZ"/>
              <a:t>MGR. JIŘÍ AMMER</a:t>
            </a:r>
            <a:endParaRPr/>
          </a:p>
          <a:p>
            <a:pPr marL="0" lvl="0" indent="0" algn="l" rtl="0">
              <a:spcBef>
                <a:spcPts val="1000"/>
              </a:spcBef>
              <a:spcAft>
                <a:spcPts val="0"/>
              </a:spcAft>
              <a:buSzPts val="1600"/>
              <a:buNone/>
            </a:pPr>
            <a:r>
              <a:rPr lang="cs-CZ"/>
              <a:t>SPONDEA, Z. Ú.</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ctrTitle"/>
          </p:nvPr>
        </p:nvSpPr>
        <p:spPr>
          <a:xfrm>
            <a:off x="1154950" y="1183925"/>
            <a:ext cx="8825700" cy="570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000" b="1" u="sng">
                <a:solidFill>
                  <a:schemeClr val="lt1"/>
                </a:solidFill>
                <a:latin typeface="Arial"/>
                <a:ea typeface="Arial"/>
                <a:cs typeface="Arial"/>
                <a:sym typeface="Arial"/>
              </a:rPr>
              <a:t>Varovné signály ve vztahu</a:t>
            </a:r>
            <a:endParaRPr>
              <a:solidFill>
                <a:schemeClr val="lt1"/>
              </a:solidFill>
            </a:endParaRPr>
          </a:p>
        </p:txBody>
      </p:sp>
      <p:sp>
        <p:nvSpPr>
          <p:cNvPr id="200" name="Google Shape;200;p28"/>
          <p:cNvSpPr txBox="1">
            <a:spLocks noGrp="1"/>
          </p:cNvSpPr>
          <p:nvPr>
            <p:ph type="subTitle" idx="1"/>
          </p:nvPr>
        </p:nvSpPr>
        <p:spPr>
          <a:xfrm>
            <a:off x="1154950" y="1753925"/>
            <a:ext cx="8825700" cy="4104300"/>
          </a:xfrm>
          <a:prstGeom prst="rect">
            <a:avLst/>
          </a:prstGeom>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•chorobná žárlivost partnera</a:t>
            </a:r>
            <a:endParaRPr sz="29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•partner pochází z násilného prostředí</a:t>
            </a:r>
            <a:endParaRPr sz="29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•partner se choval násilně již v minulosti</a:t>
            </a:r>
            <a:endParaRPr sz="29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•partner fyzicky vyjadřuje svůj hněv, ničí věci...</a:t>
            </a:r>
            <a:endParaRPr sz="29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•partner kritizuje váš vzhled, shazuje vás před ostatními</a:t>
            </a:r>
            <a:endParaRPr sz="29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•partner odmítá přijmout odpovědnost za své chování, viní ostatní ze svých neúspěchů a problémů</a:t>
            </a:r>
            <a:endParaRPr sz="2900">
              <a:solidFill>
                <a:schemeClr val="lt1"/>
              </a:solidFill>
              <a:latin typeface="Arial"/>
              <a:ea typeface="Arial"/>
              <a:cs typeface="Arial"/>
              <a:sym typeface="Arial"/>
            </a:endParaRPr>
          </a:p>
          <a:p>
            <a:pPr marL="0" lvl="0" indent="0" algn="l" rtl="0">
              <a:lnSpc>
                <a:spcPct val="70000"/>
              </a:lnSpc>
              <a:spcBef>
                <a:spcPts val="0"/>
              </a:spcBef>
              <a:spcAft>
                <a:spcPts val="0"/>
              </a:spcAft>
              <a:buClr>
                <a:schemeClr val="dk1"/>
              </a:buClr>
              <a:buSzPts val="1100"/>
              <a:buFont typeface="Arial"/>
              <a:buNone/>
            </a:pPr>
            <a:r>
              <a:rPr lang="cs-CZ" sz="2900">
                <a:solidFill>
                  <a:schemeClr val="lt1"/>
                </a:solidFill>
                <a:latin typeface="Arial"/>
                <a:ea typeface="Arial"/>
                <a:cs typeface="Arial"/>
                <a:sym typeface="Arial"/>
              </a:rPr>
              <a:t>•partner je velmi prchlivý, nepředvídatelný</a:t>
            </a:r>
            <a:endParaRPr sz="2900">
              <a:solidFill>
                <a:schemeClr val="lt1"/>
              </a:solidFill>
              <a:latin typeface="Arial"/>
              <a:ea typeface="Arial"/>
              <a:cs typeface="Arial"/>
              <a:sym typeface="Arial"/>
            </a:endParaRPr>
          </a:p>
          <a:p>
            <a:pPr marL="0" lvl="0" indent="0" algn="l" rtl="0">
              <a:lnSpc>
                <a:spcPct val="80000"/>
              </a:lnSpc>
              <a:spcBef>
                <a:spcPts val="1000"/>
              </a:spcBef>
              <a:spcAft>
                <a:spcPts val="0"/>
              </a:spcAft>
              <a:buNone/>
            </a:pPr>
            <a:endParaRPr sz="21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646100" y="452722"/>
            <a:ext cx="9404700" cy="837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a:solidFill>
                  <a:schemeClr val="lt1"/>
                </a:solidFill>
                <a:latin typeface="Calibri"/>
                <a:ea typeface="Calibri"/>
                <a:cs typeface="Calibri"/>
                <a:sym typeface="Calibri"/>
              </a:rPr>
              <a:t>Domácí násilí jako TRAUMA</a:t>
            </a:r>
            <a:endParaRPr>
              <a:solidFill>
                <a:schemeClr val="lt1"/>
              </a:solidFill>
            </a:endParaRPr>
          </a:p>
        </p:txBody>
      </p:sp>
      <p:sp>
        <p:nvSpPr>
          <p:cNvPr id="206" name="Google Shape;206;p29"/>
          <p:cNvSpPr txBox="1">
            <a:spLocks noGrp="1"/>
          </p:cNvSpPr>
          <p:nvPr>
            <p:ph type="body" idx="1"/>
          </p:nvPr>
        </p:nvSpPr>
        <p:spPr>
          <a:xfrm>
            <a:off x="1103300" y="1061352"/>
            <a:ext cx="8946600" cy="5187000"/>
          </a:xfrm>
          <a:prstGeom prst="rect">
            <a:avLst/>
          </a:prstGeom>
        </p:spPr>
        <p:txBody>
          <a:bodyPr spcFirstLastPara="1" wrap="square" lIns="91425" tIns="45700" rIns="91425" bIns="45700" anchor="t" anchorCtr="0">
            <a:noAutofit/>
          </a:bodyPr>
          <a:lstStyle/>
          <a:p>
            <a:pPr marL="0" lvl="0" indent="0" algn="l" rtl="0">
              <a:lnSpc>
                <a:spcPct val="130000"/>
              </a:lnSpc>
              <a:spcBef>
                <a:spcPts val="1000"/>
              </a:spcBef>
              <a:spcAft>
                <a:spcPts val="0"/>
              </a:spcAft>
              <a:buNone/>
            </a:pPr>
            <a:r>
              <a:rPr lang="cs-CZ" sz="1900">
                <a:latin typeface="Arial"/>
                <a:ea typeface="Arial"/>
                <a:cs typeface="Arial"/>
                <a:sym typeface="Arial"/>
              </a:rPr>
              <a:t>• </a:t>
            </a:r>
            <a:r>
              <a:rPr lang="cs-CZ" b="1">
                <a:latin typeface="Calibri"/>
                <a:ea typeface="Calibri"/>
                <a:cs typeface="Calibri"/>
                <a:sym typeface="Calibri"/>
              </a:rPr>
              <a:t>Trauma</a:t>
            </a:r>
            <a:r>
              <a:rPr lang="cs-CZ">
                <a:latin typeface="Calibri"/>
                <a:ea typeface="Calibri"/>
                <a:cs typeface="Calibri"/>
                <a:sym typeface="Calibri"/>
              </a:rPr>
              <a:t> = událost, která je mimo obvyklou lidskou zkušenost a ohrožuje život nebo fyzickou integritu sebe či jiných osob (APA, 1987), prožitek intenzivního strachu, bezmoci, pocitu ohrožení života svého či bližních, nemožnost ovlivnit situaci, která zpravidla přesahuje dosavadní zvládací mechanismy.</a:t>
            </a:r>
            <a:endParaRPr>
              <a:latin typeface="Calibri"/>
              <a:ea typeface="Calibri"/>
              <a:cs typeface="Calibri"/>
              <a:sym typeface="Calibri"/>
            </a:endParaRPr>
          </a:p>
          <a:p>
            <a:pPr marL="0" lvl="0" indent="0" algn="l" rtl="0">
              <a:lnSpc>
                <a:spcPct val="130000"/>
              </a:lnSpc>
              <a:spcBef>
                <a:spcPts val="1000"/>
              </a:spcBef>
              <a:spcAft>
                <a:spcPts val="0"/>
              </a:spcAft>
              <a:buClr>
                <a:schemeClr val="dk1"/>
              </a:buClr>
              <a:buSzPts val="1100"/>
              <a:buFont typeface="Arial"/>
              <a:buNone/>
            </a:pPr>
            <a:r>
              <a:rPr lang="cs-CZ">
                <a:latin typeface="Arial"/>
                <a:ea typeface="Arial"/>
                <a:cs typeface="Arial"/>
                <a:sym typeface="Arial"/>
              </a:rPr>
              <a:t>•</a:t>
            </a:r>
            <a:r>
              <a:rPr lang="cs-CZ">
                <a:latin typeface="Calibri"/>
                <a:ea typeface="Calibri"/>
                <a:cs typeface="Calibri"/>
                <a:sym typeface="Calibri"/>
              </a:rPr>
              <a:t>Monotrauma x </a:t>
            </a:r>
            <a:r>
              <a:rPr lang="cs-CZ" b="1">
                <a:latin typeface="Calibri"/>
                <a:ea typeface="Calibri"/>
                <a:cs typeface="Calibri"/>
                <a:sym typeface="Calibri"/>
              </a:rPr>
              <a:t>komplexní trauma </a:t>
            </a:r>
            <a:r>
              <a:rPr lang="cs-CZ">
                <a:latin typeface="Calibri"/>
                <a:ea typeface="Calibri"/>
                <a:cs typeface="Calibri"/>
                <a:sym typeface="Calibri"/>
              </a:rPr>
              <a:t>( = násilí v rodině), podle četnosti traumatických událostí, opakovanost, různé typy traumatizace</a:t>
            </a:r>
            <a:endParaRPr>
              <a:latin typeface="Calibri"/>
              <a:ea typeface="Calibri"/>
              <a:cs typeface="Calibri"/>
              <a:sym typeface="Calibri"/>
            </a:endParaRPr>
          </a:p>
          <a:p>
            <a:pPr marL="0" lvl="0" indent="0" algn="l" rtl="0">
              <a:lnSpc>
                <a:spcPct val="130000"/>
              </a:lnSpc>
              <a:spcBef>
                <a:spcPts val="1000"/>
              </a:spcBef>
              <a:spcAft>
                <a:spcPts val="0"/>
              </a:spcAft>
              <a:buClr>
                <a:schemeClr val="dk1"/>
              </a:buClr>
              <a:buSzPts val="1100"/>
              <a:buFont typeface="Arial"/>
              <a:buNone/>
            </a:pPr>
            <a:r>
              <a:rPr lang="cs-CZ">
                <a:latin typeface="Arial"/>
                <a:ea typeface="Arial"/>
                <a:cs typeface="Arial"/>
                <a:sym typeface="Arial"/>
              </a:rPr>
              <a:t>• </a:t>
            </a:r>
            <a:r>
              <a:rPr lang="cs-CZ" b="1">
                <a:latin typeface="Calibri"/>
                <a:ea typeface="Calibri"/>
                <a:cs typeface="Calibri"/>
                <a:sym typeface="Calibri"/>
              </a:rPr>
              <a:t>Vývojové trauma</a:t>
            </a:r>
            <a:r>
              <a:rPr lang="cs-CZ">
                <a:latin typeface="Calibri"/>
                <a:ea typeface="Calibri"/>
                <a:cs typeface="Calibri"/>
                <a:sym typeface="Calibri"/>
              </a:rPr>
              <a:t> = zahrnuje kumulativní traumata v období dětství, následkem je velké množství symptomů, vzniká v kontextu blízkých vztahů, v období, kdy je dítě závislé na primárních pečujících osobách (závažné formy deprivace, týrání a zneužívání sexuální, fyzické a emocionální) (Van der Kolk, 2015).</a:t>
            </a:r>
            <a:endParaRPr>
              <a:latin typeface="Calibri"/>
              <a:ea typeface="Calibri"/>
              <a:cs typeface="Calibri"/>
              <a:sym typeface="Calibri"/>
            </a:endParaRPr>
          </a:p>
          <a:p>
            <a:pPr marL="0" lvl="0" indent="0" algn="l" rtl="0">
              <a:lnSpc>
                <a:spcPct val="130000"/>
              </a:lnSpc>
              <a:spcBef>
                <a:spcPts val="1000"/>
              </a:spcBef>
              <a:spcAft>
                <a:spcPts val="0"/>
              </a:spcAft>
              <a:buClr>
                <a:schemeClr val="dk1"/>
              </a:buClr>
              <a:buSzPts val="1100"/>
              <a:buFont typeface="Arial"/>
              <a:buNone/>
            </a:pPr>
            <a:r>
              <a:rPr lang="cs-CZ">
                <a:latin typeface="Arial"/>
                <a:ea typeface="Arial"/>
                <a:cs typeface="Arial"/>
                <a:sym typeface="Arial"/>
              </a:rPr>
              <a:t>•</a:t>
            </a:r>
            <a:r>
              <a:rPr lang="cs-CZ">
                <a:latin typeface="Calibri"/>
                <a:ea typeface="Calibri"/>
                <a:cs typeface="Calibri"/>
                <a:sym typeface="Calibri"/>
              </a:rPr>
              <a:t> nejmenší dopad má jednorázová událost nezpůsobená člověkem a nejhorší dopad má opakovaná traumatizace způsobená člověkem – např. DN, alkoholismus rodiče</a:t>
            </a:r>
            <a:endParaRPr>
              <a:latin typeface="Calibri"/>
              <a:ea typeface="Calibri"/>
              <a:cs typeface="Calibri"/>
              <a:sym typeface="Calibri"/>
            </a:endParaRPr>
          </a:p>
          <a:p>
            <a:pPr marL="0" lvl="0" indent="0" algn="l" rtl="0">
              <a:lnSpc>
                <a:spcPct val="80000"/>
              </a:lnSpc>
              <a:spcBef>
                <a:spcPts val="1000"/>
              </a:spcBef>
              <a:spcAft>
                <a:spcPts val="0"/>
              </a:spcAft>
              <a:buNone/>
            </a:pP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3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13" name="Google Shape;213;p30"/>
          <p:cNvPicPr preferRelativeResize="0"/>
          <p:nvPr/>
        </p:nvPicPr>
        <p:blipFill>
          <a:blip r:embed="rId3">
            <a:alphaModFix/>
          </a:blip>
          <a:stretch>
            <a:fillRect/>
          </a:stretch>
        </p:blipFill>
        <p:spPr>
          <a:xfrm>
            <a:off x="311625" y="102875"/>
            <a:ext cx="11438150" cy="6562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1"/>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0" name="Google Shape;220;p31"/>
          <p:cNvPicPr preferRelativeResize="0"/>
          <p:nvPr/>
        </p:nvPicPr>
        <p:blipFill>
          <a:blip r:embed="rId3">
            <a:alphaModFix/>
          </a:blip>
          <a:stretch>
            <a:fillRect/>
          </a:stretch>
        </p:blipFill>
        <p:spPr>
          <a:xfrm>
            <a:off x="646100" y="342500"/>
            <a:ext cx="10857376" cy="6246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32"/>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27" name="Google Shape;227;p32"/>
          <p:cNvPicPr preferRelativeResize="0"/>
          <p:nvPr/>
        </p:nvPicPr>
        <p:blipFill>
          <a:blip r:embed="rId3">
            <a:alphaModFix/>
          </a:blip>
          <a:stretch>
            <a:fillRect/>
          </a:stretch>
        </p:blipFill>
        <p:spPr>
          <a:xfrm>
            <a:off x="692825" y="85725"/>
            <a:ext cx="9594176" cy="6686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645200" y="277322"/>
            <a:ext cx="9404700" cy="792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600" b="1" u="sng">
                <a:solidFill>
                  <a:schemeClr val="lt1"/>
                </a:solidFill>
                <a:latin typeface="Calibri"/>
                <a:ea typeface="Calibri"/>
                <a:cs typeface="Calibri"/>
                <a:sym typeface="Calibri"/>
              </a:rPr>
              <a:t>Definice traumatu</a:t>
            </a:r>
            <a:endParaRPr sz="4600" u="sng">
              <a:solidFill>
                <a:schemeClr val="lt1"/>
              </a:solidFill>
            </a:endParaRPr>
          </a:p>
        </p:txBody>
      </p:sp>
      <p:sp>
        <p:nvSpPr>
          <p:cNvPr id="233" name="Google Shape;233;p33"/>
          <p:cNvSpPr txBox="1">
            <a:spLocks noGrp="1"/>
          </p:cNvSpPr>
          <p:nvPr>
            <p:ph type="body" idx="1"/>
          </p:nvPr>
        </p:nvSpPr>
        <p:spPr>
          <a:xfrm>
            <a:off x="1103300" y="1192701"/>
            <a:ext cx="8946600" cy="5055600"/>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Působením vnějšího činitele jsou vyřazeny (zablokovány) biologické a psychické adaptační mechanismy člověka.</a:t>
            </a:r>
            <a:endParaRPr sz="23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Traumatické symptomy nejsou zapříčiněné samotnou spouštěcí událostí, jsou způsobené ze zamrznutého zbytku energie, která nebyla uvolněná a vybitá. Reziduum zůstává zachycené v nervovém systému. Ohrožený člověk musí celou mobilizovanou energii vybít, aby mohl hrozbu úspěšně překonat, jinak se stane obětí traumatu.</a:t>
            </a:r>
            <a:endParaRPr sz="23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Příklad: Utíkající antilopa před gepardem je vybuzená na 150 km/h, ve chvíli kdy gepard se vrhne do útoku, antilopa kolabuje, navenek vypadá mrtvá, nehybná, ale uvnitř je organismus stále velmi nabuzený …(systém brzda/plyn!)                                                         (Peter A. Levine, 1997)</a:t>
            </a:r>
            <a:endParaRPr sz="23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4"/>
          <p:cNvSpPr txBox="1">
            <a:spLocks noGrp="1"/>
          </p:cNvSpPr>
          <p:nvPr>
            <p:ph type="title"/>
          </p:nvPr>
        </p:nvSpPr>
        <p:spPr>
          <a:xfrm>
            <a:off x="645200" y="443946"/>
            <a:ext cx="9404700" cy="643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Traumatogenní podněty</a:t>
            </a:r>
            <a:endParaRPr u="sng">
              <a:solidFill>
                <a:schemeClr val="lt1"/>
              </a:solidFill>
            </a:endParaRPr>
          </a:p>
        </p:txBody>
      </p:sp>
      <p:sp>
        <p:nvSpPr>
          <p:cNvPr id="239" name="Google Shape;239;p34"/>
          <p:cNvSpPr txBox="1">
            <a:spLocks noGrp="1"/>
          </p:cNvSpPr>
          <p:nvPr>
            <p:ph type="body" idx="1"/>
          </p:nvPr>
        </p:nvSpPr>
        <p:spPr>
          <a:xfrm>
            <a:off x="1103300" y="1026075"/>
            <a:ext cx="8946600" cy="5222400"/>
          </a:xfrm>
          <a:prstGeom prst="rect">
            <a:avLst/>
          </a:prstGeom>
        </p:spPr>
        <p:txBody>
          <a:bodyPr spcFirstLastPara="1" wrap="square" lIns="91425" tIns="45700" rIns="91425" bIns="45700" anchor="t" anchorCtr="0">
            <a:noAutofit/>
          </a:bodyPr>
          <a:lstStyle/>
          <a:p>
            <a:pPr marL="0" lvl="0" indent="0" algn="l" rtl="0">
              <a:lnSpc>
                <a:spcPct val="110000"/>
              </a:lnSpc>
              <a:spcBef>
                <a:spcPts val="1000"/>
              </a:spcBef>
              <a:spcAft>
                <a:spcPts val="0"/>
              </a:spcAft>
              <a:buClr>
                <a:schemeClr val="dk1"/>
              </a:buClr>
              <a:buSzPts val="1100"/>
              <a:buFont typeface="Arial"/>
              <a:buNone/>
            </a:pPr>
            <a:r>
              <a:rPr lang="cs-CZ" sz="2500">
                <a:latin typeface="Calibri"/>
                <a:ea typeface="Calibri"/>
                <a:cs typeface="Calibri"/>
                <a:sym typeface="Calibri"/>
              </a:rPr>
              <a:t>nitroděložní trauma, potraty, interrupce, porodní trauma, znásilnění, ztráta rodiče nebo blízké osoby, nemoci, náhodné otravy, autonehody, přírodní katastrofy, požáry, fyzická zranění, sexuální a emoční zneužívání, fyzické týrání, přepadení, únos, nasazení pout, neúmyslné zabití, přítomnost při násilném aktu, nevěra, rozchod, rozvod, odkrytí tabuizované informace, invazivní lékařské a stomatologické zákroky, narkózy, dlouhodobá nehybnost, fixace končetin </a:t>
            </a:r>
            <a:endParaRPr sz="2500">
              <a:latin typeface="Calibri"/>
              <a:ea typeface="Calibri"/>
              <a:cs typeface="Calibri"/>
              <a:sym typeface="Calibri"/>
            </a:endParaRPr>
          </a:p>
          <a:p>
            <a:pPr marL="0" lvl="0" indent="0" algn="ctr" rtl="0">
              <a:lnSpc>
                <a:spcPct val="110000"/>
              </a:lnSpc>
              <a:spcBef>
                <a:spcPts val="1000"/>
              </a:spcBef>
              <a:spcAft>
                <a:spcPts val="0"/>
              </a:spcAft>
              <a:buClr>
                <a:schemeClr val="dk1"/>
              </a:buClr>
              <a:buSzPts val="1100"/>
              <a:buFont typeface="Arial"/>
              <a:buNone/>
            </a:pPr>
            <a:r>
              <a:rPr lang="cs-CZ" sz="2100">
                <a:latin typeface="Calibri"/>
                <a:ea typeface="Calibri"/>
                <a:cs typeface="Calibri"/>
                <a:sym typeface="Calibri"/>
              </a:rPr>
              <a:t>   	= </a:t>
            </a:r>
            <a:r>
              <a:rPr lang="cs-CZ" sz="2500" b="1">
                <a:latin typeface="Calibri"/>
                <a:ea typeface="Calibri"/>
                <a:cs typeface="Calibri"/>
                <a:sym typeface="Calibri"/>
              </a:rPr>
              <a:t>reakce organismu je důležitější než podnět, který reakci vyvolal.</a:t>
            </a:r>
            <a:endParaRPr sz="2500" b="1">
              <a:latin typeface="Calibri"/>
              <a:ea typeface="Calibri"/>
              <a:cs typeface="Calibri"/>
              <a:sym typeface="Calibri"/>
            </a:endParaRPr>
          </a:p>
          <a:p>
            <a:pPr marL="0" lvl="0" indent="0" algn="ctr" rtl="0">
              <a:lnSpc>
                <a:spcPct val="110000"/>
              </a:lnSpc>
              <a:spcBef>
                <a:spcPts val="1000"/>
              </a:spcBef>
              <a:spcAft>
                <a:spcPts val="0"/>
              </a:spcAft>
              <a:buClr>
                <a:schemeClr val="dk1"/>
              </a:buClr>
              <a:buSzPts val="1100"/>
              <a:buFont typeface="Arial"/>
              <a:buNone/>
            </a:pPr>
            <a:r>
              <a:rPr lang="cs-CZ" sz="2900" b="1">
                <a:latin typeface="Calibri"/>
                <a:ea typeface="Calibri"/>
                <a:cs typeface="Calibri"/>
                <a:sym typeface="Calibri"/>
              </a:rPr>
              <a:t>Trauma není událost samotná, ale je to její dopad na člověka. </a:t>
            </a:r>
            <a:endParaRPr sz="2900" b="1">
              <a:latin typeface="Calibri"/>
              <a:ea typeface="Calibri"/>
              <a:cs typeface="Calibri"/>
              <a:sym typeface="Calibri"/>
            </a:endParaRPr>
          </a:p>
          <a:p>
            <a:pPr marL="0" lvl="0" indent="0" algn="l" rtl="0">
              <a:lnSpc>
                <a:spcPct val="90000"/>
              </a:lnSpc>
              <a:spcBef>
                <a:spcPts val="1000"/>
              </a:spcBef>
              <a:spcAft>
                <a:spcPts val="0"/>
              </a:spcAft>
              <a:buNone/>
            </a:pP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5"/>
          <p:cNvSpPr txBox="1">
            <a:spLocks noGrp="1"/>
          </p:cNvSpPr>
          <p:nvPr>
            <p:ph type="title"/>
          </p:nvPr>
        </p:nvSpPr>
        <p:spPr>
          <a:xfrm>
            <a:off x="646100" y="452722"/>
            <a:ext cx="9404700" cy="731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Faktory ovlivňující trauma</a:t>
            </a:r>
            <a:endParaRPr u="sng">
              <a:solidFill>
                <a:schemeClr val="lt1"/>
              </a:solidFill>
            </a:endParaRPr>
          </a:p>
        </p:txBody>
      </p:sp>
      <p:sp>
        <p:nvSpPr>
          <p:cNvPr id="245" name="Google Shape;245;p35"/>
          <p:cNvSpPr txBox="1">
            <a:spLocks noGrp="1"/>
          </p:cNvSpPr>
          <p:nvPr>
            <p:ph type="body" idx="1"/>
          </p:nvPr>
        </p:nvSpPr>
        <p:spPr>
          <a:xfrm>
            <a:off x="1103300" y="1350551"/>
            <a:ext cx="8946600" cy="4897800"/>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100"/>
              <a:buFont typeface="Arial"/>
              <a:buNone/>
            </a:pPr>
            <a:r>
              <a:rPr lang="cs-CZ" sz="2700">
                <a:latin typeface="Arial"/>
                <a:ea typeface="Arial"/>
                <a:cs typeface="Arial"/>
                <a:sym typeface="Arial"/>
              </a:rPr>
              <a:t>1. </a:t>
            </a:r>
            <a:r>
              <a:rPr lang="cs-CZ" sz="2700">
                <a:latin typeface="Calibri"/>
                <a:ea typeface="Calibri"/>
                <a:cs typeface="Calibri"/>
                <a:sym typeface="Calibri"/>
              </a:rPr>
              <a:t>Událost samotná: délka, intenzita, frekvence</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2. Jednotlivec: věk, fyzické a duševní zdraví, odolnost vůči zátěži</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3. Životní kontext v době traumatu</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4. Zkušenosti z minulosti (úspěchy a selhání)</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5. Naučené dovednosti ve zvládání traumatogenních situací</a:t>
            </a:r>
            <a:endParaRPr sz="27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700">
                <a:latin typeface="Calibri"/>
                <a:ea typeface="Calibri"/>
                <a:cs typeface="Calibri"/>
                <a:sym typeface="Calibri"/>
              </a:rPr>
              <a:t>6. Důvěra v sebe a dostupnost obrany: externí zdroje (sociální opora), interní zdroje</a:t>
            </a:r>
            <a:endParaRPr sz="27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646100" y="452721"/>
            <a:ext cx="9404700" cy="58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Neurobiologický kontext reakce na trauma</a:t>
            </a:r>
            <a:endParaRPr u="sng">
              <a:solidFill>
                <a:schemeClr val="lt1"/>
              </a:solidFill>
            </a:endParaRPr>
          </a:p>
        </p:txBody>
      </p:sp>
      <p:sp>
        <p:nvSpPr>
          <p:cNvPr id="251" name="Google Shape;251;p36"/>
          <p:cNvSpPr txBox="1">
            <a:spLocks noGrp="1"/>
          </p:cNvSpPr>
          <p:nvPr>
            <p:ph type="body" idx="1"/>
          </p:nvPr>
        </p:nvSpPr>
        <p:spPr>
          <a:xfrm>
            <a:off x="1024375" y="1034726"/>
            <a:ext cx="8946600" cy="4832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Následky traumatu díky zobrazovacím metodám vnímáme nyní nejen jako problém psychiky, ale také jako reakci </a:t>
            </a:r>
            <a:r>
              <a:rPr lang="cs-CZ" sz="2200" b="1">
                <a:latin typeface="Calibri"/>
                <a:ea typeface="Calibri"/>
                <a:cs typeface="Calibri"/>
                <a:sym typeface="Calibri"/>
              </a:rPr>
              <a:t>centrální nervové soustavy</a:t>
            </a:r>
            <a:r>
              <a:rPr lang="cs-CZ" sz="2200">
                <a:latin typeface="Calibri"/>
                <a:ea typeface="Calibri"/>
                <a:cs typeface="Calibri"/>
                <a:sym typeface="Calibri"/>
              </a:rPr>
              <a:t>.</a:t>
            </a:r>
            <a:endParaRPr sz="22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Podstata fyziologické reakce na akutní trauma se projeví aktivací </a:t>
            </a:r>
            <a:r>
              <a:rPr lang="cs-CZ" sz="2200" b="1">
                <a:latin typeface="Calibri"/>
                <a:ea typeface="Calibri"/>
                <a:cs typeface="Calibri"/>
                <a:sym typeface="Calibri"/>
              </a:rPr>
              <a:t>katecholaminového systému </a:t>
            </a:r>
            <a:r>
              <a:rPr lang="cs-CZ" sz="2200">
                <a:latin typeface="Calibri"/>
                <a:ea typeface="Calibri"/>
                <a:cs typeface="Calibri"/>
                <a:sym typeface="Calibri"/>
              </a:rPr>
              <a:t>a </a:t>
            </a:r>
            <a:r>
              <a:rPr lang="cs-CZ" sz="2200" b="1">
                <a:latin typeface="Calibri"/>
                <a:ea typeface="Calibri"/>
                <a:cs typeface="Calibri"/>
                <a:sym typeface="Calibri"/>
              </a:rPr>
              <a:t>hypothalamo-hypofyzo-nadledvinové osy</a:t>
            </a:r>
            <a:r>
              <a:rPr lang="cs-CZ" sz="2200">
                <a:latin typeface="Calibri"/>
                <a:ea typeface="Calibri"/>
                <a:cs typeface="Calibri"/>
                <a:sym typeface="Calibri"/>
              </a:rPr>
              <a:t>, trauma aktivuje </a:t>
            </a:r>
            <a:r>
              <a:rPr lang="cs-CZ" sz="2200" b="1">
                <a:latin typeface="Calibri"/>
                <a:ea typeface="Calibri"/>
                <a:cs typeface="Calibri"/>
                <a:sym typeface="Calibri"/>
              </a:rPr>
              <a:t>sympatickou oblast </a:t>
            </a:r>
            <a:r>
              <a:rPr lang="cs-CZ" sz="2200">
                <a:latin typeface="Calibri"/>
                <a:ea typeface="Calibri"/>
                <a:cs typeface="Calibri"/>
                <a:sym typeface="Calibri"/>
              </a:rPr>
              <a:t>nervového systému. Dochází k nárůstu hladiny </a:t>
            </a:r>
            <a:r>
              <a:rPr lang="cs-CZ" sz="2200" b="1">
                <a:latin typeface="Calibri"/>
                <a:ea typeface="Calibri"/>
                <a:cs typeface="Calibri"/>
                <a:sym typeface="Calibri"/>
              </a:rPr>
              <a:t>adrenalinu, noradrenalinu a dopaminu </a:t>
            </a:r>
            <a:r>
              <a:rPr lang="cs-CZ" sz="2200">
                <a:latin typeface="Calibri"/>
                <a:ea typeface="Calibri"/>
                <a:cs typeface="Calibri"/>
                <a:sym typeface="Calibri"/>
              </a:rPr>
              <a:t>a následné obranné (útočné či únikové) reakci. Následkem traumatického zážitku může dojít k dysregulaci HHN osy – její nadměrně zvýšená reaktivita – riziko vzniku </a:t>
            </a:r>
            <a:r>
              <a:rPr lang="cs-CZ" sz="2200" b="1">
                <a:latin typeface="Calibri"/>
                <a:ea typeface="Calibri"/>
                <a:cs typeface="Calibri"/>
                <a:sym typeface="Calibri"/>
              </a:rPr>
              <a:t>PTSP</a:t>
            </a:r>
            <a:r>
              <a:rPr lang="cs-CZ" sz="2200">
                <a:latin typeface="Calibri"/>
                <a:ea typeface="Calibri"/>
                <a:cs typeface="Calibri"/>
                <a:sym typeface="Calibri"/>
              </a:rPr>
              <a:t>.</a:t>
            </a:r>
            <a:endParaRPr sz="22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Reakce na stres – sekrece </a:t>
            </a:r>
            <a:r>
              <a:rPr lang="cs-CZ" sz="2200" b="1">
                <a:latin typeface="Calibri"/>
                <a:ea typeface="Calibri"/>
                <a:cs typeface="Calibri"/>
                <a:sym typeface="Calibri"/>
              </a:rPr>
              <a:t>endorfinů a enkefalinů </a:t>
            </a:r>
            <a:r>
              <a:rPr lang="cs-CZ" sz="2200">
                <a:latin typeface="Calibri"/>
                <a:ea typeface="Calibri"/>
                <a:cs typeface="Calibri"/>
                <a:sym typeface="Calibri"/>
              </a:rPr>
              <a:t>– prevence přílišné aktivace sympatiku, jejich vysoká hladina  = ztuhnutí, znecitlivění.</a:t>
            </a:r>
            <a:endParaRPr sz="22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Mnohé příznaky PTSP jsou spojeny s přetrváváním nadměrné aktivace organismu, která je důsledkem zvýšené stimulace noradrenergního systému, i aktivita serotoninergního  systému (serotonin – přispívá k adaptaci na zátěž).  </a:t>
            </a:r>
            <a:endParaRPr sz="2200">
              <a:latin typeface="Calibri"/>
              <a:ea typeface="Calibri"/>
              <a:cs typeface="Calibri"/>
              <a:sym typeface="Calibri"/>
            </a:endParaRPr>
          </a:p>
          <a:p>
            <a:pPr marL="0" lvl="0" indent="0" algn="l" rtl="0">
              <a:lnSpc>
                <a:spcPct val="80000"/>
              </a:lnSpc>
              <a:spcBef>
                <a:spcPts val="1000"/>
              </a:spcBef>
              <a:spcAft>
                <a:spcPts val="0"/>
              </a:spcAft>
              <a:buNone/>
            </a:pP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body" idx="1"/>
          </p:nvPr>
        </p:nvSpPr>
        <p:spPr>
          <a:xfrm>
            <a:off x="1103300" y="727902"/>
            <a:ext cx="8946600" cy="5520600"/>
          </a:xfrm>
          <a:prstGeom prst="rect">
            <a:avLst/>
          </a:prstGeom>
        </p:spPr>
        <p:txBody>
          <a:bodyPr spcFirstLastPara="1" wrap="square" lIns="91425" tIns="45700" rIns="91425" bIns="45700" anchor="t" anchorCtr="0">
            <a:normAutofit lnSpcReduction="10000"/>
          </a:bodyPr>
          <a:lstStyle/>
          <a:p>
            <a:pPr marL="0" lvl="0" indent="0" algn="ctr" rtl="0">
              <a:lnSpc>
                <a:spcPct val="120000"/>
              </a:lnSpc>
              <a:spcBef>
                <a:spcPts val="1000"/>
              </a:spcBef>
              <a:spcAft>
                <a:spcPts val="0"/>
              </a:spcAft>
              <a:buClr>
                <a:schemeClr val="dk1"/>
              </a:buClr>
              <a:buSzPts val="1100"/>
              <a:buFont typeface="Arial"/>
              <a:buNone/>
            </a:pPr>
            <a:r>
              <a:rPr lang="cs-CZ" sz="2600" b="1" u="sng">
                <a:latin typeface="Calibri"/>
                <a:ea typeface="Calibri"/>
                <a:cs typeface="Calibri"/>
                <a:sym typeface="Calibri"/>
              </a:rPr>
              <a:t>Traumatickou událostí jsou neurofyziologicky ovlivňovány zejména:</a:t>
            </a:r>
            <a:endParaRPr sz="2600" b="1"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Limbické oblasti</a:t>
            </a:r>
            <a:endParaRPr sz="2600" b="1">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Amygdala </a:t>
            </a:r>
            <a:r>
              <a:rPr lang="cs-CZ" sz="2600">
                <a:latin typeface="Calibri"/>
                <a:ea typeface="Calibri"/>
                <a:cs typeface="Calibri"/>
                <a:sym typeface="Calibri"/>
              </a:rPr>
              <a:t>= zásadní funkce při zpracovávání podnětů (bezpečné x nebezpečné), centrální poplašný a obranný systém organismu, který je aktivován při jakémkoliv typu ohrožení, ovlivňuje chování spojené s emocemi a ve spojení s hipokampem se spolupodílí na ukládání informací do dlouhodobé paměti</a:t>
            </a:r>
            <a:endParaRPr sz="26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Hipokampus</a:t>
            </a:r>
            <a:endParaRPr sz="2600" b="1">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600">
                <a:latin typeface="Arial"/>
                <a:ea typeface="Arial"/>
                <a:cs typeface="Arial"/>
                <a:sym typeface="Arial"/>
              </a:rPr>
              <a:t>•</a:t>
            </a:r>
            <a:r>
              <a:rPr lang="cs-CZ" sz="2600" b="1">
                <a:latin typeface="Calibri"/>
                <a:ea typeface="Calibri"/>
                <a:cs typeface="Calibri"/>
                <a:sym typeface="Calibri"/>
              </a:rPr>
              <a:t>Sekrece kortizolu</a:t>
            </a:r>
            <a:endParaRPr sz="2600" b="1">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subTitle" idx="1"/>
          </p:nvPr>
        </p:nvSpPr>
        <p:spPr>
          <a:xfrm>
            <a:off x="1236575" y="955225"/>
            <a:ext cx="8825700" cy="4800600"/>
          </a:xfrm>
          <a:prstGeom prst="rect">
            <a:avLst/>
          </a:prstGeom>
        </p:spPr>
        <p:txBody>
          <a:bodyPr spcFirstLastPara="1" wrap="square" lIns="91425" tIns="45700" rIns="91425" bIns="45700" anchor="t" anchorCtr="0">
            <a:noAutofit/>
          </a:bodyPr>
          <a:lstStyle/>
          <a:p>
            <a:pPr marL="0" lvl="0" indent="0" algn="l" rtl="0">
              <a:lnSpc>
                <a:spcPct val="95000"/>
              </a:lnSpc>
              <a:spcBef>
                <a:spcPts val="0"/>
              </a:spcBef>
              <a:spcAft>
                <a:spcPts val="0"/>
              </a:spcAft>
              <a:buClr>
                <a:schemeClr val="dk1"/>
              </a:buClr>
              <a:buSzPts val="1100"/>
              <a:buFont typeface="Arial"/>
              <a:buNone/>
            </a:pPr>
            <a:r>
              <a:rPr lang="cs-CZ" sz="3200">
                <a:solidFill>
                  <a:schemeClr val="lt1"/>
                </a:solidFill>
                <a:latin typeface="Calibri"/>
                <a:ea typeface="Calibri"/>
                <a:cs typeface="Calibri"/>
                <a:sym typeface="Calibri"/>
              </a:rPr>
              <a:t>Naše vnímání a hodnocení, co vše lze zahrnout pod pojem domácí násilí, se vyvíjí.</a:t>
            </a:r>
            <a:endParaRPr sz="3200">
              <a:solidFill>
                <a:schemeClr val="lt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r>
              <a:rPr lang="cs-CZ" sz="3200">
                <a:solidFill>
                  <a:schemeClr val="lt1"/>
                </a:solidFill>
                <a:latin typeface="Arial"/>
                <a:ea typeface="Arial"/>
                <a:cs typeface="Arial"/>
                <a:sym typeface="Arial"/>
              </a:rPr>
              <a:t>r. </a:t>
            </a:r>
            <a:r>
              <a:rPr lang="cs-CZ" sz="3200" b="1">
                <a:solidFill>
                  <a:schemeClr val="lt1"/>
                </a:solidFill>
                <a:latin typeface="Calibri"/>
                <a:ea typeface="Calibri"/>
                <a:cs typeface="Calibri"/>
                <a:sym typeface="Calibri"/>
              </a:rPr>
              <a:t>1974</a:t>
            </a:r>
            <a:r>
              <a:rPr lang="cs-CZ" sz="3200">
                <a:solidFill>
                  <a:schemeClr val="lt1"/>
                </a:solidFill>
                <a:latin typeface="Calibri"/>
                <a:ea typeface="Calibri"/>
                <a:cs typeface="Calibri"/>
                <a:sym typeface="Calibri"/>
              </a:rPr>
              <a:t>, první azylový dům pro týrané ženy v USA,            v ČR – r. </a:t>
            </a:r>
            <a:r>
              <a:rPr lang="cs-CZ" sz="3200" b="1">
                <a:solidFill>
                  <a:schemeClr val="lt1"/>
                </a:solidFill>
                <a:latin typeface="Calibri"/>
                <a:ea typeface="Calibri"/>
                <a:cs typeface="Calibri"/>
                <a:sym typeface="Calibri"/>
              </a:rPr>
              <a:t>2004 </a:t>
            </a:r>
            <a:r>
              <a:rPr lang="cs-CZ" sz="3200">
                <a:solidFill>
                  <a:schemeClr val="lt1"/>
                </a:solidFill>
                <a:latin typeface="Calibri"/>
                <a:ea typeface="Calibri"/>
                <a:cs typeface="Calibri"/>
                <a:sym typeface="Calibri"/>
              </a:rPr>
              <a:t>do tehdejšího trestního zákona včleněna nová skutková podstata Týrání osoby žijící ve společném obydlí (dnes §199 trestního zákoníku) </a:t>
            </a:r>
            <a:endParaRPr sz="3200">
              <a:solidFill>
                <a:schemeClr val="lt1"/>
              </a:solidFill>
              <a:latin typeface="Calibri"/>
              <a:ea typeface="Calibri"/>
              <a:cs typeface="Calibri"/>
              <a:sym typeface="Calibri"/>
            </a:endParaRPr>
          </a:p>
          <a:p>
            <a:pPr marL="0" lvl="0" indent="0" algn="l" rtl="0">
              <a:lnSpc>
                <a:spcPct val="95000"/>
              </a:lnSpc>
              <a:spcBef>
                <a:spcPts val="0"/>
              </a:spcBef>
              <a:spcAft>
                <a:spcPts val="0"/>
              </a:spcAft>
              <a:buClr>
                <a:schemeClr val="dk1"/>
              </a:buClr>
              <a:buSzPts val="1100"/>
              <a:buFont typeface="Arial"/>
              <a:buNone/>
            </a:pPr>
            <a:r>
              <a:rPr lang="cs-CZ" sz="3200">
                <a:solidFill>
                  <a:schemeClr val="lt1"/>
                </a:solidFill>
                <a:latin typeface="Calibri"/>
                <a:ea typeface="Calibri"/>
                <a:cs typeface="Calibri"/>
                <a:sym typeface="Calibri"/>
              </a:rPr>
              <a:t>Výzkumy prováděné na obětech v azylových domech – vznikl </a:t>
            </a:r>
            <a:r>
              <a:rPr lang="cs-CZ" sz="3200" b="1">
                <a:solidFill>
                  <a:schemeClr val="lt1"/>
                </a:solidFill>
                <a:latin typeface="Calibri"/>
                <a:ea typeface="Calibri"/>
                <a:cs typeface="Calibri"/>
                <a:sym typeface="Calibri"/>
              </a:rPr>
              <a:t>stereotyp  týrané ženy </a:t>
            </a:r>
            <a:r>
              <a:rPr lang="cs-CZ" sz="3200">
                <a:solidFill>
                  <a:schemeClr val="lt1"/>
                </a:solidFill>
                <a:latin typeface="Calibri"/>
                <a:ea typeface="Calibri"/>
                <a:cs typeface="Calibri"/>
                <a:sym typeface="Calibri"/>
              </a:rPr>
              <a:t>(velmi traumatizovaná a bezmocná oběť, intimní terorismus).</a:t>
            </a:r>
            <a:endParaRPr sz="3200">
              <a:solidFill>
                <a:schemeClr val="lt1"/>
              </a:solidFill>
              <a:latin typeface="Calibri"/>
              <a:ea typeface="Calibri"/>
              <a:cs typeface="Calibri"/>
              <a:sym typeface="Calibri"/>
            </a:endParaRPr>
          </a:p>
          <a:p>
            <a:pPr marL="0" lvl="0" indent="0" algn="l" rtl="0">
              <a:lnSpc>
                <a:spcPct val="80000"/>
              </a:lnSpc>
              <a:spcBef>
                <a:spcPts val="1000"/>
              </a:spcBef>
              <a:spcAft>
                <a:spcPts val="0"/>
              </a:spcAft>
              <a:buNone/>
            </a:pPr>
            <a:endParaRPr sz="32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38"/>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63" name="Google Shape;263;p38"/>
          <p:cNvPicPr preferRelativeResize="0"/>
          <p:nvPr/>
        </p:nvPicPr>
        <p:blipFill>
          <a:blip r:embed="rId3">
            <a:alphaModFix/>
          </a:blip>
          <a:stretch>
            <a:fillRect/>
          </a:stretch>
        </p:blipFill>
        <p:spPr>
          <a:xfrm>
            <a:off x="646100" y="452725"/>
            <a:ext cx="10303466" cy="579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39"/>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70" name="Google Shape;270;p39"/>
          <p:cNvPicPr preferRelativeResize="0"/>
          <p:nvPr/>
        </p:nvPicPr>
        <p:blipFill>
          <a:blip r:embed="rId3">
            <a:alphaModFix/>
          </a:blip>
          <a:stretch>
            <a:fillRect/>
          </a:stretch>
        </p:blipFill>
        <p:spPr>
          <a:xfrm>
            <a:off x="646100" y="452725"/>
            <a:ext cx="10167100" cy="5795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40"/>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77" name="Google Shape;277;p40"/>
          <p:cNvPicPr preferRelativeResize="0"/>
          <p:nvPr/>
        </p:nvPicPr>
        <p:blipFill>
          <a:blip r:embed="rId3">
            <a:alphaModFix/>
          </a:blip>
          <a:stretch>
            <a:fillRect/>
          </a:stretch>
        </p:blipFill>
        <p:spPr>
          <a:xfrm>
            <a:off x="646100" y="452725"/>
            <a:ext cx="10026774" cy="5795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646100" y="452721"/>
            <a:ext cx="9404700" cy="652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a:t>
            </a:r>
            <a:endParaRPr u="sng">
              <a:solidFill>
                <a:schemeClr val="lt1"/>
              </a:solidFill>
            </a:endParaRPr>
          </a:p>
        </p:txBody>
      </p:sp>
      <p:sp>
        <p:nvSpPr>
          <p:cNvPr id="283" name="Google Shape;283;p41"/>
          <p:cNvSpPr txBox="1">
            <a:spLocks noGrp="1"/>
          </p:cNvSpPr>
          <p:nvPr>
            <p:ph type="body" idx="1"/>
          </p:nvPr>
        </p:nvSpPr>
        <p:spPr>
          <a:xfrm>
            <a:off x="1103300" y="1104927"/>
            <a:ext cx="8946600" cy="5143500"/>
          </a:xfrm>
          <a:prstGeom prst="rect">
            <a:avLst/>
          </a:prstGeom>
        </p:spPr>
        <p:txBody>
          <a:bodyPr spcFirstLastPara="1" wrap="square" lIns="91425" tIns="45700" rIns="91425" bIns="45700" anchor="t" anchorCtr="0">
            <a:noAutofit/>
          </a:bodyPr>
          <a:lstStyle/>
          <a:p>
            <a:pPr marL="0" lvl="0" indent="0" algn="l" rtl="0">
              <a:lnSpc>
                <a:spcPct val="110000"/>
              </a:lnSpc>
              <a:spcBef>
                <a:spcPts val="1000"/>
              </a:spcBef>
              <a:spcAft>
                <a:spcPts val="0"/>
              </a:spcAft>
              <a:buClr>
                <a:schemeClr val="dk1"/>
              </a:buClr>
              <a:buSzPts val="1018"/>
              <a:buFont typeface="Arial"/>
              <a:buNone/>
            </a:pPr>
            <a:r>
              <a:rPr lang="cs-CZ" sz="1950">
                <a:latin typeface="Arial"/>
                <a:ea typeface="Arial"/>
                <a:cs typeface="Arial"/>
                <a:sym typeface="Arial"/>
              </a:rPr>
              <a:t>2 typy reakce: 1. </a:t>
            </a:r>
            <a:r>
              <a:rPr lang="cs-CZ" sz="1950" b="1" u="sng">
                <a:latin typeface="Arial"/>
                <a:ea typeface="Arial"/>
                <a:cs typeface="Arial"/>
                <a:sym typeface="Arial"/>
              </a:rPr>
              <a:t>reakce typu ALFA</a:t>
            </a:r>
            <a:r>
              <a:rPr lang="cs-CZ" sz="1950">
                <a:latin typeface="Arial"/>
                <a:ea typeface="Arial"/>
                <a:cs typeface="Arial"/>
                <a:sym typeface="Arial"/>
              </a:rPr>
              <a:t>, převaha regulace </a:t>
            </a:r>
            <a:r>
              <a:rPr lang="cs-CZ" sz="1950" b="1" u="sng">
                <a:latin typeface="Arial"/>
                <a:ea typeface="Arial"/>
                <a:cs typeface="Arial"/>
                <a:sym typeface="Arial"/>
              </a:rPr>
              <a:t>sympatické větve ANS, </a:t>
            </a:r>
            <a:r>
              <a:rPr lang="cs-CZ" sz="1950" u="sng">
                <a:latin typeface="Arial"/>
                <a:ea typeface="Arial"/>
                <a:cs typeface="Arial"/>
                <a:sym typeface="Arial"/>
              </a:rPr>
              <a:t> </a:t>
            </a:r>
            <a:r>
              <a:rPr lang="cs-CZ" sz="1950" b="1" u="sng">
                <a:latin typeface="Arial"/>
                <a:ea typeface="Arial"/>
                <a:cs typeface="Arial"/>
                <a:sym typeface="Arial"/>
              </a:rPr>
              <a:t>„útěk či boj“</a:t>
            </a:r>
            <a:endParaRPr sz="1950" b="1" u="sng">
              <a:latin typeface="Arial"/>
              <a:ea typeface="Arial"/>
              <a:cs typeface="Arial"/>
              <a:sym typeface="Arial"/>
            </a:endParaRPr>
          </a:p>
          <a:p>
            <a:pPr marL="0" lvl="0" indent="0" algn="l" rtl="0">
              <a:lnSpc>
                <a:spcPct val="110000"/>
              </a:lnSpc>
              <a:spcBef>
                <a:spcPts val="1000"/>
              </a:spcBef>
              <a:spcAft>
                <a:spcPts val="0"/>
              </a:spcAft>
              <a:buClr>
                <a:schemeClr val="dk1"/>
              </a:buClr>
              <a:buSzPts val="1018"/>
              <a:buFont typeface="Arial"/>
              <a:buNone/>
            </a:pPr>
            <a:r>
              <a:rPr lang="cs-CZ" sz="1950">
                <a:latin typeface="Arial"/>
                <a:ea typeface="Arial"/>
                <a:cs typeface="Arial"/>
                <a:sym typeface="Arial"/>
              </a:rPr>
              <a:t> </a:t>
            </a:r>
            <a:r>
              <a:rPr lang="cs-CZ" sz="2320">
                <a:latin typeface="Arial"/>
                <a:ea typeface="Arial"/>
                <a:cs typeface="Arial"/>
                <a:sym typeface="Arial"/>
              </a:rPr>
              <a:t>z hlediska fyziologie organismu: zčervenání, bušení srdce, zrychlený dech, zvýšený TK, svalové napětí, rozšíření zorniček, sucho v ústech, zpomalení peristaltiky střev, sekrece adrenalinu, noradrenalinu a kortizolu, objeví se psychomotorický neklid až neúčelná aktivita, výrazná mimika, gesta i nepřiléhavé emoce, zrychlený proud řeči až slovní salát, může se objevit pomočení, slinění, zvracení, snižuje se těžiště, lidé mají tendenci se schovávat, může docházet k záchvatům paniky, dochází k narušení tzv. osobního prostoru, osoby jdou do větší blízkosti, mění se prožitek času, všechno má rychlý spád, objevují se výpadky paměti a amnézie</a:t>
            </a:r>
            <a:endParaRPr sz="2320">
              <a:latin typeface="Arial"/>
              <a:ea typeface="Arial"/>
              <a:cs typeface="Arial"/>
              <a:sym typeface="Arial"/>
            </a:endParaRPr>
          </a:p>
          <a:p>
            <a:pPr marL="0" lvl="0" indent="0" algn="l" rtl="0">
              <a:lnSpc>
                <a:spcPct val="90000"/>
              </a:lnSpc>
              <a:spcBef>
                <a:spcPts val="1000"/>
              </a:spcBef>
              <a:spcAft>
                <a:spcPts val="0"/>
              </a:spcAft>
              <a:buSzPts val="1018"/>
              <a:buNone/>
            </a:pPr>
            <a:endParaRPr sz="19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title"/>
          </p:nvPr>
        </p:nvSpPr>
        <p:spPr>
          <a:xfrm>
            <a:off x="646100" y="452721"/>
            <a:ext cx="9404700" cy="634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a:t>
            </a:r>
            <a:endParaRPr u="sng">
              <a:solidFill>
                <a:schemeClr val="lt1"/>
              </a:solidFill>
            </a:endParaRPr>
          </a:p>
        </p:txBody>
      </p:sp>
      <p:sp>
        <p:nvSpPr>
          <p:cNvPr id="289" name="Google Shape;289;p42"/>
          <p:cNvSpPr txBox="1">
            <a:spLocks noGrp="1"/>
          </p:cNvSpPr>
          <p:nvPr>
            <p:ph type="body" idx="1"/>
          </p:nvPr>
        </p:nvSpPr>
        <p:spPr>
          <a:xfrm>
            <a:off x="1103300" y="1087527"/>
            <a:ext cx="8946600" cy="5160900"/>
          </a:xfrm>
          <a:prstGeom prst="rect">
            <a:avLst/>
          </a:prstGeom>
        </p:spPr>
        <p:txBody>
          <a:bodyPr spcFirstLastPara="1" wrap="square" lIns="91425" tIns="45700" rIns="91425" bIns="45700" anchor="t" anchorCtr="0">
            <a:normAutofit fontScale="92500"/>
          </a:bodyPr>
          <a:lstStyle/>
          <a:p>
            <a:pPr marL="0" lvl="0" indent="0" algn="l" rtl="0">
              <a:lnSpc>
                <a:spcPct val="120000"/>
              </a:lnSpc>
              <a:spcBef>
                <a:spcPts val="1000"/>
              </a:spcBef>
              <a:spcAft>
                <a:spcPts val="0"/>
              </a:spcAft>
              <a:buClr>
                <a:schemeClr val="dk1"/>
              </a:buClr>
              <a:buSzPct val="55000"/>
              <a:buFont typeface="Arial"/>
              <a:buNone/>
            </a:pPr>
            <a:r>
              <a:rPr lang="cs-CZ">
                <a:latin typeface="Arial"/>
                <a:ea typeface="Arial"/>
                <a:cs typeface="Arial"/>
                <a:sym typeface="Arial"/>
              </a:rPr>
              <a:t>2. </a:t>
            </a:r>
            <a:r>
              <a:rPr lang="cs-CZ" b="1" u="sng">
                <a:latin typeface="Arial"/>
                <a:ea typeface="Arial"/>
                <a:cs typeface="Arial"/>
                <a:sym typeface="Arial"/>
              </a:rPr>
              <a:t>reakce</a:t>
            </a:r>
            <a:r>
              <a:rPr lang="cs-CZ" u="sng">
                <a:latin typeface="Arial"/>
                <a:ea typeface="Arial"/>
                <a:cs typeface="Arial"/>
                <a:sym typeface="Arial"/>
              </a:rPr>
              <a:t> </a:t>
            </a:r>
            <a:r>
              <a:rPr lang="cs-CZ" b="1" u="sng">
                <a:latin typeface="Arial"/>
                <a:ea typeface="Arial"/>
                <a:cs typeface="Arial"/>
                <a:sym typeface="Arial"/>
              </a:rPr>
              <a:t>typu BETA, </a:t>
            </a:r>
            <a:r>
              <a:rPr lang="cs-CZ">
                <a:latin typeface="Arial"/>
                <a:ea typeface="Arial"/>
                <a:cs typeface="Arial"/>
                <a:sym typeface="Arial"/>
              </a:rPr>
              <a:t>převaha </a:t>
            </a:r>
            <a:r>
              <a:rPr lang="cs-CZ" b="1">
                <a:latin typeface="Arial"/>
                <a:ea typeface="Arial"/>
                <a:cs typeface="Arial"/>
                <a:sym typeface="Arial"/>
              </a:rPr>
              <a:t>parasympatiku</a:t>
            </a:r>
            <a:r>
              <a:rPr lang="cs-CZ">
                <a:latin typeface="Arial"/>
                <a:ea typeface="Arial"/>
                <a:cs typeface="Arial"/>
                <a:sym typeface="Arial"/>
              </a:rPr>
              <a:t>,  (freezing, „mrtvý brouk“, ztuhnutí)</a:t>
            </a:r>
            <a:endParaRPr>
              <a:latin typeface="Arial"/>
              <a:ea typeface="Arial"/>
              <a:cs typeface="Arial"/>
              <a:sym typeface="Arial"/>
            </a:endParaRPr>
          </a:p>
          <a:p>
            <a:pPr marL="0" lvl="0" indent="0" algn="l" rtl="0">
              <a:lnSpc>
                <a:spcPct val="120000"/>
              </a:lnSpc>
              <a:spcBef>
                <a:spcPts val="1000"/>
              </a:spcBef>
              <a:spcAft>
                <a:spcPts val="0"/>
              </a:spcAft>
              <a:buClr>
                <a:schemeClr val="dk1"/>
              </a:buClr>
              <a:buSzPct val="45833"/>
              <a:buFont typeface="Arial"/>
              <a:buNone/>
            </a:pPr>
            <a:r>
              <a:rPr lang="cs-CZ" sz="2400">
                <a:latin typeface="Arial"/>
                <a:ea typeface="Arial"/>
                <a:cs typeface="Arial"/>
                <a:sym typeface="Arial"/>
              </a:rPr>
              <a:t>Pokud bezprostředně hrozí smrt, není možný únik ze situace, limbický systém aktivuje parasympatickou větev, u této reakce převažuje tonická imobilita, odpojení prožitků emocí a bolesti, zpomalení tepu, snížení TK, povrchní dech, lidé mají stažený výraz ve tváři, tzv. „spadnutá mimika“, zblednutí, polévá je „studený“ pot, mají studené končetiny („sáhla na mě smrt“), mají konformní chování, chovají se nenápadně, pasivně, pohybují se jako roboti, zdánlivě působí racionálně a klidně, ale může klesat porozumění situací kolem nich, častý je mutismus, ale komunikace velmi často probíhá v duchu, stavy depersonalizace, derealizace, mdloby, stavy disociace</a:t>
            </a:r>
            <a:endParaRPr sz="2400">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646100" y="452722"/>
            <a:ext cx="9404700" cy="757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 Freezing, zamrznutí</a:t>
            </a:r>
            <a:endParaRPr u="sng">
              <a:solidFill>
                <a:schemeClr val="lt1"/>
              </a:solidFill>
            </a:endParaRPr>
          </a:p>
        </p:txBody>
      </p:sp>
      <p:sp>
        <p:nvSpPr>
          <p:cNvPr id="295" name="Google Shape;295;p43"/>
          <p:cNvSpPr txBox="1">
            <a:spLocks noGrp="1"/>
          </p:cNvSpPr>
          <p:nvPr>
            <p:ph type="body" idx="1"/>
          </p:nvPr>
        </p:nvSpPr>
        <p:spPr>
          <a:xfrm>
            <a:off x="1103300" y="1166376"/>
            <a:ext cx="8946600" cy="5082000"/>
          </a:xfrm>
          <a:prstGeom prst="rect">
            <a:avLst/>
          </a:prstGeom>
        </p:spPr>
        <p:txBody>
          <a:bodyPr spcFirstLastPara="1" wrap="square" lIns="91425" tIns="45700" rIns="91425" bIns="45700" anchor="t" anchorCtr="0">
            <a:noAutofit/>
          </a:bodyPr>
          <a:lstStyle/>
          <a:p>
            <a:pPr marL="457200" lvl="0" indent="-387350" algn="l" rtl="0">
              <a:lnSpc>
                <a:spcPct val="110000"/>
              </a:lnSpc>
              <a:spcBef>
                <a:spcPts val="1000"/>
              </a:spcBef>
              <a:spcAft>
                <a:spcPts val="0"/>
              </a:spcAft>
              <a:buSzPts val="2500"/>
              <a:buFont typeface="Calibri"/>
              <a:buChar char="●"/>
            </a:pPr>
            <a:r>
              <a:rPr lang="cs-CZ" sz="2500">
                <a:latin typeface="Calibri"/>
                <a:ea typeface="Calibri"/>
                <a:cs typeface="Calibri"/>
                <a:sym typeface="Calibri"/>
              </a:rPr>
              <a:t>jedna ze třech reakcí, které jsou k dispozici plazům a savcům, když čelí obrovskému ohrožení, další dvě jsou Fight and Fly (útěk a boj)</a:t>
            </a:r>
            <a:endParaRPr sz="2500">
              <a:latin typeface="Calibri"/>
              <a:ea typeface="Calibri"/>
              <a:cs typeface="Calibri"/>
              <a:sym typeface="Calibri"/>
            </a:endParaRPr>
          </a:p>
          <a:p>
            <a:pPr marL="457200" lvl="0" indent="-387350" algn="l" rtl="0">
              <a:lnSpc>
                <a:spcPct val="110000"/>
              </a:lnSpc>
              <a:spcBef>
                <a:spcPts val="0"/>
              </a:spcBef>
              <a:spcAft>
                <a:spcPts val="0"/>
              </a:spcAft>
              <a:buSzPts val="2500"/>
              <a:buFont typeface="Calibri"/>
              <a:buChar char="●"/>
            </a:pPr>
            <a:r>
              <a:rPr lang="cs-CZ" sz="2500">
                <a:latin typeface="Calibri"/>
                <a:ea typeface="Calibri"/>
                <a:cs typeface="Calibri"/>
                <a:sym typeface="Calibri"/>
              </a:rPr>
              <a:t>příroda rozvinula reakci nehybnosti ze dvou důvodů:</a:t>
            </a:r>
            <a:endParaRPr sz="2500">
              <a:latin typeface="Calibri"/>
              <a:ea typeface="Calibri"/>
              <a:cs typeface="Calibri"/>
              <a:sym typeface="Calibri"/>
            </a:endParaRPr>
          </a:p>
          <a:p>
            <a:pPr marL="0" lvl="0" indent="0" algn="l" rtl="0">
              <a:lnSpc>
                <a:spcPct val="110000"/>
              </a:lnSpc>
              <a:spcBef>
                <a:spcPts val="1000"/>
              </a:spcBef>
              <a:spcAft>
                <a:spcPts val="0"/>
              </a:spcAft>
              <a:buClr>
                <a:schemeClr val="dk1"/>
              </a:buClr>
              <a:buSzPts val="1100"/>
              <a:buFont typeface="Arial"/>
              <a:buNone/>
            </a:pPr>
            <a:r>
              <a:rPr lang="cs-CZ" sz="2500">
                <a:latin typeface="Calibri"/>
                <a:ea typeface="Calibri"/>
                <a:cs typeface="Calibri"/>
                <a:sym typeface="Calibri"/>
              </a:rPr>
              <a:t>  	  1. poslední možná strategie přežití ve smrtelném ohrožení                                           	</a:t>
            </a:r>
            <a:endParaRPr sz="2500">
              <a:latin typeface="Calibri"/>
              <a:ea typeface="Calibri"/>
              <a:cs typeface="Calibri"/>
              <a:sym typeface="Calibri"/>
            </a:endParaRPr>
          </a:p>
          <a:p>
            <a:pPr marL="0" lvl="0" indent="0" algn="l" rtl="0">
              <a:lnSpc>
                <a:spcPct val="110000"/>
              </a:lnSpc>
              <a:spcBef>
                <a:spcPts val="1000"/>
              </a:spcBef>
              <a:spcAft>
                <a:spcPts val="0"/>
              </a:spcAft>
              <a:buClr>
                <a:schemeClr val="dk1"/>
              </a:buClr>
              <a:buSzPts val="1100"/>
              <a:buFont typeface="Arial"/>
              <a:buNone/>
            </a:pPr>
            <a:r>
              <a:rPr lang="cs-CZ" sz="2500">
                <a:latin typeface="Calibri"/>
                <a:ea typeface="Calibri"/>
                <a:cs typeface="Calibri"/>
                <a:sym typeface="Calibri"/>
              </a:rPr>
              <a:t>	  2. organismus vstoupí po dobu zamrznutí do změněného stavu vědomí, ve kterém necítí bolest. Schopnost vstupovat do této přirozené reakce a vystupovat z ní je klíčem, jak se vyhnout oslabujícím následkem traumatu. Je to dar, který jsme dostali od divoké přírody                                                                                              (Peter A. Levine, 1997)</a:t>
            </a:r>
            <a:endParaRPr sz="2500">
              <a:latin typeface="Calibri"/>
              <a:ea typeface="Calibri"/>
              <a:cs typeface="Calibri"/>
              <a:sym typeface="Calibri"/>
            </a:endParaRPr>
          </a:p>
          <a:p>
            <a:pPr marL="0" lvl="0" indent="0" algn="l" rtl="0">
              <a:lnSpc>
                <a:spcPct val="90000"/>
              </a:lnSpc>
              <a:spcBef>
                <a:spcPts val="1000"/>
              </a:spcBef>
              <a:spcAft>
                <a:spcPts val="0"/>
              </a:spcAft>
              <a:buNone/>
            </a:pPr>
            <a:endParaRPr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646100" y="452722"/>
            <a:ext cx="9404700" cy="748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Akutní stresová reakce </a:t>
            </a:r>
            <a:endParaRPr u="sng">
              <a:solidFill>
                <a:schemeClr val="lt1"/>
              </a:solidFill>
            </a:endParaRPr>
          </a:p>
        </p:txBody>
      </p:sp>
      <p:sp>
        <p:nvSpPr>
          <p:cNvPr id="301" name="Google Shape;301;p44"/>
          <p:cNvSpPr txBox="1">
            <a:spLocks noGrp="1"/>
          </p:cNvSpPr>
          <p:nvPr>
            <p:ph type="body" idx="1"/>
          </p:nvPr>
        </p:nvSpPr>
        <p:spPr>
          <a:xfrm>
            <a:off x="1103300" y="1122527"/>
            <a:ext cx="8946600" cy="5125800"/>
          </a:xfrm>
          <a:prstGeom prst="rect">
            <a:avLst/>
          </a:prstGeom>
        </p:spPr>
        <p:txBody>
          <a:bodyPr spcFirstLastPara="1" wrap="square" lIns="91425" tIns="45700" rIns="91425" bIns="45700" anchor="t" anchorCtr="0">
            <a:normAutofit lnSpcReduction="20000"/>
          </a:bodyPr>
          <a:lstStyle/>
          <a:p>
            <a:pPr marL="0" lvl="0" indent="0" algn="l" rtl="0">
              <a:lnSpc>
                <a:spcPct val="120000"/>
              </a:lnSpc>
              <a:spcBef>
                <a:spcPts val="1000"/>
              </a:spcBef>
              <a:spcAft>
                <a:spcPts val="0"/>
              </a:spcAft>
              <a:buClr>
                <a:schemeClr val="dk1"/>
              </a:buClr>
              <a:buSzPts val="1100"/>
              <a:buFont typeface="Arial"/>
              <a:buNone/>
            </a:pPr>
            <a:r>
              <a:rPr lang="cs-CZ" sz="2800">
                <a:latin typeface="Arial"/>
                <a:ea typeface="Arial"/>
                <a:cs typeface="Arial"/>
                <a:sym typeface="Arial"/>
              </a:rPr>
              <a:t>•</a:t>
            </a:r>
            <a:r>
              <a:rPr lang="cs-CZ" sz="3100">
                <a:latin typeface="Calibri"/>
                <a:ea typeface="Calibri"/>
                <a:cs typeface="Calibri"/>
                <a:sym typeface="Calibri"/>
              </a:rPr>
              <a:t>Stresová reakce je normální zdravá adaptivní reakce organismu na ohrožení.</a:t>
            </a:r>
            <a:endParaRPr sz="31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3100">
                <a:latin typeface="Arial"/>
                <a:ea typeface="Arial"/>
                <a:cs typeface="Arial"/>
                <a:sym typeface="Arial"/>
              </a:rPr>
              <a:t>•</a:t>
            </a:r>
            <a:r>
              <a:rPr lang="cs-CZ" sz="3100" b="1">
                <a:latin typeface="Calibri"/>
                <a:ea typeface="Calibri"/>
                <a:cs typeface="Calibri"/>
                <a:sym typeface="Calibri"/>
              </a:rPr>
              <a:t>Normální</a:t>
            </a:r>
            <a:r>
              <a:rPr lang="cs-CZ" sz="3100">
                <a:latin typeface="Calibri"/>
                <a:ea typeface="Calibri"/>
                <a:cs typeface="Calibri"/>
                <a:sym typeface="Calibri"/>
              </a:rPr>
              <a:t> reakce lidí na </a:t>
            </a:r>
            <a:r>
              <a:rPr lang="cs-CZ" sz="3100" b="1">
                <a:latin typeface="Calibri"/>
                <a:ea typeface="Calibri"/>
                <a:cs typeface="Calibri"/>
                <a:sym typeface="Calibri"/>
              </a:rPr>
              <a:t>nezvyklé</a:t>
            </a:r>
            <a:r>
              <a:rPr lang="cs-CZ" sz="3100">
                <a:latin typeface="Calibri"/>
                <a:ea typeface="Calibri"/>
                <a:cs typeface="Calibri"/>
                <a:sym typeface="Calibri"/>
              </a:rPr>
              <a:t> životní situace.</a:t>
            </a:r>
            <a:endParaRPr sz="31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3100">
                <a:latin typeface="Arial"/>
                <a:ea typeface="Arial"/>
                <a:cs typeface="Arial"/>
                <a:sym typeface="Arial"/>
              </a:rPr>
              <a:t>•</a:t>
            </a:r>
            <a:r>
              <a:rPr lang="cs-CZ" sz="3100">
                <a:latin typeface="Calibri"/>
                <a:ea typeface="Calibri"/>
                <a:cs typeface="Calibri"/>
                <a:sym typeface="Calibri"/>
              </a:rPr>
              <a:t>Beta reakce mají tendence přecházet do alfa reakcí, méně obvyklé je, když alfa reakce přechází do beta  reakce, možnost rozvoje PTSP.</a:t>
            </a:r>
            <a:endParaRPr sz="31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3100">
                <a:latin typeface="Arial"/>
                <a:ea typeface="Arial"/>
                <a:cs typeface="Arial"/>
                <a:sym typeface="Arial"/>
              </a:rPr>
              <a:t>•</a:t>
            </a:r>
            <a:r>
              <a:rPr lang="cs-CZ" sz="3100">
                <a:latin typeface="Calibri"/>
                <a:ea typeface="Calibri"/>
                <a:cs typeface="Calibri"/>
                <a:sym typeface="Calibri"/>
              </a:rPr>
              <a:t>K traumatizovaným lidem se musí přistupovat pomalu, ne zezadu, doporučuje se „zacházet s klientem jako s plachým koněm.“ </a:t>
            </a:r>
            <a:endParaRPr sz="31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u="sng">
                <a:solidFill>
                  <a:schemeClr val="lt1"/>
                </a:solidFill>
                <a:latin typeface="Calibri"/>
                <a:ea typeface="Calibri"/>
                <a:cs typeface="Calibri"/>
                <a:sym typeface="Calibri"/>
              </a:rPr>
              <a:t>Okno tolerance =  zóna optimálního nabuzení</a:t>
            </a:r>
            <a:endParaRPr b="1" u="sng">
              <a:solidFill>
                <a:schemeClr val="lt1"/>
              </a:solidFill>
            </a:endParaRPr>
          </a:p>
        </p:txBody>
      </p:sp>
      <p:sp>
        <p:nvSpPr>
          <p:cNvPr id="307" name="Google Shape;307;p45"/>
          <p:cNvSpPr txBox="1">
            <a:spLocks noGrp="1"/>
          </p:cNvSpPr>
          <p:nvPr>
            <p:ph type="body" idx="1"/>
          </p:nvPr>
        </p:nvSpPr>
        <p:spPr>
          <a:xfrm>
            <a:off x="1103300" y="1631176"/>
            <a:ext cx="8946600" cy="4617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08" name="Google Shape;308;p45"/>
          <p:cNvPicPr preferRelativeResize="0"/>
          <p:nvPr/>
        </p:nvPicPr>
        <p:blipFill>
          <a:blip r:embed="rId3">
            <a:alphaModFix/>
          </a:blip>
          <a:stretch>
            <a:fillRect/>
          </a:stretch>
        </p:blipFill>
        <p:spPr>
          <a:xfrm>
            <a:off x="1103300" y="1066800"/>
            <a:ext cx="9025850" cy="5335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800" b="1" u="sng">
                <a:solidFill>
                  <a:schemeClr val="lt1"/>
                </a:solidFill>
                <a:latin typeface="Calibri"/>
                <a:ea typeface="Calibri"/>
                <a:cs typeface="Calibri"/>
                <a:sym typeface="Calibri"/>
              </a:rPr>
              <a:t>Charakteristika ohrožené osoby DN </a:t>
            </a:r>
            <a:endParaRPr sz="4800">
              <a:solidFill>
                <a:schemeClr val="lt1"/>
              </a:solidFill>
            </a:endParaRPr>
          </a:p>
        </p:txBody>
      </p:sp>
      <p:sp>
        <p:nvSpPr>
          <p:cNvPr id="314" name="Google Shape;314;p46"/>
          <p:cNvSpPr txBox="1">
            <a:spLocks noGrp="1"/>
          </p:cNvSpPr>
          <p:nvPr>
            <p:ph type="body" idx="1"/>
          </p:nvPr>
        </p:nvSpPr>
        <p:spPr>
          <a:xfrm>
            <a:off x="1103300" y="1641026"/>
            <a:ext cx="8946600" cy="46074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dlouhodobá emocionální frustrace</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snížené sebevědomí a sebehodnocení</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nedůvěra ve své schopnosti a dovednosti</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jsou často nejisté a nerozhodné</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časté pocity viny, pocity bezmoci a beznaděje</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cítí veliký strach z násilníka, který je paralyzuje cokoliv udělat</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neurotické projevy (poruchy spánku, úzkostné stavy, fobie…)</a:t>
            </a:r>
            <a:endParaRPr sz="27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700">
                <a:latin typeface="Arial"/>
                <a:ea typeface="Arial"/>
                <a:cs typeface="Arial"/>
                <a:sym typeface="Arial"/>
              </a:rPr>
              <a:t>•</a:t>
            </a:r>
            <a:r>
              <a:rPr lang="cs-CZ" sz="2700">
                <a:latin typeface="Calibri"/>
                <a:ea typeface="Calibri"/>
                <a:cs typeface="Calibri"/>
                <a:sym typeface="Calibri"/>
              </a:rPr>
              <a:t>psychosomatická onemocnění (bolesti hlavy, žaludeční problémy, nechutenství…)</a:t>
            </a:r>
            <a:endParaRPr sz="2700">
              <a:latin typeface="Calibri"/>
              <a:ea typeface="Calibri"/>
              <a:cs typeface="Calibri"/>
              <a:sym typeface="Calibri"/>
            </a:endParaRPr>
          </a:p>
          <a:p>
            <a:pPr marL="0" lvl="0" indent="0" algn="l" rtl="0">
              <a:spcBef>
                <a:spcPts val="1000"/>
              </a:spcBef>
              <a:spcAft>
                <a:spcPts val="0"/>
              </a:spcAft>
              <a:buNone/>
            </a:pPr>
            <a:endParaRPr sz="2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646100" y="452722"/>
            <a:ext cx="9404700" cy="845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400" b="1" u="sng">
                <a:solidFill>
                  <a:schemeClr val="lt1"/>
                </a:solidFill>
                <a:latin typeface="Calibri"/>
                <a:ea typeface="Calibri"/>
                <a:cs typeface="Calibri"/>
                <a:sym typeface="Calibri"/>
              </a:rPr>
              <a:t>Charakteristika ohrožené osoby DN </a:t>
            </a:r>
            <a:endParaRPr sz="4400">
              <a:solidFill>
                <a:schemeClr val="lt1"/>
              </a:solidFill>
            </a:endParaRPr>
          </a:p>
        </p:txBody>
      </p:sp>
      <p:sp>
        <p:nvSpPr>
          <p:cNvPr id="320" name="Google Shape;320;p47"/>
          <p:cNvSpPr txBox="1">
            <a:spLocks noGrp="1"/>
          </p:cNvSpPr>
          <p:nvPr>
            <p:ph type="body" idx="1"/>
          </p:nvPr>
        </p:nvSpPr>
        <p:spPr>
          <a:xfrm>
            <a:off x="1062475" y="1298126"/>
            <a:ext cx="8946600" cy="49176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psychiatrické diagnózy (deprese, suicidální sklony…)</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syndrom týrané osoby – v rámci PTSD, není součástí MKN – 10, (v ICD -11 přechod bude završen v lednu 2022, zavedení nově komplexní PTSD, C-PTSD)</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sebedestruktivní reakce: popírání viny agresora</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minimalizace následků, bagatelizace násilí</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odmítání možnosti pomoci</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pokřivené vnímání reality, nevidí reálnou hrozbu</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zablokované ventilování vzteku</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disociace</a:t>
            </a:r>
            <a:endParaRPr sz="23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identifikace s původcem násilí</a:t>
            </a:r>
            <a:endParaRPr sz="2400">
              <a:latin typeface="Calibri"/>
              <a:ea typeface="Calibri"/>
              <a:cs typeface="Calibri"/>
              <a:sym typeface="Calibri"/>
            </a:endParaRPr>
          </a:p>
          <a:p>
            <a:pPr marL="0" lvl="0" indent="0" algn="l" rtl="0">
              <a:spcBef>
                <a:spcPts val="1000"/>
              </a:spcBef>
              <a:spcAft>
                <a:spcPts val="0"/>
              </a:spcAft>
              <a:buNone/>
            </a:pP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subTitle" idx="1"/>
          </p:nvPr>
        </p:nvSpPr>
        <p:spPr>
          <a:xfrm>
            <a:off x="1154950" y="1396075"/>
            <a:ext cx="8825700" cy="4588500"/>
          </a:xfrm>
          <a:prstGeom prst="rect">
            <a:avLst/>
          </a:prstGeom>
        </p:spPr>
        <p:txBody>
          <a:bodyPr spcFirstLastPara="1" wrap="square" lIns="91425" tIns="45700" rIns="91425" bIns="45700" anchor="t" anchorCtr="0">
            <a:normAutofit fontScale="70000" lnSpcReduction="20000"/>
          </a:bodyPr>
          <a:lstStyle/>
          <a:p>
            <a:pPr marL="0" lvl="0" indent="0" algn="l" rtl="0">
              <a:lnSpc>
                <a:spcPct val="115000"/>
              </a:lnSpc>
              <a:spcBef>
                <a:spcPts val="0"/>
              </a:spcBef>
              <a:spcAft>
                <a:spcPts val="0"/>
              </a:spcAft>
              <a:buClr>
                <a:schemeClr val="dk1"/>
              </a:buClr>
              <a:buSzPts val="770"/>
              <a:buFont typeface="Arial"/>
              <a:buNone/>
            </a:pPr>
            <a:r>
              <a:rPr lang="cs-CZ" sz="5007">
                <a:solidFill>
                  <a:schemeClr val="lt1"/>
                </a:solidFill>
                <a:latin typeface="Calibri"/>
                <a:ea typeface="Calibri"/>
                <a:cs typeface="Calibri"/>
                <a:sym typeface="Calibri"/>
              </a:rPr>
              <a:t>V novém právním prostředí – nová legislativa od r. </a:t>
            </a:r>
            <a:r>
              <a:rPr lang="cs-CZ" sz="5007" b="1">
                <a:solidFill>
                  <a:schemeClr val="lt1"/>
                </a:solidFill>
                <a:latin typeface="Calibri"/>
                <a:ea typeface="Calibri"/>
                <a:cs typeface="Calibri"/>
                <a:sym typeface="Calibri"/>
              </a:rPr>
              <a:t>2007</a:t>
            </a:r>
            <a:r>
              <a:rPr lang="cs-CZ" sz="5007">
                <a:solidFill>
                  <a:schemeClr val="lt1"/>
                </a:solidFill>
                <a:latin typeface="Calibri"/>
                <a:ea typeface="Calibri"/>
                <a:cs typeface="Calibri"/>
                <a:sym typeface="Calibri"/>
              </a:rPr>
              <a:t> (zákon č. 135/2006 Sb.) – klade si za cíl </a:t>
            </a:r>
            <a:r>
              <a:rPr lang="cs-CZ" sz="5007" b="1">
                <a:solidFill>
                  <a:schemeClr val="lt1"/>
                </a:solidFill>
                <a:latin typeface="Calibri"/>
                <a:ea typeface="Calibri"/>
                <a:cs typeface="Calibri"/>
                <a:sym typeface="Calibri"/>
              </a:rPr>
              <a:t>včasnou intervenci a prevenci DN </a:t>
            </a:r>
            <a:r>
              <a:rPr lang="cs-CZ" sz="5007">
                <a:solidFill>
                  <a:schemeClr val="lt1"/>
                </a:solidFill>
                <a:latin typeface="Calibri"/>
                <a:ea typeface="Calibri"/>
                <a:cs typeface="Calibri"/>
                <a:sym typeface="Calibri"/>
              </a:rPr>
              <a:t>pomocí tzv. institutu vykázání a podpory obětí (IC), díky osvětovým kampaním v médiích a vzrůstajícímu povědomí veřejnosti o domácím násilí – jednolitý obraz obětí DN se roztříštil.</a:t>
            </a:r>
            <a:endParaRPr sz="5007">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770"/>
              <a:buFont typeface="Arial"/>
              <a:buNone/>
            </a:pPr>
            <a:endParaRPr sz="7200">
              <a:solidFill>
                <a:schemeClr val="lt1"/>
              </a:solidFill>
            </a:endParaRPr>
          </a:p>
          <a:p>
            <a:pPr marL="0" lvl="0" indent="0" algn="l" rtl="0">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646100" y="452723"/>
            <a:ext cx="9404700" cy="1047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a:solidFill>
                  <a:schemeClr val="lt1"/>
                </a:solidFill>
                <a:latin typeface="Calibri"/>
                <a:ea typeface="Calibri"/>
                <a:cs typeface="Calibri"/>
                <a:sym typeface="Calibri"/>
              </a:rPr>
              <a:t>Diagnostická klasifikace následků traumatu podle MKN-10</a:t>
            </a:r>
            <a:endParaRPr>
              <a:solidFill>
                <a:schemeClr val="lt1"/>
              </a:solidFill>
            </a:endParaRPr>
          </a:p>
        </p:txBody>
      </p:sp>
      <p:sp>
        <p:nvSpPr>
          <p:cNvPr id="326" name="Google Shape;326;p48"/>
          <p:cNvSpPr txBox="1">
            <a:spLocks noGrp="1"/>
          </p:cNvSpPr>
          <p:nvPr>
            <p:ph type="body" idx="1"/>
          </p:nvPr>
        </p:nvSpPr>
        <p:spPr>
          <a:xfrm>
            <a:off x="1103300" y="1499725"/>
            <a:ext cx="8946600" cy="48321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cs-CZ" sz="2400">
                <a:latin typeface="Arial"/>
                <a:ea typeface="Arial"/>
                <a:cs typeface="Arial"/>
                <a:sym typeface="Arial"/>
              </a:rPr>
              <a:t>•</a:t>
            </a:r>
            <a:r>
              <a:rPr lang="cs-CZ" sz="2200">
                <a:latin typeface="Calibri"/>
                <a:ea typeface="Calibri"/>
                <a:cs typeface="Calibri"/>
                <a:sym typeface="Calibri"/>
              </a:rPr>
              <a:t>V době vzniku MKN- 10, jen nejzávažnější, život ohrožující události  x  ICD-11</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a:latin typeface="Calibri"/>
                <a:ea typeface="Calibri"/>
                <a:cs typeface="Calibri"/>
                <a:sym typeface="Calibri"/>
              </a:rPr>
              <a:t>Symptomy související s následky akutního traumatu: </a:t>
            </a:r>
            <a:r>
              <a:rPr lang="cs-CZ" sz="2200" b="1">
                <a:latin typeface="Calibri"/>
                <a:ea typeface="Calibri"/>
                <a:cs typeface="Calibri"/>
                <a:sym typeface="Calibri"/>
              </a:rPr>
              <a:t>neurotické poruchy </a:t>
            </a:r>
            <a:r>
              <a:rPr lang="cs-CZ" sz="2200">
                <a:latin typeface="Calibri"/>
                <a:ea typeface="Calibri"/>
                <a:cs typeface="Calibri"/>
                <a:sym typeface="Calibri"/>
              </a:rPr>
              <a:t>(F40-F48.9), </a:t>
            </a:r>
            <a:r>
              <a:rPr lang="cs-CZ" sz="2200" b="1">
                <a:latin typeface="Calibri"/>
                <a:ea typeface="Calibri"/>
                <a:cs typeface="Calibri"/>
                <a:sym typeface="Calibri"/>
              </a:rPr>
              <a:t>poruchy vyvolané stresem a poruchy přizpůsobení </a:t>
            </a:r>
            <a:r>
              <a:rPr lang="cs-CZ" sz="2200">
                <a:latin typeface="Calibri"/>
                <a:ea typeface="Calibri"/>
                <a:cs typeface="Calibri"/>
                <a:sym typeface="Calibri"/>
              </a:rPr>
              <a:t>(F43) a </a:t>
            </a:r>
            <a:r>
              <a:rPr lang="cs-CZ" sz="2200" b="1">
                <a:latin typeface="Calibri"/>
                <a:ea typeface="Calibri"/>
                <a:cs typeface="Calibri"/>
                <a:sym typeface="Calibri"/>
              </a:rPr>
              <a:t>disociativní poruchy</a:t>
            </a:r>
            <a:r>
              <a:rPr lang="cs-CZ" sz="2200">
                <a:latin typeface="Calibri"/>
                <a:ea typeface="Calibri"/>
                <a:cs typeface="Calibri"/>
                <a:sym typeface="Calibri"/>
              </a:rPr>
              <a:t> (F44).</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Akutní reakce na stres </a:t>
            </a:r>
            <a:r>
              <a:rPr lang="cs-CZ" sz="2200">
                <a:latin typeface="Calibri"/>
                <a:ea typeface="Calibri"/>
                <a:cs typeface="Calibri"/>
                <a:sym typeface="Calibri"/>
              </a:rPr>
              <a:t>(F43.0) (trvání příznaků hodiny až dny)</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Posttraumatická stresová porucha </a:t>
            </a:r>
            <a:r>
              <a:rPr lang="cs-CZ" sz="2200">
                <a:latin typeface="Calibri"/>
                <a:ea typeface="Calibri"/>
                <a:cs typeface="Calibri"/>
                <a:sym typeface="Calibri"/>
              </a:rPr>
              <a:t>(F43.1) (vznik do 6 měsíců po traumatu)</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Porucha přizpůsobení </a:t>
            </a:r>
            <a:r>
              <a:rPr lang="cs-CZ" sz="2200">
                <a:latin typeface="Calibri"/>
                <a:ea typeface="Calibri"/>
                <a:cs typeface="Calibri"/>
                <a:sym typeface="Calibri"/>
              </a:rPr>
              <a:t>(F43.2) (3-6 měsíců od traumatu, v popředí poruchy emocí a chování narušují sociální fungování a výkon)</a:t>
            </a:r>
            <a:endParaRPr sz="2200">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cs-CZ" sz="2200">
                <a:latin typeface="Arial"/>
                <a:ea typeface="Arial"/>
                <a:cs typeface="Arial"/>
                <a:sym typeface="Arial"/>
              </a:rPr>
              <a:t>•</a:t>
            </a:r>
            <a:r>
              <a:rPr lang="cs-CZ" sz="2200" b="1">
                <a:latin typeface="Calibri"/>
                <a:ea typeface="Calibri"/>
                <a:cs typeface="Calibri"/>
                <a:sym typeface="Calibri"/>
              </a:rPr>
              <a:t>Přetrvávající změna osobnosti po katastrofické události </a:t>
            </a:r>
            <a:r>
              <a:rPr lang="cs-CZ" sz="2200">
                <a:latin typeface="Calibri"/>
                <a:ea typeface="Calibri"/>
                <a:cs typeface="Calibri"/>
                <a:sym typeface="Calibri"/>
              </a:rPr>
              <a:t>(F62.0) (alespoň 2 roky),  </a:t>
            </a:r>
            <a:r>
              <a:rPr lang="cs-CZ" sz="2200" b="1">
                <a:latin typeface="Calibri"/>
                <a:ea typeface="Calibri"/>
                <a:cs typeface="Calibri"/>
                <a:sym typeface="Calibri"/>
              </a:rPr>
              <a:t>C-PTSD</a:t>
            </a:r>
            <a:endParaRPr sz="2200" b="1">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endParaRPr sz="2400">
              <a:solidFill>
                <a:schemeClr val="dk1"/>
              </a:solidFill>
              <a:latin typeface="Arial"/>
              <a:ea typeface="Arial"/>
              <a:cs typeface="Arial"/>
              <a:sym typeface="Arial"/>
            </a:endParaRPr>
          </a:p>
          <a:p>
            <a:pPr marL="0" lvl="0" indent="0" algn="l" rtl="0">
              <a:spcBef>
                <a:spcPts val="1000"/>
              </a:spcBef>
              <a:spcAft>
                <a:spcPts val="0"/>
              </a:spcAft>
              <a:buNone/>
            </a:pP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txBox="1">
            <a:spLocks noGrp="1"/>
          </p:cNvSpPr>
          <p:nvPr>
            <p:ph type="title"/>
          </p:nvPr>
        </p:nvSpPr>
        <p:spPr>
          <a:xfrm>
            <a:off x="645200" y="452722"/>
            <a:ext cx="9404700" cy="722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200" b="1">
                <a:solidFill>
                  <a:schemeClr val="lt1"/>
                </a:solidFill>
                <a:latin typeface="Calibri"/>
                <a:ea typeface="Calibri"/>
                <a:cs typeface="Calibri"/>
                <a:sym typeface="Calibri"/>
              </a:rPr>
              <a:t>Podoby PTSP</a:t>
            </a:r>
            <a:endParaRPr>
              <a:solidFill>
                <a:schemeClr val="lt1"/>
              </a:solidFill>
            </a:endParaRPr>
          </a:p>
        </p:txBody>
      </p:sp>
      <p:sp>
        <p:nvSpPr>
          <p:cNvPr id="332" name="Google Shape;332;p49"/>
          <p:cNvSpPr txBox="1">
            <a:spLocks noGrp="1"/>
          </p:cNvSpPr>
          <p:nvPr>
            <p:ph type="body" idx="1"/>
          </p:nvPr>
        </p:nvSpPr>
        <p:spPr>
          <a:xfrm>
            <a:off x="1103300" y="1175126"/>
            <a:ext cx="8946600" cy="5073300"/>
          </a:xfrm>
          <a:prstGeom prst="rect">
            <a:avLst/>
          </a:prstGeom>
        </p:spPr>
        <p:txBody>
          <a:bodyPr spcFirstLastPara="1" wrap="square" lIns="91425" tIns="45700" rIns="91425" bIns="45700" anchor="t" anchorCtr="0">
            <a:normAutofit lnSpcReduction="10000"/>
          </a:bodyPr>
          <a:lstStyle/>
          <a:p>
            <a:pPr marL="0" lvl="0" indent="0" algn="l" rtl="0">
              <a:lnSpc>
                <a:spcPct val="120000"/>
              </a:lnSpc>
              <a:spcBef>
                <a:spcPts val="500"/>
              </a:spcBef>
              <a:spcAft>
                <a:spcPts val="0"/>
              </a:spcAft>
              <a:buClr>
                <a:schemeClr val="dk1"/>
              </a:buClr>
              <a:buSzPts val="1100"/>
              <a:buFont typeface="Arial"/>
              <a:buNone/>
            </a:pPr>
            <a:r>
              <a:rPr lang="cs-CZ" sz="2200">
                <a:latin typeface="Arial"/>
                <a:ea typeface="Arial"/>
                <a:cs typeface="Arial"/>
                <a:sym typeface="Arial"/>
              </a:rPr>
              <a:t>1.</a:t>
            </a:r>
            <a:r>
              <a:rPr lang="cs-CZ" sz="2200" u="sng">
                <a:latin typeface="Calibri"/>
                <a:ea typeface="Calibri"/>
                <a:cs typeface="Calibri"/>
                <a:sym typeface="Calibri"/>
              </a:rPr>
              <a:t>Traumatická událost je stále </a:t>
            </a:r>
            <a:r>
              <a:rPr lang="cs-CZ" sz="2200" b="1" u="sng">
                <a:latin typeface="Calibri"/>
                <a:ea typeface="Calibri"/>
                <a:cs typeface="Calibri"/>
                <a:sym typeface="Calibri"/>
              </a:rPr>
              <a:t>znovu prožívána </a:t>
            </a:r>
            <a:r>
              <a:rPr lang="cs-CZ" sz="2200" u="sng">
                <a:latin typeface="Calibri"/>
                <a:ea typeface="Calibri"/>
                <a:cs typeface="Calibri"/>
                <a:sym typeface="Calibri"/>
              </a:rPr>
              <a:t>následujícími způsoby:</a:t>
            </a:r>
            <a:endParaRPr sz="2200"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opakující se neodbytné úzkostné vzpomínky na událost, včetně obrazů, myšlenek nebo pocitů (u dětí se může objevit opakující se hra, kterou je trauma vyjadřováno)</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opakující se úzkostné sny o události (u dětí to mohou být děsivé sny bez rozpoznatelného obsahu)</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osoba jedná nebo se cítí jako by se traumatická událost opakovala (iluze, flashbacky)</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postižený pociťuje silnou úzkost, pokud je vystaven něčemu, co připomíná traumatickou událost</a:t>
            </a:r>
            <a:endParaRPr sz="24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646100" y="452721"/>
            <a:ext cx="9404700" cy="669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cs-CZ" sz="3200" b="1">
                <a:solidFill>
                  <a:schemeClr val="lt1"/>
                </a:solidFill>
                <a:latin typeface="Calibri"/>
                <a:ea typeface="Calibri"/>
                <a:cs typeface="Calibri"/>
                <a:sym typeface="Calibri"/>
              </a:rPr>
              <a:t>Podoby PTSP</a:t>
            </a:r>
            <a:endParaRPr>
              <a:solidFill>
                <a:schemeClr val="lt1"/>
              </a:solidFill>
            </a:endParaRPr>
          </a:p>
          <a:p>
            <a:pPr marL="0" lvl="0" indent="0" algn="l" rtl="0">
              <a:spcBef>
                <a:spcPts val="0"/>
              </a:spcBef>
              <a:spcAft>
                <a:spcPts val="0"/>
              </a:spcAft>
              <a:buNone/>
            </a:pPr>
            <a:endParaRPr/>
          </a:p>
        </p:txBody>
      </p:sp>
      <p:sp>
        <p:nvSpPr>
          <p:cNvPr id="338" name="Google Shape;338;p50"/>
          <p:cNvSpPr txBox="1">
            <a:spLocks noGrp="1"/>
          </p:cNvSpPr>
          <p:nvPr>
            <p:ph type="body" idx="1"/>
          </p:nvPr>
        </p:nvSpPr>
        <p:spPr>
          <a:xfrm>
            <a:off x="1103300" y="1227775"/>
            <a:ext cx="8946600" cy="5020800"/>
          </a:xfrm>
          <a:prstGeom prst="rect">
            <a:avLst/>
          </a:prstGeom>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1018"/>
              <a:buFont typeface="Arial"/>
              <a:buNone/>
            </a:pPr>
            <a:r>
              <a:rPr lang="cs-CZ" sz="2135" u="sng">
                <a:latin typeface="Calibri"/>
                <a:ea typeface="Calibri"/>
                <a:cs typeface="Calibri"/>
                <a:sym typeface="Calibri"/>
              </a:rPr>
              <a:t>2. Osoba se neustále </a:t>
            </a:r>
            <a:r>
              <a:rPr lang="cs-CZ" sz="2135" b="1" u="sng">
                <a:latin typeface="Calibri"/>
                <a:ea typeface="Calibri"/>
                <a:cs typeface="Calibri"/>
                <a:sym typeface="Calibri"/>
              </a:rPr>
              <a:t>vyhýbá podnětům </a:t>
            </a:r>
            <a:r>
              <a:rPr lang="cs-CZ" sz="2135" u="sng">
                <a:latin typeface="Calibri"/>
                <a:ea typeface="Calibri"/>
                <a:cs typeface="Calibri"/>
                <a:sym typeface="Calibri"/>
              </a:rPr>
              <a:t>připomínajícím traumatickou událost</a:t>
            </a:r>
            <a:endParaRPr sz="2135"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snaha vyhnout se myšlenkám, pocitům nebo konverzaci spojené s traumatem</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snaha vyhnout se aktivitám, místům nebo lidem, kteří vyvolávají vzpomínky na trauma</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neschopnost vzpomenout si na důležitou věc ohledně traumatu</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nápadně zmenšený zájem o vykonávání důležitých činností</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pocit odcizení nebo odloučení od ostatních</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omezení citového rozsahu (např. neschopnost cítit lásku)</a:t>
            </a:r>
            <a:endParaRPr sz="2135">
              <a:latin typeface="Calibri"/>
              <a:ea typeface="Calibri"/>
              <a:cs typeface="Calibri"/>
              <a:sym typeface="Calibri"/>
            </a:endParaRPr>
          </a:p>
          <a:p>
            <a:pPr marL="0" lvl="0" indent="0" algn="l" rtl="0">
              <a:lnSpc>
                <a:spcPct val="120000"/>
              </a:lnSpc>
              <a:spcBef>
                <a:spcPts val="1000"/>
              </a:spcBef>
              <a:spcAft>
                <a:spcPts val="0"/>
              </a:spcAft>
              <a:buClr>
                <a:schemeClr val="dk1"/>
              </a:buClr>
              <a:buSzPts val="1018"/>
              <a:buFont typeface="Arial"/>
              <a:buNone/>
            </a:pPr>
            <a:r>
              <a:rPr lang="cs-CZ" sz="2135">
                <a:latin typeface="Arial"/>
                <a:ea typeface="Arial"/>
                <a:cs typeface="Arial"/>
                <a:sym typeface="Arial"/>
              </a:rPr>
              <a:t>•</a:t>
            </a:r>
            <a:r>
              <a:rPr lang="cs-CZ" sz="2135">
                <a:latin typeface="Calibri"/>
                <a:ea typeface="Calibri"/>
                <a:cs typeface="Calibri"/>
                <a:sym typeface="Calibri"/>
              </a:rPr>
              <a:t>změněný pohled na budoucnost (např. postižený neočekává kariéru, sňatek, děti…) </a:t>
            </a:r>
            <a:endParaRPr sz="2135">
              <a:latin typeface="Calibri"/>
              <a:ea typeface="Calibri"/>
              <a:cs typeface="Calibri"/>
              <a:sym typeface="Calibri"/>
            </a:endParaRPr>
          </a:p>
          <a:p>
            <a:pPr marL="0" lvl="0" indent="0" algn="l" rtl="0">
              <a:spcBef>
                <a:spcPts val="1000"/>
              </a:spcBef>
              <a:spcAft>
                <a:spcPts val="0"/>
              </a:spcAft>
              <a:buSzPts val="1018"/>
              <a:buNone/>
            </a:pPr>
            <a:endParaRPr sz="195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title"/>
          </p:nvPr>
        </p:nvSpPr>
        <p:spPr>
          <a:xfrm>
            <a:off x="646100" y="452721"/>
            <a:ext cx="9404700" cy="582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cs-CZ" sz="3200" b="1">
                <a:solidFill>
                  <a:schemeClr val="lt1"/>
                </a:solidFill>
                <a:latin typeface="Calibri"/>
                <a:ea typeface="Calibri"/>
                <a:cs typeface="Calibri"/>
                <a:sym typeface="Calibri"/>
              </a:rPr>
              <a:t>Podoby PTSP</a:t>
            </a:r>
            <a:endParaRPr>
              <a:solidFill>
                <a:schemeClr val="lt1"/>
              </a:solidFill>
            </a:endParaRPr>
          </a:p>
          <a:p>
            <a:pPr marL="0" lvl="0" indent="0" algn="l" rtl="0">
              <a:spcBef>
                <a:spcPts val="0"/>
              </a:spcBef>
              <a:spcAft>
                <a:spcPts val="0"/>
              </a:spcAft>
              <a:buNone/>
            </a:pPr>
            <a:endParaRPr/>
          </a:p>
        </p:txBody>
      </p:sp>
      <p:sp>
        <p:nvSpPr>
          <p:cNvPr id="344" name="Google Shape;344;p51"/>
          <p:cNvSpPr txBox="1">
            <a:spLocks noGrp="1"/>
          </p:cNvSpPr>
          <p:nvPr>
            <p:ph type="body" idx="1"/>
          </p:nvPr>
        </p:nvSpPr>
        <p:spPr>
          <a:xfrm>
            <a:off x="684050" y="1122525"/>
            <a:ext cx="9366000" cy="5125800"/>
          </a:xfrm>
          <a:prstGeom prst="rect">
            <a:avLst/>
          </a:prstGeom>
        </p:spPr>
        <p:txBody>
          <a:bodyPr spcFirstLastPara="1" wrap="square" lIns="91425" tIns="45700" rIns="91425" bIns="45700" anchor="t" anchorCtr="0">
            <a:normAutofit lnSpcReduction="10000"/>
          </a:bodyPr>
          <a:lstStyle/>
          <a:p>
            <a:pPr marL="0" lvl="0" indent="0" algn="l" rtl="0">
              <a:lnSpc>
                <a:spcPct val="120000"/>
              </a:lnSpc>
              <a:spcBef>
                <a:spcPts val="1000"/>
              </a:spcBef>
              <a:spcAft>
                <a:spcPts val="0"/>
              </a:spcAft>
              <a:buClr>
                <a:schemeClr val="dk1"/>
              </a:buClr>
              <a:buSzPts val="1100"/>
              <a:buFont typeface="Arial"/>
              <a:buNone/>
            </a:pPr>
            <a:r>
              <a:rPr lang="cs-CZ" sz="2400" u="sng">
                <a:latin typeface="Calibri"/>
                <a:ea typeface="Calibri"/>
                <a:cs typeface="Calibri"/>
                <a:sym typeface="Calibri"/>
              </a:rPr>
              <a:t>3. Příznaky poruchy rytmu aktivity (které nebyly přítomny před traumatem)</a:t>
            </a:r>
            <a:endParaRPr sz="2400" u="sng">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neschopnost odpočívat, potíže s usínáním a spánkem</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podrážděnost, přecitlivělost nebo výbuchy vzteku, neklid</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potíže s koncentrací, těkání po okolí</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tenzní prožívání, přehnaná ostražitost</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přehnané úlekové reakce</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paranoidní vnímání</a:t>
            </a:r>
            <a:endParaRPr sz="2400">
              <a:latin typeface="Calibri"/>
              <a:ea typeface="Calibri"/>
              <a:cs typeface="Calibri"/>
              <a:sym typeface="Calibri"/>
            </a:endParaRPr>
          </a:p>
          <a:p>
            <a:pPr marL="0" lvl="0" indent="0" algn="l" rtl="0">
              <a:lnSpc>
                <a:spcPct val="120000"/>
              </a:lnSpc>
              <a:spcBef>
                <a:spcPts val="1000"/>
              </a:spcBef>
              <a:spcAft>
                <a:spcPts val="0"/>
              </a:spcAft>
              <a:buClr>
                <a:schemeClr val="dk1"/>
              </a:buClr>
              <a:buSzPts val="1100"/>
              <a:buFont typeface="Arial"/>
              <a:buNone/>
            </a:pPr>
            <a:r>
              <a:rPr lang="cs-CZ" sz="2400">
                <a:latin typeface="Arial"/>
                <a:ea typeface="Arial"/>
                <a:cs typeface="Arial"/>
                <a:sym typeface="Arial"/>
              </a:rPr>
              <a:t>•</a:t>
            </a:r>
            <a:r>
              <a:rPr lang="cs-CZ" sz="2400">
                <a:latin typeface="Calibri"/>
                <a:ea typeface="Calibri"/>
                <a:cs typeface="Calibri"/>
                <a:sym typeface="Calibri"/>
              </a:rPr>
              <a:t>zvýšené pocení, záněty šlach, bolesti zad, hlavy, zubů, svalů</a:t>
            </a:r>
            <a:endParaRPr sz="24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2"/>
          <p:cNvSpPr txBox="1">
            <a:spLocks noGrp="1"/>
          </p:cNvSpPr>
          <p:nvPr>
            <p:ph type="title"/>
          </p:nvPr>
        </p:nvSpPr>
        <p:spPr>
          <a:xfrm>
            <a:off x="646100" y="452726"/>
            <a:ext cx="9404700" cy="564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b="1"/>
              <a:t>PTSP</a:t>
            </a:r>
            <a:endParaRPr b="1"/>
          </a:p>
        </p:txBody>
      </p:sp>
      <p:sp>
        <p:nvSpPr>
          <p:cNvPr id="350" name="Google Shape;350;p52"/>
          <p:cNvSpPr txBox="1">
            <a:spLocks noGrp="1"/>
          </p:cNvSpPr>
          <p:nvPr>
            <p:ph type="body" idx="1"/>
          </p:nvPr>
        </p:nvSpPr>
        <p:spPr>
          <a:xfrm>
            <a:off x="645200" y="1148850"/>
            <a:ext cx="9404700" cy="50997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V současné době existuje mnoho dostupných zahraničních studií a odborných článků, které se problematikou traumatu a jeho důsledků zabývají, respektovaní autoři: Bessel van der Kolk, Peter A. Levine, Babette Rothschildová a mnoho dalších.  </a:t>
            </a:r>
            <a:endParaRPr sz="23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Do diagnostického a statistického manuálu DSM byla PTSD zařazena od roku 1968, první klasifikace následků traumatu a symptomů PTSD proběhla na základě zkušeností se symptomy veteránů války ve Vietnamu – proto se zpočátku týkala zejména dospělé populace v souvislosti s válečnými, katastrofickými a mimořádnými zážitky – nyní tuto dg. chápeme daleko v širším kontextu.</a:t>
            </a:r>
            <a:endParaRPr sz="23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cs-CZ" sz="2300">
                <a:latin typeface="Arial"/>
                <a:ea typeface="Arial"/>
                <a:cs typeface="Arial"/>
                <a:sym typeface="Arial"/>
              </a:rPr>
              <a:t>•</a:t>
            </a:r>
            <a:r>
              <a:rPr lang="cs-CZ" sz="2300">
                <a:latin typeface="Calibri"/>
                <a:ea typeface="Calibri"/>
                <a:cs typeface="Calibri"/>
                <a:sym typeface="Calibri"/>
              </a:rPr>
              <a:t>Často bohužel dochází k tomu, že tato dg. není správně identifikována, klasifikována ani diagnosticky správně zařazována (Němcová, Jochmannová in Jochmannová, 2021).  </a:t>
            </a:r>
            <a:endParaRPr sz="2300">
              <a:latin typeface="Calibri"/>
              <a:ea typeface="Calibri"/>
              <a:cs typeface="Calibri"/>
              <a:sym typeface="Calibri"/>
            </a:endParaRPr>
          </a:p>
          <a:p>
            <a:pPr marL="0" lvl="0" indent="0" algn="l" rtl="0">
              <a:lnSpc>
                <a:spcPct val="80000"/>
              </a:lnSpc>
              <a:spcBef>
                <a:spcPts val="1000"/>
              </a:spcBef>
              <a:spcAft>
                <a:spcPts val="0"/>
              </a:spcAft>
              <a:buNone/>
            </a:pPr>
            <a:endParaRPr sz="2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body" idx="1"/>
          </p:nvPr>
        </p:nvSpPr>
        <p:spPr>
          <a:xfrm>
            <a:off x="1103300" y="1254026"/>
            <a:ext cx="8946600" cy="4994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56" name="Google Shape;356;p53"/>
          <p:cNvPicPr preferRelativeResize="0"/>
          <p:nvPr/>
        </p:nvPicPr>
        <p:blipFill>
          <a:blip r:embed="rId3">
            <a:alphaModFix/>
          </a:blip>
          <a:stretch>
            <a:fillRect/>
          </a:stretch>
        </p:blipFill>
        <p:spPr>
          <a:xfrm>
            <a:off x="1103300" y="473575"/>
            <a:ext cx="10169500" cy="5858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body" idx="1"/>
          </p:nvPr>
        </p:nvSpPr>
        <p:spPr>
          <a:xfrm>
            <a:off x="1103300" y="684052"/>
            <a:ext cx="8946600" cy="5564400"/>
          </a:xfrm>
          <a:prstGeom prst="rect">
            <a:avLst/>
          </a:prstGeom>
        </p:spPr>
        <p:txBody>
          <a:bodyPr spcFirstLastPara="1" wrap="square" lIns="91425" tIns="45700" rIns="91425" bIns="45700" anchor="t" anchorCtr="0">
            <a:normAutofit/>
          </a:bodyPr>
          <a:lstStyle/>
          <a:p>
            <a:pPr marL="457200" lvl="0" indent="-320040" algn="l" rtl="0">
              <a:lnSpc>
                <a:spcPct val="120000"/>
              </a:lnSpc>
              <a:spcBef>
                <a:spcPts val="1000"/>
              </a:spcBef>
              <a:spcAft>
                <a:spcPts val="0"/>
              </a:spcAft>
              <a:buSzPts val="1440"/>
              <a:buFont typeface="Arial"/>
              <a:buChar char="►"/>
            </a:pPr>
            <a:r>
              <a:rPr lang="cs-CZ" u="sng">
                <a:solidFill>
                  <a:schemeClr val="hlink"/>
                </a:solidFill>
                <a:latin typeface="Arial"/>
                <a:ea typeface="Arial"/>
                <a:cs typeface="Arial"/>
                <a:sym typeface="Arial"/>
                <a:hlinkClick r:id="rId3"/>
              </a:rPr>
              <a:t>https://www.youtube.com/watch?v=uH5JQDAqA8E&amp;t=87s</a:t>
            </a:r>
            <a:endParaRPr u="sng">
              <a:solidFill>
                <a:schemeClr val="hlink"/>
              </a:solidFill>
              <a:latin typeface="Arial"/>
              <a:ea typeface="Arial"/>
              <a:cs typeface="Arial"/>
              <a:sym typeface="Arial"/>
            </a:endParaRPr>
          </a:p>
          <a:p>
            <a:pPr marL="457200" lvl="0" indent="0" algn="l" rtl="0">
              <a:lnSpc>
                <a:spcPct val="120000"/>
              </a:lnSpc>
              <a:spcBef>
                <a:spcPts val="1000"/>
              </a:spcBef>
              <a:spcAft>
                <a:spcPts val="0"/>
              </a:spcAft>
              <a:buNone/>
            </a:pPr>
            <a:endParaRPr u="sng">
              <a:solidFill>
                <a:schemeClr val="hlink"/>
              </a:solidFill>
              <a:latin typeface="Arial"/>
              <a:ea typeface="Arial"/>
              <a:cs typeface="Arial"/>
              <a:sym typeface="Arial"/>
            </a:endParaRPr>
          </a:p>
          <a:p>
            <a:pPr marL="0" lvl="0" indent="0" algn="l" rtl="0">
              <a:spcBef>
                <a:spcPts val="1000"/>
              </a:spcBef>
              <a:spcAft>
                <a:spcPts val="0"/>
              </a:spcAft>
              <a:buNone/>
            </a:pPr>
            <a:endParaRPr/>
          </a:p>
          <a:p>
            <a:pPr marL="457200" lvl="0" indent="-320040" algn="l" rtl="0">
              <a:spcBef>
                <a:spcPts val="1000"/>
              </a:spcBef>
              <a:spcAft>
                <a:spcPts val="0"/>
              </a:spcAft>
              <a:buSzPts val="1440"/>
              <a:buChar char="►"/>
            </a:pPr>
            <a:r>
              <a:rPr lang="cs-CZ"/>
              <a:t>Dr. Gabor Maté:    The Wisdom of Trauma </a:t>
            </a:r>
            <a:endParaRPr/>
          </a:p>
          <a:p>
            <a:pPr marL="457200" lvl="0" indent="0" algn="l" rtl="0">
              <a:spcBef>
                <a:spcPts val="1000"/>
              </a:spcBef>
              <a:spcAft>
                <a:spcPts val="0"/>
              </a:spcAft>
              <a:buNone/>
            </a:pPr>
            <a:endParaRPr/>
          </a:p>
        </p:txBody>
      </p:sp>
      <p:pic>
        <p:nvPicPr>
          <p:cNvPr id="362" name="Google Shape;362;p54"/>
          <p:cNvPicPr preferRelativeResize="0"/>
          <p:nvPr/>
        </p:nvPicPr>
        <p:blipFill>
          <a:blip r:embed="rId4">
            <a:alphaModFix/>
          </a:blip>
          <a:stretch>
            <a:fillRect/>
          </a:stretch>
        </p:blipFill>
        <p:spPr>
          <a:xfrm>
            <a:off x="1166375" y="2753725"/>
            <a:ext cx="8252424" cy="36661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4400" b="1" u="sng">
                <a:solidFill>
                  <a:schemeClr val="lt1"/>
                </a:solidFill>
                <a:latin typeface="Calibri"/>
                <a:ea typeface="Calibri"/>
                <a:cs typeface="Calibri"/>
                <a:sym typeface="Calibri"/>
              </a:rPr>
              <a:t>Možnosti pomoci OO</a:t>
            </a:r>
            <a:endParaRPr u="sng">
              <a:solidFill>
                <a:schemeClr val="lt1"/>
              </a:solidFill>
            </a:endParaRPr>
          </a:p>
        </p:txBody>
      </p:sp>
      <p:sp>
        <p:nvSpPr>
          <p:cNvPr id="368" name="Google Shape;368;p55"/>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457200" lvl="0" indent="-431800" algn="l" rtl="0">
              <a:lnSpc>
                <a:spcPct val="115000"/>
              </a:lnSpc>
              <a:spcBef>
                <a:spcPts val="800"/>
              </a:spcBef>
              <a:spcAft>
                <a:spcPts val="0"/>
              </a:spcAft>
              <a:buSzPts val="3200"/>
              <a:buFont typeface="Calibri"/>
              <a:buChar char="●"/>
            </a:pPr>
            <a:r>
              <a:rPr lang="cs-CZ" sz="3200">
                <a:latin typeface="Calibri"/>
                <a:ea typeface="Calibri"/>
                <a:cs typeface="Calibri"/>
                <a:sym typeface="Calibri"/>
              </a:rPr>
              <a:t>Zákon č.135/2006 Sb.</a:t>
            </a:r>
            <a:endParaRPr sz="3200">
              <a:latin typeface="Calibri"/>
              <a:ea typeface="Calibri"/>
              <a:cs typeface="Calibri"/>
              <a:sym typeface="Calibri"/>
            </a:endParaRPr>
          </a:p>
          <a:p>
            <a:pPr marL="342900" lvl="0" indent="0" algn="l" rtl="0">
              <a:lnSpc>
                <a:spcPct val="115000"/>
              </a:lnSpc>
              <a:spcBef>
                <a:spcPts val="800"/>
              </a:spcBef>
              <a:spcAft>
                <a:spcPts val="0"/>
              </a:spcAft>
              <a:buClr>
                <a:schemeClr val="dk1"/>
              </a:buClr>
              <a:buSzPts val="1100"/>
              <a:buFont typeface="Arial"/>
              <a:buNone/>
            </a:pPr>
            <a:r>
              <a:rPr lang="cs-CZ" sz="3200" i="1">
                <a:latin typeface="Calibri"/>
                <a:ea typeface="Calibri"/>
                <a:cs typeface="Calibri"/>
                <a:sym typeface="Calibri"/>
              </a:rPr>
              <a:t>Tři pilíře ochrany</a:t>
            </a:r>
            <a:endParaRPr sz="3200" i="1">
              <a:latin typeface="Calibri"/>
              <a:ea typeface="Calibri"/>
              <a:cs typeface="Calibri"/>
              <a:sym typeface="Calibri"/>
            </a:endParaRPr>
          </a:p>
          <a:p>
            <a:pPr marL="457200" lvl="0" indent="-431800" algn="l" rtl="0">
              <a:lnSpc>
                <a:spcPct val="115000"/>
              </a:lnSpc>
              <a:spcBef>
                <a:spcPts val="800"/>
              </a:spcBef>
              <a:spcAft>
                <a:spcPts val="0"/>
              </a:spcAft>
              <a:buSzPts val="3200"/>
              <a:buFont typeface="Calibri"/>
              <a:buChar char="●"/>
            </a:pPr>
            <a:r>
              <a:rPr lang="cs-CZ" sz="3200">
                <a:latin typeface="Calibri"/>
                <a:ea typeface="Calibri"/>
                <a:cs typeface="Calibri"/>
                <a:sym typeface="Calibri"/>
              </a:rPr>
              <a:t>Policie ČR - institut vykázání </a:t>
            </a:r>
            <a:endParaRPr sz="3200">
              <a:latin typeface="Calibri"/>
              <a:ea typeface="Calibri"/>
              <a:cs typeface="Calibri"/>
              <a:sym typeface="Calibri"/>
            </a:endParaRPr>
          </a:p>
          <a:p>
            <a:pPr marL="457200" lvl="0" indent="-431800" algn="l" rtl="0">
              <a:lnSpc>
                <a:spcPct val="115000"/>
              </a:lnSpc>
              <a:spcBef>
                <a:spcPts val="0"/>
              </a:spcBef>
              <a:spcAft>
                <a:spcPts val="0"/>
              </a:spcAft>
              <a:buSzPts val="3200"/>
              <a:buFont typeface="Calibri"/>
              <a:buChar char="●"/>
            </a:pPr>
            <a:r>
              <a:rPr lang="cs-CZ" sz="3200">
                <a:latin typeface="Calibri"/>
                <a:ea typeface="Calibri"/>
                <a:cs typeface="Calibri"/>
                <a:sym typeface="Calibri"/>
              </a:rPr>
              <a:t>Sociální služby - Intervenční centra</a:t>
            </a:r>
            <a:endParaRPr sz="3200">
              <a:latin typeface="Calibri"/>
              <a:ea typeface="Calibri"/>
              <a:cs typeface="Calibri"/>
              <a:sym typeface="Calibri"/>
            </a:endParaRPr>
          </a:p>
          <a:p>
            <a:pPr marL="457200" lvl="0" indent="-431800" algn="l" rtl="0">
              <a:lnSpc>
                <a:spcPct val="115000"/>
              </a:lnSpc>
              <a:spcBef>
                <a:spcPts val="0"/>
              </a:spcBef>
              <a:spcAft>
                <a:spcPts val="0"/>
              </a:spcAft>
              <a:buSzPts val="3200"/>
              <a:buFont typeface="Calibri"/>
              <a:buChar char="●"/>
            </a:pPr>
            <a:r>
              <a:rPr lang="cs-CZ" sz="3200">
                <a:latin typeface="Calibri"/>
                <a:ea typeface="Calibri"/>
                <a:cs typeface="Calibri"/>
                <a:sym typeface="Calibri"/>
              </a:rPr>
              <a:t>Justice - návrh na tzv. předběžné opatření na zamezení pobytu a kontaktu  </a:t>
            </a:r>
            <a:endParaRPr sz="3200">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646100" y="452722"/>
            <a:ext cx="9404700" cy="897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u="sng">
                <a:latin typeface="Calibri"/>
                <a:ea typeface="Calibri"/>
                <a:cs typeface="Calibri"/>
                <a:sym typeface="Calibri"/>
              </a:rPr>
              <a:t>Na oběť orientovaný přístup</a:t>
            </a:r>
            <a:r>
              <a:rPr lang="cs-CZ"/>
              <a:t> </a:t>
            </a:r>
            <a:endParaRPr/>
          </a:p>
        </p:txBody>
      </p:sp>
      <p:sp>
        <p:nvSpPr>
          <p:cNvPr id="374" name="Google Shape;374;p56"/>
          <p:cNvSpPr txBox="1">
            <a:spLocks noGrp="1"/>
          </p:cNvSpPr>
          <p:nvPr>
            <p:ph type="body" idx="1"/>
          </p:nvPr>
        </p:nvSpPr>
        <p:spPr>
          <a:xfrm>
            <a:off x="1103300" y="1219001"/>
            <a:ext cx="8946600" cy="5029500"/>
          </a:xfrm>
          <a:prstGeom prst="rect">
            <a:avLst/>
          </a:prstGeom>
        </p:spPr>
        <p:txBody>
          <a:bodyPr spcFirstLastPara="1" wrap="square" lIns="91425" tIns="45700" rIns="91425" bIns="45700" anchor="t" anchorCtr="0">
            <a:normAutofit/>
          </a:bodyPr>
          <a:lstStyle/>
          <a:p>
            <a:pPr marL="457200" lvl="0" indent="-345440" algn="l" rtl="0">
              <a:spcBef>
                <a:spcPts val="1000"/>
              </a:spcBef>
              <a:spcAft>
                <a:spcPts val="0"/>
              </a:spcAft>
              <a:buSzPts val="1840"/>
              <a:buFont typeface="Calibri"/>
              <a:buChar char="-"/>
            </a:pPr>
            <a:r>
              <a:rPr lang="cs-CZ" sz="2400">
                <a:latin typeface="Calibri"/>
                <a:ea typeface="Calibri"/>
                <a:cs typeface="Calibri"/>
                <a:sym typeface="Calibri"/>
              </a:rPr>
              <a:t>klient/ka hraje při rozhodování a provádění jednotlivých kroků k zajištění jejího bezpečí aktivní roli</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je jí/mu nasloucháno a je k ní/jemu přistupováno s úctou</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na oběť orientovaný přístup se snaží vytvořit takové strategie zajištění bezpečí, které by OO považovala za relevantní a které by měly jasně definované a odsouhlasené cíle, povinnosti, jednotlivá opatření i odpovědnost za jejich plnění, týká se to samozřejmě i OO</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protože OO zná původce násilí velmi dobře, je její vnímání rizika při posuzování míry jejího ohrožení velmi důležitým ukazatelem</a:t>
            </a:r>
            <a:endParaRPr sz="2400">
              <a:latin typeface="Calibri"/>
              <a:ea typeface="Calibri"/>
              <a:cs typeface="Calibri"/>
              <a:sym typeface="Calibri"/>
            </a:endParaRPr>
          </a:p>
          <a:p>
            <a:pPr marL="457200" lvl="0" indent="-345440" algn="l" rtl="0">
              <a:spcBef>
                <a:spcPts val="0"/>
              </a:spcBef>
              <a:spcAft>
                <a:spcPts val="0"/>
              </a:spcAft>
              <a:buSzPts val="1840"/>
              <a:buFont typeface="Calibri"/>
              <a:buChar char="-"/>
            </a:pPr>
            <a:r>
              <a:rPr lang="cs-CZ" sz="2400">
                <a:latin typeface="Calibri"/>
                <a:ea typeface="Calibri"/>
                <a:cs typeface="Calibri"/>
                <a:sym typeface="Calibri"/>
              </a:rPr>
              <a:t>díky posílení a podpoře získávají klienti/ky odvahu dělat změny a případně podnikat kroky k ukončení násilného vztahu, ale konečné rozhodnutí je vždy na oběti, ta má právo! ve vztahu zůstat</a:t>
            </a:r>
            <a:endParaRPr sz="24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7"/>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80" name="Google Shape;380;p57"/>
          <p:cNvPicPr preferRelativeResize="0"/>
          <p:nvPr/>
        </p:nvPicPr>
        <p:blipFill>
          <a:blip r:embed="rId3">
            <a:alphaModFix/>
          </a:blip>
          <a:stretch>
            <a:fillRect/>
          </a:stretch>
        </p:blipFill>
        <p:spPr>
          <a:xfrm>
            <a:off x="628650" y="277575"/>
            <a:ext cx="9821625" cy="630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1154950" y="1447800"/>
            <a:ext cx="8825700" cy="1221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cs-CZ" sz="4400" b="1" u="sng">
                <a:solidFill>
                  <a:schemeClr val="lt1"/>
                </a:solidFill>
                <a:latin typeface="Calibri"/>
                <a:ea typeface="Calibri"/>
                <a:cs typeface="Calibri"/>
                <a:sym typeface="Calibri"/>
              </a:rPr>
              <a:t>Presumpce statusu oběti </a:t>
            </a:r>
            <a:endParaRPr u="sng">
              <a:solidFill>
                <a:schemeClr val="lt1"/>
              </a:solidFill>
            </a:endParaRPr>
          </a:p>
        </p:txBody>
      </p:sp>
      <p:sp>
        <p:nvSpPr>
          <p:cNvPr id="164" name="Google Shape;164;p22"/>
          <p:cNvSpPr txBox="1">
            <a:spLocks noGrp="1"/>
          </p:cNvSpPr>
          <p:nvPr>
            <p:ph type="subTitle" idx="1"/>
          </p:nvPr>
        </p:nvSpPr>
        <p:spPr>
          <a:xfrm>
            <a:off x="1154950" y="2669688"/>
            <a:ext cx="8825700" cy="2969100"/>
          </a:xfrm>
          <a:prstGeom prst="rect">
            <a:avLst/>
          </a:prstGeom>
        </p:spPr>
        <p:txBody>
          <a:bodyPr spcFirstLastPara="1" wrap="square" lIns="91425" tIns="45700" rIns="91425" bIns="45700" anchor="t" anchorCtr="0">
            <a:normAutofit lnSpcReduction="20000"/>
          </a:bodyPr>
          <a:lstStyle/>
          <a:p>
            <a:pPr marL="0" lvl="0" indent="0" algn="l" rtl="0">
              <a:lnSpc>
                <a:spcPct val="115000"/>
              </a:lnSpc>
              <a:spcBef>
                <a:spcPts val="1000"/>
              </a:spcBef>
              <a:spcAft>
                <a:spcPts val="0"/>
              </a:spcAft>
              <a:buClr>
                <a:schemeClr val="dk1"/>
              </a:buClr>
              <a:buSzPts val="1100"/>
              <a:buFont typeface="Arial"/>
              <a:buNone/>
            </a:pPr>
            <a:r>
              <a:rPr lang="cs-CZ" sz="4000">
                <a:solidFill>
                  <a:schemeClr val="lt1"/>
                </a:solidFill>
                <a:latin typeface="Calibri"/>
                <a:ea typeface="Calibri"/>
                <a:cs typeface="Calibri"/>
                <a:sym typeface="Calibri"/>
              </a:rPr>
              <a:t>Každou osobu, která se cítí být obětí, je třeba považovat za oběť, nevyjde-li najevo opak/nejde-li </a:t>
            </a:r>
            <a:r>
              <a:rPr lang="cs-CZ" sz="4000" b="1">
                <a:solidFill>
                  <a:schemeClr val="lt1"/>
                </a:solidFill>
                <a:latin typeface="Calibri"/>
                <a:ea typeface="Calibri"/>
                <a:cs typeface="Calibri"/>
                <a:sym typeface="Calibri"/>
              </a:rPr>
              <a:t>zjevně </a:t>
            </a:r>
            <a:r>
              <a:rPr lang="cs-CZ" sz="4000">
                <a:solidFill>
                  <a:schemeClr val="lt1"/>
                </a:solidFill>
                <a:latin typeface="Calibri"/>
                <a:ea typeface="Calibri"/>
                <a:cs typeface="Calibri"/>
                <a:sym typeface="Calibri"/>
              </a:rPr>
              <a:t>o zneužití postavení oběti.</a:t>
            </a:r>
            <a:endParaRPr sz="4000">
              <a:solidFill>
                <a:schemeClr val="lt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646100" y="452723"/>
            <a:ext cx="9404700" cy="1029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a:latin typeface="Calibri"/>
                <a:ea typeface="Calibri"/>
                <a:cs typeface="Calibri"/>
                <a:sym typeface="Calibri"/>
              </a:rPr>
              <a:t>přístup zaměřený na posouzení rizika </a:t>
            </a:r>
            <a:endParaRPr>
              <a:latin typeface="Calibri"/>
              <a:ea typeface="Calibri"/>
              <a:cs typeface="Calibri"/>
              <a:sym typeface="Calibri"/>
            </a:endParaRPr>
          </a:p>
        </p:txBody>
      </p:sp>
      <p:sp>
        <p:nvSpPr>
          <p:cNvPr id="386" name="Google Shape;386;p58"/>
          <p:cNvSpPr txBox="1">
            <a:spLocks noGrp="1"/>
          </p:cNvSpPr>
          <p:nvPr>
            <p:ph type="body" idx="1"/>
          </p:nvPr>
        </p:nvSpPr>
        <p:spPr>
          <a:xfrm>
            <a:off x="1103300" y="1411950"/>
            <a:ext cx="8946600" cy="4836600"/>
          </a:xfrm>
          <a:prstGeom prst="rect">
            <a:avLst/>
          </a:prstGeom>
        </p:spPr>
        <p:txBody>
          <a:bodyPr spcFirstLastPara="1" wrap="square" lIns="91425" tIns="45700" rIns="91425" bIns="45700" anchor="t" anchorCtr="0">
            <a:normAutofit/>
          </a:bodyPr>
          <a:lstStyle/>
          <a:p>
            <a:pPr marL="457200" lvl="0" indent="-339090" algn="l" rtl="0">
              <a:spcBef>
                <a:spcPts val="1000"/>
              </a:spcBef>
              <a:spcAft>
                <a:spcPts val="0"/>
              </a:spcAft>
              <a:buSzPts val="1740"/>
              <a:buFont typeface="Calibri"/>
              <a:buChar char="►"/>
            </a:pPr>
            <a:r>
              <a:rPr lang="cs-CZ" sz="2300">
                <a:latin typeface="Calibri"/>
                <a:ea typeface="Calibri"/>
                <a:cs typeface="Calibri"/>
                <a:sym typeface="Calibri"/>
              </a:rPr>
              <a:t>termín “riziko” - riziko, že ohrožená osoba utrpí těžkou újmu, riziko eskalace násilí a zabití </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s rozvojem výzkumu rizikových faktorů souvisí i rozvoj různých nástrojů k posouzení rizika - PČR  používá metodu SARA DN</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cílem není riziko předpovídat, ale spíše jej posoudit s ohledem na zajištění adekvátních bezpečnostních opatření a ochranu oběti</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nelze toho dosáhnout pouhým vyplněním dotazníku - pomáhají strukturovat a systematizovat odborná posouzení </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je to možný nástroj i proti bagatelizaci násilí ze strany OO   </a:t>
            </a:r>
            <a:endParaRPr sz="2300">
              <a:latin typeface="Calibri"/>
              <a:ea typeface="Calibri"/>
              <a:cs typeface="Calibri"/>
              <a:sym typeface="Calibri"/>
            </a:endParaRPr>
          </a:p>
          <a:p>
            <a:pPr marL="457200" lvl="0" indent="-339090" algn="l" rtl="0">
              <a:spcBef>
                <a:spcPts val="0"/>
              </a:spcBef>
              <a:spcAft>
                <a:spcPts val="0"/>
              </a:spcAft>
              <a:buSzPts val="1740"/>
              <a:buFont typeface="Calibri"/>
              <a:buChar char="►"/>
            </a:pPr>
            <a:r>
              <a:rPr lang="cs-CZ" sz="2300">
                <a:latin typeface="Calibri"/>
                <a:ea typeface="Calibri"/>
                <a:cs typeface="Calibri"/>
                <a:sym typeface="Calibri"/>
              </a:rPr>
              <a:t>posuzování rizika by měl být průběžný a dlouhodobý proces, jež by měl být předmětem pravidelné kontroly a přezkoumání </a:t>
            </a:r>
            <a:endParaRPr sz="2300">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59"/>
          <p:cNvPicPr preferRelativeResize="0"/>
          <p:nvPr/>
        </p:nvPicPr>
        <p:blipFill>
          <a:blip r:embed="rId3">
            <a:alphaModFix/>
          </a:blip>
          <a:stretch>
            <a:fillRect/>
          </a:stretch>
        </p:blipFill>
        <p:spPr>
          <a:xfrm>
            <a:off x="1575700" y="423425"/>
            <a:ext cx="8229600" cy="6140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0"/>
          <p:cNvSpPr txBox="1">
            <a:spLocks noGrp="1"/>
          </p:cNvSpPr>
          <p:nvPr>
            <p:ph type="title"/>
          </p:nvPr>
        </p:nvSpPr>
        <p:spPr>
          <a:xfrm>
            <a:off x="646100" y="452724"/>
            <a:ext cx="9404700" cy="631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cs-CZ" sz="3100" b="1"/>
              <a:t>Pět kategorií rizikových faktorů</a:t>
            </a:r>
            <a:endParaRPr sz="3100" b="1"/>
          </a:p>
        </p:txBody>
      </p:sp>
      <p:sp>
        <p:nvSpPr>
          <p:cNvPr id="397" name="Google Shape;397;p60"/>
          <p:cNvSpPr txBox="1">
            <a:spLocks noGrp="1"/>
          </p:cNvSpPr>
          <p:nvPr>
            <p:ph type="body" idx="1"/>
          </p:nvPr>
        </p:nvSpPr>
        <p:spPr>
          <a:xfrm>
            <a:off x="935300" y="978700"/>
            <a:ext cx="9115500" cy="5423400"/>
          </a:xfrm>
          <a:prstGeom prst="rect">
            <a:avLst/>
          </a:prstGeom>
        </p:spPr>
        <p:txBody>
          <a:bodyPr spcFirstLastPara="1" wrap="square" lIns="91425" tIns="45700" rIns="91425" bIns="45700" anchor="t" anchorCtr="0">
            <a:noAutofit/>
          </a:bodyPr>
          <a:lstStyle/>
          <a:p>
            <a:pPr marL="457200" lvl="0" indent="-349250" algn="l" rtl="0">
              <a:spcBef>
                <a:spcPts val="1000"/>
              </a:spcBef>
              <a:spcAft>
                <a:spcPts val="0"/>
              </a:spcAft>
              <a:buSzPts val="1900"/>
              <a:buFont typeface="Calibri"/>
              <a:buAutoNum type="romanUcPeriod"/>
            </a:pPr>
            <a:r>
              <a:rPr lang="cs-CZ" sz="1900">
                <a:latin typeface="Calibri"/>
                <a:ea typeface="Calibri"/>
                <a:cs typeface="Calibri"/>
                <a:sym typeface="Calibri"/>
              </a:rPr>
              <a:t>Historie násilí - DN v předchozích vztazích</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násilí na dětech a dalších členech domácnosti</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násilné chování obecně</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porušení soudních nařízení a ochranných opatření </a:t>
            </a:r>
            <a:endParaRPr sz="1900">
              <a:latin typeface="Calibri"/>
              <a:ea typeface="Calibri"/>
              <a:cs typeface="Calibri"/>
              <a:sym typeface="Calibri"/>
            </a:endParaRPr>
          </a:p>
          <a:p>
            <a:pPr marL="457200" lvl="0" indent="0" algn="l" rtl="0">
              <a:spcBef>
                <a:spcPts val="1000"/>
              </a:spcBef>
              <a:spcAft>
                <a:spcPts val="0"/>
              </a:spcAft>
              <a:buNone/>
            </a:pPr>
            <a:endParaRPr sz="1900">
              <a:latin typeface="Calibri"/>
              <a:ea typeface="Calibri"/>
              <a:cs typeface="Calibri"/>
              <a:sym typeface="Calibri"/>
            </a:endParaRPr>
          </a:p>
          <a:p>
            <a:pPr marL="457200" lvl="0" indent="-349250" algn="l" rtl="0">
              <a:spcBef>
                <a:spcPts val="1000"/>
              </a:spcBef>
              <a:spcAft>
                <a:spcPts val="0"/>
              </a:spcAft>
              <a:buSzPts val="1900"/>
              <a:buFont typeface="Calibri"/>
              <a:buAutoNum type="romanUcPeriod"/>
            </a:pPr>
            <a:r>
              <a:rPr lang="cs-CZ" sz="1900">
                <a:latin typeface="Calibri"/>
                <a:ea typeface="Calibri"/>
                <a:cs typeface="Calibri"/>
                <a:sym typeface="Calibri"/>
              </a:rPr>
              <a:t>Formy násilí - závažnost a častost násilí</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použití zbraně/vyhrožování zbraní (jakákoliv zbraň), zda  není NO držitelem zbrojního průkazu</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kontrolující chování a izolace</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stalking/nebezpečné pronásledování</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sexuální násilí </a:t>
            </a:r>
            <a:endParaRPr sz="1900">
              <a:latin typeface="Calibri"/>
              <a:ea typeface="Calibri"/>
              <a:cs typeface="Calibri"/>
              <a:sym typeface="Calibri"/>
            </a:endParaRPr>
          </a:p>
          <a:p>
            <a:pPr marL="457200" lvl="0" indent="0" algn="l" rtl="0">
              <a:spcBef>
                <a:spcPts val="1000"/>
              </a:spcBef>
              <a:spcAft>
                <a:spcPts val="0"/>
              </a:spcAft>
              <a:buNone/>
            </a:pPr>
            <a:r>
              <a:rPr lang="cs-CZ" sz="1900">
                <a:latin typeface="Calibri"/>
                <a:ea typeface="Calibri"/>
                <a:cs typeface="Calibri"/>
                <a:sym typeface="Calibri"/>
              </a:rPr>
              <a:t>                     - vyhrožování zabitím/závažným násilím</a:t>
            </a:r>
            <a:endParaRPr sz="1900">
              <a:latin typeface="Calibri"/>
              <a:ea typeface="Calibri"/>
              <a:cs typeface="Calibri"/>
              <a:sym typeface="Calibri"/>
            </a:endParaRPr>
          </a:p>
          <a:p>
            <a:pPr marL="0" lvl="0" indent="0" algn="l" rtl="0">
              <a:spcBef>
                <a:spcPts val="1000"/>
              </a:spcBef>
              <a:spcAft>
                <a:spcPts val="0"/>
              </a:spcAft>
              <a:buNone/>
            </a:pPr>
            <a:r>
              <a:rPr lang="cs-CZ" sz="1900">
                <a:latin typeface="Calibri"/>
                <a:ea typeface="Calibri"/>
                <a:cs typeface="Calibri"/>
                <a:sym typeface="Calibri"/>
              </a:rPr>
              <a:t>                             - škrcení a dušení </a:t>
            </a:r>
            <a:endParaRPr sz="1900">
              <a:latin typeface="Calibri"/>
              <a:ea typeface="Calibri"/>
              <a:cs typeface="Calibri"/>
              <a:sym typeface="Calibri"/>
            </a:endParaRPr>
          </a:p>
          <a:p>
            <a:pPr marL="457200" lvl="0" indent="0" algn="l" rtl="0">
              <a:spcBef>
                <a:spcPts val="1000"/>
              </a:spcBef>
              <a:spcAft>
                <a:spcPts val="0"/>
              </a:spcAft>
              <a:buNone/>
            </a:pPr>
            <a:r>
              <a:rPr lang="cs-CZ" sz="1800">
                <a:latin typeface="Calibri"/>
                <a:ea typeface="Calibri"/>
                <a:cs typeface="Calibri"/>
                <a:sym typeface="Calibri"/>
              </a:rPr>
              <a:t>                  </a:t>
            </a:r>
            <a:endParaRPr sz="1800">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1"/>
          <p:cNvSpPr txBox="1">
            <a:spLocks noGrp="1"/>
          </p:cNvSpPr>
          <p:nvPr>
            <p:ph type="title"/>
          </p:nvPr>
        </p:nvSpPr>
        <p:spPr>
          <a:xfrm>
            <a:off x="646100" y="452721"/>
            <a:ext cx="9404700" cy="591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cs-CZ" sz="3100" b="1">
                <a:latin typeface="Calibri"/>
                <a:ea typeface="Calibri"/>
                <a:cs typeface="Calibri"/>
                <a:sym typeface="Calibri"/>
              </a:rPr>
              <a:t>Pět kategorií rizikových faktorů</a:t>
            </a:r>
            <a:endParaRPr sz="3100" b="1">
              <a:latin typeface="Calibri"/>
              <a:ea typeface="Calibri"/>
              <a:cs typeface="Calibri"/>
              <a:sym typeface="Calibri"/>
            </a:endParaRPr>
          </a:p>
          <a:p>
            <a:pPr marL="0" lvl="0" indent="0" algn="l" rtl="0">
              <a:spcBef>
                <a:spcPts val="0"/>
              </a:spcBef>
              <a:spcAft>
                <a:spcPts val="0"/>
              </a:spcAft>
              <a:buNone/>
            </a:pPr>
            <a:endParaRPr/>
          </a:p>
        </p:txBody>
      </p:sp>
      <p:sp>
        <p:nvSpPr>
          <p:cNvPr id="403" name="Google Shape;403;p61"/>
          <p:cNvSpPr txBox="1">
            <a:spLocks noGrp="1"/>
          </p:cNvSpPr>
          <p:nvPr>
            <p:ph type="body" idx="1"/>
          </p:nvPr>
        </p:nvSpPr>
        <p:spPr>
          <a:xfrm>
            <a:off x="1103300" y="1043727"/>
            <a:ext cx="8946600" cy="5204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cs-CZ">
                <a:latin typeface="Calibri"/>
                <a:ea typeface="Calibri"/>
                <a:cs typeface="Calibri"/>
                <a:sym typeface="Calibri"/>
              </a:rPr>
              <a:t>III. Rizikové faktory spojené s chováním původce násilí </a:t>
            </a:r>
            <a:endParaRPr>
              <a:latin typeface="Calibri"/>
              <a:ea typeface="Calibri"/>
              <a:cs typeface="Calibri"/>
              <a:sym typeface="Calibri"/>
            </a:endParaRPr>
          </a:p>
          <a:p>
            <a:pPr marL="457200" lvl="0" indent="-320040" algn="l" rtl="0">
              <a:spcBef>
                <a:spcPts val="1000"/>
              </a:spcBef>
              <a:spcAft>
                <a:spcPts val="0"/>
              </a:spcAft>
              <a:buSzPts val="1440"/>
              <a:buFont typeface="Calibri"/>
              <a:buChar char="-"/>
            </a:pPr>
            <a:r>
              <a:rPr lang="cs-CZ">
                <a:latin typeface="Calibri"/>
                <a:ea typeface="Calibri"/>
                <a:cs typeface="Calibri"/>
                <a:sym typeface="Calibri"/>
              </a:rPr>
              <a:t>problémy s alkoholem a drogami</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extrémní žárlivost, majetnictví a jiné negativní postoje k ženám</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psychické problémy, včetně vyhrožování sebevraždou </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zhoršená ekonomická situace </a:t>
            </a:r>
            <a:endParaRPr>
              <a:latin typeface="Calibri"/>
              <a:ea typeface="Calibri"/>
              <a:cs typeface="Calibri"/>
              <a:sym typeface="Calibri"/>
            </a:endParaRPr>
          </a:p>
          <a:p>
            <a:pPr marL="0" lvl="0" indent="0" algn="l" rtl="0">
              <a:spcBef>
                <a:spcPts val="1000"/>
              </a:spcBef>
              <a:spcAft>
                <a:spcPts val="0"/>
              </a:spcAft>
              <a:buNone/>
            </a:pPr>
            <a:r>
              <a:rPr lang="cs-CZ">
                <a:latin typeface="Calibri"/>
                <a:ea typeface="Calibri"/>
                <a:cs typeface="Calibri"/>
                <a:sym typeface="Calibri"/>
              </a:rPr>
              <a:t>IV. Vnímání rizika oběti</a:t>
            </a:r>
            <a:endParaRPr>
              <a:latin typeface="Calibri"/>
              <a:ea typeface="Calibri"/>
              <a:cs typeface="Calibri"/>
              <a:sym typeface="Calibri"/>
            </a:endParaRPr>
          </a:p>
          <a:p>
            <a:pPr marL="457200" lvl="0" indent="-320040" algn="l" rtl="0">
              <a:spcBef>
                <a:spcPts val="1000"/>
              </a:spcBef>
              <a:spcAft>
                <a:spcPts val="0"/>
              </a:spcAft>
              <a:buSzPts val="1440"/>
              <a:buFont typeface="Calibri"/>
              <a:buChar char="-"/>
            </a:pPr>
            <a:r>
              <a:rPr lang="cs-CZ">
                <a:latin typeface="Calibri"/>
                <a:ea typeface="Calibri"/>
                <a:cs typeface="Calibri"/>
                <a:sym typeface="Calibri"/>
              </a:rPr>
              <a:t>strach o sebe (a ostatní)</a:t>
            </a:r>
            <a:endParaRPr>
              <a:latin typeface="Calibri"/>
              <a:ea typeface="Calibri"/>
              <a:cs typeface="Calibri"/>
              <a:sym typeface="Calibri"/>
            </a:endParaRPr>
          </a:p>
          <a:p>
            <a:pPr marL="0" lvl="0" indent="0" algn="l" rtl="0">
              <a:spcBef>
                <a:spcPts val="1000"/>
              </a:spcBef>
              <a:spcAft>
                <a:spcPts val="0"/>
              </a:spcAft>
              <a:buNone/>
            </a:pPr>
            <a:endParaRPr>
              <a:latin typeface="Calibri"/>
              <a:ea typeface="Calibri"/>
              <a:cs typeface="Calibri"/>
              <a:sym typeface="Calibri"/>
            </a:endParaRPr>
          </a:p>
          <a:p>
            <a:pPr marL="0" lvl="0" indent="0" algn="l" rtl="0">
              <a:spcBef>
                <a:spcPts val="1000"/>
              </a:spcBef>
              <a:spcAft>
                <a:spcPts val="0"/>
              </a:spcAft>
              <a:buNone/>
            </a:pPr>
            <a:r>
              <a:rPr lang="cs-CZ">
                <a:latin typeface="Calibri"/>
                <a:ea typeface="Calibri"/>
                <a:cs typeface="Calibri"/>
                <a:sym typeface="Calibri"/>
              </a:rPr>
              <a:t>V. Faktory zvyšující riziko násilí (přitěžující a situační faktory)</a:t>
            </a:r>
            <a:endParaRPr>
              <a:latin typeface="Calibri"/>
              <a:ea typeface="Calibri"/>
              <a:cs typeface="Calibri"/>
              <a:sym typeface="Calibri"/>
            </a:endParaRPr>
          </a:p>
          <a:p>
            <a:pPr marL="457200" lvl="0" indent="-320040" algn="l" rtl="0">
              <a:spcBef>
                <a:spcPts val="1000"/>
              </a:spcBef>
              <a:spcAft>
                <a:spcPts val="0"/>
              </a:spcAft>
              <a:buSzPts val="1440"/>
              <a:buFont typeface="Calibri"/>
              <a:buChar char="-"/>
            </a:pPr>
            <a:r>
              <a:rPr lang="cs-CZ">
                <a:latin typeface="Calibri"/>
                <a:ea typeface="Calibri"/>
                <a:cs typeface="Calibri"/>
                <a:sym typeface="Calibri"/>
              </a:rPr>
              <a:t>rozchod/odchod od násilného partnera </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kontakt s dětmi </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nevlastní děti v jedné domácnosti s původcem násilí</a:t>
            </a:r>
            <a:endParaRPr>
              <a:latin typeface="Calibri"/>
              <a:ea typeface="Calibri"/>
              <a:cs typeface="Calibri"/>
              <a:sym typeface="Calibri"/>
            </a:endParaRPr>
          </a:p>
          <a:p>
            <a:pPr marL="457200" lvl="0" indent="-320040" algn="l" rtl="0">
              <a:spcBef>
                <a:spcPts val="0"/>
              </a:spcBef>
              <a:spcAft>
                <a:spcPts val="0"/>
              </a:spcAft>
              <a:buSzPts val="1440"/>
              <a:buFont typeface="Calibri"/>
              <a:buChar char="-"/>
            </a:pPr>
            <a:r>
              <a:rPr lang="cs-CZ">
                <a:latin typeface="Calibri"/>
                <a:ea typeface="Calibri"/>
                <a:cs typeface="Calibri"/>
                <a:sym typeface="Calibri"/>
              </a:rPr>
              <a:t>násilí v těhotenství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ctrTitle"/>
          </p:nvPr>
        </p:nvSpPr>
        <p:spPr>
          <a:xfrm>
            <a:off x="1154950" y="857250"/>
            <a:ext cx="8825700" cy="751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400" b="1">
                <a:solidFill>
                  <a:schemeClr val="lt1"/>
                </a:solidFill>
                <a:latin typeface="Calibri"/>
                <a:ea typeface="Calibri"/>
                <a:cs typeface="Calibri"/>
                <a:sym typeface="Calibri"/>
              </a:rPr>
              <a:t>Koncept ideální oběti</a:t>
            </a:r>
            <a:endParaRPr>
              <a:solidFill>
                <a:schemeClr val="lt1"/>
              </a:solidFill>
            </a:endParaRPr>
          </a:p>
        </p:txBody>
      </p:sp>
      <p:sp>
        <p:nvSpPr>
          <p:cNvPr id="170" name="Google Shape;170;p23"/>
          <p:cNvSpPr txBox="1">
            <a:spLocks noGrp="1"/>
          </p:cNvSpPr>
          <p:nvPr>
            <p:ph type="subTitle" idx="1"/>
          </p:nvPr>
        </p:nvSpPr>
        <p:spPr>
          <a:xfrm>
            <a:off x="1154950" y="1502225"/>
            <a:ext cx="8825700" cy="4351500"/>
          </a:xfrm>
          <a:prstGeom prst="rect">
            <a:avLst/>
          </a:prstGeom>
        </p:spPr>
        <p:txBody>
          <a:bodyPr spcFirstLastPara="1" wrap="square" lIns="91425" tIns="45700" rIns="91425" bIns="45700" anchor="t" anchorCtr="0">
            <a:noAutofit/>
          </a:bodyPr>
          <a:lstStyle/>
          <a:p>
            <a:pPr marL="0" lvl="0" indent="0" algn="l" rtl="0">
              <a:lnSpc>
                <a:spcPct val="95000"/>
              </a:lnSpc>
              <a:spcBef>
                <a:spcPts val="500"/>
              </a:spcBef>
              <a:spcAft>
                <a:spcPts val="0"/>
              </a:spcAft>
              <a:buClr>
                <a:schemeClr val="dk1"/>
              </a:buClr>
              <a:buSzPts val="1018"/>
              <a:buFont typeface="Arial"/>
              <a:buNone/>
            </a:pPr>
            <a:r>
              <a:rPr lang="cs-CZ" sz="2250" b="1">
                <a:solidFill>
                  <a:schemeClr val="lt1"/>
                </a:solidFill>
                <a:latin typeface="Calibri"/>
                <a:ea typeface="Calibri"/>
                <a:cs typeface="Calibri"/>
                <a:sym typeface="Calibri"/>
              </a:rPr>
              <a:t>Nils Christie (1986</a:t>
            </a:r>
            <a:r>
              <a:rPr lang="cs-CZ" sz="2250">
                <a:solidFill>
                  <a:schemeClr val="lt1"/>
                </a:solidFill>
                <a:latin typeface="Calibri"/>
                <a:ea typeface="Calibri"/>
                <a:cs typeface="Calibri"/>
                <a:sym typeface="Calibri"/>
              </a:rPr>
              <a:t>) – norský sociolog a kriminolog</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je ve srovnání s pachatelem slabá. Prototypem ideální oběti mohou být ženy, děti, senioři, nemocné či handicapované osoby.</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se nevystavovala záměrně riskantním situacím, v optimálním případě byla napadena, když se věnovala běžné, seriózní činnosti.</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nenese žádný podíl na vzniku zločinu.</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nebyla v žádném vztahu s pachatelem, útočníkem byla cizí osoba. To také implikuje, že pachatelem byla konkrétní osoba, nikoli instituce, a že viktimizace proběhla jako jednorázová událost.</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Pachatel je jednoznačně špatný a silný.</a:t>
            </a:r>
            <a:endParaRPr sz="2250">
              <a:solidFill>
                <a:schemeClr val="lt1"/>
              </a:solidFill>
              <a:latin typeface="Calibri"/>
              <a:ea typeface="Calibri"/>
              <a:cs typeface="Calibri"/>
              <a:sym typeface="Calibri"/>
            </a:endParaRPr>
          </a:p>
          <a:p>
            <a:pPr marL="0" lvl="0" indent="0" algn="l" rtl="0">
              <a:lnSpc>
                <a:spcPct val="95000"/>
              </a:lnSpc>
              <a:spcBef>
                <a:spcPts val="500"/>
              </a:spcBef>
              <a:spcAft>
                <a:spcPts val="0"/>
              </a:spcAft>
              <a:buClr>
                <a:schemeClr val="dk1"/>
              </a:buClr>
              <a:buSzPts val="1018"/>
              <a:buFont typeface="Arial"/>
              <a:buNone/>
            </a:pPr>
            <a:r>
              <a:rPr lang="cs-CZ" sz="2250">
                <a:solidFill>
                  <a:schemeClr val="lt1"/>
                </a:solidFill>
                <a:latin typeface="Arial"/>
                <a:ea typeface="Arial"/>
                <a:cs typeface="Arial"/>
                <a:sym typeface="Arial"/>
              </a:rPr>
              <a:t>•</a:t>
            </a:r>
            <a:r>
              <a:rPr lang="cs-CZ" sz="2250">
                <a:solidFill>
                  <a:schemeClr val="lt1"/>
                </a:solidFill>
                <a:latin typeface="Calibri"/>
                <a:ea typeface="Calibri"/>
                <a:cs typeface="Calibri"/>
                <a:sym typeface="Calibri"/>
              </a:rPr>
              <a:t>Oběť disponuje správnou kombinací síly, slabosti  a atraktivity, čímž evokuje obraz správné oběti, aniž by přitom ohrožovala vyváženost důležitých zájmů.</a:t>
            </a:r>
            <a:endParaRPr sz="2250">
              <a:solidFill>
                <a:schemeClr val="lt1"/>
              </a:solidFill>
              <a:latin typeface="Calibri"/>
              <a:ea typeface="Calibri"/>
              <a:cs typeface="Calibri"/>
              <a:sym typeface="Calibri"/>
            </a:endParaRPr>
          </a:p>
          <a:p>
            <a:pPr marL="0" lvl="0" indent="0" algn="l" rtl="0">
              <a:lnSpc>
                <a:spcPct val="80000"/>
              </a:lnSpc>
              <a:spcBef>
                <a:spcPts val="1000"/>
              </a:spcBef>
              <a:spcAft>
                <a:spcPts val="0"/>
              </a:spcAft>
              <a:buSzPts val="1018"/>
              <a:buNone/>
            </a:pPr>
            <a:endParaRPr sz="22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subTitle" idx="1"/>
          </p:nvPr>
        </p:nvSpPr>
        <p:spPr>
          <a:xfrm>
            <a:off x="1154950" y="1271600"/>
            <a:ext cx="8825700" cy="45867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800"/>
              </a:spcBef>
              <a:spcAft>
                <a:spcPts val="0"/>
              </a:spcAft>
              <a:buClr>
                <a:schemeClr val="dk1"/>
              </a:buClr>
              <a:buSzPts val="1100"/>
              <a:buFont typeface="Arial"/>
              <a:buNone/>
            </a:pPr>
            <a:r>
              <a:rPr lang="cs-CZ" sz="3200">
                <a:solidFill>
                  <a:schemeClr val="lt1"/>
                </a:solidFill>
                <a:latin typeface="Arial"/>
                <a:ea typeface="Arial"/>
                <a:cs typeface="Arial"/>
                <a:sym typeface="Arial"/>
              </a:rPr>
              <a:t>•</a:t>
            </a:r>
            <a:r>
              <a:rPr lang="cs-CZ" sz="3200">
                <a:solidFill>
                  <a:schemeClr val="lt1"/>
                </a:solidFill>
                <a:latin typeface="Calibri"/>
                <a:ea typeface="Calibri"/>
                <a:cs typeface="Calibri"/>
                <a:sym typeface="Calibri"/>
              </a:rPr>
              <a:t>Oběť má právo reagovat na to, co se ji stalo, velmi různorodě, oběti zločinů nepřestavují homogenní skupinu.</a:t>
            </a:r>
            <a:endParaRPr sz="3200">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r>
              <a:rPr lang="cs-CZ" sz="3200">
                <a:solidFill>
                  <a:schemeClr val="lt1"/>
                </a:solidFill>
                <a:latin typeface="Arial"/>
                <a:ea typeface="Arial"/>
                <a:cs typeface="Arial"/>
                <a:sym typeface="Arial"/>
              </a:rPr>
              <a:t>•</a:t>
            </a:r>
            <a:r>
              <a:rPr lang="cs-CZ" sz="3200">
                <a:solidFill>
                  <a:schemeClr val="lt1"/>
                </a:solidFill>
                <a:latin typeface="Calibri"/>
                <a:ea typeface="Calibri"/>
                <a:cs typeface="Calibri"/>
                <a:sym typeface="Calibri"/>
              </a:rPr>
              <a:t>Existují i divné projevy obětí, netypické, kontraintuitivní projevy obětí, např. u DN.</a:t>
            </a:r>
            <a:endParaRPr sz="3200">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1100"/>
              <a:buFont typeface="Arial"/>
              <a:buNone/>
            </a:pPr>
            <a:endParaRPr sz="3200">
              <a:solidFill>
                <a:schemeClr val="lt1"/>
              </a:solidFill>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cs-CZ" sz="3200">
                <a:solidFill>
                  <a:schemeClr val="lt1"/>
                </a:solidFill>
                <a:latin typeface="Arial"/>
                <a:ea typeface="Arial"/>
                <a:cs typeface="Arial"/>
                <a:sym typeface="Arial"/>
              </a:rPr>
              <a:t>•</a:t>
            </a:r>
            <a:r>
              <a:rPr lang="cs-CZ" sz="3200">
                <a:solidFill>
                  <a:schemeClr val="lt1"/>
                </a:solidFill>
                <a:latin typeface="Calibri"/>
                <a:ea typeface="Calibri"/>
                <a:cs typeface="Calibri"/>
                <a:sym typeface="Calibri"/>
              </a:rPr>
              <a:t>Neexistuje profil „správné“  oběti.</a:t>
            </a:r>
            <a:endParaRPr sz="3200">
              <a:solidFill>
                <a:schemeClr val="lt1"/>
              </a:solidFill>
              <a:latin typeface="Calibri"/>
              <a:ea typeface="Calibri"/>
              <a:cs typeface="Calibri"/>
              <a:sym typeface="Calibri"/>
            </a:endParaRPr>
          </a:p>
          <a:p>
            <a:pPr marL="0" lvl="0" indent="0" algn="l" rtl="0">
              <a:spcBef>
                <a:spcPts val="1000"/>
              </a:spcBef>
              <a:spcAft>
                <a:spcPts val="0"/>
              </a:spcAft>
              <a:buNone/>
            </a:pP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ctrTitle"/>
          </p:nvPr>
        </p:nvSpPr>
        <p:spPr>
          <a:xfrm>
            <a:off x="1154950" y="1227775"/>
            <a:ext cx="8825700" cy="10173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400" b="1">
                <a:solidFill>
                  <a:schemeClr val="lt1"/>
                </a:solidFill>
                <a:latin typeface="Calibri"/>
                <a:ea typeface="Calibri"/>
                <a:cs typeface="Calibri"/>
                <a:sym typeface="Calibri"/>
              </a:rPr>
              <a:t>Hluboce zakořeněné mýty ve společnosti</a:t>
            </a:r>
            <a:endParaRPr>
              <a:solidFill>
                <a:schemeClr val="lt1"/>
              </a:solidFill>
            </a:endParaRPr>
          </a:p>
        </p:txBody>
      </p:sp>
      <p:sp>
        <p:nvSpPr>
          <p:cNvPr id="181" name="Google Shape;181;p25"/>
          <p:cNvSpPr txBox="1">
            <a:spLocks noGrp="1"/>
          </p:cNvSpPr>
          <p:nvPr>
            <p:ph type="subTitle" idx="1"/>
          </p:nvPr>
        </p:nvSpPr>
        <p:spPr>
          <a:xfrm>
            <a:off x="1154950" y="2087225"/>
            <a:ext cx="8825700" cy="3771000"/>
          </a:xfrm>
          <a:prstGeom prst="rect">
            <a:avLst/>
          </a:prstGeom>
        </p:spPr>
        <p:txBody>
          <a:bodyPr spcFirstLastPara="1" wrap="square" lIns="91425" tIns="45700" rIns="91425" bIns="45700" anchor="t" anchorCtr="0">
            <a:noAutofit/>
          </a:bodyPr>
          <a:lstStyle/>
          <a:p>
            <a:pPr marL="0" lvl="0" indent="0" algn="l" rtl="0">
              <a:lnSpc>
                <a:spcPct val="115000"/>
              </a:lnSpc>
              <a:spcBef>
                <a:spcPts val="800"/>
              </a:spcBef>
              <a:spcAft>
                <a:spcPts val="0"/>
              </a:spcAft>
              <a:buClr>
                <a:schemeClr val="dk1"/>
              </a:buClr>
              <a:buSzPts val="935"/>
              <a:buFont typeface="Arial"/>
              <a:buNone/>
            </a:pPr>
            <a:r>
              <a:rPr lang="cs-CZ" sz="2920" b="1">
                <a:solidFill>
                  <a:schemeClr val="lt1"/>
                </a:solidFill>
                <a:latin typeface="Calibri"/>
                <a:ea typeface="Calibri"/>
                <a:cs typeface="Calibri"/>
                <a:sym typeface="Calibri"/>
              </a:rPr>
              <a:t>Znásilnění </a:t>
            </a:r>
            <a:endParaRPr sz="2920" b="1">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935"/>
              <a:buFont typeface="Arial"/>
              <a:buNone/>
            </a:pPr>
            <a:r>
              <a:rPr lang="cs-CZ" sz="2920">
                <a:solidFill>
                  <a:schemeClr val="lt1"/>
                </a:solidFill>
                <a:latin typeface="Calibri"/>
                <a:ea typeface="Calibri"/>
                <a:cs typeface="Calibri"/>
                <a:sym typeface="Calibri"/>
              </a:rPr>
              <a:t>  …</a:t>
            </a:r>
            <a:r>
              <a:rPr lang="cs-CZ" sz="2580" i="1">
                <a:solidFill>
                  <a:schemeClr val="lt1"/>
                </a:solidFill>
                <a:latin typeface="Calibri"/>
                <a:ea typeface="Calibri"/>
                <a:cs typeface="Calibri"/>
                <a:sym typeface="Calibri"/>
              </a:rPr>
              <a:t>neměla co dělat v noci v parku, neměla mít mini sukni, chovala se vyzývavě, koketovala se mnou, koledovala si o to, znásilnění mezi manželi není znásilnění, žena má konat své manželské povinnosti…</a:t>
            </a:r>
            <a:endParaRPr sz="2580" i="1">
              <a:solidFill>
                <a:schemeClr val="lt1"/>
              </a:solidFill>
              <a:latin typeface="Calibri"/>
              <a:ea typeface="Calibri"/>
              <a:cs typeface="Calibri"/>
              <a:sym typeface="Calibri"/>
            </a:endParaRPr>
          </a:p>
          <a:p>
            <a:pPr marL="0" lvl="0" indent="0" algn="l" rtl="0">
              <a:lnSpc>
                <a:spcPct val="115000"/>
              </a:lnSpc>
              <a:spcBef>
                <a:spcPts val="800"/>
              </a:spcBef>
              <a:spcAft>
                <a:spcPts val="0"/>
              </a:spcAft>
              <a:buClr>
                <a:schemeClr val="dk1"/>
              </a:buClr>
              <a:buSzPts val="935"/>
              <a:buFont typeface="Arial"/>
              <a:buNone/>
            </a:pPr>
            <a:r>
              <a:rPr lang="cs-CZ" sz="2920" b="1">
                <a:solidFill>
                  <a:schemeClr val="lt1"/>
                </a:solidFill>
                <a:latin typeface="Calibri"/>
                <a:ea typeface="Calibri"/>
                <a:cs typeface="Calibri"/>
                <a:sym typeface="Calibri"/>
              </a:rPr>
              <a:t>Domácí násilí</a:t>
            </a:r>
            <a:endParaRPr sz="2920" b="1">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935"/>
              <a:buFont typeface="Arial"/>
              <a:buNone/>
            </a:pPr>
            <a:r>
              <a:rPr lang="cs-CZ" sz="2240" i="1">
                <a:solidFill>
                  <a:schemeClr val="lt1"/>
                </a:solidFill>
                <a:latin typeface="Calibri"/>
                <a:ea typeface="Calibri"/>
                <a:cs typeface="Calibri"/>
                <a:sym typeface="Calibri"/>
              </a:rPr>
              <a:t>…když to tak dlouho snáší, asi se jí to líbí, je to masochistka, zřejmě nekoná doma co má, a proto zaslouží, není schopná samostatného života…</a:t>
            </a:r>
            <a:endParaRPr sz="2240" i="1">
              <a:solidFill>
                <a:schemeClr val="lt1"/>
              </a:solidFill>
              <a:latin typeface="Calibri"/>
              <a:ea typeface="Calibri"/>
              <a:cs typeface="Calibri"/>
              <a:sym typeface="Calibri"/>
            </a:endParaRPr>
          </a:p>
          <a:p>
            <a:pPr marL="0" lvl="0" indent="0" algn="l" rtl="0">
              <a:spcBef>
                <a:spcPts val="1000"/>
              </a:spcBef>
              <a:spcAft>
                <a:spcPts val="0"/>
              </a:spcAft>
              <a:buSzPts val="935"/>
              <a:buNone/>
            </a:pPr>
            <a:endParaRPr sz="19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ctrTitle"/>
          </p:nvPr>
        </p:nvSpPr>
        <p:spPr>
          <a:xfrm>
            <a:off x="1154950" y="894525"/>
            <a:ext cx="8825700" cy="8595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cs-CZ" sz="4000" b="1" u="sng">
                <a:solidFill>
                  <a:schemeClr val="lt1"/>
                </a:solidFill>
                <a:latin typeface="Calibri"/>
                <a:ea typeface="Calibri"/>
                <a:cs typeface="Calibri"/>
                <a:sym typeface="Calibri"/>
              </a:rPr>
              <a:t>Vývoj násilného vztahu</a:t>
            </a:r>
            <a:endParaRPr>
              <a:solidFill>
                <a:schemeClr val="lt1"/>
              </a:solidFill>
            </a:endParaRPr>
          </a:p>
        </p:txBody>
      </p:sp>
      <p:sp>
        <p:nvSpPr>
          <p:cNvPr id="187" name="Google Shape;187;p26"/>
          <p:cNvSpPr txBox="1">
            <a:spLocks noGrp="1"/>
          </p:cNvSpPr>
          <p:nvPr>
            <p:ph type="subTitle" idx="1"/>
          </p:nvPr>
        </p:nvSpPr>
        <p:spPr>
          <a:xfrm>
            <a:off x="1154950" y="1683800"/>
            <a:ext cx="8825700" cy="42885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600"/>
              </a:spcBef>
              <a:spcAft>
                <a:spcPts val="0"/>
              </a:spcAft>
              <a:buNone/>
            </a:pPr>
            <a:r>
              <a:rPr lang="cs-CZ" sz="2400">
                <a:solidFill>
                  <a:schemeClr val="lt1"/>
                </a:solidFill>
                <a:latin typeface="Arial"/>
                <a:ea typeface="Arial"/>
                <a:cs typeface="Arial"/>
                <a:sym typeface="Arial"/>
              </a:rPr>
              <a:t>1. </a:t>
            </a:r>
            <a:r>
              <a:rPr lang="cs-CZ" sz="2917" b="1" u="sng">
                <a:solidFill>
                  <a:schemeClr val="lt1"/>
                </a:solidFill>
                <a:latin typeface="Calibri"/>
                <a:ea typeface="Calibri"/>
                <a:cs typeface="Calibri"/>
                <a:sym typeface="Calibri"/>
              </a:rPr>
              <a:t>fáze</a:t>
            </a:r>
            <a:r>
              <a:rPr lang="cs-CZ" sz="2917">
                <a:solidFill>
                  <a:schemeClr val="lt1"/>
                </a:solidFill>
                <a:latin typeface="Calibri"/>
                <a:ea typeface="Calibri"/>
                <a:cs typeface="Calibri"/>
                <a:sym typeface="Calibri"/>
              </a:rPr>
              <a:t>: </a:t>
            </a:r>
            <a:r>
              <a:rPr lang="cs-CZ" sz="2917" u="sng">
                <a:solidFill>
                  <a:schemeClr val="lt1"/>
                </a:solidFill>
                <a:latin typeface="Calibri"/>
                <a:ea typeface="Calibri"/>
                <a:cs typeface="Calibri"/>
                <a:sym typeface="Calibri"/>
              </a:rPr>
              <a:t>adorování oběti </a:t>
            </a:r>
            <a:r>
              <a:rPr lang="cs-CZ" sz="2917">
                <a:solidFill>
                  <a:schemeClr val="lt1"/>
                </a:solidFill>
                <a:latin typeface="Calibri"/>
                <a:ea typeface="Calibri"/>
                <a:cs typeface="Calibri"/>
                <a:sym typeface="Calibri"/>
              </a:rPr>
              <a:t>– zbožňování oběti, všechno je na oběti super, chce rychle vytvořit blízký vztah, chce rychle poznat rodinu, svěřuje svá tajemství, vytváří ve vztahu velkou důvěru, velmi podpůrný, věří oběti</a:t>
            </a:r>
            <a:endParaRPr sz="2917">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ct val="37701"/>
              <a:buFont typeface="Arial"/>
              <a:buNone/>
            </a:pPr>
            <a:r>
              <a:rPr lang="cs-CZ" sz="2917">
                <a:solidFill>
                  <a:schemeClr val="lt1"/>
                </a:solidFill>
                <a:latin typeface="Arial"/>
                <a:ea typeface="Arial"/>
                <a:cs typeface="Arial"/>
                <a:sym typeface="Arial"/>
              </a:rPr>
              <a:t>2.</a:t>
            </a:r>
            <a:r>
              <a:rPr lang="cs-CZ" sz="2917" b="1" u="sng">
                <a:solidFill>
                  <a:schemeClr val="lt1"/>
                </a:solidFill>
                <a:latin typeface="Calibri"/>
                <a:ea typeface="Calibri"/>
                <a:cs typeface="Calibri"/>
                <a:sym typeface="Calibri"/>
              </a:rPr>
              <a:t>fáze</a:t>
            </a:r>
            <a:r>
              <a:rPr lang="cs-CZ" sz="2917" b="1">
                <a:solidFill>
                  <a:schemeClr val="lt1"/>
                </a:solidFill>
                <a:latin typeface="Calibri"/>
                <a:ea typeface="Calibri"/>
                <a:cs typeface="Calibri"/>
                <a:sym typeface="Calibri"/>
              </a:rPr>
              <a:t>:</a:t>
            </a:r>
            <a:r>
              <a:rPr lang="cs-CZ" sz="2917" b="1" u="sng">
                <a:solidFill>
                  <a:schemeClr val="lt1"/>
                </a:solidFill>
                <a:latin typeface="Calibri"/>
                <a:ea typeface="Calibri"/>
                <a:cs typeface="Calibri"/>
                <a:sym typeface="Calibri"/>
              </a:rPr>
              <a:t> </a:t>
            </a:r>
            <a:r>
              <a:rPr lang="cs-CZ" sz="2917" u="sng">
                <a:solidFill>
                  <a:schemeClr val="lt1"/>
                </a:solidFill>
                <a:latin typeface="Calibri"/>
                <a:ea typeface="Calibri"/>
                <a:cs typeface="Calibri"/>
                <a:sym typeface="Calibri"/>
              </a:rPr>
              <a:t>izolace oběti </a:t>
            </a:r>
            <a:r>
              <a:rPr lang="cs-CZ" sz="2917">
                <a:solidFill>
                  <a:schemeClr val="lt1"/>
                </a:solidFill>
                <a:latin typeface="Calibri"/>
                <a:ea typeface="Calibri"/>
                <a:cs typeface="Calibri"/>
                <a:sym typeface="Calibri"/>
              </a:rPr>
              <a:t>– „budeme jen spolu, nikoho nepotřebujeme“, chce být jen s obětí, že prý nepotřebuje svou rodinu, kamarádky</a:t>
            </a:r>
            <a:endParaRPr sz="2917">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ct val="37701"/>
              <a:buFont typeface="Arial"/>
              <a:buNone/>
            </a:pPr>
            <a:r>
              <a:rPr lang="cs-CZ" sz="2917">
                <a:solidFill>
                  <a:schemeClr val="lt1"/>
                </a:solidFill>
                <a:latin typeface="Arial"/>
                <a:ea typeface="Arial"/>
                <a:cs typeface="Arial"/>
                <a:sym typeface="Arial"/>
              </a:rPr>
              <a:t>3.</a:t>
            </a:r>
            <a:r>
              <a:rPr lang="cs-CZ" sz="2917" b="1" u="sng">
                <a:solidFill>
                  <a:schemeClr val="lt1"/>
                </a:solidFill>
                <a:latin typeface="Calibri"/>
                <a:ea typeface="Calibri"/>
                <a:cs typeface="Calibri"/>
                <a:sym typeface="Calibri"/>
              </a:rPr>
              <a:t>fáze</a:t>
            </a:r>
            <a:r>
              <a:rPr lang="cs-CZ" sz="2917" b="1">
                <a:solidFill>
                  <a:schemeClr val="lt1"/>
                </a:solidFill>
                <a:latin typeface="Calibri"/>
                <a:ea typeface="Calibri"/>
                <a:cs typeface="Calibri"/>
                <a:sym typeface="Calibri"/>
              </a:rPr>
              <a:t>: </a:t>
            </a:r>
            <a:r>
              <a:rPr lang="cs-CZ" sz="2917" u="sng">
                <a:solidFill>
                  <a:schemeClr val="lt1"/>
                </a:solidFill>
                <a:latin typeface="Calibri"/>
                <a:ea typeface="Calibri"/>
                <a:cs typeface="Calibri"/>
                <a:sym typeface="Calibri"/>
              </a:rPr>
              <a:t>vyhrožování násilím </a:t>
            </a:r>
            <a:r>
              <a:rPr lang="cs-CZ" sz="2917">
                <a:solidFill>
                  <a:schemeClr val="lt1"/>
                </a:solidFill>
                <a:latin typeface="Calibri"/>
                <a:ea typeface="Calibri"/>
                <a:cs typeface="Calibri"/>
                <a:sym typeface="Calibri"/>
              </a:rPr>
              <a:t>– při projevu nesouhlasu a samostatnosti</a:t>
            </a:r>
            <a:endParaRPr sz="2917">
              <a:solidFill>
                <a:schemeClr val="lt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ct val="37701"/>
              <a:buFont typeface="Arial"/>
              <a:buNone/>
            </a:pPr>
            <a:r>
              <a:rPr lang="cs-CZ" sz="2917">
                <a:solidFill>
                  <a:schemeClr val="lt1"/>
                </a:solidFill>
                <a:latin typeface="Arial"/>
                <a:ea typeface="Arial"/>
                <a:cs typeface="Arial"/>
                <a:sym typeface="Arial"/>
              </a:rPr>
              <a:t>4.</a:t>
            </a:r>
            <a:r>
              <a:rPr lang="cs-CZ" sz="2917" b="1" u="sng">
                <a:solidFill>
                  <a:schemeClr val="lt1"/>
                </a:solidFill>
                <a:latin typeface="Calibri"/>
                <a:ea typeface="Calibri"/>
                <a:cs typeface="Calibri"/>
                <a:sym typeface="Calibri"/>
              </a:rPr>
              <a:t>fáze:</a:t>
            </a:r>
            <a:r>
              <a:rPr lang="cs-CZ" sz="2917" b="1">
                <a:solidFill>
                  <a:schemeClr val="lt1"/>
                </a:solidFill>
                <a:latin typeface="Calibri"/>
                <a:ea typeface="Calibri"/>
                <a:cs typeface="Calibri"/>
                <a:sym typeface="Calibri"/>
              </a:rPr>
              <a:t> </a:t>
            </a:r>
            <a:r>
              <a:rPr lang="cs-CZ" sz="2917" u="sng">
                <a:solidFill>
                  <a:schemeClr val="lt1"/>
                </a:solidFill>
                <a:latin typeface="Calibri"/>
                <a:ea typeface="Calibri"/>
                <a:cs typeface="Calibri"/>
                <a:sym typeface="Calibri"/>
              </a:rPr>
              <a:t>fyzický útok</a:t>
            </a:r>
            <a:endParaRPr sz="2917" u="sng">
              <a:solidFill>
                <a:schemeClr val="lt1"/>
              </a:solidFill>
              <a:latin typeface="Calibri"/>
              <a:ea typeface="Calibri"/>
              <a:cs typeface="Calibri"/>
              <a:sym typeface="Calibri"/>
            </a:endParaRPr>
          </a:p>
          <a:p>
            <a:pPr marL="0" lvl="0" indent="0" algn="l" rtl="0">
              <a:spcBef>
                <a:spcPts val="1000"/>
              </a:spcBef>
              <a:spcAft>
                <a:spcPts val="0"/>
              </a:spcAft>
              <a:buNone/>
            </a:pPr>
            <a:r>
              <a:rPr lang="cs-CZ" sz="2917" b="1" u="sng">
                <a:solidFill>
                  <a:schemeClr val="lt1"/>
                </a:solidFill>
                <a:latin typeface="Calibri"/>
                <a:ea typeface="Calibri"/>
                <a:cs typeface="Calibri"/>
                <a:sym typeface="Calibri"/>
              </a:rPr>
              <a:t>5.fáze:</a:t>
            </a:r>
            <a:r>
              <a:rPr lang="cs-CZ" sz="2917">
                <a:solidFill>
                  <a:schemeClr val="lt1"/>
                </a:solidFill>
                <a:latin typeface="Calibri"/>
                <a:ea typeface="Calibri"/>
                <a:cs typeface="Calibri"/>
                <a:sym typeface="Calibri"/>
              </a:rPr>
              <a:t> </a:t>
            </a:r>
            <a:r>
              <a:rPr lang="cs-CZ" sz="2917" u="sng">
                <a:solidFill>
                  <a:schemeClr val="lt1"/>
                </a:solidFill>
                <a:latin typeface="Calibri"/>
                <a:ea typeface="Calibri"/>
                <a:cs typeface="Calibri"/>
                <a:sym typeface="Calibri"/>
              </a:rPr>
              <a:t>omlouvání, odprošování</a:t>
            </a:r>
            <a:endParaRPr sz="2917">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ctrTitle"/>
          </p:nvPr>
        </p:nvSpPr>
        <p:spPr>
          <a:xfrm>
            <a:off x="1154955" y="1447800"/>
            <a:ext cx="8825700" cy="3329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93" name="Google Shape;193;p27"/>
          <p:cNvSpPr txBox="1">
            <a:spLocks noGrp="1"/>
          </p:cNvSpPr>
          <p:nvPr>
            <p:ph type="subTitle" idx="1"/>
          </p:nvPr>
        </p:nvSpPr>
        <p:spPr>
          <a:xfrm>
            <a:off x="1154955" y="4777380"/>
            <a:ext cx="8825700" cy="861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94" name="Google Shape;194;p27"/>
          <p:cNvPicPr preferRelativeResize="0"/>
          <p:nvPr/>
        </p:nvPicPr>
        <p:blipFill>
          <a:blip r:embed="rId3">
            <a:alphaModFix/>
          </a:blip>
          <a:stretch>
            <a:fillRect/>
          </a:stretch>
        </p:blipFill>
        <p:spPr>
          <a:xfrm>
            <a:off x="1078675" y="605125"/>
            <a:ext cx="9103076" cy="5507450"/>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3565</Words>
  <Application>Microsoft Office PowerPoint</Application>
  <PresentationFormat>Širokoúhlá obrazovka</PresentationFormat>
  <Paragraphs>199</Paragraphs>
  <Slides>43</Slides>
  <Notes>43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Century Gothic</vt:lpstr>
      <vt:lpstr>Calibri</vt:lpstr>
      <vt:lpstr>Noto Sans Symbols</vt:lpstr>
      <vt:lpstr>Arial</vt:lpstr>
      <vt:lpstr>Ion</vt:lpstr>
      <vt:lpstr>NÁSILÍ  v  RODINĚ    Ohrožená osoba</vt:lpstr>
      <vt:lpstr>Prezentace aplikace PowerPoint</vt:lpstr>
      <vt:lpstr>Prezentace aplikace PowerPoint</vt:lpstr>
      <vt:lpstr>Presumpce statusu oběti </vt:lpstr>
      <vt:lpstr>Koncept ideální oběti</vt:lpstr>
      <vt:lpstr>Prezentace aplikace PowerPoint</vt:lpstr>
      <vt:lpstr>Hluboce zakořeněné mýty ve společnosti</vt:lpstr>
      <vt:lpstr>Vývoj násilného vztahu</vt:lpstr>
      <vt:lpstr>Prezentace aplikace PowerPoint</vt:lpstr>
      <vt:lpstr>Varovné signály ve vztahu</vt:lpstr>
      <vt:lpstr>Domácí násilí jako TRAUMA</vt:lpstr>
      <vt:lpstr>Prezentace aplikace PowerPoint</vt:lpstr>
      <vt:lpstr>Prezentace aplikace PowerPoint</vt:lpstr>
      <vt:lpstr>Prezentace aplikace PowerPoint</vt:lpstr>
      <vt:lpstr>Definice traumatu</vt:lpstr>
      <vt:lpstr>Traumatogenní podněty</vt:lpstr>
      <vt:lpstr>Faktory ovlivňující trauma</vt:lpstr>
      <vt:lpstr>Neurobiologický kontext reakce na trauma</vt:lpstr>
      <vt:lpstr>Prezentace aplikace PowerPoint</vt:lpstr>
      <vt:lpstr>Prezentace aplikace PowerPoint</vt:lpstr>
      <vt:lpstr>Prezentace aplikace PowerPoint</vt:lpstr>
      <vt:lpstr>Prezentace aplikace PowerPoint</vt:lpstr>
      <vt:lpstr>Akutní stresová reakce </vt:lpstr>
      <vt:lpstr>Akutní stresová reakce </vt:lpstr>
      <vt:lpstr>Akutní stresová reakce - Freezing, zamrznutí</vt:lpstr>
      <vt:lpstr>Akutní stresová reakce </vt:lpstr>
      <vt:lpstr>Okno tolerance =  zóna optimálního nabuzení</vt:lpstr>
      <vt:lpstr>Charakteristika ohrožené osoby DN </vt:lpstr>
      <vt:lpstr>Charakteristika ohrožené osoby DN </vt:lpstr>
      <vt:lpstr>Diagnostická klasifikace následků traumatu podle MKN-10</vt:lpstr>
      <vt:lpstr>Podoby PTSP</vt:lpstr>
      <vt:lpstr>Podoby PTSP </vt:lpstr>
      <vt:lpstr>Podoby PTSP </vt:lpstr>
      <vt:lpstr>PTSP</vt:lpstr>
      <vt:lpstr>Prezentace aplikace PowerPoint</vt:lpstr>
      <vt:lpstr>Prezentace aplikace PowerPoint</vt:lpstr>
      <vt:lpstr>Možnosti pomoci OO</vt:lpstr>
      <vt:lpstr>Na oběť orientovaný přístup </vt:lpstr>
      <vt:lpstr>Prezentace aplikace PowerPoint</vt:lpstr>
      <vt:lpstr>přístup zaměřený na posouzení rizika </vt:lpstr>
      <vt:lpstr>Prezentace aplikace PowerPoint</vt:lpstr>
      <vt:lpstr>Pět kategorií rizikových faktorů</vt:lpstr>
      <vt:lpstr>Pět kategorií rizikových faktorů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NÁSILÍ  v  RODINĚ    Ohrožená osoba</dc:title>
  <cp:lastModifiedBy>My</cp:lastModifiedBy>
  <cp:revision>1</cp:revision>
  <dcterms:modified xsi:type="dcterms:W3CDTF">2021-11-11T18:59:47Z</dcterms:modified>
</cp:coreProperties>
</file>