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304" r:id="rId3"/>
    <p:sldId id="305" r:id="rId4"/>
    <p:sldId id="306" r:id="rId5"/>
    <p:sldId id="307" r:id="rId6"/>
    <p:sldId id="300" r:id="rId7"/>
    <p:sldId id="257" r:id="rId8"/>
    <p:sldId id="258" r:id="rId9"/>
    <p:sldId id="259" r:id="rId10"/>
    <p:sldId id="266" r:id="rId11"/>
    <p:sldId id="277" r:id="rId12"/>
    <p:sldId id="260" r:id="rId13"/>
    <p:sldId id="261" r:id="rId14"/>
    <p:sldId id="270" r:id="rId15"/>
    <p:sldId id="274" r:id="rId16"/>
    <p:sldId id="275" r:id="rId17"/>
    <p:sldId id="278" r:id="rId18"/>
    <p:sldId id="279" r:id="rId19"/>
    <p:sldId id="273" r:id="rId20"/>
    <p:sldId id="280" r:id="rId21"/>
    <p:sldId id="284" r:id="rId22"/>
    <p:sldId id="286" r:id="rId23"/>
    <p:sldId id="283" r:id="rId24"/>
    <p:sldId id="285" r:id="rId25"/>
    <p:sldId id="291" r:id="rId26"/>
    <p:sldId id="282" r:id="rId27"/>
    <p:sldId id="288" r:id="rId28"/>
    <p:sldId id="289" r:id="rId29"/>
    <p:sldId id="292" r:id="rId30"/>
    <p:sldId id="308" r:id="rId31"/>
    <p:sldId id="293" r:id="rId32"/>
    <p:sldId id="294" r:id="rId33"/>
    <p:sldId id="295" r:id="rId34"/>
    <p:sldId id="296" r:id="rId35"/>
    <p:sldId id="297" r:id="rId36"/>
    <p:sldId id="299" r:id="rId37"/>
    <p:sldId id="301" r:id="rId38"/>
    <p:sldId id="281" r:id="rId39"/>
    <p:sldId id="303" r:id="rId40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 Ammer" initials="JA" lastIdx="3" clrIdx="0">
    <p:extLst>
      <p:ext uri="{19B8F6BF-5375-455C-9EA6-DF929625EA0E}">
        <p15:presenceInfo xmlns:p15="http://schemas.microsoft.com/office/powerpoint/2012/main" userId="Jiří Am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Násilí v rodině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Jiří </a:t>
            </a:r>
            <a:r>
              <a:rPr lang="cs-CZ" dirty="0" smtClean="0"/>
              <a:t>Ammer a Mgr. Martina Ježková</a:t>
            </a:r>
            <a:endParaRPr lang="cs-CZ" dirty="0" smtClean="0"/>
          </a:p>
          <a:p>
            <a:r>
              <a:rPr lang="cs-CZ" dirty="0" smtClean="0"/>
              <a:t>SPONDEA, z. ú.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6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moc je násilí rozšířené?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dirty="0">
                <a:effectLst/>
              </a:rPr>
              <a:t>V rámci projektu „Zlepšení praxe při prevenci, identifikaci a potírání domácího násilí prostřednictvím profesní specializace“ byl proveden v roce 2016 výzkum společností SocioFaktor s.r.o a byla vydána publikace: Daniel Topinka (ed.): Domácí násilí z perspektivy aplikovaného výzkumu. </a:t>
            </a:r>
          </a:p>
          <a:p>
            <a:pPr fontAlgn="base"/>
            <a:r>
              <a:rPr lang="cs-CZ" b="1" dirty="0" smtClean="0">
                <a:effectLst/>
              </a:rPr>
              <a:t>56</a:t>
            </a:r>
            <a:r>
              <a:rPr lang="cs-CZ" b="1" dirty="0">
                <a:effectLst/>
              </a:rPr>
              <a:t>%</a:t>
            </a:r>
            <a:r>
              <a:rPr lang="cs-CZ" dirty="0">
                <a:effectLst/>
              </a:rPr>
              <a:t> respondentů nemá žádné zkušenosti s DN</a:t>
            </a:r>
            <a:endParaRPr lang="cs-CZ" b="1" dirty="0">
              <a:effectLst/>
            </a:endParaRPr>
          </a:p>
          <a:p>
            <a:pPr fontAlgn="base"/>
            <a:r>
              <a:rPr lang="cs-CZ" b="1" dirty="0">
                <a:effectLst/>
              </a:rPr>
              <a:t>18%</a:t>
            </a:r>
            <a:r>
              <a:rPr lang="cs-CZ" dirty="0">
                <a:effectLst/>
              </a:rPr>
              <a:t> svědci DN u rodinných příslušníků a cizích osob</a:t>
            </a:r>
            <a:endParaRPr lang="cs-CZ" b="1" dirty="0">
              <a:effectLst/>
            </a:endParaRPr>
          </a:p>
          <a:p>
            <a:pPr fontAlgn="base"/>
            <a:r>
              <a:rPr lang="cs-CZ" b="1" dirty="0">
                <a:effectLst/>
              </a:rPr>
              <a:t>17,7%</a:t>
            </a:r>
            <a:r>
              <a:rPr lang="cs-CZ" dirty="0">
                <a:effectLst/>
              </a:rPr>
              <a:t> respondentů zná případy DN jen z doslechu</a:t>
            </a:r>
            <a:endParaRPr lang="cs-CZ" b="1" dirty="0">
              <a:effectLst/>
            </a:endParaRPr>
          </a:p>
          <a:p>
            <a:pPr fontAlgn="base"/>
            <a:r>
              <a:rPr lang="cs-CZ" b="1" dirty="0">
                <a:effectLst/>
              </a:rPr>
              <a:t>15,5%</a:t>
            </a:r>
            <a:r>
              <a:rPr lang="cs-CZ" dirty="0">
                <a:effectLst/>
              </a:rPr>
              <a:t> tvoří oběti DN, </a:t>
            </a:r>
            <a:r>
              <a:rPr lang="cs-CZ" b="1" dirty="0">
                <a:effectLst/>
              </a:rPr>
              <a:t>12,1%</a:t>
            </a:r>
            <a:r>
              <a:rPr lang="cs-CZ" dirty="0">
                <a:effectLst/>
              </a:rPr>
              <a:t> z toho jsou obětmi partnerského násilí</a:t>
            </a:r>
            <a:endParaRPr lang="cs-CZ" b="1" dirty="0">
              <a:effectLst/>
            </a:endParaRPr>
          </a:p>
          <a:p>
            <a:pPr fontAlgn="base"/>
            <a:r>
              <a:rPr lang="cs-CZ" b="1" dirty="0">
                <a:effectLst/>
              </a:rPr>
              <a:t>1,9%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původci </a:t>
            </a:r>
            <a:r>
              <a:rPr lang="cs-CZ" dirty="0">
                <a:effectLst/>
              </a:rPr>
              <a:t>domácího násilí </a:t>
            </a:r>
            <a:endParaRPr lang="cs-CZ" b="1" dirty="0">
              <a:effectLst/>
            </a:endParaRPr>
          </a:p>
          <a:p>
            <a:r>
              <a:rPr lang="cs-CZ" b="1" dirty="0">
                <a:effectLst/>
              </a:rPr>
              <a:t>0,8%</a:t>
            </a:r>
            <a:r>
              <a:rPr lang="cs-CZ" dirty="0">
                <a:effectLst/>
              </a:rPr>
              <a:t> osoby, jež jsou zároveň oběťmi i </a:t>
            </a:r>
            <a:r>
              <a:rPr lang="cs-CZ" dirty="0" smtClean="0">
                <a:effectLst/>
              </a:rPr>
              <a:t>původci </a:t>
            </a:r>
            <a:r>
              <a:rPr lang="cs-CZ" dirty="0">
                <a:effectLst/>
              </a:rPr>
              <a:t>domácího násilí</a:t>
            </a:r>
            <a:endParaRPr lang="cs-CZ" dirty="0"/>
          </a:p>
        </p:txBody>
      </p:sp>
      <p:sp>
        <p:nvSpPr>
          <p:cNvPr id="4" name="Oval 3"/>
          <p:cNvSpPr/>
          <p:nvPr/>
        </p:nvSpPr>
        <p:spPr>
          <a:xfrm>
            <a:off x="1232452" y="4373218"/>
            <a:ext cx="854766" cy="48701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al 4"/>
          <p:cNvSpPr/>
          <p:nvPr/>
        </p:nvSpPr>
        <p:spPr>
          <a:xfrm>
            <a:off x="1225826" y="4813853"/>
            <a:ext cx="854766" cy="48701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688413" y="4377540"/>
            <a:ext cx="450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3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moc je násilí rozšířené?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405" y="1580050"/>
            <a:ext cx="3459422" cy="606559"/>
          </a:xfrm>
        </p:spPr>
        <p:txBody>
          <a:bodyPr/>
          <a:lstStyle/>
          <a:p>
            <a:pPr marL="36900" indent="0">
              <a:buNone/>
            </a:pPr>
            <a:r>
              <a:rPr lang="cs-CZ" sz="1800" i="1" dirty="0" smtClean="0"/>
              <a:t>Alhabib, Nur, &amp; Jones (2010)</a:t>
            </a:r>
          </a:p>
          <a:p>
            <a:endParaRPr lang="cs-CZ" i="1" dirty="0"/>
          </a:p>
          <a:p>
            <a:endParaRPr lang="cs-CZ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47" y="1580050"/>
            <a:ext cx="6439458" cy="5082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0946" y="5814391"/>
            <a:ext cx="6439459" cy="8486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Prevalence násilí na ženách během života</a:t>
            </a:r>
          </a:p>
          <a:p>
            <a:pPr algn="ctr"/>
            <a:r>
              <a:rPr lang="cs-CZ" dirty="0" smtClean="0">
                <a:solidFill>
                  <a:srgbClr val="00B050"/>
                </a:solidFill>
              </a:rPr>
              <a:t>Fyzického</a:t>
            </a:r>
            <a:r>
              <a:rPr lang="cs-CZ" dirty="0" smtClean="0"/>
              <a:t>		</a:t>
            </a:r>
            <a:r>
              <a:rPr lang="cs-CZ" dirty="0" smtClean="0">
                <a:solidFill>
                  <a:srgbClr val="FF0000"/>
                </a:solidFill>
              </a:rPr>
              <a:t>Emočního</a:t>
            </a:r>
            <a:r>
              <a:rPr lang="cs-CZ" dirty="0" smtClean="0"/>
              <a:t>	</a:t>
            </a:r>
            <a:r>
              <a:rPr lang="cs-CZ" dirty="0" smtClean="0">
                <a:solidFill>
                  <a:srgbClr val="FFC000"/>
                </a:solidFill>
              </a:rPr>
              <a:t>Sexuálního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pojmu domácí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„…je opakované násilné jednání nebo vyhrožování takovým jednáním, v jehož důsledku dochází k nebezpečnému útoku proti životu, zdraví, svobodě nebo lidské důstojnosti, nebo hrozí, že k němu dojde, a toto jednání se odehrává mezi osobami v rodinném nebo obdobném vztahu, které spolu žijí v bytě nebo domě. Přitom lze jasně identifikovat osobu násilnou i osobu ohroženou, proti níž útok směřuje.“ </a:t>
            </a:r>
            <a:endParaRPr lang="cs-CZ" b="1" dirty="0" smtClean="0">
              <a:effectLst/>
            </a:endParaRPr>
          </a:p>
          <a:p>
            <a:pPr marL="36900" indent="0">
              <a:buNone/>
            </a:pPr>
            <a:r>
              <a:rPr lang="cs-CZ" b="1" dirty="0">
                <a:effectLst/>
              </a:rPr>
              <a:t>	</a:t>
            </a:r>
            <a:endParaRPr lang="cs-CZ" b="1" dirty="0" smtClean="0">
              <a:effectLst/>
            </a:endParaRPr>
          </a:p>
          <a:p>
            <a:pPr marL="36900" indent="0">
              <a:buNone/>
            </a:pPr>
            <a:r>
              <a:rPr lang="cs-CZ" b="1" dirty="0">
                <a:effectLst/>
              </a:rPr>
              <a:t>	</a:t>
            </a:r>
            <a:r>
              <a:rPr lang="cs-CZ" dirty="0" smtClean="0">
                <a:effectLst/>
              </a:rPr>
              <a:t>(</a:t>
            </a:r>
            <a:r>
              <a:rPr lang="cs-CZ" dirty="0">
                <a:effectLst/>
              </a:rPr>
              <a:t>Důvodová zpráva k zákonu č. 135/2006 Sb., Zákonu na ochranu před domácím násilím)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5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pojmu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„Násilí je jakékoli jednání vůči druhé osobě, které tím, že </a:t>
            </a:r>
            <a:r>
              <a:rPr lang="cs-CZ" sz="2400" dirty="0">
                <a:solidFill>
                  <a:srgbClr val="FFC000"/>
                </a:solidFill>
              </a:rPr>
              <a:t>poškozuje, působí bolest, strach nebo ponížení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0000"/>
                </a:solidFill>
              </a:rPr>
              <a:t>přinutí tuto osobu, aby udělala něco proti své vůli, nebo přestala dělat něco</a:t>
            </a:r>
            <a:r>
              <a:rPr lang="cs-CZ" sz="2400" dirty="0"/>
              <a:t>, co chce.“ </a:t>
            </a:r>
            <a:r>
              <a:rPr lang="cs-CZ" sz="2400" i="1" dirty="0"/>
              <a:t>(Per Isdal, Násilí je možné zastavit)</a:t>
            </a:r>
          </a:p>
          <a:p>
            <a:endParaRPr lang="cs-CZ" sz="2400" dirty="0"/>
          </a:p>
          <a:p>
            <a:pPr lvl="1"/>
            <a:r>
              <a:rPr lang="cs-CZ" sz="2200" dirty="0">
                <a:solidFill>
                  <a:srgbClr val="FF0000"/>
                </a:solidFill>
              </a:rPr>
              <a:t>Komunikace </a:t>
            </a:r>
            <a:r>
              <a:rPr lang="cs-CZ" sz="2200" b="1" dirty="0" smtClean="0">
                <a:solidFill>
                  <a:srgbClr val="FF0000"/>
                </a:solidFill>
              </a:rPr>
              <a:t>MOCI</a:t>
            </a:r>
            <a:endParaRPr lang="cs-CZ" sz="2200" dirty="0">
              <a:solidFill>
                <a:srgbClr val="FF0000"/>
              </a:solidFill>
            </a:endParaRPr>
          </a:p>
          <a:p>
            <a:pPr lvl="1"/>
            <a:r>
              <a:rPr lang="cs-CZ" sz="2200" dirty="0" smtClean="0">
                <a:solidFill>
                  <a:srgbClr val="FFC000"/>
                </a:solidFill>
              </a:rPr>
              <a:t>Druhému člověku </a:t>
            </a:r>
            <a:r>
              <a:rPr lang="cs-CZ" sz="2200" dirty="0">
                <a:solidFill>
                  <a:srgbClr val="FFC000"/>
                </a:solidFill>
              </a:rPr>
              <a:t>to </a:t>
            </a:r>
            <a:r>
              <a:rPr lang="cs-CZ" sz="2200" b="1" dirty="0" smtClean="0">
                <a:solidFill>
                  <a:srgbClr val="FFC000"/>
                </a:solidFill>
              </a:rPr>
              <a:t>UBLIŽUJE</a:t>
            </a:r>
            <a:r>
              <a:rPr lang="cs-CZ" sz="2200" dirty="0" smtClean="0">
                <a:solidFill>
                  <a:srgbClr val="FFC000"/>
                </a:solidFill>
              </a:rPr>
              <a:t>, </a:t>
            </a:r>
            <a:r>
              <a:rPr lang="cs-CZ" sz="2200" dirty="0">
                <a:solidFill>
                  <a:srgbClr val="FFC000"/>
                </a:solidFill>
              </a:rPr>
              <a:t>negativně to na něj dopadá</a:t>
            </a: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ZÁMĚR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intimního partnerského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cs-CZ" sz="3200" b="1" dirty="0" smtClean="0"/>
              <a:t>Fyzické násilí</a:t>
            </a:r>
          </a:p>
          <a:p>
            <a:endParaRPr lang="cs-CZ" dirty="0"/>
          </a:p>
          <a:p>
            <a:r>
              <a:rPr lang="cs-CZ" dirty="0" smtClean="0"/>
              <a:t>„Jemnější“ </a:t>
            </a:r>
            <a:r>
              <a:rPr lang="cs-CZ" dirty="0" smtClean="0"/>
              <a:t>(velké uvozovky) formy</a:t>
            </a:r>
            <a:r>
              <a:rPr lang="cs-CZ" dirty="0" smtClean="0"/>
              <a:t>: strkání, držení, shození, mačkání -&gt; často modřiny</a:t>
            </a:r>
          </a:p>
          <a:p>
            <a:r>
              <a:rPr lang="cs-CZ" dirty="0" smtClean="0"/>
              <a:t>Hrubé formy: facka, rána pěstí, kopání, škrcení, pálení, kroucení, ubližování předměty, užití zbraní -&gt; často modřiny, krvavé rány, zlomeniny,...</a:t>
            </a:r>
          </a:p>
          <a:p>
            <a:endParaRPr lang="cs-CZ" i="1" dirty="0" smtClean="0"/>
          </a:p>
          <a:p>
            <a:r>
              <a:rPr lang="cs-CZ" b="1" i="1" dirty="0" smtClean="0"/>
              <a:t>Fyzické násilí je většinou účelné, funkční a cílené, není náhodné a chaotické.</a:t>
            </a:r>
          </a:p>
          <a:p>
            <a:endParaRPr lang="cs-CZ" b="1" dirty="0" smtClean="0"/>
          </a:p>
          <a:p>
            <a:r>
              <a:rPr lang="cs-CZ" b="1" dirty="0"/>
              <a:t>Veškeré násilí je násilí</a:t>
            </a:r>
            <a:r>
              <a:rPr lang="cs-CZ" dirty="0"/>
              <a:t>. (často tendence k bagatelizaci)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7213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intimního partnerského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cs-CZ" sz="3200" b="1" dirty="0" smtClean="0"/>
              <a:t>Sexuální násilí</a:t>
            </a:r>
          </a:p>
          <a:p>
            <a:endParaRPr lang="cs-CZ" dirty="0"/>
          </a:p>
          <a:p>
            <a:r>
              <a:rPr lang="cs-CZ" dirty="0" smtClean="0"/>
              <a:t>Urážení či zesměšňování v sexuální oblasti, nucení do sexu, nucení do různých sexuálních praktik, nucení do sledování porna, </a:t>
            </a:r>
            <a:r>
              <a:rPr lang="cs-CZ" b="1" dirty="0" smtClean="0"/>
              <a:t>znásilnění</a:t>
            </a:r>
          </a:p>
          <a:p>
            <a:r>
              <a:rPr lang="cs-CZ" dirty="0" smtClean="0"/>
              <a:t>Zahrnuje i reprodukční donucení (např. nemožnost užít antikoncepci proti své vůli)</a:t>
            </a:r>
          </a:p>
          <a:p>
            <a:endParaRPr lang="cs-CZ" dirty="0"/>
          </a:p>
          <a:p>
            <a:r>
              <a:rPr lang="cs-CZ" b="1" i="1" dirty="0" smtClean="0"/>
              <a:t>Sexuální násilí je často aktem bezmoci v reakci na </a:t>
            </a:r>
            <a:r>
              <a:rPr lang="cs-CZ" b="1" i="1" dirty="0" smtClean="0"/>
              <a:t>odmítnutí / odmítání. </a:t>
            </a:r>
            <a:r>
              <a:rPr lang="cs-CZ" b="1" i="1" dirty="0" smtClean="0"/>
              <a:t>Je to nejdestruktivnější forma násilí.</a:t>
            </a:r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/>
              <a:t>Sexuální násilí je často cyklické – </a:t>
            </a:r>
            <a:r>
              <a:rPr lang="cs-CZ" dirty="0" smtClean="0"/>
              <a:t>pokud se původci násilí dostane odmítnutí a sex si vynutí, příště je odmítnutí pravděpodobnější, bezmoc narůstá, násilí se opakuje.</a:t>
            </a:r>
          </a:p>
        </p:txBody>
      </p:sp>
    </p:spTree>
    <p:extLst>
      <p:ext uri="{BB962C8B-B14F-4D97-AF65-F5344CB8AC3E}">
        <p14:creationId xmlns:p14="http://schemas.microsoft.com/office/powerpoint/2010/main" val="25186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intimního partnerského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3306690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cs-CZ" sz="3200" b="1" dirty="0" smtClean="0"/>
              <a:t>Psychické násilí</a:t>
            </a:r>
          </a:p>
          <a:p>
            <a:endParaRPr lang="cs-CZ" dirty="0"/>
          </a:p>
          <a:p>
            <a:r>
              <a:rPr lang="cs-CZ" dirty="0" smtClean="0"/>
              <a:t>Ponižování, zesměšňování, degradace, konstantní </a:t>
            </a:r>
            <a:r>
              <a:rPr lang="cs-CZ" dirty="0" smtClean="0"/>
              <a:t>kritika</a:t>
            </a:r>
            <a:r>
              <a:rPr lang="cs-CZ" dirty="0" smtClean="0"/>
              <a:t>, křik, nadávky,...</a:t>
            </a:r>
            <a:endParaRPr lang="cs-CZ" dirty="0" smtClean="0"/>
          </a:p>
          <a:p>
            <a:r>
              <a:rPr lang="cs-CZ" dirty="0" smtClean="0"/>
              <a:t>Kontrola, sledování, izolace,...</a:t>
            </a:r>
          </a:p>
          <a:p>
            <a:r>
              <a:rPr lang="cs-CZ" dirty="0" smtClean="0"/>
              <a:t>Patologická žárlivost, konstantní vyvolávání pocitu viny</a:t>
            </a:r>
          </a:p>
          <a:p>
            <a:r>
              <a:rPr lang="cs-CZ" dirty="0" smtClean="0"/>
              <a:t>Výhrůžky přímé </a:t>
            </a:r>
            <a:r>
              <a:rPr lang="cs-CZ" i="1" dirty="0" smtClean="0"/>
              <a:t>(zabiju tě, zmlátím tě, skončíš v příkopu...)</a:t>
            </a:r>
            <a:r>
              <a:rPr lang="cs-CZ" dirty="0" smtClean="0"/>
              <a:t> a nepřímé </a:t>
            </a:r>
            <a:r>
              <a:rPr lang="cs-CZ" i="1" dirty="0" smtClean="0"/>
              <a:t>(jestli...tak si mě nepřej... tak se neznám...),</a:t>
            </a:r>
            <a:r>
              <a:rPr lang="cs-CZ" dirty="0" smtClean="0"/>
              <a:t> vydírání</a:t>
            </a:r>
          </a:p>
          <a:p>
            <a:endParaRPr lang="cs-CZ" dirty="0"/>
          </a:p>
          <a:p>
            <a:r>
              <a:rPr lang="cs-CZ" b="1" i="1" dirty="0" smtClean="0"/>
              <a:t>Psychické násilí je často způsob, jak zvládnout vlastní emoce skrze ovlivnění druhého.</a:t>
            </a:r>
            <a:endParaRPr lang="cs-CZ" i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33217"/>
              </p:ext>
            </p:extLst>
          </p:nvPr>
        </p:nvGraphicFramePr>
        <p:xfrm>
          <a:off x="1054549" y="5171663"/>
          <a:ext cx="10213008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04336">
                  <a:extLst>
                    <a:ext uri="{9D8B030D-6E8A-4147-A177-3AD203B41FA5}">
                      <a16:colId xmlns:a16="http://schemas.microsoft.com/office/drawing/2014/main" val="2322098964"/>
                    </a:ext>
                  </a:extLst>
                </a:gridCol>
                <a:gridCol w="3404336">
                  <a:extLst>
                    <a:ext uri="{9D8B030D-6E8A-4147-A177-3AD203B41FA5}">
                      <a16:colId xmlns:a16="http://schemas.microsoft.com/office/drawing/2014/main" val="417311231"/>
                    </a:ext>
                  </a:extLst>
                </a:gridCol>
                <a:gridCol w="3404336">
                  <a:extLst>
                    <a:ext uri="{9D8B030D-6E8A-4147-A177-3AD203B41FA5}">
                      <a16:colId xmlns:a16="http://schemas.microsoft.com/office/drawing/2014/main" val="606741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Bojím se, že mě opustíš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Nasadím ti pouta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/>
                        <a:t>Cítím se jistější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Připadám si méněcenný*á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Zařídím, aby ses cítil*a hůř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/>
                        <a:t>Připadám si významnější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7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Cítím se bezmocný*á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Ovládám tě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/>
                        <a:t>Připadám si silný*á a mocný*á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474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1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intimního partnerského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3200" b="1" dirty="0" smtClean="0"/>
              <a:t>Materiální násilí</a:t>
            </a:r>
          </a:p>
          <a:p>
            <a:endParaRPr lang="cs-CZ" dirty="0"/>
          </a:p>
          <a:p>
            <a:r>
              <a:rPr lang="cs-CZ" dirty="0" smtClean="0"/>
              <a:t>Rozbíjení věcí, ničení majetku, mlácení do nábytku,...</a:t>
            </a:r>
          </a:p>
          <a:p>
            <a:endParaRPr lang="cs-CZ" dirty="0"/>
          </a:p>
          <a:p>
            <a:r>
              <a:rPr lang="cs-CZ" b="1" i="1" dirty="0" smtClean="0"/>
              <a:t>I hněv směřovaný na věci je násilí, když slouží k zastrašení druhého.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40852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intimního partnerského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3200" b="1" dirty="0" smtClean="0"/>
              <a:t>Další druhy násilí</a:t>
            </a:r>
          </a:p>
          <a:p>
            <a:endParaRPr lang="cs-CZ" dirty="0"/>
          </a:p>
          <a:p>
            <a:r>
              <a:rPr lang="cs-CZ" b="1" dirty="0" smtClean="0"/>
              <a:t>Latentní násilí </a:t>
            </a:r>
            <a:r>
              <a:rPr lang="cs-CZ" dirty="0" smtClean="0"/>
              <a:t>– možnost, že se násilí znovu objeví (zvlášť tehdy, když už se někdy objevilo)</a:t>
            </a:r>
          </a:p>
          <a:p>
            <a:r>
              <a:rPr lang="cs-CZ" b="1" dirty="0" smtClean="0"/>
              <a:t>Ekonomické násilí </a:t>
            </a:r>
            <a:r>
              <a:rPr lang="cs-CZ" dirty="0" smtClean="0"/>
              <a:t>– kontrola nad penězi a majetkem, omezování a výhružky v ekonomických záležitostech</a:t>
            </a:r>
          </a:p>
        </p:txBody>
      </p:sp>
    </p:spTree>
    <p:extLst>
      <p:ext uri="{BB962C8B-B14F-4D97-AF65-F5344CB8AC3E}">
        <p14:creationId xmlns:p14="http://schemas.microsoft.com/office/powerpoint/2010/main" val="3319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Dotazy...?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5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kurzu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1. setkání </a:t>
            </a:r>
            <a:r>
              <a:rPr lang="cs-CZ" dirty="0" smtClean="0"/>
              <a:t>– Co je to násilí, jak vzniká a jak se s ním pracuje?</a:t>
            </a:r>
          </a:p>
          <a:p>
            <a:r>
              <a:rPr lang="cs-CZ" b="1" dirty="0" smtClean="0"/>
              <a:t>2. setkání </a:t>
            </a:r>
            <a:r>
              <a:rPr lang="cs-CZ" dirty="0" smtClean="0"/>
              <a:t>– Práce s osobu, která je násilím ohrožena</a:t>
            </a:r>
          </a:p>
          <a:p>
            <a:r>
              <a:rPr lang="cs-CZ" b="1" dirty="0" smtClean="0"/>
              <a:t>3. setkání </a:t>
            </a:r>
            <a:r>
              <a:rPr lang="cs-CZ" dirty="0" smtClean="0"/>
              <a:t>– Práce s osobu, která se násilí dopouští</a:t>
            </a:r>
          </a:p>
          <a:p>
            <a:r>
              <a:rPr lang="cs-CZ" b="1" dirty="0" smtClean="0"/>
              <a:t>4. setkání </a:t>
            </a:r>
            <a:r>
              <a:rPr lang="cs-CZ" dirty="0" smtClean="0"/>
              <a:t>– Dopad násilí na děti. Práce se systémem. Modelové situace. Diskuze.</a:t>
            </a:r>
          </a:p>
          <a:p>
            <a:pPr marL="369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198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Diferenciace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Obraz DN se v průběhu let proměňuje...</a:t>
            </a:r>
          </a:p>
          <a:p>
            <a:r>
              <a:rPr lang="cs-CZ" b="1" i="1" dirty="0" smtClean="0"/>
              <a:t>Intimní terorismus </a:t>
            </a:r>
            <a:r>
              <a:rPr lang="cs-CZ" i="1" dirty="0" smtClean="0"/>
              <a:t>(„klasický“ obraz DN, Intimate Terrorism)</a:t>
            </a:r>
          </a:p>
          <a:p>
            <a:pPr lvl="1"/>
            <a:r>
              <a:rPr lang="cs-CZ" dirty="0" smtClean="0"/>
              <a:t>Azylové domy v 70. letech USA – vznikl předobraz týrané ženy (velmi traumatizovaná, bezmocná oběť DN)</a:t>
            </a:r>
          </a:p>
          <a:p>
            <a:pPr lvl="1"/>
            <a:r>
              <a:rPr lang="cs-CZ" dirty="0" smtClean="0"/>
              <a:t>Násilí je zde nástrojem moci a kontroly, extrémní nadvláda jednoho partnera, výrazná asymetrie, často závažné psychické i fyzické násilí</a:t>
            </a:r>
          </a:p>
          <a:p>
            <a:pPr lvl="1"/>
            <a:r>
              <a:rPr lang="cs-CZ" dirty="0" smtClean="0"/>
              <a:t>Izolace, stupňující se závažnost</a:t>
            </a:r>
          </a:p>
          <a:p>
            <a:pPr lvl="1"/>
            <a:r>
              <a:rPr lang="cs-CZ" dirty="0" smtClean="0"/>
              <a:t>Výrazně závažnější dopady na ohrožené </a:t>
            </a:r>
            <a:r>
              <a:rPr lang="cs-CZ" dirty="0" smtClean="0"/>
              <a:t>osoby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801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Diferenciace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Situační násilí / Obyčejné párové násilí </a:t>
            </a:r>
            <a:r>
              <a:rPr lang="cs-CZ" i="1" dirty="0" smtClean="0"/>
              <a:t>(Situational/Common Couple Violence)</a:t>
            </a:r>
          </a:p>
          <a:p>
            <a:pPr lvl="1"/>
            <a:r>
              <a:rPr lang="cs-CZ" dirty="0" smtClean="0"/>
              <a:t>Násilí se vyskytuje jako důsledek nezvládnuté eskalace vzájemného konfliktu v partnerském vztahu</a:t>
            </a:r>
          </a:p>
          <a:p>
            <a:pPr lvl="1"/>
            <a:r>
              <a:rPr lang="cs-CZ" dirty="0" smtClean="0"/>
              <a:t>Více vázáno na běžný stres a krize ve vztahu</a:t>
            </a:r>
          </a:p>
          <a:p>
            <a:pPr lvl="1"/>
            <a:r>
              <a:rPr lang="cs-CZ" dirty="0" smtClean="0"/>
              <a:t>Není hnáno touhou po moci a kontrole</a:t>
            </a:r>
          </a:p>
          <a:p>
            <a:pPr lvl="1"/>
            <a:r>
              <a:rPr lang="cs-CZ" dirty="0" smtClean="0"/>
              <a:t>Více symetrický typ </a:t>
            </a:r>
            <a:r>
              <a:rPr lang="cs-CZ" dirty="0" smtClean="0"/>
              <a:t>násilí</a:t>
            </a:r>
          </a:p>
          <a:p>
            <a:pPr lvl="1"/>
            <a:r>
              <a:rPr lang="cs-CZ" dirty="0" smtClean="0"/>
              <a:t>Méně </a:t>
            </a:r>
            <a:r>
              <a:rPr lang="cs-CZ" dirty="0" smtClean="0"/>
              <a:t>závažné důsledky pro ohrožené </a:t>
            </a:r>
            <a:r>
              <a:rPr lang="cs-CZ" dirty="0" smtClean="0"/>
              <a:t>osoby (sporné)</a:t>
            </a:r>
            <a:endParaRPr lang="cs-CZ" dirty="0" smtClean="0"/>
          </a:p>
          <a:p>
            <a:pPr lvl="1"/>
            <a:r>
              <a:rPr lang="cs-CZ" b="1" dirty="0" smtClean="0"/>
              <a:t>Tomuto typu násilí odpovídá až 65-90 % výskytu partnerského násilí! (Johnson &amp; Leone, 2005)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0118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Diferenciace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cs-CZ" sz="3200" b="1" i="1" dirty="0" smtClean="0"/>
          </a:p>
          <a:p>
            <a:pPr marL="36900" indent="0" algn="ctr">
              <a:buNone/>
            </a:pPr>
            <a:r>
              <a:rPr lang="cs-CZ" sz="3200" b="1" i="1" dirty="0" smtClean="0"/>
              <a:t>Zásadní rozdíl mezi situačním násilím a intimním terorismem je v přítomnosti či absenci vzorců kontroly a moci</a:t>
            </a:r>
          </a:p>
        </p:txBody>
      </p:sp>
    </p:spTree>
    <p:extLst>
      <p:ext uri="{BB962C8B-B14F-4D97-AF65-F5344CB8AC3E}">
        <p14:creationId xmlns:p14="http://schemas.microsoft.com/office/powerpoint/2010/main" val="29805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Diferenciace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Psychické týrání </a:t>
            </a:r>
            <a:r>
              <a:rPr lang="cs-CZ" i="1" dirty="0" smtClean="0"/>
              <a:t>(Mental Torment)</a:t>
            </a:r>
          </a:p>
          <a:p>
            <a:pPr lvl="1"/>
            <a:r>
              <a:rPr lang="cs-CZ" dirty="0" smtClean="0"/>
              <a:t>Specifická forma intimního terorismu</a:t>
            </a:r>
          </a:p>
          <a:p>
            <a:pPr lvl="1"/>
            <a:r>
              <a:rPr lang="cs-CZ" dirty="0" smtClean="0"/>
              <a:t>Dominuje hrubý psychický teror, totální degradace oběti, výrazná izolace a kontrola, neustálé ponižování a udržování nadvlády</a:t>
            </a:r>
          </a:p>
          <a:p>
            <a:pPr lvl="1"/>
            <a:r>
              <a:rPr lang="cs-CZ" dirty="0" smtClean="0"/>
              <a:t>Fyzické násilí se objevuje velmi zřídka, spíše v začátcích jako izolované akty</a:t>
            </a:r>
          </a:p>
          <a:p>
            <a:pPr lvl="1"/>
            <a:r>
              <a:rPr lang="cs-CZ" dirty="0" smtClean="0"/>
              <a:t>Pomalá, ale kontinuální eskalace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3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Diferenciace násilí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Další druhy násilí</a:t>
            </a:r>
            <a:endParaRPr lang="cs-CZ" i="1" dirty="0" smtClean="0"/>
          </a:p>
          <a:p>
            <a:pPr lvl="1"/>
            <a:r>
              <a:rPr lang="cs-CZ" b="1" dirty="0" smtClean="0"/>
              <a:t>Separační násilí – </a:t>
            </a:r>
            <a:r>
              <a:rPr lang="cs-CZ" dirty="0" smtClean="0"/>
              <a:t>násilí je produktem rozchodové či rozvodové situace, jedná se o konfliktní ukončování vztahů, kdy se předtím násilí v páru nevyskytovalo</a:t>
            </a:r>
            <a:endParaRPr lang="cs-CZ" b="1" dirty="0" smtClean="0"/>
          </a:p>
          <a:p>
            <a:pPr lvl="1"/>
            <a:r>
              <a:rPr lang="cs-CZ" b="1" dirty="0" smtClean="0"/>
              <a:t>Dating violence – </a:t>
            </a:r>
            <a:r>
              <a:rPr lang="cs-CZ" dirty="0" smtClean="0"/>
              <a:t>„randící násilí“ – čím dál častějí forma, kdy se (často oboustranné) násilí vyskytuje u mladých párů, které spolu chodí</a:t>
            </a:r>
          </a:p>
          <a:p>
            <a:pPr lvl="1"/>
            <a:r>
              <a:rPr lang="cs-CZ" b="1" dirty="0" smtClean="0"/>
              <a:t>Násilí na seniorech – </a:t>
            </a:r>
            <a:r>
              <a:rPr lang="cs-CZ" dirty="0" smtClean="0"/>
              <a:t>týrání seniorů příbuznými či pracovníky v sociálních zařízeních</a:t>
            </a:r>
          </a:p>
          <a:p>
            <a:pPr lvl="1"/>
            <a:r>
              <a:rPr lang="cs-CZ" b="1" dirty="0" smtClean="0"/>
              <a:t>Týrání, zneužívání a zanedbávání dětí</a:t>
            </a:r>
          </a:p>
          <a:p>
            <a:pPr lvl="1"/>
            <a:endParaRPr lang="cs-CZ" b="1" dirty="0"/>
          </a:p>
          <a:p>
            <a:r>
              <a:rPr lang="cs-CZ" b="1" dirty="0" smtClean="0"/>
              <a:t>Současné trendy v chápání DN se přiklánějí k interaktivní povaze násilí – tedy že násilí vzniká určitým přispěním obou stran.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440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Dotazy...?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3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intimního partnerského násilí (IPN)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69568"/>
          </a:xfrm>
        </p:spPr>
        <p:txBody>
          <a:bodyPr/>
          <a:lstStyle/>
          <a:p>
            <a:pPr marL="36900" indent="0">
              <a:buNone/>
            </a:pPr>
            <a:r>
              <a:rPr lang="cs-CZ" sz="2800" b="1" dirty="0" smtClean="0"/>
              <a:t>Feministické teorie – genderový pohled na IPN</a:t>
            </a:r>
          </a:p>
          <a:p>
            <a:r>
              <a:rPr lang="cs-CZ" sz="2400" dirty="0" smtClean="0"/>
              <a:t>Mnoho výzkumů a teorií v historii zhodnotilo, že IPN je primárně problém mužského násilí na ženách, které je způsobené širšími společenskými strukturami a patriarchálními přesvědčeními, které podporují dominanci mužů a podřízení žen.</a:t>
            </a:r>
          </a:p>
          <a:p>
            <a:r>
              <a:rPr lang="cs-CZ" sz="2400" dirty="0" smtClean="0"/>
              <a:t>Násilí je plodem patriarchálních postojů mužů vůči ženám a je třeba ho zastavit změnou patriarchálních struktur a genderovou reedukací mužů.</a:t>
            </a:r>
          </a:p>
        </p:txBody>
      </p:sp>
    </p:spTree>
    <p:extLst>
      <p:ext uri="{BB962C8B-B14F-4D97-AF65-F5344CB8AC3E}">
        <p14:creationId xmlns:p14="http://schemas.microsoft.com/office/powerpoint/2010/main" val="16244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</a:t>
            </a:r>
            <a:r>
              <a:rPr lang="cs-CZ" dirty="0" smtClean="0"/>
              <a:t>IPN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2400" b="1" dirty="0" smtClean="0"/>
              <a:t>Ale...</a:t>
            </a:r>
          </a:p>
          <a:p>
            <a:pPr marL="36900" indent="0">
              <a:buNone/>
            </a:pPr>
            <a:endParaRPr lang="cs-CZ" sz="2400" b="1" dirty="0"/>
          </a:p>
          <a:p>
            <a:pPr marL="36900" indent="0">
              <a:buNone/>
            </a:pPr>
            <a:r>
              <a:rPr lang="cs-CZ" sz="2400" dirty="0" smtClean="0"/>
              <a:t>... násilí páchají kromě heterosexuálních mužů také heterosexuální ženy... a objevuje  se také v homosexuálních vztazích...</a:t>
            </a:r>
          </a:p>
          <a:p>
            <a:pPr marL="36900" indent="0">
              <a:buNone/>
            </a:pPr>
            <a:endParaRPr lang="cs-CZ" sz="2400" dirty="0"/>
          </a:p>
          <a:p>
            <a:pPr marL="36900" indent="0">
              <a:buNone/>
            </a:pPr>
            <a:r>
              <a:rPr lang="cs-CZ" sz="2400" dirty="0" smtClean="0"/>
              <a:t>Tak... jaktože je důsledkem patriarchálního uspořádání?</a:t>
            </a:r>
          </a:p>
          <a:p>
            <a:pPr marL="369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94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IPN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Kritika </a:t>
            </a:r>
            <a:r>
              <a:rPr lang="cs-CZ" dirty="0"/>
              <a:t>genderového pohledu</a:t>
            </a:r>
          </a:p>
          <a:p>
            <a:pPr lvl="1"/>
            <a:r>
              <a:rPr lang="cs-CZ" dirty="0"/>
              <a:t>ideologické předpoklady místo metodologicko-vědeckých, metodologická nedostatečnost</a:t>
            </a:r>
          </a:p>
          <a:p>
            <a:pPr lvl="1"/>
            <a:r>
              <a:rPr lang="cs-CZ" dirty="0"/>
              <a:t>selektivní sbírání informací a generalizace jistého druhu násilí na násilí </a:t>
            </a:r>
            <a:r>
              <a:rPr lang="cs-CZ" dirty="0" smtClean="0"/>
              <a:t>obecně</a:t>
            </a:r>
          </a:p>
          <a:p>
            <a:pPr lvl="1"/>
            <a:r>
              <a:rPr lang="cs-CZ" dirty="0" smtClean="0"/>
              <a:t>rozjezd kvůli zkoumání výseče IPN v azylových domech pro týrané ženy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Autorka jednoho z nejvýraznějších feministických proudů na sklonku života prohlásila:</a:t>
            </a:r>
          </a:p>
          <a:p>
            <a:pPr lvl="1"/>
            <a:r>
              <a:rPr lang="cs-CZ" i="1" dirty="0" smtClean="0"/>
              <a:t>„Nalézali jsme jen to, co jsme si k nalezení určili.“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309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Gender-inkluzivní </a:t>
            </a:r>
            <a:r>
              <a:rPr lang="cs-CZ" dirty="0" smtClean="0"/>
              <a:t>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Ženy se dle výzkumů dopouštějí podobné míry IPN jako muži</a:t>
            </a:r>
          </a:p>
          <a:p>
            <a:r>
              <a:rPr lang="cs-CZ" dirty="0" smtClean="0"/>
              <a:t>Dle některých výzkumů dokonce častěji udeří první ránu</a:t>
            </a:r>
          </a:p>
          <a:p>
            <a:r>
              <a:rPr lang="cs-CZ" dirty="0" smtClean="0"/>
              <a:t>Nepotvrdilo se, že ženy jsou násilné pouze v sebeobraně (femin. protiargument)</a:t>
            </a:r>
          </a:p>
          <a:p>
            <a:r>
              <a:rPr lang="cs-CZ" dirty="0" smtClean="0"/>
              <a:t>Muži v heterosexuálních vztazích nejsou násilnější než v homosexuálních</a:t>
            </a:r>
          </a:p>
          <a:p>
            <a:r>
              <a:rPr lang="cs-CZ" dirty="0" smtClean="0"/>
              <a:t>Lesbické vztahy jsou nejvíce násilné ze všech</a:t>
            </a:r>
          </a:p>
          <a:p>
            <a:r>
              <a:rPr lang="cs-CZ" dirty="0" smtClean="0"/>
              <a:t>Intimní terorismus se projevuje u mužů i u </a:t>
            </a:r>
            <a:r>
              <a:rPr lang="cs-CZ" dirty="0" smtClean="0"/>
              <a:t>žen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942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pro splnění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80% docházka</a:t>
            </a:r>
          </a:p>
          <a:p>
            <a:endParaRPr lang="cs-CZ" dirty="0"/>
          </a:p>
          <a:p>
            <a:r>
              <a:rPr lang="cs-CZ" b="1" dirty="0" smtClean="0"/>
              <a:t>Aktivní účast na seminářích</a:t>
            </a:r>
          </a:p>
          <a:p>
            <a:endParaRPr lang="cs-CZ" dirty="0"/>
          </a:p>
          <a:p>
            <a:r>
              <a:rPr lang="cs-CZ" dirty="0" smtClean="0"/>
              <a:t>Závěrečné </a:t>
            </a:r>
            <a:r>
              <a:rPr lang="cs-CZ" dirty="0"/>
              <a:t>kolokvium: </a:t>
            </a:r>
          </a:p>
          <a:p>
            <a:pPr lvl="1"/>
            <a:r>
              <a:rPr lang="cs-CZ" dirty="0"/>
              <a:t>  8.12. v 16:30 (1) a v 17:30 (2)</a:t>
            </a:r>
          </a:p>
          <a:p>
            <a:pPr lvl="1"/>
            <a:r>
              <a:rPr lang="cs-CZ" dirty="0"/>
              <a:t>15.12. v 16:30 (3) a v 17:30 (4)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3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Gender-inkluzivní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Muž je silnější =&gt; </a:t>
            </a:r>
            <a:r>
              <a:rPr lang="cs-CZ" b="1" dirty="0" smtClean="0"/>
              <a:t>ženy </a:t>
            </a:r>
            <a:r>
              <a:rPr lang="cs-CZ" b="1" dirty="0"/>
              <a:t>jsou IPN ohroženější </a:t>
            </a:r>
            <a:r>
              <a:rPr lang="cs-CZ" dirty="0"/>
              <a:t>(např. vykazují více </a:t>
            </a:r>
            <a:r>
              <a:rPr lang="cs-CZ" dirty="0" smtClean="0"/>
              <a:t>zranění, úmrtí).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S narůstající mírou kontroly (v jakémkoli vztahu) narůstá i míra agrese.</a:t>
            </a:r>
          </a:p>
          <a:p>
            <a:endParaRPr lang="cs-CZ" dirty="0"/>
          </a:p>
          <a:p>
            <a:r>
              <a:rPr lang="cs-CZ" dirty="0"/>
              <a:t>IPN by tak mohlo být součástí </a:t>
            </a:r>
            <a:r>
              <a:rPr lang="cs-CZ" b="1" dirty="0"/>
              <a:t>obecně agresivnějšího interpersonálního stylu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0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teoretické proudy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Feministická teorie</a:t>
            </a:r>
          </a:p>
          <a:p>
            <a:pPr lvl="1"/>
            <a:r>
              <a:rPr lang="cs-CZ" dirty="0" smtClean="0"/>
              <a:t>Partnerské násilí je způsobeno patriarchální společností, která ospravedlňuje mužské násilí vůči ženám. Pachatelé jsou obyčejní muži, kteří jen uplatňují svá mužská privilegia skrze užití moci a kontroly.</a:t>
            </a:r>
          </a:p>
          <a:p>
            <a:pPr lvl="1"/>
            <a:r>
              <a:rPr lang="cs-CZ" b="1" dirty="0" smtClean="0"/>
              <a:t>Léčba</a:t>
            </a:r>
            <a:r>
              <a:rPr lang="cs-CZ" dirty="0" smtClean="0"/>
              <a:t>: Intervence, které povedou ke změně misogynních a patriarchálních přesvědčení, typicky skrze psychoedukační skupiny.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teoretické proudy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Kognitivně-behaviorální teorie</a:t>
            </a:r>
          </a:p>
          <a:p>
            <a:pPr lvl="1"/>
            <a:r>
              <a:rPr lang="cs-CZ" dirty="0"/>
              <a:t>Násilní jedinci jsou motivovaní hněvem, žárlivostí, studem, depresí a dalšími intenzivními emocemi a impulzy, a taky ziskem odměn a vyhýbání se trestům. Emoce a chování jsou udržovány iracionálními přesvědčeními a myšlenkami, a také jistými posilovacími principy, které vysvětlují principy sociálního učení</a:t>
            </a:r>
            <a:r>
              <a:rPr lang="cs-CZ" dirty="0" smtClean="0"/>
              <a:t>.</a:t>
            </a:r>
          </a:p>
          <a:p>
            <a:pPr lvl="1"/>
            <a:r>
              <a:rPr lang="cs-CZ" b="1" dirty="0" smtClean="0"/>
              <a:t>Léčba:</a:t>
            </a:r>
            <a:r>
              <a:rPr lang="cs-CZ" dirty="0" smtClean="0"/>
              <a:t> Individuální nebo skupinová léčba, která klientům pomáhá identifikovat, rozrušit a nahradit pro-násilné a jiné dysfunkční myšlenky a přesvědčení, a získat pro-sociální interpersonální dovednosti.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775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teoretické proudy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Teorie rodinných systémů</a:t>
            </a:r>
          </a:p>
          <a:p>
            <a:pPr lvl="1"/>
            <a:r>
              <a:rPr lang="cs-CZ" dirty="0"/>
              <a:t>Interpersonální konflikt, dysfunkční vztahy a vzorce a nezdravé aliance či hranice jsou hlavními faktory IPN. Původci mohou být muži, ženy, nebo děti, kteří jsou motivování uskutečňovat své individuální a vztahové potřeby, ale chybí jim nástroje k jejich dosažení</a:t>
            </a:r>
            <a:r>
              <a:rPr lang="cs-CZ" dirty="0" smtClean="0"/>
              <a:t>.</a:t>
            </a:r>
          </a:p>
          <a:p>
            <a:pPr lvl="1"/>
            <a:r>
              <a:rPr lang="cs-CZ" b="1" dirty="0" smtClean="0"/>
              <a:t>Léčba:</a:t>
            </a:r>
            <a:r>
              <a:rPr lang="cs-CZ" dirty="0" smtClean="0"/>
              <a:t> Intervence se snaží edukovat páry a rodiny ohledně interakčních dynamik a zlepšit párový anger management, komunikaci a dovednosti řešení konfliktů. To vše s cílem dorazit do zdravějšího fungování. Typicky skrze spojenou (párovou) terapii nebo multi-párové skupiny.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787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teoretické proudy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Psychologická/Na vhled orientovaná teorie</a:t>
            </a:r>
          </a:p>
          <a:p>
            <a:pPr lvl="1"/>
            <a:r>
              <a:rPr lang="cs-CZ" dirty="0"/>
              <a:t>Důvody partnerského násilí leží v jedinci, a to ve formě emočního a mentálního narušení, minulých traumat a vnitřních konfliktů</a:t>
            </a:r>
            <a:r>
              <a:rPr lang="cs-CZ" dirty="0" smtClean="0"/>
              <a:t>.</a:t>
            </a:r>
          </a:p>
          <a:p>
            <a:pPr lvl="1"/>
            <a:r>
              <a:rPr lang="cs-CZ" b="1" dirty="0" smtClean="0"/>
              <a:t>Léčba: </a:t>
            </a:r>
            <a:r>
              <a:rPr lang="cs-CZ" dirty="0" smtClean="0"/>
              <a:t>Intervence jsou nejvíce vhodné na individuální terapii, ale mnoho z nich lze také poskytnout v párovém či skupinovém formátu. Cíle léčby zahrnují léčení starých zranění, traumat a vnitřních konfliktů, dosažení větší vhledu ohledně motivace a obranných mechanismů, či zlepšení sebedůvěry.</a:t>
            </a:r>
          </a:p>
        </p:txBody>
      </p:sp>
    </p:spTree>
    <p:extLst>
      <p:ext uri="{BB962C8B-B14F-4D97-AF65-F5344CB8AC3E}">
        <p14:creationId xmlns:p14="http://schemas.microsoft.com/office/powerpoint/2010/main" val="25577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teoretické proudy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Attachmentová teorie a trauma teorie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Narušující zkušenosti v dětství vedou ke strukturálním změnám v mozku, jež mají vliv na narušený pocit „já“ a „druzí“ či na schopnost zvládat emoce a rozumět druhým lidem. Takoví lidé pak na vnímané (byť nereálné) nebezpečí reagují často fight/flight reakcí. Intimní vztah spouští stará emoční schémata s jinou citovo-vazební figurou, která jsou plná strachu a vzteku, což je „dobré hnojivo“ na půdu IPN.</a:t>
            </a:r>
          </a:p>
          <a:p>
            <a:pPr lvl="1"/>
            <a:r>
              <a:rPr lang="cs-CZ" dirty="0"/>
              <a:t>Tyto teorie vysvětlují převážně závažné formy IPN (profil výrazně nárokující*ho a zároveň naštvané*ho partnera*ky</a:t>
            </a:r>
            <a:r>
              <a:rPr lang="cs-CZ" dirty="0" smtClean="0"/>
              <a:t>.</a:t>
            </a:r>
          </a:p>
          <a:p>
            <a:pPr lvl="1"/>
            <a:r>
              <a:rPr lang="cs-CZ" b="1" dirty="0" smtClean="0"/>
              <a:t>Léčba</a:t>
            </a:r>
            <a:r>
              <a:rPr lang="cs-CZ" dirty="0" smtClean="0"/>
              <a:t>: Dlouhodobá psychoterapie (trauma a attachment informovaná)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7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teorií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Široké spektrum IPN -&gt; Nedostatečnost jednotlivých teorií -&gt; Individualizovaná léčba </a:t>
            </a:r>
          </a:p>
          <a:p>
            <a:r>
              <a:rPr lang="cs-CZ" dirty="0" smtClean="0"/>
              <a:t>IPN má </a:t>
            </a:r>
            <a:r>
              <a:rPr lang="cs-CZ" b="1" dirty="0" smtClean="0"/>
              <a:t>multifaktorovou povahu</a:t>
            </a:r>
          </a:p>
          <a:p>
            <a:r>
              <a:rPr lang="cs-CZ" dirty="0" smtClean="0"/>
              <a:t>IPN je </a:t>
            </a:r>
            <a:r>
              <a:rPr lang="cs-CZ" b="1" dirty="0" smtClean="0"/>
              <a:t>nejčastěji </a:t>
            </a:r>
            <a:r>
              <a:rPr lang="cs-CZ" b="1" dirty="0" smtClean="0"/>
              <a:t>vzájemné</a:t>
            </a:r>
            <a:endParaRPr lang="cs-CZ" dirty="0" smtClean="0"/>
          </a:p>
          <a:p>
            <a:r>
              <a:rPr lang="cs-CZ" dirty="0" smtClean="0"/>
              <a:t>IPN </a:t>
            </a:r>
            <a:r>
              <a:rPr lang="cs-CZ" b="1" dirty="0" smtClean="0"/>
              <a:t>nemusíme </a:t>
            </a:r>
            <a:r>
              <a:rPr lang="cs-CZ" b="1" dirty="0" smtClean="0"/>
              <a:t>brát jako genderovou záležitost </a:t>
            </a:r>
            <a:r>
              <a:rPr lang="cs-CZ" dirty="0" smtClean="0"/>
              <a:t>-&gt; je to věc, která se dotýká celého rodinného systému -&gt; holistický pohled na IPN (patriarchát pouze jako jeden z mnoha faktorů)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90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Dotazy...?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2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systém práce s IPN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 b="1" dirty="0" smtClean="0"/>
              <a:t>Intervenční centra</a:t>
            </a:r>
          </a:p>
          <a:p>
            <a:pPr lvl="1"/>
            <a:r>
              <a:rPr lang="cs-CZ" sz="2000" dirty="0" smtClean="0"/>
              <a:t>V zákoně ukotvená sociální služba, musí být v každém kraji. Služby sociální, právní, psychologické – ambulantně, terénně, někdy i pobytově</a:t>
            </a:r>
          </a:p>
          <a:p>
            <a:r>
              <a:rPr lang="cs-CZ" sz="2800" b="1" dirty="0" smtClean="0"/>
              <a:t>Azylové domy</a:t>
            </a:r>
            <a:endParaRPr lang="cs-CZ" sz="2800" b="1" dirty="0"/>
          </a:p>
          <a:p>
            <a:pPr lvl="1"/>
            <a:r>
              <a:rPr lang="cs-CZ" sz="2000" dirty="0" smtClean="0"/>
              <a:t>Většinou s utajenou adresou, poskytují dočasné bydlení pro ženy zasažené IPN a jiné služby</a:t>
            </a:r>
          </a:p>
          <a:p>
            <a:r>
              <a:rPr lang="cs-CZ" sz="2800" b="1" dirty="0" smtClean="0"/>
              <a:t>Institut vykázání</a:t>
            </a:r>
            <a:endParaRPr lang="cs-CZ" sz="2800" b="1" dirty="0"/>
          </a:p>
          <a:p>
            <a:pPr lvl="1"/>
            <a:r>
              <a:rPr lang="cs-CZ" sz="2000" dirty="0" smtClean="0"/>
              <a:t>Policie ČR může na 10 dní vykázat původce násilí ze společného obydlí. Soud může pomocí PO prodloužit až na dobu jednoho roku</a:t>
            </a:r>
            <a:endParaRPr lang="cs-CZ" sz="2000" dirty="0"/>
          </a:p>
          <a:p>
            <a:r>
              <a:rPr lang="cs-CZ" sz="2800" b="1" dirty="0" smtClean="0"/>
              <a:t>Programy pro původce násilí</a:t>
            </a:r>
            <a:endParaRPr lang="cs-CZ" sz="2800" b="1" dirty="0"/>
          </a:p>
          <a:p>
            <a:pPr lvl="1"/>
            <a:r>
              <a:rPr lang="cs-CZ" sz="2000" dirty="0" smtClean="0"/>
              <a:t>Není ukotveno zákonem, hrazeno často z dotací... </a:t>
            </a:r>
            <a:endParaRPr lang="cs-CZ" sz="2000" dirty="0" smtClean="0"/>
          </a:p>
          <a:p>
            <a:r>
              <a:rPr lang="cs-CZ" sz="2800" b="1" dirty="0" smtClean="0"/>
              <a:t>Centra pro dětství bez násilí</a:t>
            </a:r>
          </a:p>
          <a:p>
            <a:pPr lvl="1"/>
            <a:r>
              <a:rPr lang="cs-CZ" sz="2000" dirty="0" smtClean="0"/>
              <a:t>Nový </a:t>
            </a:r>
            <a:r>
              <a:rPr lang="cs-CZ" sz="2000" dirty="0" smtClean="0"/>
              <a:t>trend v ČR – středem zájmu je dítě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948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</a:t>
            </a:r>
            <a:r>
              <a:rPr lang="cs-CZ" dirty="0" smtClean="0"/>
              <a:t>za pozornost!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teď vy...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8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1923256"/>
            <a:ext cx="7286625" cy="3676650"/>
          </a:xfrm>
        </p:spPr>
      </p:pic>
    </p:spTree>
    <p:extLst>
      <p:ext uri="{BB962C8B-B14F-4D97-AF65-F5344CB8AC3E}">
        <p14:creationId xmlns:p14="http://schemas.microsoft.com/office/powerpoint/2010/main" val="654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Dnes trochu té teorie...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 domácího násilí</a:t>
            </a:r>
          </a:p>
          <a:p>
            <a:r>
              <a:rPr lang="cs-CZ" dirty="0" smtClean="0"/>
              <a:t>Prevalence domácího násilí</a:t>
            </a:r>
          </a:p>
          <a:p>
            <a:r>
              <a:rPr lang="cs-CZ" dirty="0" smtClean="0"/>
              <a:t>Definice domácího násilí</a:t>
            </a:r>
          </a:p>
          <a:p>
            <a:r>
              <a:rPr lang="cs-CZ" dirty="0" smtClean="0"/>
              <a:t>Druhy násilí a diferenciace domácího násilí</a:t>
            </a:r>
          </a:p>
          <a:p>
            <a:r>
              <a:rPr lang="cs-CZ" dirty="0" smtClean="0"/>
              <a:t>Etiologie domácího násilí</a:t>
            </a:r>
          </a:p>
          <a:p>
            <a:r>
              <a:rPr lang="cs-CZ" dirty="0" smtClean="0"/>
              <a:t>Rámec práce v domácím násilím v České republice</a:t>
            </a:r>
          </a:p>
          <a:p>
            <a:endParaRPr lang="cs-CZ" dirty="0"/>
          </a:p>
          <a:p>
            <a:pPr marL="369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2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Násilí v rodině	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Domácí násilí</a:t>
            </a:r>
          </a:p>
          <a:p>
            <a:r>
              <a:rPr lang="cs-CZ" sz="2800" b="1" dirty="0" smtClean="0"/>
              <a:t>Násilí v rodině</a:t>
            </a:r>
          </a:p>
          <a:p>
            <a:r>
              <a:rPr lang="cs-CZ" sz="2800" b="1" dirty="0" smtClean="0"/>
              <a:t>Zneužívání partnerem*kou</a:t>
            </a:r>
          </a:p>
          <a:p>
            <a:pPr marL="36900" indent="0">
              <a:buNone/>
            </a:pPr>
            <a:r>
              <a:rPr lang="cs-CZ" sz="2800" b="1" dirty="0" smtClean="0"/>
              <a:t>    (...)</a:t>
            </a:r>
          </a:p>
          <a:p>
            <a:r>
              <a:rPr lang="cs-CZ" sz="2800" b="1" dirty="0" smtClean="0"/>
              <a:t>Intimní partnerské násilí (IPN)</a:t>
            </a:r>
          </a:p>
        </p:txBody>
      </p:sp>
    </p:spTree>
    <p:extLst>
      <p:ext uri="{BB962C8B-B14F-4D97-AF65-F5344CB8AC3E}">
        <p14:creationId xmlns:p14="http://schemas.microsoft.com/office/powerpoint/2010/main" val="3264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Ranné 18. století – právo mužů bít své ženy rozšířeno ve světě</a:t>
            </a:r>
          </a:p>
          <a:p>
            <a:r>
              <a:rPr lang="cs-CZ" dirty="0" smtClean="0"/>
              <a:t>19. století – první feministické vlny – od tohoto práva se postupně upouští</a:t>
            </a:r>
          </a:p>
          <a:p>
            <a:r>
              <a:rPr lang="cs-CZ" dirty="0" smtClean="0"/>
              <a:t>Začátkem 20. století začínají policejní orgány řešit případy DN, ač bez zásahů vůči původcům</a:t>
            </a:r>
          </a:p>
          <a:p>
            <a:endParaRPr lang="cs-CZ" dirty="0" smtClean="0"/>
          </a:p>
          <a:p>
            <a:r>
              <a:rPr lang="cs-CZ" dirty="0" smtClean="0"/>
              <a:t>Doba před 70. léty: tzv. </a:t>
            </a:r>
            <a:r>
              <a:rPr lang="cs-CZ" b="1" dirty="0" smtClean="0"/>
              <a:t>Věk popření.</a:t>
            </a:r>
            <a:r>
              <a:rPr lang="cs-CZ" dirty="0" smtClean="0"/>
              <a:t> Násilí se řešilo až ve chvíli, kdy eskalovalo k vraždě.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1971: první azylový dům pro týrané ženy v USA</a:t>
            </a:r>
          </a:p>
        </p:txBody>
      </p:sp>
    </p:spTree>
    <p:extLst>
      <p:ext uri="{BB962C8B-B14F-4D97-AF65-F5344CB8AC3E}">
        <p14:creationId xmlns:p14="http://schemas.microsoft.com/office/powerpoint/2010/main" val="31676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1993: OSN vydává Deklaraci pro odstranění násilí na ženách, která žádá státy světa, aby DN vnímali jako kriminální akt</a:t>
            </a:r>
          </a:p>
          <a:p>
            <a:r>
              <a:rPr lang="cs-CZ" dirty="0"/>
              <a:t>90. léta: ve světě vznikají první legální normy pro potírání DN</a:t>
            </a:r>
          </a:p>
          <a:p>
            <a:r>
              <a:rPr lang="cs-CZ" dirty="0"/>
              <a:t>2004: v Česku </a:t>
            </a:r>
            <a:r>
              <a:rPr lang="cs-CZ" dirty="0">
                <a:effectLst/>
              </a:rPr>
              <a:t>do tehdejšího trestního zákona včleněna nová skutková podstata Týrání osoby žijící ve společném obydlí (dnes §199 trestního zákoníku)</a:t>
            </a:r>
          </a:p>
          <a:p>
            <a:r>
              <a:rPr lang="cs-CZ" dirty="0">
                <a:effectLst/>
              </a:rPr>
              <a:t>2011: Istanbulská úmluva – první legálně závazný dokument v Evropě (Česko stále neratifikovalo) 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2.1524"/>
  <p:tag name="SLIDO_PRESENTATION_ID" val="00000000-0000-0000-0000-000000000000"/>
  <p:tag name="SLIDO_EVENT_UUID" val="0ec6021c-6645-40e7-bb4d-ebfa5e8ba5d9"/>
  <p:tag name="SLIDO_EVENT_SECTION_UUID" val="b9a66d4e-2e27-4049-9d2c-eefd561ad8f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3137</TotalTime>
  <Words>2143</Words>
  <Application>Microsoft Office PowerPoint</Application>
  <PresentationFormat>Widescreen</PresentationFormat>
  <Paragraphs>218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Garamond</vt:lpstr>
      <vt:lpstr>Trebuchet MS</vt:lpstr>
      <vt:lpstr>Wingdings</vt:lpstr>
      <vt:lpstr>Wingdings 2</vt:lpstr>
      <vt:lpstr>Slate</vt:lpstr>
      <vt:lpstr>Násilí v rodině</vt:lpstr>
      <vt:lpstr>Obsah kurzu</vt:lpstr>
      <vt:lpstr>Podmínky pro splnění</vt:lpstr>
      <vt:lpstr>Představení</vt:lpstr>
      <vt:lpstr>PowerPoint Presentation</vt:lpstr>
      <vt:lpstr>Dnes trochu té teorie...</vt:lpstr>
      <vt:lpstr>Násilí v rodině </vt:lpstr>
      <vt:lpstr>Historie DN</vt:lpstr>
      <vt:lpstr>Historie DN</vt:lpstr>
      <vt:lpstr>Jak moc je násilí rozšířené?</vt:lpstr>
      <vt:lpstr>Jak moc je násilí rozšířené?</vt:lpstr>
      <vt:lpstr>Definice pojmu domácí násilí</vt:lpstr>
      <vt:lpstr>Definice pojmu násilí</vt:lpstr>
      <vt:lpstr>Formy intimního partnerského násilí</vt:lpstr>
      <vt:lpstr>Formy intimního partnerského násilí</vt:lpstr>
      <vt:lpstr>Formy intimního partnerského násilí</vt:lpstr>
      <vt:lpstr>Formy intimního partnerského násilí</vt:lpstr>
      <vt:lpstr>Formy intimního partnerského násilí</vt:lpstr>
      <vt:lpstr>Dotazy...?</vt:lpstr>
      <vt:lpstr>Diferenciace násilí</vt:lpstr>
      <vt:lpstr>Diferenciace násilí</vt:lpstr>
      <vt:lpstr>Diferenciace násilí</vt:lpstr>
      <vt:lpstr>Diferenciace násilí</vt:lpstr>
      <vt:lpstr>Diferenciace násilí</vt:lpstr>
      <vt:lpstr>Dotazy...?</vt:lpstr>
      <vt:lpstr>Etiologie intimního partnerského násilí (IPN)</vt:lpstr>
      <vt:lpstr>Etiologie IPN</vt:lpstr>
      <vt:lpstr>Etiologie IPN</vt:lpstr>
      <vt:lpstr>Gender-inkluzivní model</vt:lpstr>
      <vt:lpstr>Gender-inkluzivní model</vt:lpstr>
      <vt:lpstr>Hlavní teoretické proudy</vt:lpstr>
      <vt:lpstr>Hlavní teoretické proudy</vt:lpstr>
      <vt:lpstr>Hlavní teoretické proudy</vt:lpstr>
      <vt:lpstr>Hlavní teoretické proudy</vt:lpstr>
      <vt:lpstr>Hlavní teoretické proudy</vt:lpstr>
      <vt:lpstr>Shrnutí teorií</vt:lpstr>
      <vt:lpstr>Dotazy...?</vt:lpstr>
      <vt:lpstr>Český systém práce s IPN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Násilí v rodině</dc:title>
  <dc:creator>Jiří Ammer</dc:creator>
  <cp:lastModifiedBy>Jiří Ammer</cp:lastModifiedBy>
  <cp:revision>56</cp:revision>
  <dcterms:created xsi:type="dcterms:W3CDTF">2021-04-10T08:35:07Z</dcterms:created>
  <dcterms:modified xsi:type="dcterms:W3CDTF">2021-11-04T20:49:32Z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0.17.2.1524</vt:lpwstr>
  </property>
</Properties>
</file>