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5" r:id="rId12"/>
    <p:sldId id="263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53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87" autoAdjust="0"/>
    <p:restoredTop sz="96270" autoAdjust="0"/>
  </p:normalViewPr>
  <p:slideViewPr>
    <p:cSldViewPr snapToGrid="0">
      <p:cViewPr varScale="1">
        <p:scale>
          <a:sx n="91" d="100"/>
          <a:sy n="91" d="100"/>
        </p:scale>
        <p:origin x="1528" y="8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Grafický objekt 2">
            <a:extLst>
              <a:ext uri="{FF2B5EF4-FFF2-40B4-BE49-F238E27FC236}">
                <a16:creationId xmlns:a16="http://schemas.microsoft.com/office/drawing/2014/main" id="{D8BC744D-9E4E-8B48-B82E-E51F84B262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Grafický objekt 2">
            <a:extLst>
              <a:ext uri="{FF2B5EF4-FFF2-40B4-BE49-F238E27FC236}">
                <a16:creationId xmlns:a16="http://schemas.microsoft.com/office/drawing/2014/main" id="{640AB289-8C5D-424D-B939-16D29422D5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0DFC9C44-48CA-4846-8B43-6B4C0D0B35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C26ECF42-D1F0-BA45-BC24-346D500DCF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A681C5DD-27CD-AB4B-A3EE-BB76032D25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5" name="Grafický objekt 2">
            <a:extLst>
              <a:ext uri="{FF2B5EF4-FFF2-40B4-BE49-F238E27FC236}">
                <a16:creationId xmlns:a16="http://schemas.microsoft.com/office/drawing/2014/main" id="{4397D438-0A7B-5A41-8932-CCBA698B0C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>
            <a:extLst>
              <a:ext uri="{FF2B5EF4-FFF2-40B4-BE49-F238E27FC236}">
                <a16:creationId xmlns:a16="http://schemas.microsoft.com/office/drawing/2014/main" id="{E4B3D8F6-6DC4-8342-B35E-2D6CEE4ECB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2626" y="2731338"/>
            <a:ext cx="5378748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Grafický objekt 2">
            <a:extLst>
              <a:ext uri="{FF2B5EF4-FFF2-40B4-BE49-F238E27FC236}">
                <a16:creationId xmlns:a16="http://schemas.microsoft.com/office/drawing/2014/main" id="{684F50E3-DDBE-ED4E-A6F3-F54E54681F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Grafický objekt 2">
            <a:extLst>
              <a:ext uri="{FF2B5EF4-FFF2-40B4-BE49-F238E27FC236}">
                <a16:creationId xmlns:a16="http://schemas.microsoft.com/office/drawing/2014/main" id="{603E15C8-958C-1B46-ABD5-79FCCA4A6E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1" name="Grafický objekt 2">
            <a:extLst>
              <a:ext uri="{FF2B5EF4-FFF2-40B4-BE49-F238E27FC236}">
                <a16:creationId xmlns:a16="http://schemas.microsoft.com/office/drawing/2014/main" id="{4FC7F1ED-EED9-EB49-9C04-07FA08D84A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2" name="Grafický objekt 2">
            <a:extLst>
              <a:ext uri="{FF2B5EF4-FFF2-40B4-BE49-F238E27FC236}">
                <a16:creationId xmlns:a16="http://schemas.microsoft.com/office/drawing/2014/main" id="{A08CEBCA-B5DE-934F-9AB7-5DA1FA552C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Grafický objekt 2">
            <a:extLst>
              <a:ext uri="{FF2B5EF4-FFF2-40B4-BE49-F238E27FC236}">
                <a16:creationId xmlns:a16="http://schemas.microsoft.com/office/drawing/2014/main" id="{DA9B4C72-1A09-404C-8E24-6D1F23CB1A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Grafický objekt 2">
            <a:extLst>
              <a:ext uri="{FF2B5EF4-FFF2-40B4-BE49-F238E27FC236}">
                <a16:creationId xmlns:a16="http://schemas.microsoft.com/office/drawing/2014/main" id="{27707621-F6D6-464D-8623-5E6E356A0F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7" name="Grafický objekt 2">
            <a:extLst>
              <a:ext uri="{FF2B5EF4-FFF2-40B4-BE49-F238E27FC236}">
                <a16:creationId xmlns:a16="http://schemas.microsoft.com/office/drawing/2014/main" id="{95E73665-5678-A64D-84D9-3EEF3C034D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Grafický objekt 2">
            <a:extLst>
              <a:ext uri="{FF2B5EF4-FFF2-40B4-BE49-F238E27FC236}">
                <a16:creationId xmlns:a16="http://schemas.microsoft.com/office/drawing/2014/main" id="{796B0F20-D3A7-AF4A-A88B-9A5F4B402B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.oecd.org/eduatt/population-with-tertiary-education.ht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jcuh6TIkjKw&amp;t=625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372530-64B8-5D43-8517-E94647492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SOCn5020 	Sociologie vzdělávání </a:t>
            </a:r>
            <a:br>
              <a:rPr lang="cs-CZ" dirty="0"/>
            </a:br>
            <a:r>
              <a:rPr lang="cs-CZ" dirty="0"/>
              <a:t>			a evaluační výzkum</a:t>
            </a:r>
            <a:br>
              <a:rPr lang="cs-CZ" dirty="0"/>
            </a:br>
            <a:r>
              <a:rPr lang="cs-CZ" dirty="0"/>
              <a:t>Role vzdělání v životě jednotlivce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7D72D84-5A84-6E4E-A582-2F3CF5FFA1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Tomáš Doseděl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92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C802F-022E-4347-AE72-DAF60B27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/>
              <a:t>SOCn5020: Sociologie vzdělávání a evaluační výzkum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71C9B-EDFC-4167-9CFE-D6C9152A8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10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19FA5-5262-40B3-B1C2-0BBD62F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Západ vs. Východ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2D6E83-2142-480F-81C7-A8BCA90A1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535998"/>
          </a:xfrm>
        </p:spPr>
        <p:txBody>
          <a:bodyPr/>
          <a:lstStyle/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Základní:	</a:t>
            </a:r>
            <a:r>
              <a:rPr lang="cs-CZ" dirty="0"/>
              <a:t>26 733		100</a:t>
            </a:r>
          </a:p>
          <a:p>
            <a:r>
              <a:rPr lang="cs-CZ" b="1" dirty="0"/>
              <a:t>Vyučení:</a:t>
            </a:r>
            <a:r>
              <a:rPr lang="cs-CZ" dirty="0"/>
              <a:t>	29 776		111</a:t>
            </a:r>
          </a:p>
          <a:p>
            <a:r>
              <a:rPr lang="cs-CZ" b="1" dirty="0"/>
              <a:t>Maturita:</a:t>
            </a:r>
            <a:r>
              <a:rPr lang="cs-CZ" dirty="0"/>
              <a:t>	37 312		140</a:t>
            </a:r>
          </a:p>
          <a:p>
            <a:r>
              <a:rPr lang="cs-CZ" b="1" dirty="0"/>
              <a:t>VŠ (Mgr):</a:t>
            </a:r>
            <a:r>
              <a:rPr lang="cs-CZ" dirty="0"/>
              <a:t>	58 393		218</a:t>
            </a:r>
          </a:p>
          <a:p>
            <a:endParaRPr lang="cs-CZ" b="1" dirty="0"/>
          </a:p>
          <a:p>
            <a:pPr marL="54000" indent="0"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E8FB35B-531D-4C4E-AC6C-F9569BCE9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00" y="1026000"/>
            <a:ext cx="84010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98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C802F-022E-4347-AE72-DAF60B27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/>
              <a:t>SOCn5020: Sociologie vzdělávání a evaluační výzkum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71C9B-EDFC-4167-9CFE-D6C9152A8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19FA5-5262-40B3-B1C2-0BBD62F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Západ vs. Východ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2D6E83-2142-480F-81C7-A8BCA90A1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Inflace vzdělání</a:t>
            </a:r>
            <a:r>
              <a:rPr lang="cs-CZ" dirty="0"/>
              <a:t>: nic výrazného</a:t>
            </a:r>
          </a:p>
          <a:p>
            <a:r>
              <a:rPr lang="cs-CZ" b="1" dirty="0"/>
              <a:t>Post-socialistické země:</a:t>
            </a:r>
            <a:r>
              <a:rPr lang="cs-CZ" dirty="0"/>
              <a:t> prudký nárůst návratnosti v 1990s</a:t>
            </a:r>
          </a:p>
          <a:p>
            <a:r>
              <a:rPr lang="cs-CZ" b="1" dirty="0"/>
              <a:t>Po roce 2009 (krize 2007/8):</a:t>
            </a:r>
            <a:r>
              <a:rPr lang="cs-CZ" dirty="0"/>
              <a:t> na Západě mírné zakolísání, na Východě stále rosteme</a:t>
            </a:r>
          </a:p>
          <a:p>
            <a:endParaRPr lang="cs-CZ" dirty="0"/>
          </a:p>
          <a:p>
            <a:r>
              <a:rPr lang="cs-CZ" dirty="0"/>
              <a:t>Post-socialistické země stále nejsou saturovány absolventy vysokých škol</a:t>
            </a:r>
          </a:p>
          <a:p>
            <a:pPr marL="54000" indent="0">
              <a:buNone/>
            </a:pPr>
            <a:r>
              <a:rPr lang="cs-CZ" dirty="0">
                <a:hlinkClick r:id="rId2"/>
              </a:rPr>
              <a:t>https://data.oecd.org/eduatt/population-with-tertiary-education.htm</a:t>
            </a:r>
            <a:endParaRPr lang="cs-CZ" dirty="0"/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8132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C802F-022E-4347-AE72-DAF60B27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/>
              <a:t>SOCn5020: Sociologie vzdělávání a evaluační výzkum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71C9B-EDFC-4167-9CFE-D6C9152A8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12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19FA5-5262-40B3-B1C2-0BBD62F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Tři role univerzit (Keller, Tvrdý)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2D6E83-2142-480F-81C7-A8BCA90A1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Chrám</a:t>
            </a:r>
          </a:p>
          <a:p>
            <a:pPr marL="54000" indent="0">
              <a:buNone/>
            </a:pPr>
            <a:r>
              <a:rPr lang="cs-CZ" dirty="0"/>
              <a:t>Elitní vzdělání pro úzkou skupinu vyvolených</a:t>
            </a:r>
          </a:p>
          <a:p>
            <a:pPr marL="54000" indent="0">
              <a:buNone/>
            </a:pPr>
            <a:r>
              <a:rPr lang="cs-CZ" dirty="0"/>
              <a:t>Zasvěcení do tajných nauk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b="1" dirty="0"/>
              <a:t>Výtah</a:t>
            </a:r>
          </a:p>
          <a:p>
            <a:pPr marL="54000" indent="0">
              <a:buNone/>
            </a:pPr>
            <a:r>
              <a:rPr lang="cs-CZ" dirty="0"/>
              <a:t>Možnost zlepšení sociální pozice</a:t>
            </a:r>
          </a:p>
          <a:p>
            <a:pPr marL="54000" indent="0">
              <a:buNone/>
            </a:pPr>
            <a:r>
              <a:rPr lang="cs-CZ" dirty="0"/>
              <a:t>Sociální vzestup (vzestupná mobilita)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b="1" dirty="0"/>
              <a:t>Pojišťovna</a:t>
            </a:r>
          </a:p>
          <a:p>
            <a:pPr marL="54000" indent="0">
              <a:buNone/>
            </a:pPr>
            <a:r>
              <a:rPr lang="cs-CZ" dirty="0"/>
              <a:t>Vzdělání ve vyšších vrstvách de facto povinnost</a:t>
            </a:r>
          </a:p>
          <a:p>
            <a:pPr marL="54000" indent="0">
              <a:buNone/>
            </a:pPr>
            <a:r>
              <a:rPr lang="cs-CZ" dirty="0"/>
              <a:t>Pojistka proti sociálnímu pádu (sestupná mobilita)</a:t>
            </a:r>
          </a:p>
          <a:p>
            <a:pPr marL="54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4023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C802F-022E-4347-AE72-DAF60B27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/>
              <a:t>SOCn5020: Sociologie vzdělávání a evaluační výzkum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71C9B-EDFC-4167-9CFE-D6C9152A8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19FA5-5262-40B3-B1C2-0BBD62F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Lidský kapitál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2D6E83-2142-480F-81C7-A8BCA90A1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je to vůbec ten kapitál?</a:t>
            </a:r>
          </a:p>
          <a:p>
            <a:endParaRPr lang="cs-CZ" dirty="0"/>
          </a:p>
          <a:p>
            <a:r>
              <a:rPr lang="cs-CZ" dirty="0"/>
              <a:t>Ze sociologie známe kapitálů spoustu: kulturní, sociální, ekonomický, symbolický…</a:t>
            </a:r>
          </a:p>
          <a:p>
            <a:r>
              <a:rPr lang="cs-CZ" dirty="0"/>
              <a:t>Z každodenního života nejvíce kapitál ekonomický</a:t>
            </a:r>
          </a:p>
          <a:p>
            <a:endParaRPr lang="cs-CZ" dirty="0"/>
          </a:p>
          <a:p>
            <a:r>
              <a:rPr lang="cs-CZ" b="1" dirty="0"/>
              <a:t>Ale jak bychom mohli kapitál (obecně) definovat?</a:t>
            </a:r>
          </a:p>
          <a:p>
            <a:pPr marL="54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5795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C802F-022E-4347-AE72-DAF60B27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/>
              <a:t>SOCn5020: Sociologie vzdělávání a evaluační výzkum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71C9B-EDFC-4167-9CFE-D6C9152A8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19FA5-5262-40B3-B1C2-0BBD62F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Lidský kapitál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2D6E83-2142-480F-81C7-A8BCA90A1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Kapitál je něco, čím disponujeme, tedy co můžeme použít k prosazení svých zájmů</a:t>
            </a:r>
          </a:p>
          <a:p>
            <a:endParaRPr lang="cs-CZ" b="1" dirty="0"/>
          </a:p>
          <a:p>
            <a:r>
              <a:rPr lang="cs-CZ" b="1" dirty="0"/>
              <a:t>Lidský kapitál: </a:t>
            </a:r>
            <a:r>
              <a:rPr lang="cs-CZ" dirty="0"/>
              <a:t>prosazujeme svůj zájem na trhu práce</a:t>
            </a:r>
          </a:p>
          <a:p>
            <a:endParaRPr lang="cs-CZ" b="1" dirty="0"/>
          </a:p>
          <a:p>
            <a:r>
              <a:rPr lang="cs-CZ" dirty="0"/>
              <a:t>Zájem továrníka vs. zájem zaměstnance</a:t>
            </a:r>
          </a:p>
          <a:p>
            <a:pPr marL="54000" indent="0">
              <a:buNone/>
            </a:pPr>
            <a:r>
              <a:rPr lang="cs-CZ" dirty="0"/>
              <a:t>Zaměstnanci s vyšším lidským kapitálem umí vyrábět lepší výrobky</a:t>
            </a:r>
          </a:p>
          <a:p>
            <a:pPr marL="54000" indent="0">
              <a:buNone/>
            </a:pPr>
            <a:r>
              <a:rPr lang="cs-CZ" dirty="0"/>
              <a:t>Zaměstnanci s vyšším vzděláním vydělávají více peněz</a:t>
            </a:r>
          </a:p>
          <a:p>
            <a:endParaRPr lang="cs-CZ" dirty="0"/>
          </a:p>
          <a:p>
            <a:r>
              <a:rPr lang="cs-CZ" dirty="0"/>
              <a:t>Pohled OECD: </a:t>
            </a:r>
            <a:r>
              <a:rPr lang="cs-CZ" i="1" dirty="0"/>
              <a:t>jakékoliv dovednosti, schopnosti a vlastnosti jedince, které usnadňují vytváření osobního, sociálního a ekonomického blaha </a:t>
            </a:r>
          </a:p>
          <a:p>
            <a:pPr marL="54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893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C802F-022E-4347-AE72-DAF60B27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/>
              <a:t>SOCn5020: Sociologie vzdělávání a evaluační výzkum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71C9B-EDFC-4167-9CFE-D6C9152A8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4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19FA5-5262-40B3-B1C2-0BBD62F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Lidský kapitál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2D6E83-2142-480F-81C7-A8BCA90A1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Kapitál je něco, čím disponujeme, tedy co můžeme použít k prosazení svých zájmů</a:t>
            </a:r>
          </a:p>
          <a:p>
            <a:endParaRPr lang="cs-CZ" b="1" dirty="0"/>
          </a:p>
          <a:p>
            <a:r>
              <a:rPr lang="cs-CZ" b="1" dirty="0"/>
              <a:t>Lidský kapitál: </a:t>
            </a:r>
            <a:r>
              <a:rPr lang="cs-CZ" dirty="0"/>
              <a:t>prosazujeme svůj zájem na trhu práce</a:t>
            </a:r>
          </a:p>
          <a:p>
            <a:endParaRPr lang="cs-CZ" b="1" dirty="0"/>
          </a:p>
          <a:p>
            <a:r>
              <a:rPr lang="cs-CZ" dirty="0"/>
              <a:t>Zájem továrníka vs. zájem zaměstnance</a:t>
            </a:r>
          </a:p>
          <a:p>
            <a:endParaRPr lang="cs-CZ" dirty="0"/>
          </a:p>
          <a:p>
            <a:r>
              <a:rPr lang="cs-CZ" dirty="0"/>
              <a:t>Pohled OECD: </a:t>
            </a:r>
            <a:r>
              <a:rPr lang="cs-CZ" i="1" dirty="0"/>
              <a:t>jakékoliv dovednosti, schopnosti a vlastnosti jedince, které usnadňují vytváření osobního, sociálního a ekonomického blaha </a:t>
            </a:r>
          </a:p>
          <a:p>
            <a:pPr marL="54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9320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C802F-022E-4347-AE72-DAF60B27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/>
              <a:t>SOCn5020: Sociologie vzdělávání a evaluační výzkum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71C9B-EDFC-4167-9CFE-D6C9152A8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5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19FA5-5262-40B3-B1C2-0BBD62F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Návratnost vzdělání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2D6E83-2142-480F-81C7-A8BCA90A1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Vyšší příjem</a:t>
            </a:r>
          </a:p>
          <a:p>
            <a:r>
              <a:rPr lang="cs-CZ" dirty="0"/>
              <a:t>Lepší zaměstnání</a:t>
            </a:r>
          </a:p>
          <a:p>
            <a:r>
              <a:rPr lang="cs-CZ" dirty="0"/>
              <a:t>Nižší riziko nezaměstnanosti</a:t>
            </a:r>
          </a:p>
          <a:p>
            <a:r>
              <a:rPr lang="cs-CZ" dirty="0"/>
              <a:t>Stabilnější rodinný život</a:t>
            </a:r>
          </a:p>
          <a:p>
            <a:r>
              <a:rPr lang="cs-CZ" dirty="0"/>
              <a:t>Lepší zdravotní stav a delší život</a:t>
            </a:r>
          </a:p>
          <a:p>
            <a:r>
              <a:rPr lang="cs-CZ" dirty="0"/>
              <a:t>Nižší kriminalita a vyšší angažovanost</a:t>
            </a:r>
          </a:p>
          <a:p>
            <a:r>
              <a:rPr lang="cs-CZ" dirty="0"/>
              <a:t>Vyšší subjektivní štěstí</a:t>
            </a:r>
          </a:p>
          <a:p>
            <a:pPr marL="54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8096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C802F-022E-4347-AE72-DAF60B27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/>
              <a:t>SOCn5020: Sociologie vzdělávání a evaluační výzkum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71C9B-EDFC-4167-9CFE-D6C9152A8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6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19FA5-5262-40B3-B1C2-0BBD62F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Návratnost vzdělání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2D6E83-2142-480F-81C7-A8BCA90A1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r>
              <a:rPr lang="cs-CZ" dirty="0">
                <a:hlinkClick r:id="rId2"/>
              </a:rPr>
              <a:t>https://www.youtube.com/watch?v=jcuh6TIkjKw&amp;t=625s</a:t>
            </a:r>
            <a:endParaRPr lang="cs-CZ" dirty="0"/>
          </a:p>
          <a:p>
            <a:pPr marL="54000" indent="0"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157E169-0AF8-4996-9204-E0019A64A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548" y="1296002"/>
            <a:ext cx="4614903" cy="352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89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C802F-022E-4347-AE72-DAF60B27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/>
              <a:t>SOCn5020: Sociologie vzdělávání a evaluační výzkum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71C9B-EDFC-4167-9CFE-D6C9152A8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7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19FA5-5262-40B3-B1C2-0BBD62F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Funguje vzdělání?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2D6E83-2142-480F-81C7-A8BCA90A1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Problém selektivity</a:t>
            </a:r>
          </a:p>
          <a:p>
            <a:pPr marL="54000" indent="0">
              <a:buNone/>
            </a:pPr>
            <a:r>
              <a:rPr lang="cs-CZ" dirty="0"/>
              <a:t>vybíráme ty nejlepší a dáváme jim na to diplom</a:t>
            </a:r>
          </a:p>
          <a:p>
            <a:endParaRPr lang="cs-CZ" dirty="0"/>
          </a:p>
          <a:p>
            <a:r>
              <a:rPr lang="cs-CZ" b="1" dirty="0"/>
              <a:t>(Vysoká) škola jako zdroj znalostí, dovedností, hodnot</a:t>
            </a:r>
          </a:p>
          <a:p>
            <a:pPr marL="54000" indent="0">
              <a:buNone/>
            </a:pPr>
            <a:r>
              <a:rPr lang="cs-CZ" dirty="0"/>
              <a:t>homogenizace společnosti</a:t>
            </a:r>
          </a:p>
          <a:p>
            <a:pPr marL="54000" indent="0">
              <a:buNone/>
            </a:pPr>
            <a:r>
              <a:rPr lang="cs-CZ" dirty="0"/>
              <a:t>viz např. </a:t>
            </a:r>
            <a:r>
              <a:rPr lang="cs-CZ" dirty="0" err="1"/>
              <a:t>postmaterialismus</a:t>
            </a:r>
            <a:endParaRPr lang="cs-CZ" dirty="0"/>
          </a:p>
          <a:p>
            <a:pPr marL="54000" indent="0">
              <a:buNone/>
            </a:pPr>
            <a:r>
              <a:rPr lang="cs-CZ" dirty="0"/>
              <a:t>signalizační teorie</a:t>
            </a:r>
          </a:p>
          <a:p>
            <a:pPr marL="54000" indent="0">
              <a:buNone/>
            </a:pPr>
            <a:r>
              <a:rPr lang="cs-CZ" dirty="0"/>
              <a:t>devalvace vzdělání</a:t>
            </a:r>
          </a:p>
          <a:p>
            <a:pPr marL="54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9753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C802F-022E-4347-AE72-DAF60B27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/>
              <a:t>SOCn5020: Sociologie vzdělávání a evaluační výzkum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71C9B-EDFC-4167-9CFE-D6C9152A8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8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19FA5-5262-40B3-B1C2-0BBD62F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Západ vs. Východ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2D6E83-2142-480F-81C7-A8BCA90A1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Inflace vzdělání</a:t>
            </a:r>
            <a:r>
              <a:rPr lang="cs-CZ" dirty="0"/>
              <a:t>: nic výrazného</a:t>
            </a:r>
          </a:p>
          <a:p>
            <a:r>
              <a:rPr lang="cs-CZ" b="1" dirty="0"/>
              <a:t>Post-socialistické země:</a:t>
            </a:r>
            <a:r>
              <a:rPr lang="cs-CZ" dirty="0"/>
              <a:t> prudký nárůst návratnosti v 1990s</a:t>
            </a:r>
          </a:p>
          <a:p>
            <a:pPr marL="54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4343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C802F-022E-4347-AE72-DAF60B27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/>
              <a:t>SOCn5020: Sociologie vzdělávání a evaluační výzkum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71C9B-EDFC-4167-9CFE-D6C9152A8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9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19FA5-5262-40B3-B1C2-0BBD62F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Západ vs. Východ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2D6E83-2142-480F-81C7-A8BCA90A1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535998"/>
          </a:xfrm>
        </p:spPr>
        <p:txBody>
          <a:bodyPr/>
          <a:lstStyle/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pPr marL="54000" indent="0">
              <a:buNone/>
            </a:pPr>
            <a:endParaRPr lang="cs-CZ" b="1" dirty="0"/>
          </a:p>
          <a:p>
            <a:pPr marL="54000" indent="0"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E8FB35B-531D-4C4E-AC6C-F9569BCE9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00" y="1026000"/>
            <a:ext cx="84010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6432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4-3-en.potx" id="{45AE9CBB-A3E5-45CE-BCD2-1D997B21442F}" vid="{3E3C82C0-9353-41A7-BA2C-44B782E2B268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muni-fss-prezentace-4-3-en</Template>
  <TotalTime>1764</TotalTime>
  <Words>505</Words>
  <Application>Microsoft Office PowerPoint</Application>
  <PresentationFormat>Předvádění na obrazovce (4:3)</PresentationFormat>
  <Paragraphs>123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Tahoma</vt:lpstr>
      <vt:lpstr>Wingdings</vt:lpstr>
      <vt:lpstr>Presentation_MU_EN</vt:lpstr>
      <vt:lpstr>SOCn5020  Sociologie vzdělávání     a evaluační výzkum Role vzdělání v životě jednotlivce</vt:lpstr>
      <vt:lpstr>Lidský kapitál</vt:lpstr>
      <vt:lpstr>Lidský kapitál</vt:lpstr>
      <vt:lpstr>Lidský kapitál</vt:lpstr>
      <vt:lpstr>Návratnost vzdělání</vt:lpstr>
      <vt:lpstr>Návratnost vzdělání</vt:lpstr>
      <vt:lpstr>Funguje vzdělání?</vt:lpstr>
      <vt:lpstr>Západ vs. Východ</vt:lpstr>
      <vt:lpstr>Západ vs. Východ</vt:lpstr>
      <vt:lpstr>Západ vs. Východ</vt:lpstr>
      <vt:lpstr>Západ vs. Východ</vt:lpstr>
      <vt:lpstr>Tři role univerzit (Keller, Tvrdý)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Stal se prekariát v současné Evropě samostatnou sociální třídou?</dc:title>
  <dc:creator>Tomáš Tomáš</dc:creator>
  <cp:lastModifiedBy>Tomáš Tomáš</cp:lastModifiedBy>
  <cp:revision>39</cp:revision>
  <dcterms:created xsi:type="dcterms:W3CDTF">2021-06-21T19:13:01Z</dcterms:created>
  <dcterms:modified xsi:type="dcterms:W3CDTF">2021-09-19T12:24:36Z</dcterms:modified>
</cp:coreProperties>
</file>