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7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321" userDrawn="1">
          <p15:clr>
            <a:srgbClr val="A4A3A4"/>
          </p15:clr>
        </p15:guide>
        <p15:guide id="7" pos="5418" userDrawn="1">
          <p15:clr>
            <a:srgbClr val="A4A3A4"/>
          </p15:clr>
        </p15:guide>
        <p15:guide id="8" pos="682" userDrawn="1">
          <p15:clr>
            <a:srgbClr val="A4A3A4"/>
          </p15:clr>
        </p15:guide>
        <p15:guide id="9" pos="2766" userDrawn="1">
          <p15:clr>
            <a:srgbClr val="A4A3A4"/>
          </p15:clr>
        </p15:guide>
        <p15:guide id="10" pos="297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A53"/>
    <a:srgbClr val="9100DC"/>
    <a:srgbClr val="00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787" autoAdjust="0"/>
    <p:restoredTop sz="96270" autoAdjust="0"/>
  </p:normalViewPr>
  <p:slideViewPr>
    <p:cSldViewPr snapToGrid="0">
      <p:cViewPr varScale="1">
        <p:scale>
          <a:sx n="115" d="100"/>
          <a:sy n="115" d="100"/>
        </p:scale>
        <p:origin x="1656" y="10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/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6" name="Grafický objekt 5">
            <a:extLst>
              <a:ext uri="{FF2B5EF4-FFF2-40B4-BE49-F238E27FC236}">
                <a16:creationId xmlns:a16="http://schemas.microsoft.com/office/drawing/2014/main" id="{601D3E6C-8A25-405E-A952-4F92A22C63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, images,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539998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3999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3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688459" y="4500000"/>
            <a:ext cx="3915000" cy="1331998"/>
          </a:xfrm>
        </p:spPr>
        <p:txBody>
          <a:bodyPr lIns="0" tIns="0" rIns="0" bIns="0" numCol="1" spcCol="324000">
            <a:noAutofit/>
          </a:bodyPr>
          <a:lstStyle>
            <a:lvl1pPr marL="0" marR="0" indent="0" algn="l" defTabSz="914400" rtl="0" eaLnBrk="1" fontAlgn="base" latinLnBrk="0" hangingPunct="1">
              <a:lnSpc>
                <a:spcPts val="135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4689002" y="4068000"/>
            <a:ext cx="3915000" cy="360000"/>
          </a:xfrm>
        </p:spPr>
        <p:txBody>
          <a:bodyPr/>
          <a:lstStyle>
            <a:lvl1pPr algn="l">
              <a:lnSpc>
                <a:spcPts val="825"/>
              </a:lnSpc>
              <a:defRPr sz="825" b="1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4688459" y="718713"/>
            <a:ext cx="3915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16" name="Grafický objekt 2">
            <a:extLst>
              <a:ext uri="{FF2B5EF4-FFF2-40B4-BE49-F238E27FC236}">
                <a16:creationId xmlns:a16="http://schemas.microsoft.com/office/drawing/2014/main" id="{D8BC744D-9E4E-8B48-B82E-E51F84B262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640AB289-8C5D-424D-B939-16D29422D52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8" name="Grafický objekt 5">
            <a:extLst>
              <a:ext uri="{FF2B5EF4-FFF2-40B4-BE49-F238E27FC236}">
                <a16:creationId xmlns:a16="http://schemas.microsoft.com/office/drawing/2014/main" id="{0DFC9C44-48CA-4846-8B43-6B4C0D0B354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7" y="2900365"/>
            <a:ext cx="8521200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7" y="4116403"/>
            <a:ext cx="8521200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pic>
        <p:nvPicPr>
          <p:cNvPr id="10" name="Grafický objekt 5">
            <a:extLst>
              <a:ext uri="{FF2B5EF4-FFF2-40B4-BE49-F238E27FC236}">
                <a16:creationId xmlns:a16="http://schemas.microsoft.com/office/drawing/2014/main" id="{C26ECF42-D1F0-BA45-BC24-346D500DCF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  <p15:guide id="3" orient="horz" pos="255" userDrawn="1">
          <p15:clr>
            <a:srgbClr val="FBAE40"/>
          </p15:clr>
        </p15:guide>
        <p15:guide id="4" pos="1156" userDrawn="1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image - invers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98876" y="2900365"/>
            <a:ext cx="3934889" cy="1171580"/>
          </a:xfrm>
        </p:spPr>
        <p:txBody>
          <a:bodyPr anchor="t"/>
          <a:lstStyle>
            <a:lvl1pPr algn="l">
              <a:lnSpc>
                <a:spcPts val="3300"/>
              </a:lnSpc>
              <a:defRPr sz="3300"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title</a:t>
            </a:r>
          </a:p>
        </p:txBody>
      </p:sp>
      <p:sp>
        <p:nvSpPr>
          <p:cNvPr id="8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298876" y="4116403"/>
            <a:ext cx="3934889" cy="698497"/>
          </a:xfrm>
        </p:spPr>
        <p:txBody>
          <a:bodyPr anchor="t"/>
          <a:lstStyle>
            <a:lvl1pPr marL="0" indent="0" algn="l">
              <a:buNone/>
              <a:defRPr lang="cs-CZ" sz="18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lvl="0"/>
            <a:r>
              <a:rPr lang="en-GB" noProof="0" dirty="0"/>
              <a:t>Click here to insert subtitle</a:t>
            </a:r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4572000" y="1"/>
            <a:ext cx="4572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3693765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pic>
        <p:nvPicPr>
          <p:cNvPr id="9" name="Grafický objekt 5">
            <a:extLst>
              <a:ext uri="{FF2B5EF4-FFF2-40B4-BE49-F238E27FC236}">
                <a16:creationId xmlns:a16="http://schemas.microsoft.com/office/drawing/2014/main" id="{A681C5DD-27CD-AB4B-A3EE-BB76032D25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81541" y="414000"/>
            <a:ext cx="1555860" cy="1066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176" userDrawn="1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se slide with imag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9144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6040796"/>
            <a:ext cx="6416982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5" name="Grafický objekt 2">
            <a:extLst>
              <a:ext uri="{FF2B5EF4-FFF2-40B4-BE49-F238E27FC236}">
                <a16:creationId xmlns:a16="http://schemas.microsoft.com/office/drawing/2014/main" id="{4397D438-0A7B-5A41-8932-CCBA698B0C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56" userDrawn="1">
          <p15:clr>
            <a:srgbClr val="FBAE40"/>
          </p15:clr>
        </p15:guide>
        <p15:guide id="2" orient="horz" pos="4201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FSS slide">
    <p:bg>
      <p:bgPr>
        <a:solidFill>
          <a:srgbClr val="007A5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5">
            <a:extLst>
              <a:ext uri="{FF2B5EF4-FFF2-40B4-BE49-F238E27FC236}">
                <a16:creationId xmlns:a16="http://schemas.microsoft.com/office/drawing/2014/main" id="{E4B3D8F6-6DC4-8342-B35E-2D6CEE4ECBC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505600" y="2012703"/>
            <a:ext cx="4132799" cy="2832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5ECF17BA-4CC0-425F-84EE-ED5FF94C78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882626" y="2731338"/>
            <a:ext cx="5378748" cy="139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540000" y="6228000"/>
            <a:ext cx="5940000" cy="252000"/>
          </a:xfrm>
        </p:spPr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684F50E3-DDBE-ED4E-A6F3-F54E54681F3D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40000" y="1692002"/>
            <a:ext cx="8064900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9" name="Grafický objekt 2">
            <a:extLst>
              <a:ext uri="{FF2B5EF4-FFF2-40B4-BE49-F238E27FC236}">
                <a16:creationId xmlns:a16="http://schemas.microsoft.com/office/drawing/2014/main" id="{603E15C8-958C-1B46-ABD5-79FCCA4A6E1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1" name="Grafický objekt 2">
            <a:extLst>
              <a:ext uri="{FF2B5EF4-FFF2-40B4-BE49-F238E27FC236}">
                <a16:creationId xmlns:a16="http://schemas.microsoft.com/office/drawing/2014/main" id="{4FC7F1ED-EED9-EB49-9C04-07FA08D84A3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543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540544" y="1296001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88459" y="1290515"/>
            <a:ext cx="3915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54000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4688460" y="1701505"/>
            <a:ext cx="3914999" cy="4139998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</p:txBody>
      </p:sp>
      <p:pic>
        <p:nvPicPr>
          <p:cNvPr id="12" name="Grafický objekt 2">
            <a:extLst>
              <a:ext uri="{FF2B5EF4-FFF2-40B4-BE49-F238E27FC236}">
                <a16:creationId xmlns:a16="http://schemas.microsoft.com/office/drawing/2014/main" id="{A08CEBCA-B5DE-934F-9AB7-5DA1FA552C0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,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Click here to insert heading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510802" y="2596846"/>
            <a:ext cx="3094099" cy="3208441"/>
          </a:xfrm>
          <a:prstGeom prst="rect">
            <a:avLst/>
          </a:prstGeom>
        </p:spPr>
        <p:txBody>
          <a:bodyPr/>
          <a:lstStyle>
            <a:lvl1pPr marL="189000" indent="-13500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1500"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547132" y="1665288"/>
            <a:ext cx="4655843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en-GB" noProof="0" dirty="0"/>
              <a:t>Click here to insert image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pic>
        <p:nvPicPr>
          <p:cNvPr id="10" name="Grafický objekt 2">
            <a:extLst>
              <a:ext uri="{FF2B5EF4-FFF2-40B4-BE49-F238E27FC236}">
                <a16:creationId xmlns:a16="http://schemas.microsoft.com/office/drawing/2014/main" id="{DA9B4C72-1A09-404C-8E24-6D1F23CB1A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ing, subheading and three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333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39999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330000" y="4414271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20900" y="4414270"/>
            <a:ext cx="2484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350"/>
              </a:lnSpc>
              <a:defRPr sz="1125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40544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333035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21077" y="4025136"/>
            <a:ext cx="2483644" cy="216000"/>
          </a:xfrm>
        </p:spPr>
        <p:txBody>
          <a:bodyPr anchor="ctr"/>
          <a:lstStyle>
            <a:lvl1pPr>
              <a:lnSpc>
                <a:spcPts val="825"/>
              </a:lnSpc>
              <a:defRPr sz="750" b="0"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540000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6120001" y="1692003"/>
            <a:ext cx="2483644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40544" y="1296001"/>
            <a:ext cx="8064104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1725"/>
              </a:lnSpc>
              <a:defRPr sz="15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en-GB" noProof="0" dirty="0"/>
              <a:t>Click here to insert subheading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22" name="Grafický objekt 2">
            <a:extLst>
              <a:ext uri="{FF2B5EF4-FFF2-40B4-BE49-F238E27FC236}">
                <a16:creationId xmlns:a16="http://schemas.microsoft.com/office/drawing/2014/main" id="{27707621-F6D6-464D-8623-5E6E356A0FB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out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540000" y="692150"/>
            <a:ext cx="8064900" cy="5139850"/>
          </a:xfrm>
          <a:prstGeom prst="rect">
            <a:avLst/>
          </a:prstGeom>
        </p:spPr>
        <p:txBody>
          <a:bodyPr/>
          <a:lstStyle>
            <a:lvl1pPr marL="54000" indent="0">
              <a:lnSpc>
                <a:spcPts val="27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378000" indent="-135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500"/>
            </a:lvl2pPr>
            <a:lvl3pPr marL="685800" indent="0">
              <a:lnSpc>
                <a:spcPct val="100000"/>
              </a:lnSpc>
              <a:buNone/>
              <a:defRPr sz="1200"/>
            </a:lvl3pPr>
          </a:lstStyle>
          <a:p>
            <a:pPr lvl="0"/>
            <a:r>
              <a:rPr lang="en-GB" noProof="0" dirty="0"/>
              <a:t>Click here to insert text</a:t>
            </a:r>
          </a:p>
        </p:txBody>
      </p:sp>
      <p:pic>
        <p:nvPicPr>
          <p:cNvPr id="7" name="Grafický objekt 2">
            <a:extLst>
              <a:ext uri="{FF2B5EF4-FFF2-40B4-BE49-F238E27FC236}">
                <a16:creationId xmlns:a16="http://schemas.microsoft.com/office/drawing/2014/main" id="{95E73665-5678-A64D-84D9-3EEF3C034D1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329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ly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0000" y="720000"/>
            <a:ext cx="8064900" cy="451576"/>
          </a:xfrm>
        </p:spPr>
        <p:txBody>
          <a:bodyPr/>
          <a:lstStyle/>
          <a:p>
            <a:r>
              <a:rPr lang="en-GB" noProof="0" dirty="0"/>
              <a:t>Click here to insert heading</a:t>
            </a:r>
            <a:endParaRPr lang="cs-CZ" dirty="0"/>
          </a:p>
        </p:txBody>
      </p:sp>
      <p:pic>
        <p:nvPicPr>
          <p:cNvPr id="8" name="Grafický objekt 2">
            <a:extLst>
              <a:ext uri="{FF2B5EF4-FFF2-40B4-BE49-F238E27FC236}">
                <a16:creationId xmlns:a16="http://schemas.microsoft.com/office/drawing/2014/main" id="{796B0F20-D3A7-AF4A-A88B-9A5F4B402B8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33427" y="6048000"/>
            <a:ext cx="876594" cy="6008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40000" y="6228000"/>
            <a:ext cx="594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9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en-GB" noProof="0" dirty="0"/>
              <a:t>Define footer – presentation title / department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10500" y="6228000"/>
            <a:ext cx="189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9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en-GB" altLang="cs-CZ" noProof="0" smtClean="0"/>
              <a:pPr/>
              <a:t>‹#›</a:t>
            </a:fld>
            <a:endParaRPr lang="en-GB" altLang="cs-CZ" noProof="0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720000"/>
            <a:ext cx="80649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GB" noProof="0" dirty="0"/>
              <a:t>Click here to insert heading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9100" y="1872000"/>
            <a:ext cx="80649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14000"/>
              </a:lnSpc>
              <a:spcBef>
                <a:spcPts val="0"/>
              </a:spcBef>
              <a:spcAft>
                <a:spcPct val="0"/>
              </a:spcAft>
              <a:buClr>
                <a:schemeClr val="tx2"/>
              </a:buClr>
              <a:buSzPct val="100000"/>
              <a:buFontTx/>
              <a:buNone/>
              <a:tabLst/>
              <a:defRPr/>
            </a:pPr>
            <a:r>
              <a:rPr lang="en-GB" noProof="0" dirty="0"/>
              <a:t>Click here to insert text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3000"/>
        </a:lnSpc>
        <a:spcBef>
          <a:spcPct val="0"/>
        </a:spcBef>
        <a:spcAft>
          <a:spcPct val="0"/>
        </a:spcAft>
        <a:defRPr sz="3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rgbClr val="00287D"/>
          </a:solidFill>
          <a:latin typeface="Tahoma" pitchFamily="34" charset="0"/>
        </a:defRPr>
      </a:lvl9pPr>
    </p:titleStyle>
    <p:bodyStyle>
      <a:lvl1pPr marL="0" marR="0" indent="0" algn="l" defTabSz="914400" rtl="0" eaLnBrk="1" fontAlgn="base" latinLnBrk="0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tabLst/>
        <a:defRPr sz="21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125" b="0">
          <a:solidFill>
            <a:schemeClr val="tx1"/>
          </a:solidFill>
          <a:latin typeface="+mn-lt"/>
        </a:defRPr>
      </a:lvl2pPr>
      <a:lvl3pPr marL="6858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125" b="0">
          <a:solidFill>
            <a:schemeClr val="tx1"/>
          </a:solidFill>
          <a:latin typeface="+mn-lt"/>
        </a:defRPr>
      </a:lvl3pPr>
      <a:lvl4pPr marL="10287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125" b="0">
          <a:solidFill>
            <a:schemeClr val="tx1"/>
          </a:solidFill>
          <a:latin typeface="+mn-lt"/>
        </a:defRPr>
      </a:lvl4pPr>
      <a:lvl5pPr marL="13716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125" b="0">
          <a:solidFill>
            <a:schemeClr val="tx1"/>
          </a:solidFill>
          <a:latin typeface="+mn-lt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0574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24003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2743200" indent="0" algn="l" rtl="0" eaLnBrk="1" fontAlgn="base" hangingPunct="1">
        <a:lnSpc>
          <a:spcPts val="135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32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372530-64B8-5D43-8517-E94647492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SOCn5020 	Sociologie vzdělávání </a:t>
            </a:r>
            <a:br>
              <a:rPr lang="cs-CZ" dirty="0"/>
            </a:br>
            <a:r>
              <a:rPr lang="cs-CZ" dirty="0"/>
              <a:t>			a evaluační výzkum</a:t>
            </a:r>
            <a:br>
              <a:rPr lang="cs-CZ" dirty="0"/>
            </a:br>
            <a:r>
              <a:rPr lang="cs-CZ" dirty="0"/>
              <a:t>Role vzdělání </a:t>
            </a:r>
            <a:r>
              <a:rPr lang="cs-CZ" dirty="0" smtClean="0"/>
              <a:t>ve společnosti</a:t>
            </a:r>
            <a:endParaRPr lang="en-GB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7D72D84-5A84-6E4E-A582-2F3CF5FFA13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Tomáš Doseděl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5928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2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Proč se vzdělanější lidé chovají jinak?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Nižší kriminalita</a:t>
            </a:r>
          </a:p>
          <a:p>
            <a:r>
              <a:rPr lang="cs-CZ" dirty="0" smtClean="0"/>
              <a:t>Vyšší politická angažovanost</a:t>
            </a:r>
          </a:p>
          <a:p>
            <a:r>
              <a:rPr lang="cs-CZ" dirty="0" smtClean="0"/>
              <a:t>Odlišný přístup k práci</a:t>
            </a:r>
          </a:p>
          <a:p>
            <a:r>
              <a:rPr lang="cs-CZ" dirty="0" smtClean="0"/>
              <a:t>Lepší spolupráce s lékaři, učiteli, úředníky</a:t>
            </a:r>
            <a:endParaRPr lang="cs-CZ" dirty="0" smtClean="0"/>
          </a:p>
          <a:p>
            <a:r>
              <a:rPr lang="cs-CZ" dirty="0" smtClean="0"/>
              <a:t>…</a:t>
            </a:r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57957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3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Přenos hodnot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Vzdělání unifikuje hodnoty</a:t>
            </a:r>
          </a:p>
          <a:p>
            <a:r>
              <a:rPr lang="cs-CZ" dirty="0" smtClean="0"/>
              <a:t>Symbolický kapitál, hegemonie</a:t>
            </a:r>
          </a:p>
          <a:p>
            <a:r>
              <a:rPr lang="cs-CZ" dirty="0" smtClean="0"/>
              <a:t>Hodnoty „vládnoucí třídy“ (v tomto případě vysoce vzdělaných učitelů) jsou podporovány a prosazovány jako ty správné</a:t>
            </a:r>
          </a:p>
          <a:p>
            <a:r>
              <a:rPr lang="cs-CZ" dirty="0" smtClean="0"/>
              <a:t>Reprodukce elit</a:t>
            </a:r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01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4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Ekonomická návratnost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Vyšší výdělky</a:t>
            </a:r>
          </a:p>
          <a:p>
            <a:r>
              <a:rPr lang="cs-CZ" dirty="0" smtClean="0"/>
              <a:t>Lepší ekonomické zabezpečení</a:t>
            </a:r>
          </a:p>
          <a:p>
            <a:r>
              <a:rPr lang="cs-CZ" dirty="0" smtClean="0"/>
              <a:t>Některé chování „nemá cenu“ (drobné krádeže)</a:t>
            </a:r>
          </a:p>
          <a:p>
            <a:r>
              <a:rPr lang="cs-CZ" dirty="0" smtClean="0"/>
              <a:t>Jiné naopak smysl získává (daňová optimalizace)</a:t>
            </a:r>
          </a:p>
          <a:p>
            <a:r>
              <a:rPr lang="cs-CZ" dirty="0" smtClean="0"/>
              <a:t>Cena času roste (mám čas jít do vězení?)</a:t>
            </a:r>
          </a:p>
          <a:p>
            <a:r>
              <a:rPr lang="cs-CZ" dirty="0" smtClean="0"/>
              <a:t>Zájmem je společenská stabilita, ne revoluce</a:t>
            </a:r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142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5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Budoucí kompenzátory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Schopnost uvažovat v dlouhodobém horizontu</a:t>
            </a:r>
          </a:p>
          <a:p>
            <a:r>
              <a:rPr lang="cs-CZ" dirty="0" smtClean="0"/>
              <a:t>Schopnost odpírat si aktuální slast v zájmu budoucích potěšení</a:t>
            </a:r>
          </a:p>
          <a:p>
            <a:r>
              <a:rPr lang="cs-CZ" dirty="0" smtClean="0"/>
              <a:t>(trénink prostřednictvím dlouhodobého studia)</a:t>
            </a:r>
          </a:p>
          <a:p>
            <a:r>
              <a:rPr lang="cs-CZ" dirty="0" smtClean="0"/>
              <a:t>Vyšší jistota, že v budoucnu potěšení skutečně přijde</a:t>
            </a:r>
          </a:p>
          <a:p>
            <a:r>
              <a:rPr lang="cs-CZ" dirty="0" smtClean="0"/>
              <a:t>(= vyšší ochota riskovat?)</a:t>
            </a:r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73667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D79C802F-022E-4347-AE72-DAF60B27767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noProof="0" dirty="0"/>
              <a:t>SOCn5020: Sociologie vzdělávání a evaluační výzkum</a:t>
            </a:r>
            <a:endParaRPr lang="en-GB" noProof="0" dirty="0"/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7A871C9B-EDFC-4167-9CFE-D6C9152A85C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en-GB" altLang="cs-CZ" noProof="0" smtClean="0"/>
              <a:pPr/>
              <a:t>6</a:t>
            </a:fld>
            <a:endParaRPr lang="en-GB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619FA5-5262-40B3-B1C2-0BBD62F5E6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Řešení scénářů</a:t>
            </a:r>
            <a:endParaRPr lang="cs-CZ" dirty="0"/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ED2D6E83-2142-480F-81C7-A8BCA90A19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průběhu studia jsme trénování k řešení složitých a časově rozsáhlých situací</a:t>
            </a:r>
          </a:p>
          <a:p>
            <a:r>
              <a:rPr lang="cs-CZ" dirty="0" smtClean="0"/>
              <a:t>Díky tomu se učíme rozplánovat činnosti, přidělit priority, počkat na odměnu</a:t>
            </a:r>
          </a:p>
          <a:p>
            <a:r>
              <a:rPr lang="cs-CZ" dirty="0" smtClean="0"/>
              <a:t>Uvažujeme v širších souvislostech, zvažujeme různé možnosti</a:t>
            </a:r>
          </a:p>
          <a:p>
            <a:r>
              <a:rPr lang="cs-CZ" dirty="0" smtClean="0"/>
              <a:t>Jsme nuceni vyjednávat, prosadit své potřeby v kolektivu</a:t>
            </a:r>
            <a:endParaRPr lang="cs-CZ" dirty="0"/>
          </a:p>
          <a:p>
            <a:pPr marL="5400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5617008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_MU_EN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uni-fss-prezentace-4-3-en.potx" id="{45AE9CBB-A3E5-45CE-BCD2-1D997B21442F}" vid="{3E3C82C0-9353-41A7-BA2C-44B782E2B268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muni-fss-prezentace-4-3-en</Template>
  <TotalTime>1780</TotalTime>
  <Words>236</Words>
  <Application>Microsoft Office PowerPoint</Application>
  <PresentationFormat>Předvádění na obrazovce (4:3)</PresentationFormat>
  <Paragraphs>41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Tahoma</vt:lpstr>
      <vt:lpstr>Wingdings</vt:lpstr>
      <vt:lpstr>Presentation_MU_EN</vt:lpstr>
      <vt:lpstr>SOCn5020  Sociologie vzdělávání     a evaluační výzkum Role vzdělání ve společnosti</vt:lpstr>
      <vt:lpstr>Proč se vzdělanější lidé chovají jinak?</vt:lpstr>
      <vt:lpstr>Přenos hodnot</vt:lpstr>
      <vt:lpstr>Ekonomická návratnost</vt:lpstr>
      <vt:lpstr>Budoucí kompenzátory</vt:lpstr>
      <vt:lpstr>Řešení scénářů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Stal se prekariát v současné Evropě samostatnou sociální třídou?</dc:title>
  <dc:creator>Tomáš Tomáš</dc:creator>
  <cp:lastModifiedBy>Tomáš Doseděl</cp:lastModifiedBy>
  <cp:revision>41</cp:revision>
  <dcterms:created xsi:type="dcterms:W3CDTF">2021-06-21T19:13:01Z</dcterms:created>
  <dcterms:modified xsi:type="dcterms:W3CDTF">2021-09-20T14:48:15Z</dcterms:modified>
</cp:coreProperties>
</file>