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87" autoAdjust="0"/>
    <p:restoredTop sz="96270" autoAdjust="0"/>
  </p:normalViewPr>
  <p:slideViewPr>
    <p:cSldViewPr snapToGrid="0">
      <p:cViewPr varScale="1">
        <p:scale>
          <a:sx n="115" d="100"/>
          <a:sy n="115" d="100"/>
        </p:scale>
        <p:origin x="1656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Grafický objekt 2">
            <a:extLst>
              <a:ext uri="{FF2B5EF4-FFF2-40B4-BE49-F238E27FC236}">
                <a16:creationId xmlns:a16="http://schemas.microsoft.com/office/drawing/2014/main" id="{D8BC744D-9E4E-8B48-B82E-E51F84B262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640AB289-8C5D-424D-B939-16D29422D5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0DFC9C44-48CA-4846-8B43-6B4C0D0B35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C26ECF42-D1F0-BA45-BC24-346D500DCF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A681C5DD-27CD-AB4B-A3EE-BB76032D25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4397D438-0A7B-5A41-8932-CCBA698B0C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E4B3D8F6-6DC4-8342-B35E-2D6CEE4ECB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82626" y="2731338"/>
            <a:ext cx="5378748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684F50E3-DDBE-ED4E-A6F3-F54E54681F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603E15C8-958C-1B46-ABD5-79FCCA4A6E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Grafický objekt 2">
            <a:extLst>
              <a:ext uri="{FF2B5EF4-FFF2-40B4-BE49-F238E27FC236}">
                <a16:creationId xmlns:a16="http://schemas.microsoft.com/office/drawing/2014/main" id="{4FC7F1ED-EED9-EB49-9C04-07FA08D84A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2" name="Grafický objekt 2">
            <a:extLst>
              <a:ext uri="{FF2B5EF4-FFF2-40B4-BE49-F238E27FC236}">
                <a16:creationId xmlns:a16="http://schemas.microsoft.com/office/drawing/2014/main" id="{A08CEBCA-B5DE-934F-9AB7-5DA1FA552C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DA9B4C72-1A09-404C-8E24-6D1F23CB1A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Grafický objekt 2">
            <a:extLst>
              <a:ext uri="{FF2B5EF4-FFF2-40B4-BE49-F238E27FC236}">
                <a16:creationId xmlns:a16="http://schemas.microsoft.com/office/drawing/2014/main" id="{27707621-F6D6-464D-8623-5E6E356A0F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95E73665-5678-A64D-84D9-3EEF3C034D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Grafický objekt 2">
            <a:extLst>
              <a:ext uri="{FF2B5EF4-FFF2-40B4-BE49-F238E27FC236}">
                <a16:creationId xmlns:a16="http://schemas.microsoft.com/office/drawing/2014/main" id="{796B0F20-D3A7-AF4A-A88B-9A5F4B402B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372530-64B8-5D43-8517-E94647492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SOCn5020 	Sociologie vzdělávání </a:t>
            </a:r>
            <a:br>
              <a:rPr lang="cs-CZ" dirty="0"/>
            </a:br>
            <a:r>
              <a:rPr lang="cs-CZ" dirty="0"/>
              <a:t>			a evaluační výzkum</a:t>
            </a:r>
            <a:br>
              <a:rPr lang="cs-CZ" dirty="0"/>
            </a:br>
            <a:r>
              <a:rPr lang="cs-CZ" dirty="0"/>
              <a:t>Role vzdělání </a:t>
            </a:r>
            <a:r>
              <a:rPr lang="cs-CZ" dirty="0" smtClean="0"/>
              <a:t>ve společnosti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D72D84-5A84-6E4E-A582-2F3CF5FFA1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Tomáš Doseděl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92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se vzdělanější lidé chovají jinak?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Nižší kriminalita</a:t>
            </a:r>
          </a:p>
          <a:p>
            <a:r>
              <a:rPr lang="cs-CZ" dirty="0" smtClean="0"/>
              <a:t>Vyšší politická angažovanost</a:t>
            </a:r>
          </a:p>
          <a:p>
            <a:r>
              <a:rPr lang="cs-CZ" dirty="0" smtClean="0"/>
              <a:t>Odlišný přístup k práci</a:t>
            </a:r>
          </a:p>
          <a:p>
            <a:r>
              <a:rPr lang="cs-CZ" dirty="0" smtClean="0"/>
              <a:t>Lepší spolupráce s lékaři, učiteli, úředníky</a:t>
            </a:r>
            <a:endParaRPr lang="cs-CZ" dirty="0" smtClean="0"/>
          </a:p>
          <a:p>
            <a:r>
              <a:rPr lang="cs-CZ" dirty="0" smtClean="0"/>
              <a:t>…</a:t>
            </a:r>
            <a:endParaRPr lang="cs-CZ" dirty="0"/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5795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Přenos hodnot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Vzdělání unifikuje hodnoty</a:t>
            </a:r>
          </a:p>
          <a:p>
            <a:r>
              <a:rPr lang="cs-CZ" dirty="0" smtClean="0"/>
              <a:t>Symbolický kapitál, hegemonie</a:t>
            </a:r>
          </a:p>
          <a:p>
            <a:r>
              <a:rPr lang="cs-CZ" dirty="0" smtClean="0"/>
              <a:t>Hodnoty „vládnoucí třídy“ (v tomto případě vysoce vzdělaných učitelů) jsou podporovány a prosazovány jako ty správné</a:t>
            </a:r>
          </a:p>
          <a:p>
            <a:r>
              <a:rPr lang="cs-CZ" dirty="0" smtClean="0"/>
              <a:t>Reprodukce elit</a:t>
            </a:r>
            <a:endParaRPr lang="cs-CZ" dirty="0"/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3015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Ekonomická návratnost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Vyšší výdělky</a:t>
            </a:r>
          </a:p>
          <a:p>
            <a:r>
              <a:rPr lang="cs-CZ" dirty="0" smtClean="0"/>
              <a:t>Lepší ekonomické zabezpečení</a:t>
            </a:r>
          </a:p>
          <a:p>
            <a:r>
              <a:rPr lang="cs-CZ" dirty="0" smtClean="0"/>
              <a:t>Některé chování „nemá cenu“ (drobné krádeže)</a:t>
            </a:r>
          </a:p>
          <a:p>
            <a:r>
              <a:rPr lang="cs-CZ" dirty="0" smtClean="0"/>
              <a:t>Jiné naopak smysl získává (daňová optimalizace)</a:t>
            </a:r>
          </a:p>
          <a:p>
            <a:r>
              <a:rPr lang="cs-CZ" dirty="0" smtClean="0"/>
              <a:t>Cena času roste (mám čas jít do vězení?)</a:t>
            </a:r>
          </a:p>
          <a:p>
            <a:r>
              <a:rPr lang="cs-CZ" dirty="0" smtClean="0"/>
              <a:t>Zájmem je společenská stabilita, ne revoluce</a:t>
            </a:r>
            <a:endParaRPr lang="cs-CZ" dirty="0"/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142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Budoucí kompenzátory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Schopnost uvažovat v dlouhodobém horizontu</a:t>
            </a:r>
          </a:p>
          <a:p>
            <a:r>
              <a:rPr lang="cs-CZ" dirty="0" smtClean="0"/>
              <a:t>Schopnost odpírat si aktuální slast v zájmu budoucích potěšení</a:t>
            </a:r>
          </a:p>
          <a:p>
            <a:r>
              <a:rPr lang="cs-CZ" dirty="0" smtClean="0"/>
              <a:t>(trénink prostřednictvím dlouhodobého studia)</a:t>
            </a:r>
          </a:p>
          <a:p>
            <a:r>
              <a:rPr lang="cs-CZ" dirty="0" smtClean="0"/>
              <a:t>Vyšší jistota, že v budoucnu potěšení skutečně přijde</a:t>
            </a:r>
          </a:p>
          <a:p>
            <a:r>
              <a:rPr lang="cs-CZ" dirty="0" smtClean="0"/>
              <a:t>(= vyšší ochota riskovat?)</a:t>
            </a:r>
            <a:endParaRPr lang="cs-CZ" dirty="0"/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7366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scénářů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průběhu studia jsme trénování k řešení složitých a časově rozsáhlých situací</a:t>
            </a:r>
          </a:p>
          <a:p>
            <a:r>
              <a:rPr lang="cs-CZ" dirty="0" smtClean="0"/>
              <a:t>Díky tomu se učíme rozplánovat činnosti, přidělit priority, počkat na odměnu</a:t>
            </a:r>
          </a:p>
          <a:p>
            <a:r>
              <a:rPr lang="cs-CZ" dirty="0" smtClean="0"/>
              <a:t>Uvažujeme v širších souvislostech, zvažujeme různé možnosti</a:t>
            </a:r>
          </a:p>
          <a:p>
            <a:r>
              <a:rPr lang="cs-CZ" dirty="0" smtClean="0"/>
              <a:t>Jsme nuceni vyjednávat, prosadit své potřeby v kolektivu</a:t>
            </a:r>
            <a:endParaRPr lang="cs-CZ" dirty="0"/>
          </a:p>
          <a:p>
            <a:pPr marL="54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5617008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4-3-en.potx" id="{45AE9CBB-A3E5-45CE-BCD2-1D997B21442F}" vid="{3E3C82C0-9353-41A7-BA2C-44B782E2B26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muni-fss-prezentace-4-3-en</Template>
  <TotalTime>1780</TotalTime>
  <Words>236</Words>
  <Application>Microsoft Office PowerPoint</Application>
  <PresentationFormat>Předvádění na obrazovce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Presentation_MU_EN</vt:lpstr>
      <vt:lpstr>SOCn5020  Sociologie vzdělávání     a evaluační výzkum Role vzdělání ve společnosti</vt:lpstr>
      <vt:lpstr>Proč se vzdělanější lidé chovají jinak?</vt:lpstr>
      <vt:lpstr>Přenos hodnot</vt:lpstr>
      <vt:lpstr>Ekonomická návratnost</vt:lpstr>
      <vt:lpstr>Budoucí kompenzátory</vt:lpstr>
      <vt:lpstr>Řešení scénářů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Stal se prekariát v současné Evropě samostatnou sociální třídou?</dc:title>
  <dc:creator>Tomáš Tomáš</dc:creator>
  <cp:lastModifiedBy>Tomáš Doseděl</cp:lastModifiedBy>
  <cp:revision>41</cp:revision>
  <dcterms:created xsi:type="dcterms:W3CDTF">2021-06-21T19:13:01Z</dcterms:created>
  <dcterms:modified xsi:type="dcterms:W3CDTF">2021-09-20T14:48:15Z</dcterms:modified>
</cp:coreProperties>
</file>