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72" r:id="rId14"/>
    <p:sldId id="271" r:id="rId15"/>
    <p:sldId id="269" r:id="rId16"/>
    <p:sldId id="268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91" d="100"/>
          <a:sy n="91" d="100"/>
        </p:scale>
        <p:origin x="1528" y="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SOCn5020 	Sociologie vzdělávání </a:t>
            </a:r>
            <a:br>
              <a:rPr lang="cs-CZ" dirty="0"/>
            </a:br>
            <a:r>
              <a:rPr lang="cs-CZ" dirty="0"/>
              <a:t>			a evaluační výzkum</a:t>
            </a:r>
            <a:br>
              <a:rPr lang="cs-CZ" dirty="0"/>
            </a:br>
            <a:r>
              <a:rPr lang="cs-CZ" dirty="0"/>
              <a:t>Nerovnosti v přístupu ke vzdělání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Doseděl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Boloňská deklarace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Bakalář 2-4 roky</a:t>
            </a:r>
          </a:p>
          <a:p>
            <a:pPr marL="54000" indent="0">
              <a:buNone/>
            </a:pPr>
            <a:r>
              <a:rPr lang="cs-CZ" dirty="0"/>
              <a:t>Nenáročný ekonomicky, personálně, technicky i studijně</a:t>
            </a:r>
          </a:p>
          <a:p>
            <a:pPr marL="54000" indent="0">
              <a:buNone/>
            </a:pPr>
            <a:r>
              <a:rPr lang="cs-CZ" dirty="0"/>
              <a:t>Umožní přijímat výrazně vyšší počty studujících</a:t>
            </a:r>
          </a:p>
          <a:p>
            <a:endParaRPr lang="cs-CZ" b="1" dirty="0"/>
          </a:p>
          <a:p>
            <a:r>
              <a:rPr lang="cs-CZ" b="1" dirty="0"/>
              <a:t>Magistr 1-2 roky</a:t>
            </a:r>
          </a:p>
          <a:p>
            <a:pPr marL="54000" indent="0">
              <a:buNone/>
            </a:pPr>
            <a:r>
              <a:rPr lang="cs-CZ" dirty="0"/>
              <a:t>Elitní výběrové studium</a:t>
            </a:r>
          </a:p>
          <a:p>
            <a:pPr marL="54000" indent="0">
              <a:buNone/>
            </a:pPr>
            <a:r>
              <a:rPr lang="cs-CZ" dirty="0"/>
              <a:t>Vyšší náročnost ve všech aspektech</a:t>
            </a:r>
          </a:p>
          <a:p>
            <a:endParaRPr lang="cs-CZ" dirty="0"/>
          </a:p>
          <a:p>
            <a:r>
              <a:rPr lang="cs-CZ" b="1" dirty="0"/>
              <a:t>Doktorát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483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Boloňská deklarace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Kredit </a:t>
            </a:r>
            <a:r>
              <a:rPr lang="cs-CZ" dirty="0"/>
              <a:t>zaveden pro vyjádření náročnosti studia</a:t>
            </a:r>
          </a:p>
          <a:p>
            <a:r>
              <a:rPr lang="cs-CZ" dirty="0"/>
              <a:t>Vychází z </a:t>
            </a:r>
            <a:r>
              <a:rPr lang="cs-CZ" b="1" dirty="0"/>
              <a:t>běžné pracovní zátěže </a:t>
            </a:r>
            <a:r>
              <a:rPr lang="cs-CZ" dirty="0"/>
              <a:t>(plný úvazek) ~160 h/měsíc </a:t>
            </a:r>
          </a:p>
          <a:p>
            <a:r>
              <a:rPr lang="cs-CZ" dirty="0"/>
              <a:t>Studující, který se věnuje 10 měsíců ročně studiu tak „odpracuje“ cca 1 600 h (zahrnuje i samostudium, domácí úkoly…)</a:t>
            </a:r>
          </a:p>
          <a:p>
            <a:r>
              <a:rPr lang="cs-CZ" dirty="0"/>
              <a:t>Za to je přiděleno 60 kreditů</a:t>
            </a:r>
          </a:p>
          <a:p>
            <a:endParaRPr lang="cs-CZ" dirty="0"/>
          </a:p>
          <a:p>
            <a:r>
              <a:rPr lang="cs-CZ" dirty="0"/>
              <a:t>Tzn. 1 kredit = 1 600 / 60 = 26,67 h práce</a:t>
            </a:r>
          </a:p>
          <a:p>
            <a:r>
              <a:rPr lang="cs-CZ" dirty="0"/>
              <a:t>Stanoven rozsah 25-27 h práce na kredit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050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Nerovnosti v době socialismu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Snaha zrušit vliv (prvorepublikového) sociálního původu</a:t>
            </a:r>
          </a:p>
          <a:p>
            <a:r>
              <a:rPr lang="cs-CZ" dirty="0"/>
              <a:t>Vliv ale přetrvával, protože:</a:t>
            </a:r>
          </a:p>
          <a:p>
            <a:pPr marL="54000" indent="0">
              <a:buNone/>
            </a:pPr>
            <a:r>
              <a:rPr lang="cs-CZ" b="1" dirty="0"/>
              <a:t>socialistická transformace </a:t>
            </a:r>
            <a:r>
              <a:rPr lang="cs-CZ" dirty="0"/>
              <a:t>(stará elita byla nahrazena novou)</a:t>
            </a:r>
          </a:p>
          <a:p>
            <a:pPr marL="54000" indent="0">
              <a:buNone/>
            </a:pPr>
            <a:r>
              <a:rPr lang="cs-CZ" b="1" dirty="0"/>
              <a:t>udržování statusu </a:t>
            </a:r>
            <a:r>
              <a:rPr lang="cs-CZ" dirty="0"/>
              <a:t>(nebylo možné jednorázově nahradit starou elitu)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021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Nerovnosti v době socialismu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Snaha zrušit vliv (prvorepublikového) sociálního původu</a:t>
            </a:r>
          </a:p>
          <a:p>
            <a:r>
              <a:rPr lang="cs-CZ" dirty="0"/>
              <a:t>Vliv ale přetrvával, protože:</a:t>
            </a:r>
          </a:p>
          <a:p>
            <a:pPr marL="54000" indent="0">
              <a:buNone/>
            </a:pPr>
            <a:r>
              <a:rPr lang="cs-CZ" b="1" dirty="0"/>
              <a:t>socialistická transformace </a:t>
            </a:r>
            <a:r>
              <a:rPr lang="cs-CZ" dirty="0"/>
              <a:t>(stará elita byla nahrazena novou)</a:t>
            </a:r>
          </a:p>
          <a:p>
            <a:pPr marL="54000" indent="0">
              <a:buNone/>
            </a:pPr>
            <a:r>
              <a:rPr lang="cs-CZ" b="1" dirty="0"/>
              <a:t>udržování statusu </a:t>
            </a:r>
            <a:r>
              <a:rPr lang="cs-CZ" dirty="0"/>
              <a:t>(nebylo možné jednorázově nahradit starou elitu)</a:t>
            </a:r>
          </a:p>
          <a:p>
            <a:pPr marL="54000" indent="0">
              <a:buNone/>
            </a:pPr>
            <a:endParaRPr lang="cs-CZ" b="1" dirty="0"/>
          </a:p>
          <a:p>
            <a:pPr marL="54000" indent="0">
              <a:buNone/>
            </a:pPr>
            <a:r>
              <a:rPr lang="cs-CZ" b="1" dirty="0" err="1"/>
              <a:t>Podkvalifikovanost</a:t>
            </a:r>
            <a:r>
              <a:rPr lang="cs-CZ" b="1" dirty="0"/>
              <a:t> řídících vrstev </a:t>
            </a:r>
            <a:r>
              <a:rPr lang="cs-CZ" dirty="0"/>
              <a:t>– po </a:t>
            </a:r>
            <a:r>
              <a:rPr lang="cs-CZ"/>
              <a:t>každém převratu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162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MMI: Maximálně udržovaná nerovnost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Raftery, </a:t>
            </a:r>
            <a:r>
              <a:rPr lang="cs-CZ" dirty="0" err="1"/>
              <a:t>Hout</a:t>
            </a:r>
            <a:endParaRPr lang="cs-CZ" dirty="0"/>
          </a:p>
          <a:p>
            <a:r>
              <a:rPr lang="cs-CZ" dirty="0"/>
              <a:t>Analýza irských dat po zrušení školného a jiných „bariér rovnosti“</a:t>
            </a:r>
          </a:p>
          <a:p>
            <a:r>
              <a:rPr lang="cs-CZ" dirty="0"/>
              <a:t>Dokud je nedostatek míst, studují přednostně děti privilegovaných vrstev</a:t>
            </a:r>
          </a:p>
          <a:p>
            <a:r>
              <a:rPr lang="cs-CZ" dirty="0"/>
              <a:t>Když počet míst ve vzdělávacím systému roste, uspokojuje se poptávka také od nejvyšších vrstev</a:t>
            </a:r>
          </a:p>
          <a:p>
            <a:r>
              <a:rPr lang="cs-CZ" dirty="0"/>
              <a:t>Po nasycení potřeb jsou uspokojováni příslušníci nižších vrstev</a:t>
            </a:r>
          </a:p>
          <a:p>
            <a:r>
              <a:rPr lang="cs-CZ" dirty="0"/>
              <a:t>Do té doby ale nerovnosti přetrvávají, i když vzdělávací systém expanduje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049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EMI: Ve výsledku udržovaná nerovnost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Lucas</a:t>
            </a:r>
          </a:p>
          <a:p>
            <a:r>
              <a:rPr lang="cs-CZ" dirty="0"/>
              <a:t>Je potřeba zohlednit i kvalitativní dimenzi</a:t>
            </a:r>
          </a:p>
          <a:p>
            <a:r>
              <a:rPr lang="cs-CZ" dirty="0"/>
              <a:t>Např. na úrovni středního školství získají tento stupeň de facto všichni, ale někteří na učebním oboru, někteří na elitním gymnáziu</a:t>
            </a:r>
          </a:p>
          <a:p>
            <a:r>
              <a:rPr lang="cs-CZ" dirty="0"/>
              <a:t>Přístup k danému stupni vzdělání je tak rovný z hlediska úrovně, ale nerovný z hlediska kvality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726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vysokého školství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Rozpočet na vysoké školy 2020: 27,4 mld Kč</a:t>
            </a:r>
          </a:p>
          <a:p>
            <a:r>
              <a:rPr lang="cs-CZ" dirty="0"/>
              <a:t>Rozpočet MU: 8,9 mld Kč</a:t>
            </a:r>
          </a:p>
          <a:p>
            <a:pPr marL="54000" indent="0">
              <a:buNone/>
            </a:pPr>
            <a:r>
              <a:rPr lang="cs-CZ" dirty="0"/>
              <a:t>Z toho:</a:t>
            </a:r>
          </a:p>
          <a:p>
            <a:r>
              <a:rPr lang="cs-CZ" dirty="0"/>
              <a:t>2,3 mld příspěvek na vzdělávání</a:t>
            </a:r>
          </a:p>
          <a:p>
            <a:r>
              <a:rPr lang="cs-CZ" dirty="0"/>
              <a:t>1,8 mld další příspěvky</a:t>
            </a:r>
          </a:p>
          <a:p>
            <a:r>
              <a:rPr lang="cs-CZ" dirty="0"/>
              <a:t>1,8 mld příspěvky na výzkum</a:t>
            </a:r>
          </a:p>
          <a:p>
            <a:r>
              <a:rPr lang="cs-CZ" dirty="0"/>
              <a:t>1,2 mld vlastní zdroje a doplňková činnost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443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vysokého školství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normativ na studium (~ 47 tis. Kč/rok)</a:t>
            </a:r>
          </a:p>
          <a:p>
            <a:r>
              <a:rPr lang="cs-CZ" dirty="0"/>
              <a:t>koeficient ekonomické náročnosti</a:t>
            </a:r>
          </a:p>
          <a:p>
            <a:r>
              <a:rPr lang="cs-CZ" dirty="0"/>
              <a:t>limitace poštu studentů</a:t>
            </a:r>
          </a:p>
          <a:p>
            <a:r>
              <a:rPr lang="cs-CZ" dirty="0"/>
              <a:t>příspěvek na společenskou potřebnost</a:t>
            </a:r>
          </a:p>
          <a:p>
            <a:pPr marL="5400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DDEA190-3E0D-4D5C-8947-064F4C332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0000" y="3009900"/>
            <a:ext cx="57150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38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(čtyři) vzdělanostní expanze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expanze základního vzdělání: 1850</a:t>
            </a:r>
            <a:r>
              <a:rPr lang="cs-CZ" baseline="30000" dirty="0"/>
              <a:t>s</a:t>
            </a:r>
          </a:p>
          <a:p>
            <a:r>
              <a:rPr lang="cs-CZ" dirty="0"/>
              <a:t>2. expanze středního vzdělání: 1950</a:t>
            </a:r>
            <a:r>
              <a:rPr lang="cs-CZ" baseline="30000" dirty="0"/>
              <a:t>s</a:t>
            </a:r>
          </a:p>
          <a:p>
            <a:r>
              <a:rPr lang="cs-CZ" dirty="0"/>
              <a:t>(3. expanze vysokoškolského vzdělání: 1970</a:t>
            </a:r>
            <a:r>
              <a:rPr lang="cs-CZ" baseline="30000" dirty="0"/>
              <a:t>s</a:t>
            </a:r>
            <a:r>
              <a:rPr lang="cs-CZ" dirty="0"/>
              <a:t>)</a:t>
            </a:r>
          </a:p>
          <a:p>
            <a:r>
              <a:rPr lang="cs-CZ" dirty="0"/>
              <a:t>4. expanze vysokoškolského vzdělání: 2000</a:t>
            </a:r>
            <a:r>
              <a:rPr lang="cs-CZ" baseline="300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485795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(čtyři) vzdělanostní expanze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 expanze základního vzdělání</a:t>
            </a:r>
            <a:r>
              <a:rPr lang="cs-CZ" dirty="0"/>
              <a:t>: 1850</a:t>
            </a:r>
            <a:r>
              <a:rPr lang="cs-CZ" baseline="30000" dirty="0"/>
              <a:t>s</a:t>
            </a:r>
          </a:p>
          <a:p>
            <a:pPr marL="54000" indent="0">
              <a:buNone/>
            </a:pPr>
            <a:r>
              <a:rPr lang="cs-CZ" dirty="0"/>
              <a:t>průmyslová revoluce, byrokratizace státní správy</a:t>
            </a:r>
          </a:p>
          <a:p>
            <a:pPr marL="54000" indent="0">
              <a:buNone/>
            </a:pPr>
            <a:r>
              <a:rPr lang="cs-CZ" dirty="0"/>
              <a:t>rostoucí význam peněz</a:t>
            </a:r>
          </a:p>
          <a:p>
            <a:pPr marL="54000" indent="0">
              <a:buNone/>
            </a:pPr>
            <a:r>
              <a:rPr lang="cs-CZ" dirty="0"/>
              <a:t>nutnost naučit široké masy číst a psát</a:t>
            </a:r>
          </a:p>
          <a:p>
            <a:pPr marL="54000" indent="0">
              <a:buNone/>
            </a:pPr>
            <a:r>
              <a:rPr lang="cs-CZ" dirty="0"/>
              <a:t>v Česku: 1869 povinná osmiletá školní docházka</a:t>
            </a:r>
          </a:p>
          <a:p>
            <a:pPr marL="54000" indent="0">
              <a:buNone/>
            </a:pPr>
            <a:endParaRPr lang="cs-CZ" dirty="0"/>
          </a:p>
          <a:p>
            <a:r>
              <a:rPr lang="cs-CZ" dirty="0"/>
              <a:t>2. expanze středního vzdělání: 1950</a:t>
            </a:r>
            <a:r>
              <a:rPr lang="cs-CZ" baseline="30000" dirty="0"/>
              <a:t>s</a:t>
            </a:r>
          </a:p>
          <a:p>
            <a:r>
              <a:rPr lang="cs-CZ" dirty="0"/>
              <a:t>(3. expanze vysokoškolského vzdělání: 1970</a:t>
            </a:r>
            <a:r>
              <a:rPr lang="cs-CZ" baseline="30000" dirty="0"/>
              <a:t>s</a:t>
            </a:r>
            <a:r>
              <a:rPr lang="cs-CZ" dirty="0"/>
              <a:t>)</a:t>
            </a:r>
          </a:p>
          <a:p>
            <a:r>
              <a:rPr lang="cs-CZ" dirty="0"/>
              <a:t>4. expanze vysokoškolského vzdělání: 2000</a:t>
            </a:r>
            <a:r>
              <a:rPr lang="cs-CZ" baseline="300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16336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(čtyři) vzdělanostní expanze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 expanze základního vzdělání</a:t>
            </a:r>
            <a:r>
              <a:rPr lang="cs-CZ" dirty="0"/>
              <a:t>: 1850</a:t>
            </a:r>
            <a:r>
              <a:rPr lang="cs-CZ" baseline="30000" dirty="0"/>
              <a:t>s</a:t>
            </a:r>
          </a:p>
          <a:p>
            <a:r>
              <a:rPr lang="cs-CZ" b="1" dirty="0"/>
              <a:t>2. expanze středního vzdělání</a:t>
            </a:r>
            <a:r>
              <a:rPr lang="cs-CZ" dirty="0"/>
              <a:t>: 1950</a:t>
            </a:r>
            <a:r>
              <a:rPr lang="cs-CZ" baseline="30000" dirty="0"/>
              <a:t>s</a:t>
            </a:r>
          </a:p>
          <a:p>
            <a:pPr marL="54000" indent="0">
              <a:buNone/>
            </a:pPr>
            <a:r>
              <a:rPr lang="cs-CZ" dirty="0"/>
              <a:t>industrializace, útlum zemědělství (a i tam mechanizace)</a:t>
            </a:r>
          </a:p>
          <a:p>
            <a:pPr marL="54000" indent="0">
              <a:buNone/>
            </a:pPr>
            <a:r>
              <a:rPr lang="cs-CZ" dirty="0"/>
              <a:t>výchova technických kádrů do průmyslu</a:t>
            </a:r>
          </a:p>
          <a:p>
            <a:pPr marL="54000" indent="0">
              <a:buNone/>
            </a:pPr>
            <a:r>
              <a:rPr lang="cs-CZ" dirty="0"/>
              <a:t>povalečný boom vědy a techniky</a:t>
            </a:r>
          </a:p>
          <a:p>
            <a:pPr marL="54000" indent="0">
              <a:buNone/>
            </a:pPr>
            <a:r>
              <a:rPr lang="cs-CZ" dirty="0"/>
              <a:t>prodloužení povinné docházky za hranice ZŠ</a:t>
            </a:r>
          </a:p>
          <a:p>
            <a:pPr marL="54000" indent="0">
              <a:buNone/>
            </a:pPr>
            <a:endParaRPr lang="cs-CZ" dirty="0"/>
          </a:p>
          <a:p>
            <a:r>
              <a:rPr lang="cs-CZ" dirty="0"/>
              <a:t>(3. expanze vysokoškolského vzdělání: 1970</a:t>
            </a:r>
            <a:r>
              <a:rPr lang="cs-CZ" baseline="30000" dirty="0"/>
              <a:t>s</a:t>
            </a:r>
            <a:r>
              <a:rPr lang="cs-CZ" dirty="0"/>
              <a:t>)</a:t>
            </a:r>
          </a:p>
          <a:p>
            <a:r>
              <a:rPr lang="cs-CZ" dirty="0"/>
              <a:t>4. expanze vysokoškolského vzdělání: 2000</a:t>
            </a:r>
            <a:r>
              <a:rPr lang="cs-CZ" baseline="300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963306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(čtyři) vzdělanostní expanze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 expanze základního vzdělání</a:t>
            </a:r>
            <a:r>
              <a:rPr lang="cs-CZ" dirty="0"/>
              <a:t>: 1850</a:t>
            </a:r>
            <a:r>
              <a:rPr lang="cs-CZ" baseline="30000" dirty="0"/>
              <a:t>s</a:t>
            </a:r>
          </a:p>
          <a:p>
            <a:r>
              <a:rPr lang="cs-CZ" b="1" dirty="0"/>
              <a:t>2. expanze středního vzdělání</a:t>
            </a:r>
            <a:r>
              <a:rPr lang="cs-CZ" dirty="0"/>
              <a:t>: 1950</a:t>
            </a:r>
            <a:r>
              <a:rPr lang="cs-CZ" baseline="30000" dirty="0"/>
              <a:t>s</a:t>
            </a:r>
          </a:p>
          <a:p>
            <a:r>
              <a:rPr lang="cs-CZ" b="1" dirty="0"/>
              <a:t>(3. expanze vysokoškolského vzdělání: 1970</a:t>
            </a:r>
            <a:r>
              <a:rPr lang="cs-CZ" b="1" baseline="30000" dirty="0"/>
              <a:t>s</a:t>
            </a:r>
            <a:r>
              <a:rPr lang="cs-CZ" b="1" dirty="0"/>
              <a:t>)</a:t>
            </a:r>
          </a:p>
          <a:p>
            <a:pPr marL="54000" indent="0">
              <a:buNone/>
            </a:pPr>
            <a:r>
              <a:rPr lang="cs-CZ" dirty="0"/>
              <a:t>poválečný baby boom (~1946) = silný ročník u maturit v 70. letech</a:t>
            </a:r>
          </a:p>
          <a:p>
            <a:pPr marL="54000" indent="0">
              <a:buNone/>
            </a:pPr>
            <a:r>
              <a:rPr lang="cs-CZ" dirty="0"/>
              <a:t>západní univerzity reagovaly zvýšením počtu míst (levné obory)</a:t>
            </a:r>
          </a:p>
          <a:p>
            <a:pPr marL="54000" indent="0">
              <a:buNone/>
            </a:pPr>
            <a:r>
              <a:rPr lang="cs-CZ" dirty="0"/>
              <a:t>varování před inflací vzdělání (</a:t>
            </a:r>
            <a:r>
              <a:rPr lang="cs-CZ" dirty="0" err="1"/>
              <a:t>Bourdieu</a:t>
            </a:r>
            <a:r>
              <a:rPr lang="cs-CZ" dirty="0"/>
              <a:t> a další)</a:t>
            </a:r>
          </a:p>
          <a:p>
            <a:pPr marL="54000" indent="0">
              <a:buNone/>
            </a:pPr>
            <a:r>
              <a:rPr lang="cs-CZ" dirty="0"/>
              <a:t>zavádění ICT do všech oborů lidské činnost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české univerzity počet míst nezvýšily</a:t>
            </a:r>
          </a:p>
          <a:p>
            <a:pPr marL="54000" indent="0">
              <a:buNone/>
            </a:pPr>
            <a:r>
              <a:rPr lang="cs-CZ" dirty="0"/>
              <a:t>silné ročníky vstoupily na trh práce a založily rodiny (Husákovy děti)</a:t>
            </a:r>
          </a:p>
          <a:p>
            <a:pPr marL="54000" indent="0">
              <a:buNone/>
            </a:pPr>
            <a:endParaRPr lang="cs-CZ" dirty="0"/>
          </a:p>
          <a:p>
            <a:r>
              <a:rPr lang="cs-CZ" dirty="0"/>
              <a:t>4. expanze vysokoškolského vzdělání: 2000</a:t>
            </a:r>
            <a:r>
              <a:rPr lang="cs-CZ" baseline="300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356579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(čtyři) vzdělanostní expanze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 expanze základního vzdělání</a:t>
            </a:r>
            <a:r>
              <a:rPr lang="cs-CZ" dirty="0"/>
              <a:t>: 1850</a:t>
            </a:r>
            <a:r>
              <a:rPr lang="cs-CZ" baseline="30000" dirty="0"/>
              <a:t>s</a:t>
            </a:r>
          </a:p>
          <a:p>
            <a:r>
              <a:rPr lang="cs-CZ" b="1" dirty="0"/>
              <a:t>2. expanze středního vzdělání</a:t>
            </a:r>
            <a:r>
              <a:rPr lang="cs-CZ" dirty="0"/>
              <a:t>: 1950</a:t>
            </a:r>
            <a:r>
              <a:rPr lang="cs-CZ" baseline="30000" dirty="0"/>
              <a:t>s</a:t>
            </a:r>
          </a:p>
          <a:p>
            <a:r>
              <a:rPr lang="cs-CZ" b="1" dirty="0"/>
              <a:t>(3. expanze vysokoškolského vzdělání: 1970</a:t>
            </a:r>
            <a:r>
              <a:rPr lang="cs-CZ" b="1" baseline="30000" dirty="0"/>
              <a:t>s</a:t>
            </a:r>
            <a:r>
              <a:rPr lang="cs-CZ" b="1" dirty="0"/>
              <a:t>)</a:t>
            </a:r>
          </a:p>
          <a:p>
            <a:r>
              <a:rPr lang="cs-CZ" b="1" dirty="0"/>
              <a:t>4. expanze vysokoškolského vzdělání: 2000</a:t>
            </a:r>
            <a:r>
              <a:rPr lang="cs-CZ" b="1" baseline="30000" dirty="0"/>
              <a:t>s</a:t>
            </a:r>
          </a:p>
          <a:p>
            <a:pPr marL="54000" indent="0">
              <a:buNone/>
            </a:pPr>
            <a:r>
              <a:rPr lang="cs-CZ" dirty="0"/>
              <a:t>vzdělání jako základní lidské právo (</a:t>
            </a:r>
            <a:r>
              <a:rPr lang="cs-CZ" dirty="0" err="1"/>
              <a:t>masifikace</a:t>
            </a:r>
            <a:r>
              <a:rPr lang="cs-CZ" dirty="0"/>
              <a:t>)</a:t>
            </a:r>
          </a:p>
          <a:p>
            <a:pPr marL="54000" indent="0">
              <a:buNone/>
            </a:pPr>
            <a:r>
              <a:rPr lang="cs-CZ" dirty="0"/>
              <a:t>trh práce vyžaduje vysokou kvalifikaci (sic!)</a:t>
            </a:r>
          </a:p>
          <a:p>
            <a:pPr marL="54000" indent="0">
              <a:buNone/>
            </a:pPr>
            <a:r>
              <a:rPr lang="cs-CZ" dirty="0"/>
              <a:t>Boloňská deklarace zlevnila VŠ studium</a:t>
            </a:r>
          </a:p>
        </p:txBody>
      </p:sp>
    </p:spTree>
    <p:extLst>
      <p:ext uri="{BB962C8B-B14F-4D97-AF65-F5344CB8AC3E}">
        <p14:creationId xmlns:p14="http://schemas.microsoft.com/office/powerpoint/2010/main" val="2927903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českého vysokého školství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B2E2506-6936-4806-B909-9CFE0ED87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75" y="1372689"/>
            <a:ext cx="8516850" cy="465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0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 VŠ vzdělaných v populaci 25-64 let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949410-6574-412F-A23E-3C5161FF6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75" y="1293552"/>
            <a:ext cx="8516850" cy="465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546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Boloňská deklarace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Připravena v roce 1998 v Bergenu (Francie, Itálie, Německo, UK)</a:t>
            </a:r>
          </a:p>
          <a:p>
            <a:r>
              <a:rPr lang="cs-CZ" dirty="0"/>
              <a:t>Podepsána v červnu 1999 v Boloni</a:t>
            </a:r>
          </a:p>
          <a:p>
            <a:endParaRPr lang="cs-CZ" dirty="0"/>
          </a:p>
          <a:p>
            <a:r>
              <a:rPr lang="cs-CZ" dirty="0"/>
              <a:t>Srovnatelný systém titulů</a:t>
            </a:r>
          </a:p>
          <a:p>
            <a:r>
              <a:rPr lang="cs-CZ" dirty="0"/>
              <a:t>Strukturované studium (konec dlouhých programů, výjimky dodnes)</a:t>
            </a:r>
          </a:p>
          <a:p>
            <a:r>
              <a:rPr lang="cs-CZ" dirty="0"/>
              <a:t>Jednotný kreditní systém (ECTS)</a:t>
            </a:r>
          </a:p>
          <a:p>
            <a:r>
              <a:rPr lang="cs-CZ" dirty="0"/>
              <a:t>Mobilita studentů i učitelů</a:t>
            </a:r>
          </a:p>
        </p:txBody>
      </p:sp>
    </p:spTree>
    <p:extLst>
      <p:ext uri="{BB962C8B-B14F-4D97-AF65-F5344CB8AC3E}">
        <p14:creationId xmlns:p14="http://schemas.microsoft.com/office/powerpoint/2010/main" val="210541174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1870</TotalTime>
  <Words>883</Words>
  <Application>Microsoft Office PowerPoint</Application>
  <PresentationFormat>Předvádění na obrazovce (4:3)</PresentationFormat>
  <Paragraphs>147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Presentation_MU_EN</vt:lpstr>
      <vt:lpstr>SOCn5020  Sociologie vzdělávání     a evaluační výzkum Nerovnosti v přístupu ke vzdělání</vt:lpstr>
      <vt:lpstr>Tři (čtyři) vzdělanostní expanze</vt:lpstr>
      <vt:lpstr>Tři (čtyři) vzdělanostní expanze</vt:lpstr>
      <vt:lpstr>Tři (čtyři) vzdělanostní expanze</vt:lpstr>
      <vt:lpstr>Tři (čtyři) vzdělanostní expanze</vt:lpstr>
      <vt:lpstr>Tři (čtyři) vzdělanostní expanze</vt:lpstr>
      <vt:lpstr>Vývoj českého vysokého školství</vt:lpstr>
      <vt:lpstr>Podíl VŠ vzdělaných v populaci 25-64 let</vt:lpstr>
      <vt:lpstr>Boloňská deklarace</vt:lpstr>
      <vt:lpstr>Boloňská deklarace</vt:lpstr>
      <vt:lpstr>Boloňská deklarace</vt:lpstr>
      <vt:lpstr>Nerovnosti v době socialismu</vt:lpstr>
      <vt:lpstr>Nerovnosti v době socialismu</vt:lpstr>
      <vt:lpstr>MMI: Maximálně udržovaná nerovnost</vt:lpstr>
      <vt:lpstr>EMI: Ve výsledku udržovaná nerovnost</vt:lpstr>
      <vt:lpstr>Financování vysokého školství</vt:lpstr>
      <vt:lpstr>Financování vysokého školství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Tomáš</cp:lastModifiedBy>
  <cp:revision>43</cp:revision>
  <dcterms:created xsi:type="dcterms:W3CDTF">2021-06-21T19:13:01Z</dcterms:created>
  <dcterms:modified xsi:type="dcterms:W3CDTF">2021-10-31T20:13:44Z</dcterms:modified>
</cp:coreProperties>
</file>