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91" d="100"/>
          <a:sy n="91" d="100"/>
        </p:scale>
        <p:origin x="1528" y="8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SOCn5020 	Sociologie vzdělávání </a:t>
            </a:r>
            <a:br>
              <a:rPr lang="cs-CZ" dirty="0"/>
            </a:br>
            <a:r>
              <a:rPr lang="cs-CZ" dirty="0"/>
              <a:t>			a evaluační výzkum</a:t>
            </a:r>
            <a:br>
              <a:rPr lang="cs-CZ" dirty="0"/>
            </a:br>
            <a:r>
              <a:rPr lang="cs-CZ" dirty="0"/>
              <a:t>Segregace ve školství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Vsuvka: tranzitivní model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Robert Mare (+ 1. února 2021)</a:t>
            </a:r>
          </a:p>
          <a:p>
            <a:r>
              <a:rPr lang="cs-CZ" dirty="0"/>
              <a:t>Místo analýzy dosaženého stupně vzdělání…</a:t>
            </a:r>
          </a:p>
          <a:p>
            <a:r>
              <a:rPr lang="cs-CZ" dirty="0"/>
              <a:t>… analyzoval přechody / tranzice mezi stupni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45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Vsuvka: tranzitivní model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Robert Mare (+ 1. února 2021)</a:t>
            </a:r>
          </a:p>
          <a:p>
            <a:r>
              <a:rPr lang="cs-CZ" dirty="0"/>
              <a:t>Místo analýzy dosaženého stupně vzdělání…</a:t>
            </a:r>
          </a:p>
          <a:p>
            <a:r>
              <a:rPr lang="cs-CZ" dirty="0"/>
              <a:t>… analyzoval přechody / tranzice mezi stupni</a:t>
            </a:r>
          </a:p>
          <a:p>
            <a:endParaRPr lang="cs-CZ" dirty="0"/>
          </a:p>
          <a:p>
            <a:r>
              <a:rPr lang="cs-CZ" dirty="0"/>
              <a:t>1. tranzice: ZŠ / 8leté gymnázium</a:t>
            </a:r>
          </a:p>
          <a:p>
            <a:r>
              <a:rPr lang="cs-CZ" dirty="0"/>
              <a:t>2. tranzice: ZŠ / SŠ</a:t>
            </a:r>
          </a:p>
          <a:p>
            <a:r>
              <a:rPr lang="cs-CZ" dirty="0"/>
              <a:t>3. tranzice: SŠ / VŠ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480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Vsuvka: tranzitivní model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Robert Mare (+ 1. února 2021)</a:t>
            </a:r>
          </a:p>
          <a:p>
            <a:r>
              <a:rPr lang="cs-CZ" dirty="0"/>
              <a:t>Místo analýzy dosaženého stupně vzdělání…</a:t>
            </a:r>
          </a:p>
          <a:p>
            <a:r>
              <a:rPr lang="cs-CZ" dirty="0"/>
              <a:t>… analyzoval přechody / tranzice mezi stupni</a:t>
            </a:r>
          </a:p>
          <a:p>
            <a:endParaRPr lang="cs-CZ" dirty="0"/>
          </a:p>
          <a:p>
            <a:r>
              <a:rPr lang="cs-CZ" dirty="0"/>
              <a:t>1. tranzice: ZŠ / 8leté gymnázium</a:t>
            </a:r>
          </a:p>
          <a:p>
            <a:r>
              <a:rPr lang="cs-CZ" dirty="0"/>
              <a:t>2. tranzice: ZŠ / SŠ</a:t>
            </a:r>
          </a:p>
          <a:p>
            <a:r>
              <a:rPr lang="cs-CZ" dirty="0"/>
              <a:t>3. tranzice: SŠ / VŠ</a:t>
            </a:r>
          </a:p>
          <a:p>
            <a:endParaRPr lang="cs-CZ" dirty="0"/>
          </a:p>
          <a:p>
            <a:r>
              <a:rPr lang="cs-CZ" dirty="0"/>
              <a:t>Čím pozdější tranzice, tím menší vliv rodiny původu</a:t>
            </a:r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4031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Selektivita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Česku extrémně brzo (10-11 let, víceleté gymnázium)</a:t>
            </a:r>
          </a:p>
          <a:p>
            <a:r>
              <a:rPr lang="cs-CZ" dirty="0"/>
              <a:t>Na národní úrovni: čím dřív proběhne selekce, tím horší testy PISA</a:t>
            </a:r>
          </a:p>
          <a:p>
            <a:r>
              <a:rPr lang="cs-CZ" dirty="0"/>
              <a:t>Na předních místech Německo, Rakousko, Česko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Vícekolejnost systému:</a:t>
            </a:r>
          </a:p>
          <a:p>
            <a:r>
              <a:rPr lang="cs-CZ" dirty="0"/>
              <a:t>2. stupeň ZŠ vs. 8leté gymnázium</a:t>
            </a:r>
          </a:p>
          <a:p>
            <a:r>
              <a:rPr lang="cs-CZ" dirty="0"/>
              <a:t>SOU / SOŠ / Gymnázium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cs-CZ" dirty="0"/>
              <a:t>Slepé koleje, různé šance na pokračování</a:t>
            </a:r>
          </a:p>
        </p:txBody>
      </p:sp>
    </p:spTree>
    <p:extLst>
      <p:ext uri="{BB962C8B-B14F-4D97-AF65-F5344CB8AC3E}">
        <p14:creationId xmlns:p14="http://schemas.microsoft.com/office/powerpoint/2010/main" val="864327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Gymnázia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Selektují žáky s vyššími schopnostmi</a:t>
            </a:r>
          </a:p>
          <a:p>
            <a:r>
              <a:rPr lang="cs-CZ" dirty="0"/>
              <a:t>I mimo gymnázia jsou ale žáci s vysokými schopnostmi (jen ne tak úzce selektovaní)</a:t>
            </a:r>
          </a:p>
          <a:p>
            <a:endParaRPr lang="cs-CZ" dirty="0"/>
          </a:p>
          <a:p>
            <a:r>
              <a:rPr lang="cs-CZ" dirty="0"/>
              <a:t>Víceletá gymnázia nerozvíjejí dovednosti žáků, lepší výsledky jsou z velké části dány selektivitou</a:t>
            </a:r>
          </a:p>
          <a:p>
            <a:r>
              <a:rPr lang="cs-CZ" dirty="0"/>
              <a:t>Zvyšují aspirace žáků (vliv prostředí?), i objektivně slabí žáci chtějí studovat</a:t>
            </a:r>
          </a:p>
        </p:txBody>
      </p:sp>
    </p:spTree>
    <p:extLst>
      <p:ext uri="{BB962C8B-B14F-4D97-AF65-F5344CB8AC3E}">
        <p14:creationId xmlns:p14="http://schemas.microsoft.com/office/powerpoint/2010/main" val="3079433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Učiliště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Nízký podíl všeobecného vzdělání, silné zaměření na konkrétní povolání</a:t>
            </a:r>
          </a:p>
          <a:p>
            <a:r>
              <a:rPr lang="cs-CZ" dirty="0"/>
              <a:t>Velká část učňů nechce studovat na učebním oboru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16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Učiliště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Nízký podíl všeobecného vzdělání, silné zaměření na konkrétní povolání</a:t>
            </a:r>
          </a:p>
          <a:p>
            <a:r>
              <a:rPr lang="cs-CZ" dirty="0"/>
              <a:t>Velká část učňů nechce studovat na učebním oboru</a:t>
            </a:r>
          </a:p>
          <a:p>
            <a:endParaRPr lang="cs-CZ" dirty="0"/>
          </a:p>
          <a:p>
            <a:r>
              <a:rPr lang="cs-CZ" dirty="0"/>
              <a:t>Proč tam skončili?</a:t>
            </a:r>
          </a:p>
          <a:p>
            <a:r>
              <a:rPr lang="cs-CZ" dirty="0"/>
              <a:t>Jakou mají motivaci studovat?</a:t>
            </a:r>
          </a:p>
          <a:p>
            <a:r>
              <a:rPr lang="cs-CZ" dirty="0"/>
              <a:t>Jakou mají motivaci pracovat?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69325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Učiliště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Nízký podíl všeobecného vzdělání, silné zaměření na konkrétní povolání</a:t>
            </a:r>
          </a:p>
          <a:p>
            <a:r>
              <a:rPr lang="cs-CZ" dirty="0"/>
              <a:t>Velká část učňů nechce studovat na učebním oboru</a:t>
            </a:r>
          </a:p>
          <a:p>
            <a:endParaRPr lang="cs-CZ" dirty="0"/>
          </a:p>
          <a:p>
            <a:r>
              <a:rPr lang="cs-CZ" dirty="0"/>
              <a:t>Proč tam skončili?</a:t>
            </a:r>
          </a:p>
          <a:p>
            <a:r>
              <a:rPr lang="cs-CZ" dirty="0"/>
              <a:t>Jakou mají motivaci studovat?</a:t>
            </a:r>
          </a:p>
          <a:p>
            <a:r>
              <a:rPr lang="cs-CZ" dirty="0"/>
              <a:t>Jakou mají motivaci pracovat?</a:t>
            </a:r>
          </a:p>
          <a:p>
            <a:endParaRPr lang="cs-CZ" dirty="0"/>
          </a:p>
          <a:p>
            <a:r>
              <a:rPr lang="cs-CZ" dirty="0"/>
              <a:t>Naopak velká část rodičů je spokojena, že jejich dítě studuje na učebním oboru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930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Segregace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Rozdělování žáků do různých větví vzdělávacího systému</a:t>
            </a:r>
          </a:p>
          <a:p>
            <a:r>
              <a:rPr lang="cs-CZ" dirty="0"/>
              <a:t>Na základě čeho?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7865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Segregace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Rozdělování žáků do různých větví vzdělávacího systému</a:t>
            </a:r>
          </a:p>
          <a:p>
            <a:r>
              <a:rPr lang="cs-CZ" dirty="0"/>
              <a:t>Na základě čeho?</a:t>
            </a:r>
          </a:p>
          <a:p>
            <a:endParaRPr lang="cs-CZ" dirty="0"/>
          </a:p>
          <a:p>
            <a:r>
              <a:rPr lang="cs-CZ" dirty="0"/>
              <a:t>Na základě kognitivních schopností?</a:t>
            </a:r>
          </a:p>
          <a:p>
            <a:r>
              <a:rPr lang="cs-CZ" dirty="0"/>
              <a:t>Na základě vzdělání rodičů?</a:t>
            </a:r>
          </a:p>
          <a:p>
            <a:r>
              <a:rPr lang="cs-CZ" dirty="0"/>
              <a:t>Na základě geografické dostupnosti?</a:t>
            </a:r>
          </a:p>
          <a:p>
            <a:r>
              <a:rPr lang="cs-CZ" dirty="0"/>
              <a:t>Na základě etnicity?</a:t>
            </a:r>
          </a:p>
          <a:p>
            <a:r>
              <a:rPr lang="cs-CZ" dirty="0"/>
              <a:t>Na základě genderu?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29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determinuje, jaké vzdělání získáme?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 err="1"/>
              <a:t>Blau</a:t>
            </a:r>
            <a:r>
              <a:rPr lang="cs-CZ" b="1" dirty="0"/>
              <a:t> a </a:t>
            </a:r>
            <a:r>
              <a:rPr lang="cs-CZ" b="1" dirty="0" err="1"/>
              <a:t>Duncan</a:t>
            </a:r>
            <a:r>
              <a:rPr lang="cs-CZ" b="1" dirty="0"/>
              <a:t> (USA, 1967):</a:t>
            </a:r>
          </a:p>
          <a:p>
            <a:r>
              <a:rPr lang="cs-CZ" dirty="0"/>
              <a:t>Rodinný původ je vyjádřen vzděláním otce</a:t>
            </a:r>
          </a:p>
          <a:p>
            <a:r>
              <a:rPr lang="cs-CZ" dirty="0"/>
              <a:t>Většina vlivu rodiny původu na pozici člověka se realizuje skrze vliv rodiny původu na vzdělání</a:t>
            </a:r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Segregace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Proč je </a:t>
            </a:r>
            <a:r>
              <a:rPr lang="cs-CZ"/>
              <a:t>to problém?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593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determinuje, jaké vzdělání získáme?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b="1" dirty="0" err="1"/>
              <a:t>Blau</a:t>
            </a:r>
            <a:r>
              <a:rPr lang="cs-CZ" b="1" dirty="0"/>
              <a:t> a </a:t>
            </a:r>
            <a:r>
              <a:rPr lang="cs-CZ" b="1" dirty="0" err="1"/>
              <a:t>Duncan</a:t>
            </a:r>
            <a:r>
              <a:rPr lang="cs-CZ" b="1" dirty="0"/>
              <a:t> (USA, 1967):</a:t>
            </a:r>
          </a:p>
          <a:p>
            <a:r>
              <a:rPr lang="cs-CZ" dirty="0"/>
              <a:t>Rodinný původ je vyjádřen vzděláním otce</a:t>
            </a:r>
          </a:p>
          <a:p>
            <a:r>
              <a:rPr lang="cs-CZ" dirty="0"/>
              <a:t>Většina vlivu rodiny původu na pozici člověka se realizuje skrze vliv rodiny původu na vzdělání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Pozdější modely:</a:t>
            </a:r>
          </a:p>
          <a:p>
            <a:r>
              <a:rPr lang="cs-CZ" dirty="0"/>
              <a:t>Sociální a psychologické vlivy</a:t>
            </a:r>
          </a:p>
          <a:p>
            <a:r>
              <a:rPr lang="cs-CZ" dirty="0"/>
              <a:t>Aspirace, kognitivní schopnosti</a:t>
            </a:r>
          </a:p>
          <a:p>
            <a:r>
              <a:rPr lang="cs-CZ" dirty="0"/>
              <a:t>(část z nich koreluje s rodinou původu)</a:t>
            </a:r>
          </a:p>
        </p:txBody>
      </p:sp>
    </p:spTree>
    <p:extLst>
      <p:ext uri="{BB962C8B-B14F-4D97-AF65-F5344CB8AC3E}">
        <p14:creationId xmlns:p14="http://schemas.microsoft.com/office/powerpoint/2010/main" val="126505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Vzdělanostní reprodukce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 teorií, proč vzdělání rodičů ovlivňuje vzdělání dětí (srov. </a:t>
            </a:r>
            <a:r>
              <a:rPr lang="cs-CZ" dirty="0" err="1"/>
              <a:t>Katrňák</a:t>
            </a:r>
            <a:r>
              <a:rPr lang="cs-CZ" dirty="0"/>
              <a:t> 2004)</a:t>
            </a:r>
          </a:p>
          <a:p>
            <a:r>
              <a:rPr lang="cs-CZ" dirty="0"/>
              <a:t>Liší se strategie zdola (nižší třídy) a strategie shora (vyšší třídy)</a:t>
            </a:r>
          </a:p>
        </p:txBody>
      </p:sp>
    </p:spTree>
    <p:extLst>
      <p:ext uri="{BB962C8B-B14F-4D97-AF65-F5344CB8AC3E}">
        <p14:creationId xmlns:p14="http://schemas.microsoft.com/office/powerpoint/2010/main" val="62914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Vzdělanostní reprodukce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 teorií, proč vzdělání rodičů ovlivňuje vzdělání dětí (srov. </a:t>
            </a:r>
            <a:r>
              <a:rPr lang="cs-CZ" dirty="0" err="1"/>
              <a:t>Katrňák</a:t>
            </a:r>
            <a:r>
              <a:rPr lang="cs-CZ" dirty="0"/>
              <a:t> 2004)</a:t>
            </a:r>
          </a:p>
          <a:p>
            <a:r>
              <a:rPr lang="cs-CZ" dirty="0"/>
              <a:t>Liší se strategie zdola (nižší třídy) a strategie shora (vyšší třídy)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Strategie zdola</a:t>
            </a:r>
          </a:p>
          <a:p>
            <a:r>
              <a:rPr lang="cs-CZ" dirty="0"/>
              <a:t>hra „na jistotu“</a:t>
            </a:r>
          </a:p>
          <a:p>
            <a:r>
              <a:rPr lang="cs-CZ" dirty="0"/>
              <a:t>snaha získat vzdělání, kde je „záruka“ uplatnění a minimální riziko neúspěchu</a:t>
            </a:r>
          </a:p>
          <a:p>
            <a:r>
              <a:rPr lang="cs-CZ" dirty="0"/>
              <a:t>nemohou si dovolit kompenzaci nevýhod při selhání</a:t>
            </a:r>
          </a:p>
        </p:txBody>
      </p:sp>
    </p:spTree>
    <p:extLst>
      <p:ext uri="{BB962C8B-B14F-4D97-AF65-F5344CB8AC3E}">
        <p14:creationId xmlns:p14="http://schemas.microsoft.com/office/powerpoint/2010/main" val="330572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Vzdělanostní reprodukce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 teorií, proč vzdělání rodičů ovlivňuje vzdělání dětí (srov. </a:t>
            </a:r>
            <a:r>
              <a:rPr lang="cs-CZ" dirty="0" err="1"/>
              <a:t>Katrňák</a:t>
            </a:r>
            <a:r>
              <a:rPr lang="cs-CZ" dirty="0"/>
              <a:t> 2004)</a:t>
            </a:r>
          </a:p>
          <a:p>
            <a:r>
              <a:rPr lang="cs-CZ" dirty="0"/>
              <a:t>Liší se strategie zdola (nižší třídy) a strategie shora (vyšší třídy)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b="1" dirty="0"/>
              <a:t>Strategie zdola</a:t>
            </a:r>
          </a:p>
          <a:p>
            <a:pPr marL="54000" indent="0">
              <a:buNone/>
            </a:pPr>
            <a:r>
              <a:rPr lang="cs-CZ" b="1" dirty="0"/>
              <a:t>Strategie shora</a:t>
            </a:r>
          </a:p>
          <a:p>
            <a:r>
              <a:rPr lang="cs-CZ" dirty="0"/>
              <a:t>cílem není rychlé uplatnění</a:t>
            </a:r>
          </a:p>
          <a:p>
            <a:r>
              <a:rPr lang="cs-CZ" dirty="0"/>
              <a:t>možnost riskovat</a:t>
            </a:r>
          </a:p>
          <a:p>
            <a:r>
              <a:rPr lang="cs-CZ" dirty="0"/>
              <a:t>v případě selhání kompenzace nevýhody finančními prostředky</a:t>
            </a:r>
          </a:p>
        </p:txBody>
      </p:sp>
    </p:spTree>
    <p:extLst>
      <p:ext uri="{BB962C8B-B14F-4D97-AF65-F5344CB8AC3E}">
        <p14:creationId xmlns:p14="http://schemas.microsoft.com/office/powerpoint/2010/main" val="1200603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Aspirace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Dívky mají vyšší aspirace než chlapci</a:t>
            </a:r>
          </a:p>
          <a:p>
            <a:r>
              <a:rPr lang="cs-CZ" dirty="0"/>
              <a:t>Děti z úplné rodiny mají vyšší aspirace</a:t>
            </a:r>
          </a:p>
          <a:p>
            <a:r>
              <a:rPr lang="cs-CZ" dirty="0"/>
              <a:t>Vzdělání matky ovlivňuje aspirace silněji než vzdělání otce</a:t>
            </a:r>
          </a:p>
        </p:txBody>
      </p:sp>
    </p:spTree>
    <p:extLst>
      <p:ext uri="{BB962C8B-B14F-4D97-AF65-F5344CB8AC3E}">
        <p14:creationId xmlns:p14="http://schemas.microsoft.com/office/powerpoint/2010/main" val="1655007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Aspirace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Dívky mají vyšší aspirace než chlapci</a:t>
            </a:r>
          </a:p>
          <a:p>
            <a:r>
              <a:rPr lang="cs-CZ" dirty="0"/>
              <a:t>Děti z úplné rodiny mají vyšší aspirace</a:t>
            </a:r>
          </a:p>
          <a:p>
            <a:r>
              <a:rPr lang="cs-CZ" dirty="0"/>
              <a:t>Vzdělání matky ovlivňuje aspirace silněji než vzdělání otce</a:t>
            </a:r>
          </a:p>
          <a:p>
            <a:endParaRPr lang="cs-CZ" dirty="0"/>
          </a:p>
          <a:p>
            <a:r>
              <a:rPr lang="cs-CZ" dirty="0"/>
              <a:t>Nejsilnější vliv má důraz, který rodiče přikládají důležitosti VŠ vzdělání</a:t>
            </a:r>
          </a:p>
          <a:p>
            <a:r>
              <a:rPr lang="cs-CZ" dirty="0"/>
              <a:t>+ kognitivní schopnosti dětí (sebehodnocení? Touha po úspěchu?)</a:t>
            </a:r>
          </a:p>
        </p:txBody>
      </p:sp>
    </p:spTree>
    <p:extLst>
      <p:ext uri="{BB962C8B-B14F-4D97-AF65-F5344CB8AC3E}">
        <p14:creationId xmlns:p14="http://schemas.microsoft.com/office/powerpoint/2010/main" val="186784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Selektivita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Česku extrémně brzo (10-11 let, víceleté gymnázium)</a:t>
            </a:r>
          </a:p>
          <a:p>
            <a:r>
              <a:rPr lang="cs-CZ" dirty="0"/>
              <a:t>Na národní úrovni: čím dřív proběhne selekce, tím horší testy PISA</a:t>
            </a:r>
          </a:p>
          <a:p>
            <a:r>
              <a:rPr lang="cs-CZ" dirty="0"/>
              <a:t>Na předních místech Německo, Rakousko, Česko</a:t>
            </a:r>
          </a:p>
        </p:txBody>
      </p:sp>
    </p:spTree>
    <p:extLst>
      <p:ext uri="{BB962C8B-B14F-4D97-AF65-F5344CB8AC3E}">
        <p14:creationId xmlns:p14="http://schemas.microsoft.com/office/powerpoint/2010/main" val="71878733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1964</TotalTime>
  <Words>887</Words>
  <Application>Microsoft Office PowerPoint</Application>
  <PresentationFormat>Předvádění na obrazovce (4:3)</PresentationFormat>
  <Paragraphs>160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Tahoma</vt:lpstr>
      <vt:lpstr>Wingdings</vt:lpstr>
      <vt:lpstr>Presentation_MU_EN</vt:lpstr>
      <vt:lpstr>SOCn5020  Sociologie vzdělávání     a evaluační výzkum Segregace ve školství</vt:lpstr>
      <vt:lpstr>Co determinuje, jaké vzdělání získáme?</vt:lpstr>
      <vt:lpstr>Co determinuje, jaké vzdělání získáme?</vt:lpstr>
      <vt:lpstr>Vzdělanostní reprodukce</vt:lpstr>
      <vt:lpstr>Vzdělanostní reprodukce</vt:lpstr>
      <vt:lpstr>Vzdělanostní reprodukce</vt:lpstr>
      <vt:lpstr>Aspirace</vt:lpstr>
      <vt:lpstr>Aspirace</vt:lpstr>
      <vt:lpstr>Selektivita</vt:lpstr>
      <vt:lpstr>Vsuvka: tranzitivní model</vt:lpstr>
      <vt:lpstr>Vsuvka: tranzitivní model</vt:lpstr>
      <vt:lpstr>Vsuvka: tranzitivní model</vt:lpstr>
      <vt:lpstr>Selektivita</vt:lpstr>
      <vt:lpstr>Gymnázia</vt:lpstr>
      <vt:lpstr>Učiliště</vt:lpstr>
      <vt:lpstr>Učiliště</vt:lpstr>
      <vt:lpstr>Učiliště</vt:lpstr>
      <vt:lpstr>Segregace</vt:lpstr>
      <vt:lpstr>Segregace</vt:lpstr>
      <vt:lpstr>Segregace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44</cp:revision>
  <dcterms:created xsi:type="dcterms:W3CDTF">2021-06-21T19:13:01Z</dcterms:created>
  <dcterms:modified xsi:type="dcterms:W3CDTF">2021-11-08T22:50:35Z</dcterms:modified>
</cp:coreProperties>
</file>