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4" r:id="rId9"/>
    <p:sldId id="262" r:id="rId10"/>
    <p:sldId id="266" r:id="rId11"/>
    <p:sldId id="268" r:id="rId12"/>
    <p:sldId id="267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SOCn5020 	Sociologie vzdělávání </a:t>
            </a:r>
            <a:br>
              <a:rPr lang="cs-CZ" dirty="0"/>
            </a:br>
            <a:r>
              <a:rPr lang="cs-CZ" dirty="0"/>
              <a:t>			a evaluační výzkum</a:t>
            </a:r>
            <a:br>
              <a:rPr lang="cs-CZ" dirty="0"/>
            </a:br>
            <a:r>
              <a:rPr lang="cs-CZ" dirty="0"/>
              <a:t>Technologický obrat a role univerzit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Rutinizační</a:t>
            </a:r>
            <a:r>
              <a:rPr lang="cs-CZ" dirty="0"/>
              <a:t> hypotéza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Koncem 90. let ale začínají masivně mizet místa, která vyžadují relativně vysokou kvalifikaci</a:t>
            </a:r>
          </a:p>
          <a:p>
            <a:r>
              <a:rPr lang="cs-CZ" dirty="0"/>
              <a:t>Sekretářky, bankovní úředníci</a:t>
            </a:r>
          </a:p>
          <a:p>
            <a:r>
              <a:rPr lang="cs-CZ" dirty="0"/>
              <a:t>Jejich práce byla nahrazena stroji (Word, Internet banking, e-shopy)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Technologická změna tak vytlačuje z trhu práce nejen nekvalifikované (SBTC)</a:t>
            </a:r>
          </a:p>
          <a:p>
            <a:r>
              <a:rPr lang="cs-CZ" dirty="0"/>
              <a:t>Ale i ty, jejichž práce je dostatečně rutinní, aby ji mohl převzít stroj</a:t>
            </a:r>
          </a:p>
          <a:p>
            <a:endParaRPr lang="cs-CZ" dirty="0"/>
          </a:p>
          <a:p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biased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/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biased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change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0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1950s: poválečný rozvoj průmyslu, bohatnutí společnosti</a:t>
            </a:r>
          </a:p>
          <a:p>
            <a:r>
              <a:rPr lang="cs-CZ" dirty="0"/>
              <a:t>1960s: </a:t>
            </a:r>
            <a:r>
              <a:rPr lang="cs-CZ" dirty="0" err="1"/>
              <a:t>Blau</a:t>
            </a:r>
            <a:r>
              <a:rPr lang="cs-CZ" dirty="0"/>
              <a:t> </a:t>
            </a:r>
            <a:r>
              <a:rPr lang="cs-CZ" dirty="0" err="1"/>
              <a:t>Duncanův</a:t>
            </a:r>
            <a:r>
              <a:rPr lang="cs-CZ" dirty="0"/>
              <a:t> model,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1970s: inflace diplomů</a:t>
            </a:r>
          </a:p>
          <a:p>
            <a:r>
              <a:rPr lang="cs-CZ" dirty="0"/>
              <a:t>1980s: nástup technologií	</a:t>
            </a:r>
          </a:p>
          <a:p>
            <a:r>
              <a:rPr lang="cs-CZ" dirty="0"/>
              <a:t>1990s: polarizační hypotéza</a:t>
            </a:r>
          </a:p>
          <a:p>
            <a:r>
              <a:rPr lang="cs-CZ" dirty="0"/>
              <a:t>2000s: změna založená na rutině</a:t>
            </a:r>
          </a:p>
        </p:txBody>
      </p:sp>
    </p:spTree>
    <p:extLst>
      <p:ext uri="{BB962C8B-B14F-4D97-AF65-F5344CB8AC3E}">
        <p14:creationId xmlns:p14="http://schemas.microsoft.com/office/powerpoint/2010/main" val="45009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Technologický obrat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4. průmyslová revoluce (</a:t>
            </a:r>
            <a:r>
              <a:rPr lang="cs-CZ" dirty="0" err="1"/>
              <a:t>Industry</a:t>
            </a:r>
            <a:r>
              <a:rPr lang="cs-CZ" dirty="0"/>
              <a:t> 4.0)</a:t>
            </a:r>
          </a:p>
          <a:p>
            <a:r>
              <a:rPr lang="cs-CZ" dirty="0"/>
              <a:t>Nasazení umělé inteligence, robotizace</a:t>
            </a:r>
          </a:p>
          <a:p>
            <a:endParaRPr lang="cs-CZ" dirty="0"/>
          </a:p>
          <a:p>
            <a:r>
              <a:rPr lang="cs-CZ" dirty="0"/>
              <a:t>Technologie poprvé v historii bere práci všem vzdělanostním vrstvám – úředníci, umělci, lékaři, právníci, novináři…</a:t>
            </a:r>
          </a:p>
          <a:p>
            <a:endParaRPr lang="cs-CZ" dirty="0"/>
          </a:p>
          <a:p>
            <a:r>
              <a:rPr lang="cs-CZ" dirty="0"/>
              <a:t>Pojem technologická změna přestává dostačovat -</a:t>
            </a:r>
            <a:r>
              <a:rPr lang="en-GB" dirty="0"/>
              <a:t>&gt;</a:t>
            </a:r>
            <a:r>
              <a:rPr lang="cs-CZ" dirty="0"/>
              <a:t> Technologický obrat</a:t>
            </a:r>
          </a:p>
        </p:txBody>
      </p:sp>
    </p:spTree>
    <p:extLst>
      <p:ext uri="{BB962C8B-B14F-4D97-AF65-F5344CB8AC3E}">
        <p14:creationId xmlns:p14="http://schemas.microsoft.com/office/powerpoint/2010/main" val="3950152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1950s: poválečný rozvoj průmyslu, bohatnutí společnosti</a:t>
            </a:r>
          </a:p>
          <a:p>
            <a:r>
              <a:rPr lang="cs-CZ" dirty="0"/>
              <a:t>1960s: </a:t>
            </a:r>
            <a:r>
              <a:rPr lang="cs-CZ" dirty="0" err="1"/>
              <a:t>Blau</a:t>
            </a:r>
            <a:r>
              <a:rPr lang="cs-CZ" dirty="0"/>
              <a:t> </a:t>
            </a:r>
            <a:r>
              <a:rPr lang="cs-CZ" dirty="0" err="1"/>
              <a:t>Duncanův</a:t>
            </a:r>
            <a:r>
              <a:rPr lang="cs-CZ" dirty="0"/>
              <a:t> model,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1970s: inflace diplomů</a:t>
            </a:r>
          </a:p>
          <a:p>
            <a:r>
              <a:rPr lang="cs-CZ" dirty="0"/>
              <a:t>1980s: nástup technologií	</a:t>
            </a:r>
          </a:p>
          <a:p>
            <a:r>
              <a:rPr lang="cs-CZ" dirty="0"/>
              <a:t>1990s: polarizační hypotéza</a:t>
            </a:r>
          </a:p>
          <a:p>
            <a:r>
              <a:rPr lang="cs-CZ" dirty="0"/>
              <a:t>2000s: změna založená na rutině</a:t>
            </a:r>
          </a:p>
          <a:p>
            <a:r>
              <a:rPr lang="cs-CZ" dirty="0"/>
              <a:t>2010s: technologický obrat</a:t>
            </a:r>
          </a:p>
        </p:txBody>
      </p:sp>
    </p:spTree>
    <p:extLst>
      <p:ext uri="{BB962C8B-B14F-4D97-AF65-F5344CB8AC3E}">
        <p14:creationId xmlns:p14="http://schemas.microsoft.com/office/powerpoint/2010/main" val="98855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79B3794-BE3A-4552-B0C1-8E2FA89BA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932" y="0"/>
            <a:ext cx="4863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8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1950s: poválečný rozvoj průmyslu, bohatnutí společnosti</a:t>
            </a:r>
          </a:p>
          <a:p>
            <a:r>
              <a:rPr lang="cs-CZ" dirty="0"/>
              <a:t>1960s: </a:t>
            </a:r>
            <a:r>
              <a:rPr lang="cs-CZ" dirty="0" err="1"/>
              <a:t>Blau</a:t>
            </a:r>
            <a:r>
              <a:rPr lang="cs-CZ" dirty="0"/>
              <a:t> </a:t>
            </a:r>
            <a:r>
              <a:rPr lang="cs-CZ" dirty="0" err="1"/>
              <a:t>Duncanův</a:t>
            </a:r>
            <a:r>
              <a:rPr lang="cs-CZ" dirty="0"/>
              <a:t> model,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1970s: inflace diplomů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Expanze VŠ v 70. letech 20.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Baby </a:t>
            </a:r>
            <a:r>
              <a:rPr lang="cs-CZ" dirty="0" err="1"/>
              <a:t>boomers</a:t>
            </a:r>
            <a:r>
              <a:rPr lang="cs-CZ" dirty="0"/>
              <a:t>, kulturní revoluce, </a:t>
            </a:r>
            <a:r>
              <a:rPr lang="cs-CZ" dirty="0" err="1"/>
              <a:t>hippies</a:t>
            </a:r>
            <a:r>
              <a:rPr lang="cs-CZ" dirty="0"/>
              <a:t>, Vietnam</a:t>
            </a:r>
          </a:p>
          <a:p>
            <a:r>
              <a:rPr lang="cs-CZ" dirty="0"/>
              <a:t>Otevření vysokých škol silným ročníkům</a:t>
            </a:r>
          </a:p>
          <a:p>
            <a:r>
              <a:rPr lang="cs-CZ" dirty="0"/>
              <a:t>Strach z inflace diplomů (ekonomické zákony)</a:t>
            </a:r>
          </a:p>
          <a:p>
            <a:r>
              <a:rPr lang="cs-CZ" dirty="0"/>
              <a:t>Signalizační teorie</a:t>
            </a:r>
          </a:p>
          <a:p>
            <a:endParaRPr lang="cs-CZ" dirty="0"/>
          </a:p>
          <a:p>
            <a:r>
              <a:rPr lang="cs-CZ" dirty="0"/>
              <a:t>V 80. letech ale s překvapením zjistili, že k žádné inflaci nedošlo, i když vysokoškoláků je na trhu práce výrazně více než dříve</a:t>
            </a:r>
          </a:p>
          <a:p>
            <a:r>
              <a:rPr lang="cs-CZ" dirty="0"/>
              <a:t>Jak to vysvětlit?</a:t>
            </a:r>
          </a:p>
        </p:txBody>
      </p:sp>
    </p:spTree>
    <p:extLst>
      <p:ext uri="{BB962C8B-B14F-4D97-AF65-F5344CB8AC3E}">
        <p14:creationId xmlns:p14="http://schemas.microsoft.com/office/powerpoint/2010/main" val="327141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Technologická změna trhu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Nástup moderních technologií (počítače)</a:t>
            </a:r>
          </a:p>
          <a:p>
            <a:r>
              <a:rPr lang="cs-CZ" dirty="0"/>
              <a:t>Které umí obsluhovat jen kvalifikovaní zaměstnanec (VŠ)</a:t>
            </a:r>
          </a:p>
          <a:p>
            <a:r>
              <a:rPr lang="cs-CZ" dirty="0"/>
              <a:t>Vzdělání je na trhu práce vysoce oceněno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				vs.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Vznik globálního trhu práce</a:t>
            </a:r>
          </a:p>
          <a:p>
            <a:r>
              <a:rPr lang="cs-CZ" dirty="0"/>
              <a:t>Manuální práce nahrazena stroji (traktory, výrobní linky)</a:t>
            </a:r>
          </a:p>
          <a:p>
            <a:r>
              <a:rPr lang="cs-CZ" dirty="0"/>
              <a:t>Jednoduchá výroba outsourcována do jiných zemí (Asie)</a:t>
            </a:r>
          </a:p>
          <a:p>
            <a:r>
              <a:rPr lang="cs-CZ" dirty="0"/>
              <a:t>Rozvoj (levné) mezinárodní dopravy, globálního kapitalismu</a:t>
            </a:r>
          </a:p>
          <a:p>
            <a:r>
              <a:rPr lang="cs-CZ" dirty="0"/>
              <a:t>Lidé s nízkým vzděláním jsou z trhu práce vytlačování</a:t>
            </a:r>
          </a:p>
        </p:txBody>
      </p:sp>
    </p:spTree>
    <p:extLst>
      <p:ext uri="{BB962C8B-B14F-4D97-AF65-F5344CB8AC3E}">
        <p14:creationId xmlns:p14="http://schemas.microsoft.com/office/powerpoint/2010/main" val="8027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Technologická změna trhu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Trh práce se deformuje (</a:t>
            </a:r>
            <a:r>
              <a:rPr lang="cs-CZ" dirty="0" err="1"/>
              <a:t>bias</a:t>
            </a:r>
            <a:r>
              <a:rPr lang="cs-CZ" dirty="0"/>
              <a:t>)</a:t>
            </a:r>
          </a:p>
          <a:p>
            <a:r>
              <a:rPr lang="cs-CZ" dirty="0"/>
              <a:t>Vlivem technologické změny (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)</a:t>
            </a:r>
          </a:p>
          <a:p>
            <a:r>
              <a:rPr lang="cs-CZ" dirty="0"/>
              <a:t>Směrem k lidem s vyššími dovednostmi (</a:t>
            </a:r>
            <a:r>
              <a:rPr lang="cs-CZ" dirty="0" err="1"/>
              <a:t>skill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Skill</a:t>
            </a:r>
            <a:r>
              <a:rPr lang="cs-CZ" dirty="0"/>
              <a:t> </a:t>
            </a:r>
            <a:r>
              <a:rPr lang="cs-CZ" dirty="0" err="1"/>
              <a:t>biased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(SBTC)</a:t>
            </a:r>
          </a:p>
          <a:p>
            <a:r>
              <a:rPr lang="cs-CZ" dirty="0"/>
              <a:t>Technologická změna založená na dovednostech</a:t>
            </a:r>
          </a:p>
          <a:p>
            <a:endParaRPr lang="cs-CZ" dirty="0"/>
          </a:p>
          <a:p>
            <a:r>
              <a:rPr lang="cs-CZ" dirty="0"/>
              <a:t>Lidé s vyšší kvalifikací nepřicházejí o zaměstnání a jsou dobře placeni</a:t>
            </a:r>
          </a:p>
          <a:p>
            <a:r>
              <a:rPr lang="cs-CZ" dirty="0"/>
              <a:t>Lidé s nižší kvalifikací jsou z trhu práce vytlačováni</a:t>
            </a:r>
          </a:p>
        </p:txBody>
      </p:sp>
    </p:spTree>
    <p:extLst>
      <p:ext uri="{BB962C8B-B14F-4D97-AF65-F5344CB8AC3E}">
        <p14:creationId xmlns:p14="http://schemas.microsoft.com/office/powerpoint/2010/main" val="5498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1950s: poválečný rozvoj průmyslu, bohatnutí společnosti</a:t>
            </a:r>
          </a:p>
          <a:p>
            <a:r>
              <a:rPr lang="cs-CZ" dirty="0"/>
              <a:t>1960s: </a:t>
            </a:r>
            <a:r>
              <a:rPr lang="cs-CZ" dirty="0" err="1"/>
              <a:t>Blau</a:t>
            </a:r>
            <a:r>
              <a:rPr lang="cs-CZ" dirty="0"/>
              <a:t> </a:t>
            </a:r>
            <a:r>
              <a:rPr lang="cs-CZ" dirty="0" err="1"/>
              <a:t>Duncanův</a:t>
            </a:r>
            <a:r>
              <a:rPr lang="cs-CZ" dirty="0"/>
              <a:t> model,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1970s: inflace diplomů</a:t>
            </a:r>
          </a:p>
          <a:p>
            <a:r>
              <a:rPr lang="cs-CZ" dirty="0"/>
              <a:t>1980s: nástup technologií</a:t>
            </a:r>
          </a:p>
        </p:txBody>
      </p:sp>
    </p:spTree>
    <p:extLst>
      <p:ext uri="{BB962C8B-B14F-4D97-AF65-F5344CB8AC3E}">
        <p14:creationId xmlns:p14="http://schemas.microsoft.com/office/powerpoint/2010/main" val="91320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nesrovnalost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90. letech stále platí, že vysokoškoláci jsou za své dovednosti (</a:t>
            </a:r>
            <a:r>
              <a:rPr lang="cs-CZ" dirty="0" err="1"/>
              <a:t>skills</a:t>
            </a:r>
            <a:r>
              <a:rPr lang="cs-CZ" dirty="0"/>
              <a:t>) oceňováni</a:t>
            </a:r>
          </a:p>
          <a:p>
            <a:r>
              <a:rPr lang="cs-CZ" dirty="0"/>
              <a:t>Přitom ale s počítačem už umí každé dítě na základní škole</a:t>
            </a:r>
          </a:p>
          <a:p>
            <a:r>
              <a:rPr lang="cs-CZ" dirty="0"/>
              <a:t>Jak to zdůvodnit?</a:t>
            </a:r>
          </a:p>
          <a:p>
            <a:endParaRPr lang="cs-CZ" dirty="0"/>
          </a:p>
          <a:p>
            <a:r>
              <a:rPr lang="cs-CZ" dirty="0"/>
              <a:t>Lidé s nízkou kvalifikací z trhu práce nezmizeli</a:t>
            </a:r>
          </a:p>
          <a:p>
            <a:r>
              <a:rPr lang="cs-CZ" dirty="0"/>
              <a:t>Naopak jejich plat roste</a:t>
            </a:r>
          </a:p>
          <a:p>
            <a:r>
              <a:rPr lang="cs-CZ" dirty="0"/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64181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Polarizační hypotéza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Pokračuje nástup počítačů, se kterými stále neumí široké masy zaměstnanců pracovat</a:t>
            </a:r>
          </a:p>
          <a:p>
            <a:r>
              <a:rPr lang="cs-CZ" dirty="0"/>
              <a:t>Zavádí se další technologie, mezinárodní obchod</a:t>
            </a:r>
          </a:p>
          <a:p>
            <a:r>
              <a:rPr lang="cs-CZ" dirty="0"/>
              <a:t>Vysoká kvalifikace je tak stále oceňována</a:t>
            </a:r>
          </a:p>
          <a:p>
            <a:endParaRPr lang="cs-CZ" dirty="0"/>
          </a:p>
          <a:p>
            <a:r>
              <a:rPr lang="cs-CZ" dirty="0"/>
              <a:t>S bohatnutím vzdělané vrstvy zaměstnanců ale přichází větší poptávka po sektoru služeb</a:t>
            </a:r>
          </a:p>
          <a:p>
            <a:r>
              <a:rPr lang="cs-CZ" dirty="0"/>
              <a:t>Řidiči, zahradníci, pečovatelky, kosmetičky, …</a:t>
            </a:r>
          </a:p>
          <a:p>
            <a:r>
              <a:rPr lang="cs-CZ" dirty="0"/>
              <a:t>Řadu těchto činnosti nelze nikam outsourcovat</a:t>
            </a:r>
          </a:p>
          <a:p>
            <a:r>
              <a:rPr lang="cs-CZ" dirty="0"/>
              <a:t>Lidí s nízkou kvalifikací si udrží svá místa i příjmy</a:t>
            </a:r>
          </a:p>
        </p:txBody>
      </p:sp>
    </p:spTree>
    <p:extLst>
      <p:ext uri="{BB962C8B-B14F-4D97-AF65-F5344CB8AC3E}">
        <p14:creationId xmlns:p14="http://schemas.microsoft.com/office/powerpoint/2010/main" val="307097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1950s: poválečný rozvoj průmyslu, bohatnutí společnosti</a:t>
            </a:r>
          </a:p>
          <a:p>
            <a:r>
              <a:rPr lang="cs-CZ" dirty="0"/>
              <a:t>1960s: </a:t>
            </a:r>
            <a:r>
              <a:rPr lang="cs-CZ" dirty="0" err="1"/>
              <a:t>Blau</a:t>
            </a:r>
            <a:r>
              <a:rPr lang="cs-CZ" dirty="0"/>
              <a:t> </a:t>
            </a:r>
            <a:r>
              <a:rPr lang="cs-CZ" dirty="0" err="1"/>
              <a:t>Duncanův</a:t>
            </a:r>
            <a:r>
              <a:rPr lang="cs-CZ" dirty="0"/>
              <a:t> model,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/>
              <a:t>1970s: inflace diplomů</a:t>
            </a:r>
          </a:p>
          <a:p>
            <a:r>
              <a:rPr lang="cs-CZ" dirty="0"/>
              <a:t>1980s: nástup technologií	</a:t>
            </a:r>
          </a:p>
          <a:p>
            <a:r>
              <a:rPr lang="cs-CZ" dirty="0"/>
              <a:t>1990s: polarizační hypotéza</a:t>
            </a:r>
          </a:p>
        </p:txBody>
      </p:sp>
    </p:spTree>
    <p:extLst>
      <p:ext uri="{BB962C8B-B14F-4D97-AF65-F5344CB8AC3E}">
        <p14:creationId xmlns:p14="http://schemas.microsoft.com/office/powerpoint/2010/main" val="315319714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2194</TotalTime>
  <Words>708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Presentation_MU_EN</vt:lpstr>
      <vt:lpstr>SOCn5020  Sociologie vzdělávání     a evaluační výzkum Technologický obrat a role univerzit</vt:lpstr>
      <vt:lpstr>Historický vývoj</vt:lpstr>
      <vt:lpstr>Expanze VŠ v 70. letech 20. století</vt:lpstr>
      <vt:lpstr>Technologická změna trhu práce</vt:lpstr>
      <vt:lpstr>Technologická změna trhu práce</vt:lpstr>
      <vt:lpstr>Historický vývoj</vt:lpstr>
      <vt:lpstr>Další nesrovnalost</vt:lpstr>
      <vt:lpstr>Polarizační hypotéza</vt:lpstr>
      <vt:lpstr>Historický vývoj</vt:lpstr>
      <vt:lpstr>Rutinizační hypotéza</vt:lpstr>
      <vt:lpstr>Historický vývoj</vt:lpstr>
      <vt:lpstr>Technologický obrat</vt:lpstr>
      <vt:lpstr>Historický vývoj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46</cp:revision>
  <dcterms:created xsi:type="dcterms:W3CDTF">2021-06-21T19:13:01Z</dcterms:created>
  <dcterms:modified xsi:type="dcterms:W3CDTF">2021-11-21T17:33:30Z</dcterms:modified>
</cp:coreProperties>
</file>