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8" r:id="rId3"/>
    <p:sldId id="293" r:id="rId4"/>
    <p:sldId id="288" r:id="rId5"/>
    <p:sldId id="292" r:id="rId6"/>
    <p:sldId id="287" r:id="rId7"/>
    <p:sldId id="289" r:id="rId8"/>
    <p:sldId id="290" r:id="rId9"/>
    <p:sldId id="291" r:id="rId10"/>
    <p:sldId id="285" r:id="rId11"/>
    <p:sldId id="269" r:id="rId12"/>
    <p:sldId id="275" r:id="rId13"/>
    <p:sldId id="257" r:id="rId14"/>
    <p:sldId id="284" r:id="rId15"/>
    <p:sldId id="281" r:id="rId16"/>
    <p:sldId id="276" r:id="rId17"/>
    <p:sldId id="282" r:id="rId18"/>
    <p:sldId id="295" r:id="rId19"/>
    <p:sldId id="274" r:id="rId20"/>
    <p:sldId id="278" r:id="rId21"/>
    <p:sldId id="272" r:id="rId22"/>
    <p:sldId id="270" r:id="rId23"/>
    <p:sldId id="279" r:id="rId24"/>
    <p:sldId id="258" r:id="rId25"/>
    <p:sldId id="28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8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75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6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860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9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3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1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2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4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7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cs-cz/foto/cil-design-kov-odraz-3939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grasshopperherder.com/templates-suck-heres-our-lean-startup-templat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sshopperherder.com/templates-suck-heres-our-lean-startup-templa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datele.cz/portfolio/cz/mereni-delk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z.boell.org/cs/2018/05/04/david-siktanc-smutne-je-kdyz-politicka-realita-predhani-fikci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výzkumných otázek v kvalitativním výzkumu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Na jakou otázku chcete nalézt odpovědi</a:t>
            </a:r>
            <a:r>
              <a:rPr lang="en-CA" dirty="0"/>
              <a:t>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E743FE-DB03-4884-ADB2-870A809B3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2583" y="3429000"/>
            <a:ext cx="3510828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Další příklady </a:t>
            </a:r>
            <a:r>
              <a:rPr lang="en-US" altLang="ko-KR" dirty="0" err="1"/>
              <a:t>kvalitativního</a:t>
            </a:r>
            <a:r>
              <a:rPr lang="en-US" altLang="ko-KR" dirty="0"/>
              <a:t> </a:t>
            </a:r>
            <a:r>
              <a:rPr lang="en-US" altLang="ko-KR" dirty="0" err="1"/>
              <a:t>výzkumu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i="1" dirty="0" err="1"/>
              <a:t>Jaké</a:t>
            </a:r>
            <a:r>
              <a:rPr lang="en-US" altLang="ko-KR" i="1" dirty="0"/>
              <a:t> </a:t>
            </a:r>
            <a:r>
              <a:rPr lang="en-US" altLang="ko-KR" i="1" dirty="0" err="1"/>
              <a:t>jsou</a:t>
            </a:r>
            <a:r>
              <a:rPr lang="en-US" altLang="ko-KR" i="1" dirty="0"/>
              <a:t> </a:t>
            </a:r>
            <a:r>
              <a:rPr lang="en-US" altLang="ko-KR" i="1" dirty="0" err="1"/>
              <a:t>běžné</a:t>
            </a:r>
            <a:r>
              <a:rPr lang="en-US" altLang="ko-KR" i="1" dirty="0"/>
              <a:t> </a:t>
            </a:r>
            <a:r>
              <a:rPr lang="en-US" altLang="ko-KR" i="1" dirty="0" err="1"/>
              <a:t>obavy</a:t>
            </a:r>
            <a:r>
              <a:rPr lang="en-US" altLang="ko-KR" i="1" dirty="0"/>
              <a:t> </a:t>
            </a:r>
            <a:r>
              <a:rPr lang="cs-CZ" altLang="ko-KR" i="1" dirty="0"/>
              <a:t>sociálních pracovníků</a:t>
            </a:r>
            <a:r>
              <a:rPr lang="en-US" altLang="ko-KR" i="1" dirty="0"/>
              <a:t> </a:t>
            </a:r>
            <a:r>
              <a:rPr lang="cs-CZ" altLang="ko-KR" i="1" dirty="0"/>
              <a:t>při práci s osobami užívajícími drogy</a:t>
            </a:r>
            <a:r>
              <a:rPr lang="en-US" altLang="ko-KR" i="1" dirty="0"/>
              <a:t>? </a:t>
            </a:r>
          </a:p>
          <a:p>
            <a:pPr marL="0" indent="0">
              <a:buNone/>
            </a:pPr>
            <a:endParaRPr lang="en-US" altLang="ko-KR" i="1" dirty="0"/>
          </a:p>
          <a:p>
            <a:pPr marL="0" indent="0">
              <a:buNone/>
            </a:pPr>
            <a:r>
              <a:rPr lang="en-US" altLang="ko-KR" i="1" dirty="0" err="1"/>
              <a:t>Jak</a:t>
            </a:r>
            <a:r>
              <a:rPr lang="en-US" altLang="ko-KR" i="1" dirty="0"/>
              <a:t> </a:t>
            </a:r>
            <a:r>
              <a:rPr lang="en-US" altLang="ko-KR" i="1" dirty="0" err="1"/>
              <a:t>mohou</a:t>
            </a:r>
            <a:r>
              <a:rPr lang="en-US" altLang="ko-KR" i="1" dirty="0"/>
              <a:t> </a:t>
            </a:r>
            <a:r>
              <a:rPr lang="en-US" altLang="ko-KR" i="1" dirty="0" err="1"/>
              <a:t>programy</a:t>
            </a:r>
            <a:r>
              <a:rPr lang="en-US" altLang="ko-KR" i="1" dirty="0"/>
              <a:t> </a:t>
            </a:r>
            <a:r>
              <a:rPr lang="en-US" altLang="ko-KR" i="1" dirty="0" err="1"/>
              <a:t>vzdělávání</a:t>
            </a:r>
            <a:r>
              <a:rPr lang="en-US" altLang="ko-KR" i="1" dirty="0"/>
              <a:t> </a:t>
            </a:r>
            <a:r>
              <a:rPr lang="cs-CZ" altLang="ko-KR" i="1" dirty="0"/>
              <a:t>sociálních pracovníků </a:t>
            </a:r>
            <a:r>
              <a:rPr lang="en-US" altLang="ko-KR" i="1" dirty="0" err="1"/>
              <a:t>lépe</a:t>
            </a:r>
            <a:r>
              <a:rPr lang="en-US" altLang="ko-KR" i="1" dirty="0"/>
              <a:t> </a:t>
            </a:r>
            <a:r>
              <a:rPr lang="en-US" altLang="ko-KR" i="1" dirty="0" err="1"/>
              <a:t>připravit</a:t>
            </a:r>
            <a:r>
              <a:rPr lang="en-US" altLang="ko-KR" i="1" dirty="0"/>
              <a:t> </a:t>
            </a:r>
            <a:r>
              <a:rPr lang="cs-CZ" altLang="ko-KR" i="1" dirty="0"/>
              <a:t>sociální pracovníky </a:t>
            </a:r>
            <a:r>
              <a:rPr lang="en-US" altLang="ko-KR" i="1" dirty="0" err="1"/>
              <a:t>na</a:t>
            </a:r>
            <a:r>
              <a:rPr lang="en-US" altLang="ko-KR" i="1" dirty="0"/>
              <a:t> </a:t>
            </a:r>
            <a:r>
              <a:rPr lang="en-US" altLang="ko-KR" i="1" dirty="0" err="1"/>
              <a:t>realitu</a:t>
            </a:r>
            <a:r>
              <a:rPr lang="en-US" altLang="ko-KR" i="1" dirty="0"/>
              <a:t> </a:t>
            </a:r>
            <a:r>
              <a:rPr lang="cs-CZ" altLang="ko-KR" i="1" dirty="0"/>
              <a:t>praxe</a:t>
            </a:r>
            <a:r>
              <a:rPr lang="en-US" altLang="ko-KR" i="1" dirty="0"/>
              <a:t>?</a:t>
            </a:r>
          </a:p>
          <a:p>
            <a:pPr marL="0" indent="0">
              <a:buNone/>
            </a:pPr>
            <a:endParaRPr lang="en-US" altLang="ko-KR" i="1" dirty="0"/>
          </a:p>
          <a:p>
            <a:pPr marL="0" indent="0">
              <a:buNone/>
            </a:pPr>
            <a:r>
              <a:rPr lang="en-US" altLang="ko-KR" i="1" dirty="0" err="1"/>
              <a:t>Jakým</a:t>
            </a:r>
            <a:r>
              <a:rPr lang="en-US" altLang="ko-KR" i="1" dirty="0"/>
              <a:t> </a:t>
            </a:r>
            <a:r>
              <a:rPr lang="en-US" altLang="ko-KR" i="1" dirty="0" err="1"/>
              <a:t>způsobem</a:t>
            </a:r>
            <a:r>
              <a:rPr lang="en-US" altLang="ko-KR" i="1" dirty="0"/>
              <a:t> </a:t>
            </a:r>
            <a:r>
              <a:rPr lang="en-US" altLang="ko-KR" i="1" dirty="0" err="1"/>
              <a:t>ovlivňuje</a:t>
            </a:r>
            <a:r>
              <a:rPr lang="en-US" altLang="ko-KR" i="1" dirty="0"/>
              <a:t> </a:t>
            </a:r>
            <a:r>
              <a:rPr lang="en-US" altLang="ko-KR" i="1" dirty="0" err="1"/>
              <a:t>přístup</a:t>
            </a:r>
            <a:r>
              <a:rPr lang="en-US" altLang="ko-KR" i="1" dirty="0"/>
              <a:t> </a:t>
            </a:r>
            <a:r>
              <a:rPr lang="cs-CZ" altLang="ko-KR" i="1" dirty="0"/>
              <a:t>sociálních pracovníků</a:t>
            </a:r>
            <a:r>
              <a:rPr lang="en-US" altLang="ko-KR" i="1" dirty="0"/>
              <a:t> </a:t>
            </a:r>
            <a:r>
              <a:rPr lang="en-US" altLang="ko-KR" i="1" dirty="0" err="1"/>
              <a:t>motivaci</a:t>
            </a:r>
            <a:r>
              <a:rPr lang="en-US" altLang="ko-KR" i="1" dirty="0"/>
              <a:t> </a:t>
            </a:r>
            <a:r>
              <a:rPr lang="cs-CZ" altLang="ko-KR" i="1" dirty="0"/>
              <a:t>klientů</a:t>
            </a:r>
            <a:r>
              <a:rPr lang="en-US" altLang="ko-KR" i="1" dirty="0"/>
              <a:t> k </a:t>
            </a:r>
            <a:r>
              <a:rPr lang="cs-CZ" altLang="ko-KR" i="1" dirty="0"/>
              <a:t>účasti na programu</a:t>
            </a:r>
            <a:r>
              <a:rPr lang="en-US" altLang="ko-KR" i="1" dirty="0"/>
              <a:t>?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182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Obvyklé problémy při formulaci VO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Žádná představa</a:t>
            </a:r>
            <a:r>
              <a:rPr lang="cs-CZ" dirty="0"/>
              <a:t> o</a:t>
            </a:r>
            <a:r>
              <a:rPr lang="en-CA" dirty="0"/>
              <a:t> oblast</a:t>
            </a:r>
            <a:r>
              <a:rPr lang="cs-CZ" dirty="0"/>
              <a:t>ech</a:t>
            </a:r>
            <a:r>
              <a:rPr lang="en-CA" dirty="0"/>
              <a:t> </a:t>
            </a:r>
            <a:r>
              <a:rPr lang="en-CA" dirty="0" err="1"/>
              <a:t>nebo</a:t>
            </a:r>
            <a:r>
              <a:rPr lang="en-CA" dirty="0"/>
              <a:t> </a:t>
            </a:r>
            <a:r>
              <a:rPr lang="en-CA" dirty="0" err="1"/>
              <a:t>téma</a:t>
            </a:r>
            <a:r>
              <a:rPr lang="cs-CZ" dirty="0" err="1"/>
              <a:t>tech</a:t>
            </a:r>
            <a:r>
              <a:rPr lang="en-CA" dirty="0"/>
              <a:t>, </a:t>
            </a:r>
            <a:r>
              <a:rPr lang="en-CA" dirty="0" err="1"/>
              <a:t>které</a:t>
            </a:r>
            <a:r>
              <a:rPr lang="en-CA" dirty="0"/>
              <a:t> by </a:t>
            </a:r>
            <a:r>
              <a:rPr lang="en-CA" dirty="0" err="1"/>
              <a:t>vás</a:t>
            </a:r>
            <a:r>
              <a:rPr lang="en-CA" dirty="0"/>
              <a:t> </a:t>
            </a:r>
            <a:r>
              <a:rPr lang="en-CA" dirty="0" err="1"/>
              <a:t>dostatečně</a:t>
            </a:r>
            <a:r>
              <a:rPr lang="en-CA" dirty="0"/>
              <a:t> </a:t>
            </a:r>
            <a:r>
              <a:rPr lang="en-CA" dirty="0" err="1"/>
              <a:t>zajímal</a:t>
            </a:r>
            <a:r>
              <a:rPr lang="cs-CZ" dirty="0"/>
              <a:t>a</a:t>
            </a:r>
            <a:r>
              <a:rPr lang="en-CA" dirty="0"/>
              <a:t>. </a:t>
            </a:r>
          </a:p>
          <a:p>
            <a:r>
              <a:rPr lang="cs-CZ" b="1" dirty="0"/>
              <a:t>Obtíže při r</a:t>
            </a:r>
            <a:r>
              <a:rPr lang="en-CA" b="1" dirty="0" err="1"/>
              <a:t>ozhod</a:t>
            </a:r>
            <a:r>
              <a:rPr lang="cs-CZ" b="1" dirty="0"/>
              <a:t>o</a:t>
            </a:r>
            <a:r>
              <a:rPr lang="en-CA" b="1" dirty="0" err="1"/>
              <a:t>vání</a:t>
            </a:r>
            <a:r>
              <a:rPr lang="en-CA" dirty="0"/>
              <a:t> o tom, </a:t>
            </a:r>
            <a:r>
              <a:rPr lang="en-CA" dirty="0" err="1"/>
              <a:t>které</a:t>
            </a:r>
            <a:r>
              <a:rPr lang="en-CA" dirty="0"/>
              <a:t> </a:t>
            </a:r>
            <a:r>
              <a:rPr lang="en-CA" dirty="0" err="1"/>
              <a:t>oblasti</a:t>
            </a:r>
            <a:r>
              <a:rPr lang="en-CA" dirty="0"/>
              <a:t> se </a:t>
            </a:r>
            <a:r>
              <a:rPr lang="en-CA" dirty="0" err="1"/>
              <a:t>budete</a:t>
            </a:r>
            <a:r>
              <a:rPr lang="en-CA" dirty="0"/>
              <a:t> </a:t>
            </a:r>
            <a:r>
              <a:rPr lang="en-CA" dirty="0" err="1"/>
              <a:t>věnovat</a:t>
            </a:r>
            <a:r>
              <a:rPr lang="en-CA" dirty="0"/>
              <a:t> z </a:t>
            </a:r>
            <a:r>
              <a:rPr lang="en-CA" dirty="0" err="1"/>
              <a:t>řady</a:t>
            </a:r>
            <a:r>
              <a:rPr lang="en-CA" dirty="0"/>
              <a:t> </a:t>
            </a:r>
            <a:r>
              <a:rPr lang="en-CA" dirty="0" err="1"/>
              <a:t>témat</a:t>
            </a:r>
            <a:r>
              <a:rPr lang="en-CA" dirty="0"/>
              <a:t>, </a:t>
            </a:r>
            <a:r>
              <a:rPr lang="en-CA" dirty="0" err="1"/>
              <a:t>která</a:t>
            </a:r>
            <a:r>
              <a:rPr lang="en-CA" dirty="0"/>
              <a:t> </a:t>
            </a:r>
            <a:r>
              <a:rPr lang="en-CA" dirty="0" err="1"/>
              <a:t>vás</a:t>
            </a:r>
            <a:r>
              <a:rPr lang="en-CA" dirty="0"/>
              <a:t> </a:t>
            </a:r>
            <a:r>
              <a:rPr lang="en-CA" dirty="0" err="1"/>
              <a:t>zajímají</a:t>
            </a:r>
            <a:r>
              <a:rPr lang="en-CA" dirty="0"/>
              <a:t>.</a:t>
            </a:r>
          </a:p>
          <a:p>
            <a:r>
              <a:rPr lang="en-CA" dirty="0" err="1"/>
              <a:t>Víte</a:t>
            </a:r>
            <a:r>
              <a:rPr lang="en-CA" dirty="0"/>
              <a:t>, </a:t>
            </a:r>
            <a:r>
              <a:rPr lang="en-CA" dirty="0" err="1"/>
              <a:t>na</a:t>
            </a:r>
            <a:r>
              <a:rPr lang="en-CA" dirty="0"/>
              <a:t> </a:t>
            </a:r>
            <a:r>
              <a:rPr lang="en-CA" dirty="0" err="1"/>
              <a:t>kterou</a:t>
            </a:r>
            <a:r>
              <a:rPr lang="en-CA" dirty="0"/>
              <a:t> oblast se </a:t>
            </a:r>
            <a:r>
              <a:rPr lang="en-CA" dirty="0" err="1"/>
              <a:t>chcete</a:t>
            </a:r>
            <a:r>
              <a:rPr lang="en-CA" dirty="0"/>
              <a:t> </a:t>
            </a:r>
            <a:r>
              <a:rPr lang="en-CA" dirty="0" err="1"/>
              <a:t>zaměřit</a:t>
            </a:r>
            <a:r>
              <a:rPr lang="en-CA" dirty="0"/>
              <a:t> (</a:t>
            </a:r>
            <a:r>
              <a:rPr lang="en-CA" dirty="0" err="1"/>
              <a:t>například</a:t>
            </a:r>
            <a:r>
              <a:rPr lang="en-CA" dirty="0"/>
              <a:t> </a:t>
            </a:r>
            <a:r>
              <a:rPr lang="en-CA" dirty="0" err="1"/>
              <a:t>na</a:t>
            </a:r>
            <a:r>
              <a:rPr lang="en-CA" dirty="0"/>
              <a:t> </a:t>
            </a:r>
            <a:r>
              <a:rPr lang="cs-CZ" dirty="0" err="1"/>
              <a:t>uživattele</a:t>
            </a:r>
            <a:r>
              <a:rPr lang="cs-CZ" dirty="0"/>
              <a:t> drog</a:t>
            </a:r>
            <a:r>
              <a:rPr lang="en-CA" dirty="0"/>
              <a:t>), ale </a:t>
            </a:r>
            <a:r>
              <a:rPr lang="en-CA" b="1" dirty="0" err="1"/>
              <a:t>nemáte</a:t>
            </a:r>
            <a:r>
              <a:rPr lang="en-CA" b="1" dirty="0"/>
              <a:t> </a:t>
            </a:r>
            <a:r>
              <a:rPr lang="en-CA" b="1" dirty="0" err="1"/>
              <a:t>konkrétní</a:t>
            </a:r>
            <a:r>
              <a:rPr lang="en-CA" b="1" dirty="0"/>
              <a:t> </a:t>
            </a:r>
            <a:r>
              <a:rPr lang="en-CA" b="1" dirty="0" err="1"/>
              <a:t>téma</a:t>
            </a:r>
            <a:r>
              <a:rPr lang="en-CA" dirty="0"/>
              <a:t>. </a:t>
            </a:r>
          </a:p>
          <a:p>
            <a:r>
              <a:rPr lang="en-CA" dirty="0" err="1"/>
              <a:t>Víte</a:t>
            </a:r>
            <a:r>
              <a:rPr lang="en-CA" dirty="0"/>
              <a:t>, </a:t>
            </a:r>
            <a:r>
              <a:rPr lang="en-CA" dirty="0" err="1"/>
              <a:t>jaká</a:t>
            </a:r>
            <a:r>
              <a:rPr lang="en-CA" dirty="0"/>
              <a:t> oblast a </a:t>
            </a:r>
            <a:r>
              <a:rPr lang="en-CA" dirty="0" err="1"/>
              <a:t>téma</a:t>
            </a:r>
            <a:r>
              <a:rPr lang="en-CA" dirty="0"/>
              <a:t>, ale je pro </a:t>
            </a:r>
            <a:r>
              <a:rPr lang="en-CA" dirty="0" err="1"/>
              <a:t>vás</a:t>
            </a:r>
            <a:r>
              <a:rPr lang="en-CA" dirty="0"/>
              <a:t> </a:t>
            </a:r>
            <a:r>
              <a:rPr lang="en-CA" dirty="0" err="1"/>
              <a:t>obtížné</a:t>
            </a:r>
            <a:r>
              <a:rPr lang="en-CA" dirty="0"/>
              <a:t> </a:t>
            </a:r>
            <a:r>
              <a:rPr lang="en-CA" dirty="0" err="1"/>
              <a:t>jasně</a:t>
            </a:r>
            <a:r>
              <a:rPr lang="en-CA" dirty="0"/>
              <a:t> </a:t>
            </a:r>
            <a:r>
              <a:rPr lang="en-CA" b="1" dirty="0" err="1"/>
              <a:t>formulovat</a:t>
            </a:r>
            <a:r>
              <a:rPr lang="en-CA" b="1" dirty="0"/>
              <a:t> </a:t>
            </a:r>
            <a:r>
              <a:rPr lang="en-CA" b="1" dirty="0" err="1"/>
              <a:t>otázku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11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Dobré VO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295402" y="2786743"/>
            <a:ext cx="3929063" cy="2908663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err="1"/>
              <a:t>Zkoumá</a:t>
            </a:r>
            <a:r>
              <a:rPr lang="cs-CZ" altLang="en-US" sz="2800" dirty="0"/>
              <a:t>j</a:t>
            </a:r>
            <a:r>
              <a:rPr lang="en-US" altLang="en-US" sz="2800" dirty="0"/>
              <a:t>í </a:t>
            </a:r>
            <a:r>
              <a:rPr lang="en-US" altLang="en-US" sz="2800" dirty="0" err="1"/>
              <a:t>účink</a:t>
            </a:r>
            <a:r>
              <a:rPr lang="cs-CZ" altLang="en-US" sz="2800" dirty="0"/>
              <a:t>y</a:t>
            </a:r>
            <a:endParaRPr lang="en-US" altLang="en-US" sz="2800" dirty="0"/>
          </a:p>
          <a:p>
            <a:r>
              <a:rPr lang="cs-CZ" altLang="en-US" sz="2800" dirty="0"/>
              <a:t>Zaměřují se na chápání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problémů</a:t>
            </a:r>
            <a:endParaRPr lang="en-US" altLang="en-US" sz="2800" dirty="0"/>
          </a:p>
          <a:p>
            <a:r>
              <a:rPr lang="en-US" altLang="en-US" sz="2800" dirty="0" err="1"/>
              <a:t>Zjišť</a:t>
            </a:r>
            <a:r>
              <a:rPr lang="cs-CZ" altLang="en-US" sz="2800" dirty="0"/>
              <a:t>ují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názor</a:t>
            </a:r>
            <a:r>
              <a:rPr lang="cs-CZ" altLang="en-US" sz="2800" dirty="0"/>
              <a:t>y, postoje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účastníků</a:t>
            </a:r>
            <a:endParaRPr lang="en-US" altLang="en-US" sz="2800" dirty="0"/>
          </a:p>
          <a:p>
            <a:r>
              <a:rPr lang="en-US" altLang="en-US" sz="2800" dirty="0" err="1"/>
              <a:t>Otevřené</a:t>
            </a:r>
            <a:r>
              <a:rPr lang="en-US" altLang="en-US" sz="2800" dirty="0"/>
              <a:t>/</a:t>
            </a:r>
            <a:r>
              <a:rPr lang="en-US" altLang="en-US" sz="2800" dirty="0" err="1"/>
              <a:t>pružné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odpovědi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6257608" y="2786743"/>
            <a:ext cx="3929062" cy="2908663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Ne</a:t>
            </a:r>
            <a:r>
              <a:rPr lang="cs-CZ" altLang="en-US" sz="2800" dirty="0"/>
              <a:t> dokazování, testování</a:t>
            </a:r>
            <a:endParaRPr lang="en-US" altLang="en-US" sz="2800" dirty="0"/>
          </a:p>
          <a:p>
            <a:r>
              <a:rPr lang="en-US" altLang="en-US" sz="2800" dirty="0"/>
              <a:t>Ne</a:t>
            </a:r>
            <a:r>
              <a:rPr lang="cs-CZ" altLang="en-US" sz="2800" dirty="0"/>
              <a:t> </a:t>
            </a:r>
            <a:r>
              <a:rPr lang="en-US" altLang="en-US" sz="2800" dirty="0" err="1"/>
              <a:t>měření</a:t>
            </a:r>
            <a:endParaRPr lang="en-US" altLang="en-US" sz="2800" dirty="0"/>
          </a:p>
          <a:p>
            <a:r>
              <a:rPr lang="en-US" altLang="en-US" sz="2800" dirty="0"/>
              <a:t>Ne </a:t>
            </a:r>
            <a:r>
              <a:rPr lang="en-US" altLang="en-US" sz="2800" dirty="0" err="1"/>
              <a:t>silné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hypotézy</a:t>
            </a:r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5" name="Picture 2" descr="Image result for good and 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9" y="5033840"/>
            <a:ext cx="948515" cy="6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7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Kladení</a:t>
            </a:r>
            <a:r>
              <a:rPr lang="en-CA" dirty="0"/>
              <a:t> </a:t>
            </a:r>
            <a:r>
              <a:rPr lang="en-CA" dirty="0" err="1"/>
              <a:t>správných</a:t>
            </a:r>
            <a:r>
              <a:rPr lang="en-CA" dirty="0"/>
              <a:t> </a:t>
            </a:r>
            <a:r>
              <a:rPr lang="en-CA" dirty="0" err="1"/>
              <a:t>otázek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V </a:t>
            </a:r>
            <a:r>
              <a:rPr lang="en-CA" dirty="0" err="1"/>
              <a:t>kvalitativním</a:t>
            </a:r>
            <a:r>
              <a:rPr lang="en-CA" dirty="0"/>
              <a:t> </a:t>
            </a:r>
            <a:r>
              <a:rPr lang="en-CA" dirty="0" err="1"/>
              <a:t>výzkumu</a:t>
            </a:r>
            <a:r>
              <a:rPr lang="en-CA" dirty="0"/>
              <a:t> se </a:t>
            </a:r>
            <a:r>
              <a:rPr lang="en-CA" dirty="0" err="1"/>
              <a:t>ptáme</a:t>
            </a:r>
            <a:r>
              <a:rPr lang="en-CA" dirty="0"/>
              <a:t> </a:t>
            </a:r>
            <a:r>
              <a:rPr lang="en-CA" dirty="0" err="1"/>
              <a:t>například</a:t>
            </a:r>
            <a:r>
              <a:rPr lang="en-CA" dirty="0"/>
              <a:t> </a:t>
            </a:r>
            <a:r>
              <a:rPr lang="en-CA" dirty="0" err="1"/>
              <a:t>na</a:t>
            </a:r>
            <a:r>
              <a:rPr lang="en-CA" dirty="0"/>
              <a:t>: </a:t>
            </a:r>
          </a:p>
          <a:p>
            <a:pPr lvl="1"/>
            <a:r>
              <a:rPr lang="en-CA" dirty="0" err="1"/>
              <a:t>Jak</a:t>
            </a:r>
            <a:r>
              <a:rPr lang="en-CA" dirty="0"/>
              <a:t> se </a:t>
            </a:r>
            <a:r>
              <a:rPr lang="en-CA" dirty="0" err="1"/>
              <a:t>věci</a:t>
            </a:r>
            <a:r>
              <a:rPr lang="en-CA" dirty="0"/>
              <a:t> </a:t>
            </a:r>
            <a:r>
              <a:rPr lang="en-CA" dirty="0" err="1"/>
              <a:t>dějí</a:t>
            </a:r>
            <a:r>
              <a:rPr lang="en-CA" dirty="0"/>
              <a:t>? Nebo </a:t>
            </a:r>
            <a:r>
              <a:rPr lang="cs-CZ" dirty="0"/>
              <a:t>častěji </a:t>
            </a:r>
            <a:r>
              <a:rPr lang="en-CA" dirty="0" err="1"/>
              <a:t>jak</a:t>
            </a:r>
            <a:r>
              <a:rPr lang="en-CA" dirty="0"/>
              <a:t> </a:t>
            </a:r>
            <a:r>
              <a:rPr lang="en-CA" dirty="0" err="1"/>
              <a:t>lidé</a:t>
            </a:r>
            <a:r>
              <a:rPr lang="en-CA" dirty="0"/>
              <a:t> </a:t>
            </a:r>
            <a:r>
              <a:rPr lang="en-CA" dirty="0" err="1"/>
              <a:t>vnímají</a:t>
            </a:r>
            <a:r>
              <a:rPr lang="en-CA" dirty="0"/>
              <a:t>, </a:t>
            </a:r>
            <a:r>
              <a:rPr lang="cs-CZ" dirty="0"/>
              <a:t>že</a:t>
            </a:r>
            <a:r>
              <a:rPr lang="en-CA" dirty="0"/>
              <a:t> se </a:t>
            </a:r>
            <a:r>
              <a:rPr lang="en-CA" dirty="0" err="1"/>
              <a:t>věci</a:t>
            </a:r>
            <a:r>
              <a:rPr lang="en-CA" dirty="0"/>
              <a:t> </a:t>
            </a:r>
            <a:r>
              <a:rPr lang="en-CA" dirty="0" err="1"/>
              <a:t>dějí</a:t>
            </a:r>
            <a:r>
              <a:rPr lang="en-CA" dirty="0"/>
              <a:t>?</a:t>
            </a:r>
          </a:p>
          <a:p>
            <a:pPr lvl="1"/>
            <a:r>
              <a:rPr lang="en-CA" dirty="0" err="1"/>
              <a:t>Jaké</a:t>
            </a:r>
            <a:r>
              <a:rPr lang="en-CA" dirty="0"/>
              <a:t> </a:t>
            </a:r>
            <a:r>
              <a:rPr lang="en-CA" dirty="0" err="1"/>
              <a:t>faktory</a:t>
            </a:r>
            <a:r>
              <a:rPr lang="en-CA" dirty="0"/>
              <a:t> </a:t>
            </a:r>
            <a:r>
              <a:rPr lang="en-CA" dirty="0" err="1"/>
              <a:t>přispívají</a:t>
            </a:r>
            <a:r>
              <a:rPr lang="en-CA" dirty="0"/>
              <a:t> k </a:t>
            </a:r>
            <a:r>
              <a:rPr lang="en-CA" dirty="0" err="1"/>
              <a:t>výsledku</a:t>
            </a:r>
            <a:r>
              <a:rPr lang="en-CA" dirty="0"/>
              <a:t>?</a:t>
            </a:r>
          </a:p>
          <a:p>
            <a:pPr lvl="1"/>
            <a:r>
              <a:rPr lang="en-CA" dirty="0" err="1"/>
              <a:t>Jakým</a:t>
            </a:r>
            <a:r>
              <a:rPr lang="en-CA" dirty="0"/>
              <a:t> </a:t>
            </a:r>
            <a:r>
              <a:rPr lang="en-CA" dirty="0" err="1"/>
              <a:t>způsobem</a:t>
            </a:r>
            <a:r>
              <a:rPr lang="en-CA" dirty="0"/>
              <a:t> se </a:t>
            </a:r>
            <a:r>
              <a:rPr lang="en-CA" dirty="0" err="1"/>
              <a:t>lidé</a:t>
            </a:r>
            <a:r>
              <a:rPr lang="en-CA" dirty="0"/>
              <a:t> </a:t>
            </a:r>
            <a:r>
              <a:rPr lang="en-CA" dirty="0" err="1"/>
              <a:t>dívají</a:t>
            </a:r>
            <a:r>
              <a:rPr lang="en-CA" dirty="0"/>
              <a:t> </a:t>
            </a:r>
            <a:r>
              <a:rPr lang="en-CA" dirty="0" err="1"/>
              <a:t>na</a:t>
            </a:r>
            <a:r>
              <a:rPr lang="en-CA" dirty="0"/>
              <a:t> </a:t>
            </a:r>
            <a:r>
              <a:rPr lang="en-CA" dirty="0" err="1"/>
              <a:t>určitou</a:t>
            </a:r>
            <a:r>
              <a:rPr lang="en-CA" dirty="0"/>
              <a:t> </a:t>
            </a:r>
            <a:r>
              <a:rPr lang="en-CA" dirty="0" err="1"/>
              <a:t>otázku</a:t>
            </a:r>
            <a:r>
              <a:rPr lang="en-CA" dirty="0"/>
              <a:t> </a:t>
            </a:r>
            <a:r>
              <a:rPr lang="en-CA" dirty="0" err="1"/>
              <a:t>nebo</a:t>
            </a:r>
            <a:r>
              <a:rPr lang="en-CA" dirty="0"/>
              <a:t> </a:t>
            </a:r>
            <a:r>
              <a:rPr lang="en-CA" dirty="0" err="1"/>
              <a:t>problém</a:t>
            </a:r>
            <a:r>
              <a:rPr lang="en-CA" dirty="0"/>
              <a:t>?</a:t>
            </a:r>
          </a:p>
          <a:p>
            <a:pPr lvl="1"/>
            <a:r>
              <a:rPr lang="en-CA" dirty="0" err="1"/>
              <a:t>Jakým</a:t>
            </a:r>
            <a:r>
              <a:rPr lang="en-CA" dirty="0"/>
              <a:t> </a:t>
            </a:r>
            <a:r>
              <a:rPr lang="en-CA" dirty="0" err="1"/>
              <a:t>způsobem</a:t>
            </a:r>
            <a:r>
              <a:rPr lang="en-CA" dirty="0"/>
              <a:t> se </a:t>
            </a:r>
            <a:r>
              <a:rPr lang="en-CA" dirty="0" err="1"/>
              <a:t>lidé</a:t>
            </a:r>
            <a:r>
              <a:rPr lang="en-CA" dirty="0"/>
              <a:t> </a:t>
            </a:r>
            <a:r>
              <a:rPr lang="en-CA" dirty="0" err="1"/>
              <a:t>domnívají</a:t>
            </a:r>
            <a:r>
              <a:rPr lang="en-CA" dirty="0"/>
              <a:t>, </a:t>
            </a:r>
            <a:r>
              <a:rPr lang="en-CA" dirty="0" err="1"/>
              <a:t>že</a:t>
            </a:r>
            <a:r>
              <a:rPr lang="en-CA" dirty="0"/>
              <a:t> </a:t>
            </a:r>
            <a:r>
              <a:rPr lang="en-CA" dirty="0" err="1"/>
              <a:t>lze</a:t>
            </a:r>
            <a:r>
              <a:rPr lang="en-CA" dirty="0"/>
              <a:t> </a:t>
            </a:r>
            <a:r>
              <a:rPr lang="en-CA" dirty="0" err="1"/>
              <a:t>daný</a:t>
            </a:r>
            <a:r>
              <a:rPr lang="en-CA" dirty="0"/>
              <a:t> </a:t>
            </a:r>
            <a:r>
              <a:rPr lang="en-CA" dirty="0" err="1"/>
              <a:t>problém</a:t>
            </a:r>
            <a:r>
              <a:rPr lang="en-CA" dirty="0"/>
              <a:t> </a:t>
            </a:r>
            <a:r>
              <a:rPr lang="en-CA" dirty="0" err="1"/>
              <a:t>vyřešit</a:t>
            </a:r>
            <a:r>
              <a:rPr lang="en-CA" dirty="0"/>
              <a:t>?</a:t>
            </a:r>
          </a:p>
          <a:p>
            <a:pPr lvl="1"/>
            <a:r>
              <a:rPr lang="en-CA" dirty="0"/>
              <a:t>Do </a:t>
            </a:r>
            <a:r>
              <a:rPr lang="en-CA" dirty="0" err="1"/>
              <a:t>jaké</a:t>
            </a:r>
            <a:r>
              <a:rPr lang="en-CA" dirty="0"/>
              <a:t> </a:t>
            </a:r>
            <a:r>
              <a:rPr lang="en-CA" dirty="0" err="1"/>
              <a:t>míry</a:t>
            </a:r>
            <a:r>
              <a:rPr lang="en-CA" dirty="0"/>
              <a:t> </a:t>
            </a:r>
            <a:r>
              <a:rPr lang="en-CA" dirty="0" err="1"/>
              <a:t>lidi</a:t>
            </a:r>
            <a:r>
              <a:rPr lang="en-CA" dirty="0"/>
              <a:t> </a:t>
            </a:r>
            <a:r>
              <a:rPr lang="en-CA" dirty="0" err="1"/>
              <a:t>něco</a:t>
            </a:r>
            <a:r>
              <a:rPr lang="en-CA" dirty="0"/>
              <a:t> </a:t>
            </a:r>
            <a:r>
              <a:rPr lang="en-CA" dirty="0" err="1"/>
              <a:t>ovlivnilo</a:t>
            </a:r>
            <a:r>
              <a:rPr lang="en-CA" dirty="0"/>
              <a:t>?</a:t>
            </a:r>
          </a:p>
          <a:p>
            <a:pPr lvl="1"/>
            <a:r>
              <a:rPr lang="en-CA" dirty="0" err="1"/>
              <a:t>Jakým</a:t>
            </a:r>
            <a:r>
              <a:rPr lang="en-CA" dirty="0"/>
              <a:t> </a:t>
            </a:r>
            <a:r>
              <a:rPr lang="en-CA" dirty="0" err="1"/>
              <a:t>způsobem</a:t>
            </a:r>
            <a:r>
              <a:rPr lang="en-CA" dirty="0"/>
              <a:t> </a:t>
            </a:r>
            <a:r>
              <a:rPr lang="en-CA" dirty="0" err="1"/>
              <a:t>lidé</a:t>
            </a:r>
            <a:r>
              <a:rPr lang="en-CA" dirty="0"/>
              <a:t> </a:t>
            </a:r>
            <a:r>
              <a:rPr lang="en-CA" dirty="0" err="1"/>
              <a:t>řeší</a:t>
            </a:r>
            <a:r>
              <a:rPr lang="en-CA" dirty="0"/>
              <a:t> </a:t>
            </a:r>
            <a:r>
              <a:rPr lang="en-CA" dirty="0" err="1"/>
              <a:t>určitou</a:t>
            </a:r>
            <a:r>
              <a:rPr lang="en-CA" dirty="0"/>
              <a:t> </a:t>
            </a:r>
            <a:r>
              <a:rPr lang="en-CA" dirty="0" err="1"/>
              <a:t>situaci</a:t>
            </a:r>
            <a:r>
              <a:rPr lang="en-CA" dirty="0"/>
              <a:t> a </a:t>
            </a:r>
            <a:r>
              <a:rPr lang="en-CA" dirty="0" err="1"/>
              <a:t>proč</a:t>
            </a:r>
            <a:r>
              <a:rPr lang="en-CA" dirty="0"/>
              <a:t>?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906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VO</a:t>
            </a:r>
            <a:r>
              <a:rPr lang="en-GB" dirty="0"/>
              <a:t> v </a:t>
            </a:r>
            <a:r>
              <a:rPr lang="en-GB" dirty="0" err="1"/>
              <a:t>kvalitativním</a:t>
            </a:r>
            <a:r>
              <a:rPr lang="en-GB" dirty="0"/>
              <a:t> </a:t>
            </a:r>
            <a:r>
              <a:rPr lang="en-GB" dirty="0" err="1"/>
              <a:t>výzkumu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Deskriptivní</a:t>
            </a:r>
            <a:r>
              <a:rPr lang="en-GB" dirty="0"/>
              <a:t> RQ</a:t>
            </a:r>
          </a:p>
          <a:p>
            <a:pPr lvl="1"/>
            <a:r>
              <a:rPr lang="en-GB" dirty="0" err="1"/>
              <a:t>Ptejte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to, co se </a:t>
            </a:r>
            <a:r>
              <a:rPr lang="en-GB" dirty="0" err="1"/>
              <a:t>skutečně</a:t>
            </a:r>
            <a:r>
              <a:rPr lang="en-GB" dirty="0"/>
              <a:t> </a:t>
            </a:r>
            <a:r>
              <a:rPr lang="en-GB" dirty="0" err="1"/>
              <a:t>stalo</a:t>
            </a:r>
            <a:r>
              <a:rPr lang="en-GB" dirty="0"/>
              <a:t>.</a:t>
            </a:r>
            <a:r>
              <a:rPr lang="cs-CZ" dirty="0"/>
              <a:t> Popis stavu věcí, myšlení a představ. </a:t>
            </a:r>
            <a:endParaRPr lang="en-GB" dirty="0"/>
          </a:p>
          <a:p>
            <a:r>
              <a:rPr lang="en-GB" dirty="0" err="1"/>
              <a:t>Interpretační</a:t>
            </a:r>
            <a:r>
              <a:rPr lang="en-GB" dirty="0"/>
              <a:t> RQ</a:t>
            </a:r>
          </a:p>
          <a:p>
            <a:pPr lvl="1"/>
            <a:r>
              <a:rPr lang="en-GB" dirty="0" err="1"/>
              <a:t>Ptají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dirty="0" err="1"/>
              <a:t>toho</a:t>
            </a:r>
            <a:r>
              <a:rPr lang="en-GB" dirty="0"/>
              <a:t>, co se </a:t>
            </a:r>
            <a:r>
              <a:rPr lang="en-GB" dirty="0" err="1"/>
              <a:t>stalo</a:t>
            </a:r>
            <a:r>
              <a:rPr lang="en-GB" dirty="0"/>
              <a:t>, pro </a:t>
            </a:r>
            <a:r>
              <a:rPr lang="en-GB" dirty="0" err="1"/>
              <a:t>zúčastněné</a:t>
            </a:r>
            <a:r>
              <a:rPr lang="en-GB" dirty="0"/>
              <a:t>.</a:t>
            </a:r>
          </a:p>
          <a:p>
            <a:r>
              <a:rPr lang="en-GB" dirty="0" err="1"/>
              <a:t>Teoretické</a:t>
            </a:r>
            <a:r>
              <a:rPr lang="en-GB" dirty="0"/>
              <a:t> RQ</a:t>
            </a:r>
          </a:p>
          <a:p>
            <a:pPr lvl="1"/>
            <a:r>
              <a:rPr lang="en-GB" dirty="0" err="1"/>
              <a:t>Ptejte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to, </a:t>
            </a:r>
            <a:r>
              <a:rPr lang="en-GB" dirty="0" err="1"/>
              <a:t>proč</a:t>
            </a:r>
            <a:r>
              <a:rPr lang="en-GB" dirty="0"/>
              <a:t> se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věci</a:t>
            </a:r>
            <a:r>
              <a:rPr lang="en-GB" dirty="0"/>
              <a:t> </a:t>
            </a:r>
            <a:r>
              <a:rPr lang="en-GB" dirty="0" err="1"/>
              <a:t>staly</a:t>
            </a:r>
            <a:r>
              <a:rPr lang="en-GB" dirty="0"/>
              <a:t>.</a:t>
            </a:r>
            <a:r>
              <a:rPr lang="cs-CZ" dirty="0"/>
              <a:t> Hledají vysvětlení, souvislosti.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3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 Vs Bad </a:t>
            </a:r>
            <a:r>
              <a:rPr lang="cs-CZ" dirty="0"/>
              <a:t>HVO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570" y="2539347"/>
            <a:ext cx="3663461" cy="3318936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err="1"/>
              <a:t>Mají</a:t>
            </a:r>
            <a:r>
              <a:rPr lang="en-CA" dirty="0"/>
              <a:t> </a:t>
            </a:r>
            <a:r>
              <a:rPr lang="en-CA" dirty="0" err="1"/>
              <a:t>jednoduché</a:t>
            </a:r>
            <a:r>
              <a:rPr lang="en-CA" dirty="0"/>
              <a:t> a </a:t>
            </a:r>
            <a:r>
              <a:rPr lang="en-CA" dirty="0" err="1"/>
              <a:t>snadné</a:t>
            </a:r>
            <a:r>
              <a:rPr lang="en-CA" dirty="0"/>
              <a:t> </a:t>
            </a:r>
            <a:r>
              <a:rPr lang="en-CA" dirty="0" err="1"/>
              <a:t>odpovědi</a:t>
            </a:r>
            <a:r>
              <a:rPr lang="en-CA" dirty="0"/>
              <a:t> (</a:t>
            </a:r>
            <a:r>
              <a:rPr lang="en-CA" dirty="0" err="1"/>
              <a:t>lze</a:t>
            </a:r>
            <a:r>
              <a:rPr lang="en-CA" dirty="0"/>
              <a:t> </a:t>
            </a:r>
            <a:r>
              <a:rPr lang="en-CA" dirty="0" err="1"/>
              <a:t>vygooglovat</a:t>
            </a:r>
            <a:r>
              <a:rPr lang="en-CA" dirty="0"/>
              <a:t>).</a:t>
            </a:r>
          </a:p>
          <a:p>
            <a:r>
              <a:rPr lang="en-CA" dirty="0" err="1"/>
              <a:t>Lze</a:t>
            </a:r>
            <a:r>
              <a:rPr lang="en-CA" dirty="0"/>
              <a:t> </a:t>
            </a:r>
            <a:r>
              <a:rPr lang="en-CA" dirty="0" err="1"/>
              <a:t>odpovědět</a:t>
            </a:r>
            <a:r>
              <a:rPr lang="en-CA" dirty="0"/>
              <a:t> </a:t>
            </a:r>
            <a:r>
              <a:rPr lang="en-CA" dirty="0" err="1"/>
              <a:t>jedním</a:t>
            </a:r>
            <a:r>
              <a:rPr lang="en-CA" dirty="0"/>
              <a:t> </a:t>
            </a:r>
            <a:r>
              <a:rPr lang="en-CA" dirty="0" err="1"/>
              <a:t>slovem</a:t>
            </a:r>
            <a:r>
              <a:rPr lang="en-CA" dirty="0"/>
              <a:t> </a:t>
            </a:r>
            <a:r>
              <a:rPr lang="en-CA" dirty="0" err="1"/>
              <a:t>nebo</a:t>
            </a:r>
            <a:r>
              <a:rPr lang="en-CA" dirty="0"/>
              <a:t> </a:t>
            </a:r>
            <a:r>
              <a:rPr lang="en-CA" dirty="0" err="1"/>
              <a:t>jednou</a:t>
            </a:r>
            <a:r>
              <a:rPr lang="en-CA" dirty="0"/>
              <a:t> </a:t>
            </a:r>
            <a:r>
              <a:rPr lang="en-CA" dirty="0" err="1"/>
              <a:t>větou</a:t>
            </a:r>
            <a:endParaRPr lang="en-CA" dirty="0"/>
          </a:p>
          <a:p>
            <a:r>
              <a:rPr lang="en-CA" dirty="0" err="1"/>
              <a:t>Nemají</a:t>
            </a:r>
            <a:r>
              <a:rPr lang="en-CA" dirty="0"/>
              <a:t> </a:t>
            </a:r>
            <a:r>
              <a:rPr lang="en-CA" dirty="0" err="1"/>
              <a:t>žádnou</a:t>
            </a:r>
            <a:r>
              <a:rPr lang="en-CA" dirty="0"/>
              <a:t> </a:t>
            </a:r>
            <a:r>
              <a:rPr lang="en-CA" dirty="0" err="1"/>
              <a:t>odpověď</a:t>
            </a:r>
            <a:endParaRPr lang="en-CA" dirty="0"/>
          </a:p>
          <a:p>
            <a:r>
              <a:rPr lang="en-CA" dirty="0" err="1"/>
              <a:t>Jsou</a:t>
            </a:r>
            <a:r>
              <a:rPr lang="en-CA" dirty="0"/>
              <a:t> </a:t>
            </a:r>
            <a:r>
              <a:rPr lang="en-CA" dirty="0" err="1"/>
              <a:t>pouze</a:t>
            </a:r>
            <a:r>
              <a:rPr lang="en-CA" dirty="0"/>
              <a:t> </a:t>
            </a:r>
            <a:r>
              <a:rPr lang="en-CA" dirty="0" err="1"/>
              <a:t>otázkou</a:t>
            </a:r>
            <a:r>
              <a:rPr lang="en-CA" dirty="0"/>
              <a:t> </a:t>
            </a:r>
            <a:r>
              <a:rPr lang="en-CA" dirty="0" err="1"/>
              <a:t>nebo</a:t>
            </a:r>
            <a:r>
              <a:rPr lang="en-CA" dirty="0"/>
              <a:t> </a:t>
            </a:r>
            <a:r>
              <a:rPr lang="en-CA" dirty="0" err="1"/>
              <a:t>názorem</a:t>
            </a:r>
            <a:endParaRPr lang="en-CA" dirty="0"/>
          </a:p>
          <a:p>
            <a:r>
              <a:rPr lang="en-CA" dirty="0" err="1"/>
              <a:t>Jsou</a:t>
            </a:r>
            <a:r>
              <a:rPr lang="en-CA" dirty="0"/>
              <a:t> </a:t>
            </a:r>
            <a:r>
              <a:rPr lang="en-CA" dirty="0" err="1"/>
              <a:t>příliš</a:t>
            </a:r>
            <a:r>
              <a:rPr lang="en-CA" dirty="0"/>
              <a:t> </a:t>
            </a:r>
            <a:r>
              <a:rPr lang="en-CA" dirty="0" err="1"/>
              <a:t>složité</a:t>
            </a:r>
            <a:r>
              <a:rPr lang="en-CA" dirty="0"/>
              <a:t> </a:t>
            </a:r>
            <a:r>
              <a:rPr lang="en-CA" dirty="0" err="1"/>
              <a:t>nebo</a:t>
            </a:r>
            <a:r>
              <a:rPr lang="en-CA" dirty="0"/>
              <a:t> </a:t>
            </a:r>
            <a:r>
              <a:rPr lang="en-CA" dirty="0" err="1"/>
              <a:t>příliš</a:t>
            </a:r>
            <a:r>
              <a:rPr lang="en-CA" dirty="0"/>
              <a:t> </a:t>
            </a:r>
            <a:r>
              <a:rPr lang="en-CA" dirty="0" err="1"/>
              <a:t>široké</a:t>
            </a:r>
            <a:endParaRPr lang="en-CA" dirty="0"/>
          </a:p>
          <a:p>
            <a:r>
              <a:rPr lang="en-CA" dirty="0" err="1"/>
              <a:t>Jsou</a:t>
            </a:r>
            <a:r>
              <a:rPr lang="en-CA" dirty="0"/>
              <a:t> </a:t>
            </a:r>
            <a:r>
              <a:rPr lang="en-CA" dirty="0" err="1"/>
              <a:t>příliš</a:t>
            </a:r>
            <a:r>
              <a:rPr lang="en-CA" dirty="0"/>
              <a:t> </a:t>
            </a:r>
            <a:r>
              <a:rPr lang="en-CA" dirty="0" err="1"/>
              <a:t>vágní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2" y="2539347"/>
            <a:ext cx="3663461" cy="33189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/>
              <a:t>Konkrétní</a:t>
            </a:r>
            <a:endParaRPr lang="en-CA" dirty="0"/>
          </a:p>
          <a:p>
            <a:r>
              <a:rPr lang="en-CA" dirty="0" err="1"/>
              <a:t>Zaměř</a:t>
            </a:r>
            <a:r>
              <a:rPr lang="cs-CZ" dirty="0" err="1"/>
              <a:t>ené</a:t>
            </a:r>
            <a:r>
              <a:rPr lang="cs-CZ" dirty="0"/>
              <a:t> na</a:t>
            </a:r>
            <a:r>
              <a:rPr lang="en-CA" dirty="0"/>
              <a:t> </a:t>
            </a:r>
            <a:r>
              <a:rPr lang="en-CA" dirty="0" err="1"/>
              <a:t>výzkum</a:t>
            </a:r>
            <a:endParaRPr lang="en-CA" dirty="0"/>
          </a:p>
          <a:p>
            <a:r>
              <a:rPr lang="en-CA" dirty="0" err="1"/>
              <a:t>Lze</a:t>
            </a:r>
            <a:r>
              <a:rPr lang="en-CA" dirty="0"/>
              <a:t> </a:t>
            </a:r>
            <a:r>
              <a:rPr lang="cs-CZ" dirty="0"/>
              <a:t>je </a:t>
            </a:r>
            <a:r>
              <a:rPr lang="en-CA" dirty="0" err="1"/>
              <a:t>odpovědět</a:t>
            </a:r>
            <a:r>
              <a:rPr lang="en-CA" dirty="0"/>
              <a:t> </a:t>
            </a:r>
            <a:r>
              <a:rPr lang="en-CA" dirty="0" err="1"/>
              <a:t>výzkumem</a:t>
            </a:r>
            <a:endParaRPr lang="en-CA" dirty="0"/>
          </a:p>
          <a:p>
            <a:r>
              <a:rPr lang="en-CA" dirty="0" err="1"/>
              <a:t>Jsou</a:t>
            </a:r>
            <a:r>
              <a:rPr lang="en-CA" dirty="0"/>
              <a:t> </a:t>
            </a:r>
            <a:r>
              <a:rPr lang="en-CA" dirty="0" err="1"/>
              <a:t>důležité</a:t>
            </a:r>
            <a:r>
              <a:rPr lang="en-CA" dirty="0"/>
              <a:t> pro </a:t>
            </a:r>
            <a:r>
              <a:rPr lang="en-CA" dirty="0" err="1"/>
              <a:t>danou</a:t>
            </a:r>
            <a:r>
              <a:rPr lang="en-CA" dirty="0"/>
              <a:t> oblast</a:t>
            </a:r>
          </a:p>
          <a:p>
            <a:r>
              <a:rPr lang="en-CA" dirty="0" err="1"/>
              <a:t>Jsou</a:t>
            </a:r>
            <a:r>
              <a:rPr lang="en-CA" dirty="0"/>
              <a:t> </a:t>
            </a:r>
            <a:r>
              <a:rPr lang="en-CA" dirty="0" err="1"/>
              <a:t>zvládnutelné</a:t>
            </a:r>
            <a:r>
              <a:rPr lang="en-CA" dirty="0"/>
              <a:t> - ne </a:t>
            </a:r>
            <a:r>
              <a:rPr lang="en-CA" dirty="0" err="1"/>
              <a:t>příliš</a:t>
            </a:r>
            <a:r>
              <a:rPr lang="en-CA" dirty="0"/>
              <a:t> </a:t>
            </a:r>
            <a:r>
              <a:rPr lang="en-CA" dirty="0" err="1"/>
              <a:t>široké</a:t>
            </a:r>
            <a:r>
              <a:rPr lang="en-CA" dirty="0"/>
              <a:t> ani </a:t>
            </a:r>
            <a:r>
              <a:rPr lang="en-CA" dirty="0" err="1"/>
              <a:t>příliš</a:t>
            </a:r>
            <a:r>
              <a:rPr lang="en-CA" dirty="0"/>
              <a:t> </a:t>
            </a:r>
            <a:r>
              <a:rPr lang="en-CA" dirty="0" err="1"/>
              <a:t>úzké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146" name="Picture 2" descr="Image result for good and 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65" y="3622498"/>
            <a:ext cx="1593503" cy="11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Příklady problematických VO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95401" y="2556932"/>
            <a:ext cx="6740768" cy="365336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Jaký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je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nejlepší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způsob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výuky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TMSP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můžeme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udělat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pro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efektivní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sociální práci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Používají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sociální pracovníci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při práci s imigranty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češtinu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Přispívá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práce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skupinách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při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studiu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etiky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ke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schopnosti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studentů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zamyslet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se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nad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vlastními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schopnostmi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Baví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učitele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metodologie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jejich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práce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endParaRPr lang="en-US" altLang="en-US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847B1D-7FA5-4A93-9B52-BA26B54FD2B6}"/>
              </a:ext>
            </a:extLst>
          </p:cNvPr>
          <p:cNvSpPr txBox="1">
            <a:spLocks/>
          </p:cNvSpPr>
          <p:nvPr/>
        </p:nvSpPr>
        <p:spPr>
          <a:xfrm>
            <a:off x="8330674" y="2654676"/>
            <a:ext cx="3663461" cy="33189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Mají jednoduché a snadné odpovědi (lze vygooglovat).</a:t>
            </a:r>
          </a:p>
          <a:p>
            <a:r>
              <a:rPr lang="en-CA"/>
              <a:t>Lze odpovědět jedním slovem nebo jednou větou</a:t>
            </a:r>
          </a:p>
          <a:p>
            <a:r>
              <a:rPr lang="en-CA"/>
              <a:t>Nemají žádnou odpověď</a:t>
            </a:r>
          </a:p>
          <a:p>
            <a:r>
              <a:rPr lang="en-CA"/>
              <a:t>Jsou pouze otázkou nebo názorem</a:t>
            </a:r>
          </a:p>
          <a:p>
            <a:r>
              <a:rPr lang="en-CA"/>
              <a:t>Jsou příliš složité nebo příliš široké</a:t>
            </a:r>
          </a:p>
          <a:p>
            <a:r>
              <a:rPr lang="en-CA"/>
              <a:t>Jsou příliš vágní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368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Příklady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dobrých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95402" y="2468032"/>
            <a:ext cx="6740768" cy="40216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Jaké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jsou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charakteristiky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sociální práce s bezdomovci, kterou realizují neziskové organizace ve </a:t>
            </a:r>
            <a:r>
              <a:rPr lang="cs-CZ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vebraném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městě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3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Jaký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je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dopad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komunitní sociální práce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pro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skupinu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matky </a:t>
            </a:r>
            <a:r>
              <a:rPr lang="cs-CZ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samoživiotelky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ve vybrané čtvrtí města XY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3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Jakým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způsobem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podporuje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individuální práce s </a:t>
            </a:r>
            <a:r>
              <a:rPr lang="cs-CZ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klientemjejich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osobnostní rozvoj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3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Jakým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způsobem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přispívá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práce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skupinách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ke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schopnosti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studentů sociální práce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reflektovat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své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vlastní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přednosti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3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Jak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vnímají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sociální pracovníci na OSPOD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svou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roli</a:t>
            </a:r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endParaRPr lang="en-US" altLang="en-US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79069" y="2736848"/>
            <a:ext cx="3012831" cy="247015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Konkrétní</a:t>
            </a:r>
            <a:endParaRPr lang="en-CA" dirty="0"/>
          </a:p>
          <a:p>
            <a:r>
              <a:rPr lang="cs-CZ" dirty="0"/>
              <a:t>Zaměřená na výzkum</a:t>
            </a:r>
            <a:endParaRPr lang="en-CA" dirty="0"/>
          </a:p>
          <a:p>
            <a:r>
              <a:rPr lang="cs-CZ" dirty="0"/>
              <a:t>Vyžaduje výzkum, aby mohla být zodpovězena</a:t>
            </a:r>
            <a:endParaRPr lang="en-CA" dirty="0"/>
          </a:p>
          <a:p>
            <a:r>
              <a:rPr lang="cs-CZ" dirty="0"/>
              <a:t>Výzkumem může být zodpovězena</a:t>
            </a:r>
            <a:endParaRPr lang="en-CA" dirty="0"/>
          </a:p>
          <a:p>
            <a:r>
              <a:rPr lang="cs-CZ" dirty="0"/>
              <a:t>Je významná</a:t>
            </a:r>
            <a:endParaRPr lang="en-CA" dirty="0"/>
          </a:p>
          <a:p>
            <a:r>
              <a:rPr lang="cs-CZ" dirty="0"/>
              <a:t>Je zvládnutelná (ne široká či moc úzká)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11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76C87-BEF0-4BFC-9537-193950EB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DVO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49C4E8-280F-4349-B858-A780C209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Zpravidla člení HVO do dílčích oblastí. </a:t>
            </a:r>
          </a:p>
        </p:txBody>
      </p:sp>
    </p:spTree>
    <p:extLst>
      <p:ext uri="{BB962C8B-B14F-4D97-AF65-F5344CB8AC3E}">
        <p14:creationId xmlns:p14="http://schemas.microsoft.com/office/powerpoint/2010/main" val="409812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31645" y="869769"/>
            <a:ext cx="5301945" cy="4857147"/>
            <a:chOff x="-461410" y="370951"/>
            <a:chExt cx="3395185" cy="4035805"/>
          </a:xfrm>
        </p:grpSpPr>
        <p:sp>
          <p:nvSpPr>
            <p:cNvPr id="4" name="TextBox 3"/>
            <p:cNvSpPr txBox="1"/>
            <p:nvPr/>
          </p:nvSpPr>
          <p:spPr>
            <a:xfrm>
              <a:off x="521509" y="370951"/>
              <a:ext cx="1512167" cy="33245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HVO</a:t>
              </a:r>
              <a:endParaRPr lang="en-GB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461410" y="1788513"/>
              <a:ext cx="1152127" cy="2557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DVO1</a:t>
              </a:r>
              <a:endParaRPr lang="en-GB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8691" y="4151024"/>
              <a:ext cx="1152127" cy="2557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DVO2</a:t>
              </a:r>
              <a:endParaRPr lang="en-GB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81648" y="2548765"/>
              <a:ext cx="1152127" cy="2557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DVO3</a:t>
              </a:r>
              <a:endParaRPr lang="en-GB" sz="1400" b="1" dirty="0"/>
            </a:p>
          </p:txBody>
        </p:sp>
        <p:cxnSp>
          <p:nvCxnSpPr>
            <p:cNvPr id="8" name="Straight Arrow Connector 7"/>
            <p:cNvCxnSpPr>
              <a:endCxn id="5" idx="0"/>
            </p:cNvCxnSpPr>
            <p:nvPr/>
          </p:nvCxnSpPr>
          <p:spPr bwMode="auto">
            <a:xfrm flipH="1">
              <a:off x="114655" y="715943"/>
              <a:ext cx="648073" cy="1072569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flipH="1">
              <a:off x="1014754" y="703403"/>
              <a:ext cx="262838" cy="3447621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" name="Straight Arrow Connector 9"/>
            <p:cNvCxnSpPr>
              <a:cxnSpLocks/>
            </p:cNvCxnSpPr>
            <p:nvPr/>
          </p:nvCxnSpPr>
          <p:spPr bwMode="auto">
            <a:xfrm>
              <a:off x="1709640" y="748923"/>
              <a:ext cx="648072" cy="1754321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11998" y="1276920"/>
              <a:ext cx="1983486" cy="30687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Pomůže odpovědět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1531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Základem</a:t>
            </a:r>
            <a:r>
              <a:rPr lang="en-CA" dirty="0"/>
              <a:t> </a:t>
            </a:r>
            <a:r>
              <a:rPr lang="cs-CZ" dirty="0"/>
              <a:t>dobrého </a:t>
            </a:r>
            <a:r>
              <a:rPr lang="en-CA" dirty="0" err="1"/>
              <a:t>výzkumu</a:t>
            </a:r>
            <a:r>
              <a:rPr lang="en-CA" dirty="0"/>
              <a:t> je </a:t>
            </a:r>
            <a:r>
              <a:rPr lang="en-CA" u="sng" dirty="0" err="1"/>
              <a:t>jasná</a:t>
            </a:r>
            <a:r>
              <a:rPr lang="en-CA" dirty="0"/>
              <a:t> a </a:t>
            </a:r>
            <a:r>
              <a:rPr lang="cs-CZ" dirty="0"/>
              <a:t>přiměřená</a:t>
            </a:r>
            <a:r>
              <a:rPr lang="en-CA" dirty="0"/>
              <a:t> </a:t>
            </a:r>
            <a:r>
              <a:rPr lang="en-CA" dirty="0" err="1"/>
              <a:t>výzkumná</a:t>
            </a:r>
            <a:r>
              <a:rPr lang="en-CA" dirty="0"/>
              <a:t> </a:t>
            </a:r>
            <a:r>
              <a:rPr lang="en-CA" dirty="0" err="1"/>
              <a:t>otázka</a:t>
            </a:r>
            <a:r>
              <a:rPr lang="en-CA" dirty="0"/>
              <a:t> </a:t>
            </a:r>
            <a:r>
              <a:rPr lang="cs-CZ" dirty="0"/>
              <a:t>(</a:t>
            </a:r>
            <a:r>
              <a:rPr lang="en-CA" dirty="0" err="1"/>
              <a:t>nebo</a:t>
            </a:r>
            <a:r>
              <a:rPr lang="en-CA" dirty="0"/>
              <a:t> </a:t>
            </a:r>
            <a:r>
              <a:rPr lang="en-CA" dirty="0" err="1"/>
              <a:t>soubor</a:t>
            </a:r>
            <a:r>
              <a:rPr lang="en-CA" dirty="0"/>
              <a:t> </a:t>
            </a:r>
            <a:r>
              <a:rPr lang="en-CA" dirty="0" err="1"/>
              <a:t>vzájemně</a:t>
            </a:r>
            <a:r>
              <a:rPr lang="en-CA" dirty="0"/>
              <a:t> </a:t>
            </a:r>
            <a:r>
              <a:rPr lang="cs-CZ" dirty="0"/>
              <a:t>provázaných</a:t>
            </a:r>
            <a:r>
              <a:rPr lang="en-CA" dirty="0"/>
              <a:t> </a:t>
            </a:r>
            <a:r>
              <a:rPr lang="en-CA" dirty="0" err="1"/>
              <a:t>otázek</a:t>
            </a:r>
            <a:r>
              <a:rPr lang="cs-CZ" dirty="0"/>
              <a:t>)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 err="1"/>
              <a:t>Špatné</a:t>
            </a:r>
            <a:r>
              <a:rPr lang="en-CA" dirty="0"/>
              <a:t> </a:t>
            </a:r>
            <a:r>
              <a:rPr lang="en-CA" dirty="0" err="1"/>
              <a:t>výzkumné</a:t>
            </a:r>
            <a:r>
              <a:rPr lang="en-CA" dirty="0"/>
              <a:t> </a:t>
            </a:r>
            <a:r>
              <a:rPr lang="en-CA" dirty="0" err="1"/>
              <a:t>otázky</a:t>
            </a:r>
            <a:r>
              <a:rPr lang="en-CA" dirty="0"/>
              <a:t> </a:t>
            </a:r>
            <a:r>
              <a:rPr lang="en-CA" dirty="0" err="1"/>
              <a:t>mohou</a:t>
            </a:r>
            <a:r>
              <a:rPr lang="en-CA" dirty="0"/>
              <a:t> </a:t>
            </a:r>
            <a:r>
              <a:rPr lang="en-CA" dirty="0" err="1"/>
              <a:t>vést</a:t>
            </a:r>
            <a:r>
              <a:rPr lang="en-CA" dirty="0"/>
              <a:t> </a:t>
            </a:r>
            <a:r>
              <a:rPr lang="en-CA" dirty="0" err="1"/>
              <a:t>ke</a:t>
            </a:r>
            <a:r>
              <a:rPr lang="en-CA" dirty="0"/>
              <a:t> </a:t>
            </a:r>
            <a:r>
              <a:rPr lang="en-CA" dirty="0" err="1"/>
              <a:t>špatnému</a:t>
            </a:r>
            <a:r>
              <a:rPr lang="en-CA" dirty="0"/>
              <a:t> </a:t>
            </a:r>
            <a:r>
              <a:rPr lang="en-CA" dirty="0" err="1"/>
              <a:t>výzkumu</a:t>
            </a:r>
            <a:r>
              <a:rPr lang="cs-CZ" dirty="0"/>
              <a:t>.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 err="1"/>
              <a:t>Vaším</a:t>
            </a:r>
            <a:r>
              <a:rPr lang="en-CA" dirty="0"/>
              <a:t> </a:t>
            </a:r>
            <a:r>
              <a:rPr lang="en-CA" dirty="0" err="1"/>
              <a:t>cílem</a:t>
            </a:r>
            <a:r>
              <a:rPr lang="en-CA" dirty="0"/>
              <a:t> je </a:t>
            </a:r>
            <a:r>
              <a:rPr lang="cs-CZ" dirty="0"/>
              <a:t>tedy </a:t>
            </a:r>
            <a:r>
              <a:rPr lang="en-CA" dirty="0" err="1"/>
              <a:t>napsat</a:t>
            </a:r>
            <a:r>
              <a:rPr lang="en-CA" dirty="0"/>
              <a:t> </a:t>
            </a:r>
            <a:r>
              <a:rPr lang="en-CA" dirty="0" err="1"/>
              <a:t>jasnou</a:t>
            </a:r>
            <a:r>
              <a:rPr lang="en-CA" dirty="0"/>
              <a:t> </a:t>
            </a:r>
            <a:r>
              <a:rPr lang="en-CA" dirty="0" err="1"/>
              <a:t>otázku</a:t>
            </a:r>
            <a:r>
              <a:rPr lang="en-CA" dirty="0"/>
              <a:t> </a:t>
            </a:r>
            <a:r>
              <a:rPr lang="en-CA" dirty="0" err="1"/>
              <a:t>nebo</a:t>
            </a:r>
            <a:r>
              <a:rPr lang="en-CA" dirty="0"/>
              <a:t> </a:t>
            </a:r>
            <a:r>
              <a:rPr lang="en-CA" dirty="0" err="1"/>
              <a:t>soubor</a:t>
            </a:r>
            <a:r>
              <a:rPr lang="en-CA" dirty="0"/>
              <a:t> </a:t>
            </a:r>
            <a:r>
              <a:rPr lang="en-CA" dirty="0" err="1"/>
              <a:t>vzájemně</a:t>
            </a:r>
            <a:r>
              <a:rPr lang="en-CA" dirty="0"/>
              <a:t> </a:t>
            </a:r>
            <a:r>
              <a:rPr lang="en-CA" dirty="0" err="1"/>
              <a:t>souvisejících</a:t>
            </a:r>
            <a:r>
              <a:rPr lang="en-CA" dirty="0"/>
              <a:t> </a:t>
            </a:r>
            <a:r>
              <a:rPr lang="en-CA" dirty="0" err="1"/>
              <a:t>otázek</a:t>
            </a:r>
            <a:r>
              <a:rPr lang="en-CA" dirty="0"/>
              <a:t>, </a:t>
            </a:r>
            <a:r>
              <a:rPr lang="en-CA" dirty="0" err="1"/>
              <a:t>které</a:t>
            </a:r>
            <a:r>
              <a:rPr lang="en-CA" dirty="0"/>
              <a:t> </a:t>
            </a:r>
            <a:r>
              <a:rPr lang="en-CA" dirty="0" err="1"/>
              <a:t>vám</a:t>
            </a:r>
            <a:r>
              <a:rPr lang="en-CA" dirty="0"/>
              <a:t> </a:t>
            </a:r>
            <a:r>
              <a:rPr lang="en-CA" dirty="0" err="1"/>
              <a:t>umožní</a:t>
            </a:r>
            <a:r>
              <a:rPr lang="en-CA" dirty="0"/>
              <a:t> </a:t>
            </a:r>
            <a:r>
              <a:rPr lang="en-CA" dirty="0" err="1"/>
              <a:t>cíleně</a:t>
            </a:r>
            <a:r>
              <a:rPr lang="en-CA" dirty="0"/>
              <a:t> a </a:t>
            </a:r>
            <a:r>
              <a:rPr lang="en-CA" dirty="0" err="1"/>
              <a:t>systematicky</a:t>
            </a:r>
            <a:r>
              <a:rPr lang="en-CA" dirty="0"/>
              <a:t> </a:t>
            </a:r>
            <a:r>
              <a:rPr lang="en-CA" dirty="0" err="1"/>
              <a:t>hledat</a:t>
            </a:r>
            <a:r>
              <a:rPr lang="en-CA" dirty="0"/>
              <a:t> </a:t>
            </a:r>
            <a:r>
              <a:rPr lang="en-CA" dirty="0" err="1"/>
              <a:t>odpovědi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83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HVO</a:t>
            </a:r>
            <a:r>
              <a:rPr lang="en-CA" dirty="0"/>
              <a:t> &amp; </a:t>
            </a:r>
            <a:r>
              <a:rPr lang="cs-CZ" dirty="0"/>
              <a:t>DVO</a:t>
            </a:r>
            <a:r>
              <a:rPr lang="en-CA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463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HVO: </a:t>
            </a:r>
            <a:r>
              <a:rPr lang="en-CA" b="1" dirty="0"/>
              <a:t>Co </a:t>
            </a:r>
            <a:r>
              <a:rPr lang="en-CA" b="1" dirty="0" err="1"/>
              <a:t>znamená</a:t>
            </a:r>
            <a:r>
              <a:rPr lang="en-CA" b="1" dirty="0"/>
              <a:t> (pro </a:t>
            </a:r>
            <a:r>
              <a:rPr lang="en-CA" b="1" dirty="0" err="1"/>
              <a:t>odborníky</a:t>
            </a:r>
            <a:r>
              <a:rPr lang="en-CA" b="1" dirty="0"/>
              <a:t> z </a:t>
            </a:r>
            <a:r>
              <a:rPr lang="en-CA" b="1" dirty="0" err="1"/>
              <a:t>praxe</a:t>
            </a:r>
            <a:r>
              <a:rPr lang="en-CA" b="1" dirty="0"/>
              <a:t>) </a:t>
            </a:r>
            <a:r>
              <a:rPr lang="en-CA" b="1" dirty="0" err="1"/>
              <a:t>být</a:t>
            </a:r>
            <a:r>
              <a:rPr lang="en-CA" b="1" dirty="0"/>
              <a:t> </a:t>
            </a:r>
            <a:r>
              <a:rPr lang="cs-CZ" b="1" dirty="0"/>
              <a:t>sociálním pracovníkem</a:t>
            </a:r>
            <a:r>
              <a:rPr lang="en-CA" b="1" dirty="0"/>
              <a:t>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DVO 1 - </a:t>
            </a:r>
            <a:r>
              <a:rPr lang="en-CA" b="1" dirty="0"/>
              <a:t>Co </a:t>
            </a:r>
            <a:r>
              <a:rPr lang="en-CA" b="1" dirty="0" err="1"/>
              <a:t>dělají</a:t>
            </a:r>
            <a:r>
              <a:rPr lang="en-CA" b="1" dirty="0"/>
              <a:t> </a:t>
            </a:r>
            <a:r>
              <a:rPr lang="cs-CZ" b="1" dirty="0"/>
              <a:t>SPR</a:t>
            </a:r>
            <a:r>
              <a:rPr lang="en-CA" b="1" dirty="0"/>
              <a:t> z </a:t>
            </a:r>
            <a:r>
              <a:rPr lang="en-CA" b="1" dirty="0" err="1"/>
              <a:t>pohledu</a:t>
            </a:r>
            <a:r>
              <a:rPr lang="en-CA" b="1" dirty="0"/>
              <a:t> </a:t>
            </a:r>
            <a:r>
              <a:rPr lang="en-CA" b="1" dirty="0" err="1"/>
              <a:t>odborníků</a:t>
            </a:r>
            <a:r>
              <a:rPr lang="en-CA" b="1" dirty="0"/>
              <a:t> z </a:t>
            </a:r>
            <a:r>
              <a:rPr lang="en-CA" b="1" dirty="0" err="1"/>
              <a:t>praxe</a:t>
            </a:r>
            <a:r>
              <a:rPr lang="en-CA" b="1" dirty="0"/>
              <a:t>?</a:t>
            </a:r>
          </a:p>
          <a:p>
            <a:pPr marL="0" indent="0">
              <a:buNone/>
            </a:pPr>
            <a:r>
              <a:rPr lang="cs-CZ" b="1" dirty="0"/>
              <a:t>DVO 2 - </a:t>
            </a:r>
            <a:r>
              <a:rPr lang="en-CA" b="1" dirty="0"/>
              <a:t>Co </a:t>
            </a:r>
            <a:r>
              <a:rPr lang="cs-CZ" b="1" dirty="0"/>
              <a:t>SPR</a:t>
            </a:r>
            <a:r>
              <a:rPr lang="en-CA" b="1" dirty="0"/>
              <a:t> </a:t>
            </a:r>
            <a:r>
              <a:rPr lang="en-CA" b="1" dirty="0" err="1"/>
              <a:t>nedělají</a:t>
            </a:r>
            <a:r>
              <a:rPr lang="cs-CZ" b="1" dirty="0"/>
              <a:t> z pohledu odborníků z praxe</a:t>
            </a:r>
            <a:r>
              <a:rPr lang="en-CA" b="1" dirty="0"/>
              <a:t>?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5054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 or Bad?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hlavní komponenty</a:t>
            </a:r>
            <a:r>
              <a:rPr lang="en-US" dirty="0"/>
              <a:t> (i.e. </a:t>
            </a:r>
            <a:r>
              <a:rPr lang="cs-CZ" dirty="0"/>
              <a:t>znalosti</a:t>
            </a:r>
            <a:r>
              <a:rPr lang="en-US" dirty="0"/>
              <a:t>, </a:t>
            </a:r>
            <a:r>
              <a:rPr lang="cs-CZ" dirty="0"/>
              <a:t>dovednosti</a:t>
            </a:r>
            <a:r>
              <a:rPr lang="en-US" dirty="0"/>
              <a:t> a</a:t>
            </a:r>
            <a:r>
              <a:rPr lang="cs-CZ" dirty="0"/>
              <a:t> schopnosti</a:t>
            </a:r>
            <a:r>
              <a:rPr lang="en-US" dirty="0"/>
              <a:t>) </a:t>
            </a:r>
            <a:r>
              <a:rPr lang="cs-CZ" dirty="0"/>
              <a:t>potřebují</a:t>
            </a:r>
            <a:r>
              <a:rPr lang="en-US" dirty="0"/>
              <a:t> </a:t>
            </a:r>
            <a:r>
              <a:rPr lang="cs-CZ" dirty="0"/>
              <a:t>sociální pracovníci v globální společnosti</a:t>
            </a:r>
            <a:r>
              <a:rPr lang="en-US" dirty="0"/>
              <a:t>?  </a:t>
            </a:r>
          </a:p>
          <a:p>
            <a:endParaRPr lang="en-US" dirty="0"/>
          </a:p>
          <a:p>
            <a:r>
              <a:rPr lang="cs-CZ" dirty="0"/>
              <a:t>Jaká je nejlepší metoda práce s klienty při práci s rodinami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cs-CZ" dirty="0"/>
              <a:t>Jaké hlavní faktory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cs-CZ" dirty="0" err="1"/>
              <a:t>zitivně</a:t>
            </a:r>
            <a:r>
              <a:rPr lang="cs-CZ" dirty="0"/>
              <a:t> </a:t>
            </a:r>
            <a:r>
              <a:rPr lang="en-US" dirty="0"/>
              <a:t>a </a:t>
            </a:r>
            <a:r>
              <a:rPr lang="en-US" dirty="0" err="1"/>
              <a:t>negativ</a:t>
            </a:r>
            <a:r>
              <a:rPr lang="cs-CZ" dirty="0"/>
              <a:t>ně</a:t>
            </a:r>
            <a:r>
              <a:rPr lang="en-US" dirty="0"/>
              <a:t> </a:t>
            </a:r>
            <a:r>
              <a:rPr lang="cs-CZ" dirty="0"/>
              <a:t>ovlivňují</a:t>
            </a:r>
            <a:r>
              <a:rPr lang="en-US" dirty="0"/>
              <a:t> </a:t>
            </a:r>
            <a:r>
              <a:rPr lang="cs-CZ" dirty="0"/>
              <a:t>profesní rozvoj</a:t>
            </a:r>
            <a:r>
              <a:rPr lang="en-US" dirty="0"/>
              <a:t> </a:t>
            </a:r>
            <a:r>
              <a:rPr lang="cs-CZ" dirty="0"/>
              <a:t>sociálních pracovníků na Úřadech práce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cs-CZ" dirty="0"/>
              <a:t>Vede výměna stříkaček k lepší kvalitě osob užívajících drogy? </a:t>
            </a:r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89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what ways are participants affected by X…?</a:t>
            </a:r>
          </a:p>
          <a:p>
            <a:r>
              <a:rPr lang="en-CA" dirty="0"/>
              <a:t>What factors contribute to X…?</a:t>
            </a:r>
          </a:p>
          <a:p>
            <a:r>
              <a:rPr lang="en-CA" dirty="0"/>
              <a:t>How does A affect B…? In what ways does A affect B?</a:t>
            </a:r>
          </a:p>
          <a:p>
            <a:r>
              <a:rPr lang="en-CA" dirty="0"/>
              <a:t>How do participants view X….?</a:t>
            </a:r>
          </a:p>
          <a:p>
            <a:r>
              <a:rPr lang="en-CA" dirty="0"/>
              <a:t>What role does X play in Y?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26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Navrhněte</a:t>
            </a:r>
            <a:r>
              <a:rPr lang="en-CA" dirty="0"/>
              <a:t> a </a:t>
            </a:r>
            <a:r>
              <a:rPr lang="en-CA" dirty="0" err="1"/>
              <a:t>napište</a:t>
            </a:r>
            <a:r>
              <a:rPr lang="en-CA" dirty="0"/>
              <a:t> 2 </a:t>
            </a:r>
            <a:r>
              <a:rPr lang="en-CA" dirty="0" err="1"/>
              <a:t>typy</a:t>
            </a:r>
            <a:r>
              <a:rPr lang="en-CA" dirty="0"/>
              <a:t> </a:t>
            </a:r>
            <a:r>
              <a:rPr lang="en-CA" dirty="0" err="1"/>
              <a:t>otázek</a:t>
            </a:r>
            <a:r>
              <a:rPr lang="en-CA" dirty="0"/>
              <a:t>: </a:t>
            </a:r>
            <a:r>
              <a:rPr lang="en-CA" dirty="0" err="1"/>
              <a:t>Otázky</a:t>
            </a:r>
            <a:r>
              <a:rPr lang="en-CA" dirty="0"/>
              <a:t>: </a:t>
            </a:r>
            <a:r>
              <a:rPr lang="cs-CZ" dirty="0"/>
              <a:t>HVO</a:t>
            </a:r>
            <a:r>
              <a:rPr lang="en-CA" dirty="0"/>
              <a:t> a </a:t>
            </a:r>
            <a:r>
              <a:rPr lang="cs-CZ" dirty="0"/>
              <a:t>DVO</a:t>
            </a:r>
            <a:r>
              <a:rPr lang="en-CA" dirty="0"/>
              <a:t>. </a:t>
            </a:r>
            <a:endParaRPr lang="cs-CZ" dirty="0"/>
          </a:p>
          <a:p>
            <a:r>
              <a:rPr lang="en-CA" dirty="0" err="1"/>
              <a:t>Položte</a:t>
            </a:r>
            <a:r>
              <a:rPr lang="en-CA" dirty="0"/>
              <a:t> </a:t>
            </a:r>
            <a:r>
              <a:rPr lang="en-CA" dirty="0" err="1"/>
              <a:t>pouze</a:t>
            </a:r>
            <a:r>
              <a:rPr lang="en-CA" dirty="0"/>
              <a:t> </a:t>
            </a:r>
            <a:r>
              <a:rPr lang="en-CA" dirty="0" err="1"/>
              <a:t>několik</a:t>
            </a:r>
            <a:r>
              <a:rPr lang="en-CA" dirty="0"/>
              <a:t> </a:t>
            </a:r>
            <a:r>
              <a:rPr lang="en-CA" dirty="0" err="1"/>
              <a:t>obecných</a:t>
            </a:r>
            <a:r>
              <a:rPr lang="en-CA" dirty="0"/>
              <a:t> </a:t>
            </a:r>
            <a:r>
              <a:rPr lang="en-CA" dirty="0" err="1"/>
              <a:t>otázek</a:t>
            </a:r>
            <a:r>
              <a:rPr lang="en-CA" dirty="0"/>
              <a:t> [</a:t>
            </a:r>
            <a:r>
              <a:rPr lang="en-CA" dirty="0" err="1"/>
              <a:t>žádné</a:t>
            </a:r>
            <a:r>
              <a:rPr lang="en-CA" dirty="0"/>
              <a:t> </a:t>
            </a:r>
            <a:r>
              <a:rPr lang="en-CA" dirty="0" err="1"/>
              <a:t>otázky</a:t>
            </a:r>
            <a:r>
              <a:rPr lang="en-CA" dirty="0"/>
              <a:t> </a:t>
            </a:r>
            <a:r>
              <a:rPr lang="en-CA" dirty="0" err="1"/>
              <a:t>typu</a:t>
            </a:r>
            <a:r>
              <a:rPr lang="en-CA" dirty="0"/>
              <a:t> </a:t>
            </a:r>
            <a:r>
              <a:rPr lang="en-CA" dirty="0" err="1"/>
              <a:t>ano</a:t>
            </a:r>
            <a:r>
              <a:rPr lang="en-CA" dirty="0"/>
              <a:t>/ne], </a:t>
            </a:r>
            <a:r>
              <a:rPr lang="en-CA" dirty="0" err="1"/>
              <a:t>abyste</a:t>
            </a:r>
            <a:r>
              <a:rPr lang="en-CA" dirty="0"/>
              <a:t> </a:t>
            </a:r>
            <a:r>
              <a:rPr lang="en-CA" dirty="0" err="1"/>
              <a:t>účastníkům</a:t>
            </a:r>
            <a:r>
              <a:rPr lang="en-CA" dirty="0"/>
              <a:t> </a:t>
            </a:r>
            <a:r>
              <a:rPr lang="en-CA" dirty="0" err="1"/>
              <a:t>umožnili</a:t>
            </a:r>
            <a:r>
              <a:rPr lang="en-CA" dirty="0"/>
              <a:t> </a:t>
            </a:r>
            <a:r>
              <a:rPr lang="en-CA" dirty="0" err="1"/>
              <a:t>sdílet</a:t>
            </a:r>
            <a:r>
              <a:rPr lang="en-CA" dirty="0"/>
              <a:t> s </a:t>
            </a:r>
            <a:r>
              <a:rPr lang="en-CA" dirty="0" err="1"/>
              <a:t>vámi</a:t>
            </a:r>
            <a:r>
              <a:rPr lang="en-CA" dirty="0"/>
              <a:t> </a:t>
            </a:r>
            <a:r>
              <a:rPr lang="en-CA" dirty="0" err="1"/>
              <a:t>informace</a:t>
            </a:r>
            <a:r>
              <a:rPr lang="en-CA" dirty="0"/>
              <a:t>.</a:t>
            </a:r>
          </a:p>
          <a:p>
            <a:r>
              <a:rPr lang="en-CA" dirty="0" err="1"/>
              <a:t>Pokládejte</a:t>
            </a:r>
            <a:r>
              <a:rPr lang="en-CA" dirty="0"/>
              <a:t> </a:t>
            </a:r>
            <a:r>
              <a:rPr lang="en-CA" dirty="0" err="1"/>
              <a:t>otázky</a:t>
            </a:r>
            <a:r>
              <a:rPr lang="en-CA" dirty="0"/>
              <a:t>, </a:t>
            </a:r>
            <a:r>
              <a:rPr lang="en-CA" dirty="0" err="1"/>
              <a:t>které</a:t>
            </a:r>
            <a:r>
              <a:rPr lang="en-CA" dirty="0"/>
              <a:t> </a:t>
            </a:r>
            <a:r>
              <a:rPr lang="en-CA" dirty="0" err="1"/>
              <a:t>mají</a:t>
            </a:r>
            <a:r>
              <a:rPr lang="en-CA" dirty="0"/>
              <a:t> </a:t>
            </a:r>
            <a:r>
              <a:rPr lang="en-CA" dirty="0" err="1"/>
              <a:t>neutrální</a:t>
            </a:r>
            <a:r>
              <a:rPr lang="en-CA" dirty="0"/>
              <a:t> </a:t>
            </a:r>
            <a:r>
              <a:rPr lang="en-CA" dirty="0" err="1"/>
              <a:t>průzkumný</a:t>
            </a:r>
            <a:r>
              <a:rPr lang="en-CA" dirty="0"/>
              <a:t> </a:t>
            </a:r>
            <a:r>
              <a:rPr lang="en-CA" dirty="0" err="1"/>
              <a:t>jazyk</a:t>
            </a:r>
            <a:r>
              <a:rPr lang="en-CA" dirty="0"/>
              <a:t>, </a:t>
            </a:r>
            <a:r>
              <a:rPr lang="en-CA" dirty="0" err="1"/>
              <a:t>který</a:t>
            </a:r>
            <a:r>
              <a:rPr lang="en-CA" dirty="0"/>
              <a:t> </a:t>
            </a:r>
            <a:r>
              <a:rPr lang="en-CA" dirty="0" err="1"/>
              <a:t>nesděluje</a:t>
            </a:r>
            <a:r>
              <a:rPr lang="en-CA" dirty="0"/>
              <a:t> </a:t>
            </a:r>
            <a:r>
              <a:rPr lang="en-CA" dirty="0" err="1"/>
              <a:t>závěry</a:t>
            </a:r>
            <a:r>
              <a:rPr lang="en-CA" dirty="0"/>
              <a:t>, </a:t>
            </a:r>
            <a:r>
              <a:rPr lang="en-CA" dirty="0" err="1"/>
              <a:t>které</a:t>
            </a:r>
            <a:r>
              <a:rPr lang="en-CA" dirty="0"/>
              <a:t> </a:t>
            </a:r>
            <a:r>
              <a:rPr lang="en-CA" dirty="0" err="1"/>
              <a:t>očekáváte</a:t>
            </a:r>
            <a:r>
              <a:rPr lang="en-CA" dirty="0"/>
              <a:t> </a:t>
            </a:r>
          </a:p>
          <a:p>
            <a:r>
              <a:rPr lang="en-CA" dirty="0"/>
              <a:t>Na </a:t>
            </a:r>
            <a:r>
              <a:rPr lang="en-CA" dirty="0" err="1"/>
              <a:t>začátku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nedělejte</a:t>
            </a:r>
            <a:r>
              <a:rPr lang="en-CA" dirty="0"/>
              <a:t> </a:t>
            </a:r>
            <a:r>
              <a:rPr lang="en-CA" dirty="0" err="1"/>
              <a:t>příliš</a:t>
            </a:r>
            <a:r>
              <a:rPr lang="en-CA" dirty="0"/>
              <a:t> </a:t>
            </a:r>
            <a:r>
              <a:rPr lang="en-CA" dirty="0" err="1"/>
              <a:t>velké</a:t>
            </a:r>
            <a:r>
              <a:rPr lang="en-CA" dirty="0"/>
              <a:t> </a:t>
            </a:r>
            <a:r>
              <a:rPr lang="en-CA" dirty="0" err="1"/>
              <a:t>starosti</a:t>
            </a:r>
            <a:r>
              <a:rPr lang="en-CA" dirty="0"/>
              <a:t>, </a:t>
            </a:r>
            <a:r>
              <a:rPr lang="en-CA" dirty="0" err="1"/>
              <a:t>otázky</a:t>
            </a:r>
            <a:r>
              <a:rPr lang="en-CA" dirty="0"/>
              <a:t> se v </a:t>
            </a:r>
            <a:r>
              <a:rPr lang="en-CA" dirty="0" err="1"/>
              <a:t>průběhu</a:t>
            </a:r>
            <a:r>
              <a:rPr lang="en-CA" dirty="0"/>
              <a:t> </a:t>
            </a:r>
            <a:r>
              <a:rPr lang="en-CA" dirty="0" err="1"/>
              <a:t>plánování</a:t>
            </a:r>
            <a:r>
              <a:rPr lang="en-CA" dirty="0"/>
              <a:t> </a:t>
            </a:r>
            <a:r>
              <a:rPr lang="en-CA" dirty="0" err="1"/>
              <a:t>často</a:t>
            </a:r>
            <a:r>
              <a:rPr lang="en-CA" dirty="0"/>
              <a:t> </a:t>
            </a:r>
            <a:r>
              <a:rPr lang="en-CA" dirty="0" err="1"/>
              <a:t>mění</a:t>
            </a:r>
            <a:r>
              <a:rPr lang="en-CA" dirty="0"/>
              <a:t>.  </a:t>
            </a:r>
          </a:p>
        </p:txBody>
      </p:sp>
      <p:pic>
        <p:nvPicPr>
          <p:cNvPr id="1026" name="Picture 2" descr="Image result for t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6" y="0"/>
            <a:ext cx="2049464" cy="15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61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 v různých tradicích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en-CA" u="sng" dirty="0"/>
              <a:t>Z</a:t>
            </a:r>
            <a:r>
              <a:rPr lang="cs-CZ" u="sng" dirty="0" err="1"/>
              <a:t>akotvená</a:t>
            </a:r>
            <a:r>
              <a:rPr lang="en-CA" u="sng" dirty="0"/>
              <a:t> </a:t>
            </a:r>
            <a:r>
              <a:rPr lang="en-CA" u="sng" dirty="0" err="1"/>
              <a:t>teorie</a:t>
            </a:r>
            <a:r>
              <a:rPr lang="en-CA" u="sng" dirty="0"/>
              <a:t>:</a:t>
            </a:r>
          </a:p>
          <a:p>
            <a:pPr fontAlgn="base"/>
            <a:r>
              <a:rPr lang="en-CA" dirty="0" err="1"/>
              <a:t>Jaké</a:t>
            </a:r>
            <a:r>
              <a:rPr lang="en-CA" dirty="0"/>
              <a:t> </a:t>
            </a:r>
            <a:r>
              <a:rPr lang="en-CA" dirty="0" err="1"/>
              <a:t>jsou</a:t>
            </a:r>
            <a:r>
              <a:rPr lang="en-CA" dirty="0"/>
              <a:t> </a:t>
            </a:r>
            <a:r>
              <a:rPr lang="en-CA" dirty="0" err="1"/>
              <a:t>postoje</a:t>
            </a:r>
            <a:r>
              <a:rPr lang="en-CA" dirty="0"/>
              <a:t> </a:t>
            </a:r>
            <a:r>
              <a:rPr lang="en-CA" dirty="0" err="1"/>
              <a:t>starších</a:t>
            </a:r>
            <a:r>
              <a:rPr lang="en-CA" dirty="0"/>
              <a:t> </a:t>
            </a:r>
            <a:r>
              <a:rPr lang="en-CA" dirty="0" err="1"/>
              <a:t>osob</a:t>
            </a:r>
            <a:r>
              <a:rPr lang="en-CA" dirty="0"/>
              <a:t> po </a:t>
            </a:r>
            <a:r>
              <a:rPr lang="en-CA" dirty="0" err="1"/>
              <a:t>cévní</a:t>
            </a:r>
            <a:r>
              <a:rPr lang="en-CA" dirty="0"/>
              <a:t> </a:t>
            </a:r>
            <a:r>
              <a:rPr lang="en-CA" dirty="0" err="1"/>
              <a:t>mozkové</a:t>
            </a:r>
            <a:r>
              <a:rPr lang="en-CA" dirty="0"/>
              <a:t> </a:t>
            </a:r>
            <a:r>
              <a:rPr lang="en-CA" dirty="0" err="1"/>
              <a:t>příhodě</a:t>
            </a:r>
            <a:r>
              <a:rPr lang="en-CA" dirty="0"/>
              <a:t> </a:t>
            </a:r>
            <a:r>
              <a:rPr lang="en-CA" dirty="0" err="1"/>
              <a:t>ke</a:t>
            </a:r>
            <a:r>
              <a:rPr lang="en-CA" dirty="0"/>
              <a:t> </a:t>
            </a:r>
            <a:r>
              <a:rPr lang="en-CA" dirty="0" err="1"/>
              <a:t>každodennímu</a:t>
            </a:r>
            <a:r>
              <a:rPr lang="en-CA" dirty="0"/>
              <a:t> </a:t>
            </a:r>
            <a:r>
              <a:rPr lang="en-CA" dirty="0" err="1"/>
              <a:t>používání</a:t>
            </a:r>
            <a:r>
              <a:rPr lang="en-CA" dirty="0"/>
              <a:t> </a:t>
            </a:r>
            <a:r>
              <a:rPr lang="en-CA" dirty="0" err="1"/>
              <a:t>asistenčních</a:t>
            </a:r>
            <a:r>
              <a:rPr lang="en-CA" dirty="0"/>
              <a:t> </a:t>
            </a:r>
            <a:r>
              <a:rPr lang="en-CA" dirty="0" err="1"/>
              <a:t>zařízení</a:t>
            </a:r>
            <a:r>
              <a:rPr lang="en-CA" dirty="0"/>
              <a:t> a </a:t>
            </a:r>
            <a:r>
              <a:rPr lang="en-CA" dirty="0" err="1"/>
              <a:t>technologií</a:t>
            </a:r>
            <a:r>
              <a:rPr lang="en-CA" dirty="0"/>
              <a:t>?</a:t>
            </a:r>
          </a:p>
          <a:p>
            <a:pPr marL="0" indent="0" fontAlgn="base">
              <a:buNone/>
            </a:pPr>
            <a:endParaRPr lang="cs-CZ" u="sng" dirty="0"/>
          </a:p>
          <a:p>
            <a:pPr marL="0" indent="0" fontAlgn="base">
              <a:buNone/>
            </a:pPr>
            <a:r>
              <a:rPr lang="en-CA" u="sng" dirty="0" err="1"/>
              <a:t>Fenomenologie</a:t>
            </a:r>
            <a:r>
              <a:rPr lang="en-CA" u="sng" dirty="0"/>
              <a:t>:</a:t>
            </a:r>
          </a:p>
          <a:p>
            <a:pPr fontAlgn="base"/>
            <a:r>
              <a:rPr lang="en-CA" dirty="0" err="1"/>
              <a:t>Jakou</a:t>
            </a:r>
            <a:r>
              <a:rPr lang="en-CA" dirty="0"/>
              <a:t> </a:t>
            </a:r>
            <a:r>
              <a:rPr lang="en-CA" dirty="0" err="1"/>
              <a:t>roli</a:t>
            </a:r>
            <a:r>
              <a:rPr lang="en-CA" dirty="0"/>
              <a:t> </a:t>
            </a:r>
            <a:r>
              <a:rPr lang="en-CA" dirty="0" err="1"/>
              <a:t>hraje</a:t>
            </a:r>
            <a:r>
              <a:rPr lang="en-CA" dirty="0"/>
              <a:t> </a:t>
            </a:r>
            <a:r>
              <a:rPr lang="en-CA" dirty="0" err="1"/>
              <a:t>spiritualita</a:t>
            </a:r>
            <a:r>
              <a:rPr lang="en-CA" dirty="0"/>
              <a:t> </a:t>
            </a:r>
            <a:r>
              <a:rPr lang="en-CA" dirty="0" err="1"/>
              <a:t>terapeut</a:t>
            </a:r>
            <a:r>
              <a:rPr lang="cs-CZ" dirty="0"/>
              <a:t>ů</a:t>
            </a:r>
            <a:r>
              <a:rPr lang="en-CA" dirty="0"/>
              <a:t> v </a:t>
            </a:r>
            <a:r>
              <a:rPr lang="en-CA" dirty="0" err="1"/>
              <a:t>léčbě</a:t>
            </a:r>
            <a:r>
              <a:rPr lang="en-CA" dirty="0"/>
              <a:t> je</a:t>
            </a:r>
            <a:r>
              <a:rPr lang="cs-CZ" dirty="0"/>
              <a:t>jich</a:t>
            </a:r>
            <a:r>
              <a:rPr lang="en-CA" dirty="0"/>
              <a:t> </a:t>
            </a:r>
            <a:r>
              <a:rPr lang="en-CA" dirty="0" err="1"/>
              <a:t>pacientů</a:t>
            </a:r>
            <a:r>
              <a:rPr lang="en-CA" dirty="0"/>
              <a:t>?</a:t>
            </a:r>
          </a:p>
          <a:p>
            <a:pPr fontAlgn="base"/>
            <a:r>
              <a:rPr lang="en-CA" dirty="0" err="1"/>
              <a:t>Jak</a:t>
            </a:r>
            <a:r>
              <a:rPr lang="en-CA" dirty="0"/>
              <a:t> </a:t>
            </a:r>
            <a:r>
              <a:rPr lang="en-CA" dirty="0" err="1"/>
              <a:t>překonávají</a:t>
            </a:r>
            <a:r>
              <a:rPr lang="en-CA" dirty="0"/>
              <a:t> </a:t>
            </a:r>
            <a:r>
              <a:rPr lang="en-CA" dirty="0" err="1"/>
              <a:t>středoškolské</a:t>
            </a:r>
            <a:r>
              <a:rPr lang="en-CA" dirty="0"/>
              <a:t> </a:t>
            </a:r>
            <a:r>
              <a:rPr lang="en-CA" dirty="0" err="1"/>
              <a:t>učitelky</a:t>
            </a:r>
            <a:r>
              <a:rPr lang="en-CA" dirty="0"/>
              <a:t>, </a:t>
            </a:r>
            <a:r>
              <a:rPr lang="en-CA" dirty="0" err="1"/>
              <a:t>které</a:t>
            </a:r>
            <a:r>
              <a:rPr lang="en-CA" dirty="0"/>
              <a:t> </a:t>
            </a:r>
            <a:r>
              <a:rPr lang="en-CA" dirty="0" err="1"/>
              <a:t>byly</a:t>
            </a:r>
            <a:r>
              <a:rPr lang="en-CA" dirty="0"/>
              <a:t> </a:t>
            </a:r>
            <a:r>
              <a:rPr lang="en-CA" dirty="0" err="1"/>
              <a:t>fyzicky</a:t>
            </a:r>
            <a:r>
              <a:rPr lang="en-CA" dirty="0"/>
              <a:t> </a:t>
            </a:r>
            <a:r>
              <a:rPr lang="en-CA" dirty="0" err="1"/>
              <a:t>napadeny</a:t>
            </a:r>
            <a:r>
              <a:rPr lang="en-CA" dirty="0"/>
              <a:t> </a:t>
            </a:r>
            <a:r>
              <a:rPr lang="en-CA" dirty="0" err="1"/>
              <a:t>studenty</a:t>
            </a:r>
            <a:r>
              <a:rPr lang="en-CA" dirty="0"/>
              <a:t>, </a:t>
            </a:r>
            <a:r>
              <a:rPr lang="en-CA" dirty="0" err="1"/>
              <a:t>svůj</a:t>
            </a:r>
            <a:r>
              <a:rPr lang="en-CA" dirty="0"/>
              <a:t> </a:t>
            </a:r>
            <a:r>
              <a:rPr lang="en-CA" dirty="0" err="1"/>
              <a:t>strach</a:t>
            </a:r>
            <a:r>
              <a:rPr lang="en-CA" dirty="0"/>
              <a:t>, aby </a:t>
            </a:r>
            <a:r>
              <a:rPr lang="en-CA" dirty="0" err="1"/>
              <a:t>mohly</a:t>
            </a:r>
            <a:r>
              <a:rPr lang="en-CA" dirty="0"/>
              <a:t> </a:t>
            </a:r>
            <a:r>
              <a:rPr lang="cs-CZ" dirty="0"/>
              <a:t>dále</a:t>
            </a:r>
            <a:r>
              <a:rPr lang="en-CA" dirty="0"/>
              <a:t> </a:t>
            </a:r>
            <a:r>
              <a:rPr lang="en-CA" dirty="0" err="1"/>
              <a:t>vyučovat</a:t>
            </a:r>
            <a:r>
              <a:rPr lang="en-CA" dirty="0"/>
              <a:t>?</a:t>
            </a:r>
          </a:p>
          <a:p>
            <a:pPr marL="0" indent="0" fontAlgn="base">
              <a:buNone/>
            </a:pPr>
            <a:endParaRPr lang="cs-CZ" u="sng" dirty="0"/>
          </a:p>
          <a:p>
            <a:pPr marL="0" indent="0" fontAlgn="base">
              <a:buNone/>
            </a:pPr>
            <a:r>
              <a:rPr lang="en-CA" u="sng" dirty="0" err="1"/>
              <a:t>Etnografie</a:t>
            </a:r>
            <a:r>
              <a:rPr lang="en-CA" u="sng" dirty="0"/>
              <a:t>:</a:t>
            </a:r>
          </a:p>
          <a:p>
            <a:pPr fontAlgn="base"/>
            <a:r>
              <a:rPr lang="en-CA" dirty="0" err="1"/>
              <a:t>Jak</a:t>
            </a:r>
            <a:r>
              <a:rPr lang="en-CA" dirty="0"/>
              <a:t> </a:t>
            </a:r>
            <a:r>
              <a:rPr lang="en-CA" dirty="0" err="1"/>
              <a:t>dospívající</a:t>
            </a:r>
            <a:r>
              <a:rPr lang="en-CA" dirty="0"/>
              <a:t> </a:t>
            </a:r>
            <a:r>
              <a:rPr lang="cs-CZ" dirty="0"/>
              <a:t>Romové</a:t>
            </a:r>
            <a:r>
              <a:rPr lang="en-CA" dirty="0"/>
              <a:t> </a:t>
            </a:r>
            <a:r>
              <a:rPr lang="en-CA" dirty="0" err="1"/>
              <a:t>konceptualizují</a:t>
            </a:r>
            <a:r>
              <a:rPr lang="en-CA" dirty="0"/>
              <a:t> </a:t>
            </a:r>
            <a:r>
              <a:rPr lang="en-CA" dirty="0" err="1"/>
              <a:t>procesy</a:t>
            </a:r>
            <a:r>
              <a:rPr lang="en-CA" dirty="0"/>
              <a:t> </a:t>
            </a:r>
            <a:r>
              <a:rPr lang="en-CA" dirty="0" err="1"/>
              <a:t>participace</a:t>
            </a:r>
            <a:r>
              <a:rPr lang="en-CA" dirty="0"/>
              <a:t> </a:t>
            </a:r>
            <a:r>
              <a:rPr lang="en-CA" dirty="0" err="1"/>
              <a:t>ve</a:t>
            </a:r>
            <a:r>
              <a:rPr lang="en-CA" dirty="0"/>
              <a:t> </a:t>
            </a:r>
            <a:r>
              <a:rPr lang="en-CA" dirty="0" err="1"/>
              <a:t>třídě</a:t>
            </a:r>
            <a:r>
              <a:rPr lang="en-CA" dirty="0"/>
              <a:t>, </a:t>
            </a:r>
            <a:r>
              <a:rPr lang="en-CA" dirty="0" err="1"/>
              <a:t>které</a:t>
            </a:r>
            <a:r>
              <a:rPr lang="en-CA" dirty="0"/>
              <a:t> </a:t>
            </a:r>
            <a:r>
              <a:rPr lang="cs-CZ" dirty="0"/>
              <a:t>jsou v </a:t>
            </a:r>
            <a:r>
              <a:rPr lang="cs-CZ" dirty="0" err="1"/>
              <a:t>půozadí</a:t>
            </a:r>
            <a:r>
              <a:rPr lang="cs-CZ" dirty="0"/>
              <a:t> jejich </a:t>
            </a:r>
            <a:r>
              <a:rPr lang="en-CA" dirty="0" err="1"/>
              <a:t>aktivní</a:t>
            </a:r>
            <a:r>
              <a:rPr lang="en-CA" dirty="0"/>
              <a:t> </a:t>
            </a:r>
            <a:r>
              <a:rPr lang="en-CA" dirty="0" err="1"/>
              <a:t>účast</a:t>
            </a:r>
            <a:r>
              <a:rPr lang="cs-CZ" dirty="0"/>
              <a:t>i</a:t>
            </a:r>
            <a:r>
              <a:rPr lang="en-CA" dirty="0"/>
              <a:t>?</a:t>
            </a:r>
          </a:p>
          <a:p>
            <a:pPr marL="0" indent="0" fontAlgn="base">
              <a:buNone/>
            </a:pPr>
            <a:endParaRPr lang="cs-CZ" u="sng" dirty="0"/>
          </a:p>
          <a:p>
            <a:pPr marL="0" indent="0" fontAlgn="base">
              <a:buNone/>
            </a:pPr>
            <a:r>
              <a:rPr lang="en-CA" u="sng" dirty="0" err="1"/>
              <a:t>Narativní</a:t>
            </a:r>
            <a:r>
              <a:rPr lang="en-CA" u="sng" dirty="0"/>
              <a:t> </a:t>
            </a:r>
            <a:r>
              <a:rPr lang="en-CA" u="sng" dirty="0" err="1"/>
              <a:t>šetření</a:t>
            </a:r>
            <a:r>
              <a:rPr lang="en-CA" u="sng" dirty="0"/>
              <a:t>:</a:t>
            </a:r>
          </a:p>
          <a:p>
            <a:pPr fontAlgn="base"/>
            <a:r>
              <a:rPr lang="en-CA" dirty="0" err="1"/>
              <a:t>Jak</a:t>
            </a:r>
            <a:r>
              <a:rPr lang="en-CA" dirty="0"/>
              <a:t> </a:t>
            </a:r>
            <a:r>
              <a:rPr lang="cs-CZ" dirty="0"/>
              <a:t>probíhá</a:t>
            </a:r>
            <a:r>
              <a:rPr lang="en-CA" dirty="0"/>
              <a:t> </a:t>
            </a:r>
            <a:r>
              <a:rPr lang="en-CA" dirty="0" err="1"/>
              <a:t>dobrý</a:t>
            </a:r>
            <a:r>
              <a:rPr lang="en-CA" dirty="0"/>
              <a:t> </a:t>
            </a:r>
            <a:r>
              <a:rPr lang="en-CA" dirty="0" err="1"/>
              <a:t>každodenní</a:t>
            </a:r>
            <a:r>
              <a:rPr lang="en-CA" dirty="0"/>
              <a:t> </a:t>
            </a:r>
            <a:r>
              <a:rPr lang="en-CA" dirty="0" err="1"/>
              <a:t>život</a:t>
            </a:r>
            <a:r>
              <a:rPr lang="en-CA" dirty="0"/>
              <a:t> </a:t>
            </a:r>
            <a:r>
              <a:rPr lang="en-CA" dirty="0" err="1"/>
              <a:t>při</a:t>
            </a:r>
            <a:r>
              <a:rPr lang="en-CA" dirty="0"/>
              <a:t> </a:t>
            </a:r>
            <a:r>
              <a:rPr lang="en-CA" dirty="0" err="1"/>
              <a:t>životě</a:t>
            </a:r>
            <a:r>
              <a:rPr lang="en-CA" dirty="0"/>
              <a:t> s </a:t>
            </a:r>
            <a:r>
              <a:rPr lang="en-CA" dirty="0" err="1"/>
              <a:t>chronickým</a:t>
            </a:r>
            <a:r>
              <a:rPr lang="en-CA" dirty="0"/>
              <a:t> </a:t>
            </a:r>
            <a:r>
              <a:rPr lang="en-CA" dirty="0" err="1"/>
              <a:t>revmatickým</a:t>
            </a:r>
            <a:r>
              <a:rPr lang="en-CA" dirty="0"/>
              <a:t> </a:t>
            </a:r>
            <a:r>
              <a:rPr lang="en-CA" dirty="0" err="1"/>
              <a:t>onemocněním</a:t>
            </a:r>
            <a:r>
              <a:rPr lang="en-CA" dirty="0"/>
              <a:t>?</a:t>
            </a:r>
          </a:p>
          <a:p>
            <a:pPr marL="0" indent="0" fontAlgn="base">
              <a:buNone/>
            </a:pPr>
            <a:endParaRPr lang="cs-CZ" u="sng" dirty="0"/>
          </a:p>
          <a:p>
            <a:pPr marL="0" indent="0" fontAlgn="base">
              <a:buNone/>
            </a:pPr>
            <a:r>
              <a:rPr lang="en-CA" u="sng" dirty="0" err="1"/>
              <a:t>Případová</a:t>
            </a:r>
            <a:r>
              <a:rPr lang="en-CA" u="sng" dirty="0"/>
              <a:t> </a:t>
            </a:r>
            <a:r>
              <a:rPr lang="en-CA" u="sng" dirty="0" err="1"/>
              <a:t>studie</a:t>
            </a:r>
            <a:r>
              <a:rPr lang="en-CA" u="sng" dirty="0"/>
              <a:t>:</a:t>
            </a:r>
          </a:p>
          <a:p>
            <a:pPr fontAlgn="base"/>
            <a:r>
              <a:rPr lang="en-CA" dirty="0" err="1"/>
              <a:t>Jaké</a:t>
            </a:r>
            <a:r>
              <a:rPr lang="en-CA" dirty="0"/>
              <a:t> </a:t>
            </a:r>
            <a:r>
              <a:rPr lang="en-CA" dirty="0" err="1"/>
              <a:t>strategie</a:t>
            </a:r>
            <a:r>
              <a:rPr lang="en-CA" dirty="0"/>
              <a:t> </a:t>
            </a:r>
            <a:r>
              <a:rPr lang="en-CA" dirty="0" err="1"/>
              <a:t>používají</a:t>
            </a:r>
            <a:r>
              <a:rPr lang="en-CA" dirty="0"/>
              <a:t> </a:t>
            </a:r>
            <a:r>
              <a:rPr lang="en-CA" dirty="0" err="1"/>
              <a:t>malé</a:t>
            </a:r>
            <a:r>
              <a:rPr lang="en-CA" dirty="0"/>
              <a:t> </a:t>
            </a:r>
            <a:r>
              <a:rPr lang="en-CA" dirty="0" err="1"/>
              <a:t>podniky</a:t>
            </a:r>
            <a:r>
              <a:rPr lang="en-CA" dirty="0"/>
              <a:t>, </a:t>
            </a:r>
            <a:r>
              <a:rPr lang="en-CA" dirty="0" err="1"/>
              <a:t>které</a:t>
            </a:r>
            <a:r>
              <a:rPr lang="en-CA" dirty="0"/>
              <a:t> </a:t>
            </a:r>
            <a:r>
              <a:rPr lang="en-CA" dirty="0" err="1"/>
              <a:t>mají</a:t>
            </a:r>
            <a:r>
              <a:rPr lang="en-CA" dirty="0"/>
              <a:t> </a:t>
            </a:r>
            <a:r>
              <a:rPr lang="en-CA" dirty="0" err="1"/>
              <a:t>účinné</a:t>
            </a:r>
            <a:r>
              <a:rPr lang="en-CA" dirty="0"/>
              <a:t> a </a:t>
            </a:r>
            <a:r>
              <a:rPr lang="en-CA" dirty="0" err="1"/>
              <a:t>životaschopné</a:t>
            </a:r>
            <a:r>
              <a:rPr lang="en-CA" dirty="0"/>
              <a:t> </a:t>
            </a:r>
            <a:r>
              <a:rPr lang="en-CA" dirty="0" err="1"/>
              <a:t>programy</a:t>
            </a:r>
            <a:r>
              <a:rPr lang="en-CA" dirty="0"/>
              <a:t> wellness </a:t>
            </a:r>
            <a:r>
              <a:rPr lang="en-CA" dirty="0" err="1"/>
              <a:t>na</a:t>
            </a:r>
            <a:r>
              <a:rPr lang="en-CA" dirty="0"/>
              <a:t> </a:t>
            </a:r>
            <a:r>
              <a:rPr lang="en-CA" dirty="0" err="1"/>
              <a:t>pracovišti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149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 Agee, J. (2009). Developing Qualitative Research Questions: A Reflective Process. </a:t>
            </a:r>
            <a:r>
              <a:rPr lang="nb-NO" i="1" dirty="0"/>
              <a:t>International Journal of Qualitative Studies in Education</a:t>
            </a:r>
            <a:r>
              <a:rPr lang="nb-NO" dirty="0"/>
              <a:t> </a:t>
            </a:r>
            <a:r>
              <a:rPr lang="nb-NO" i="1" dirty="0"/>
              <a:t>22 (4)</a:t>
            </a:r>
            <a:r>
              <a:rPr lang="nb-NO" dirty="0"/>
              <a:t>, 431–47. doi:10.1080/09518390902736512.</a:t>
            </a:r>
          </a:p>
          <a:p>
            <a:endParaRPr lang="nb-NO" dirty="0"/>
          </a:p>
          <a:p>
            <a:r>
              <a:rPr lang="nb-NO" dirty="0"/>
              <a:t>Andrews, R. (2003). </a:t>
            </a:r>
            <a:r>
              <a:rPr lang="nb-NO" i="1" dirty="0"/>
              <a:t>Research Questions</a:t>
            </a:r>
            <a:r>
              <a:rPr lang="nb-NO" dirty="0"/>
              <a:t>. London: Continum.</a:t>
            </a:r>
          </a:p>
          <a:p>
            <a:endParaRPr lang="nb-NO" dirty="0"/>
          </a:p>
          <a:p>
            <a:r>
              <a:rPr lang="en-US" dirty="0"/>
              <a:t>Creswell, J. W., &amp; Poth, C. N. (2017). </a:t>
            </a:r>
            <a:r>
              <a:rPr lang="en-US" i="1" dirty="0"/>
              <a:t>Qualitative inquiry and research design: Choosing among five approaches.</a:t>
            </a:r>
            <a:r>
              <a:rPr lang="en-US" dirty="0"/>
              <a:t> Thousand Oaks, CA: Sage publications.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14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HVO z hodiny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vnímají VŠ studenti lékařského oboru na MU dopady vládních opatření „během </a:t>
            </a:r>
            <a:r>
              <a:rPr lang="cs-CZ" dirty="0" err="1"/>
              <a:t>lockdownu</a:t>
            </a:r>
            <a:r>
              <a:rPr lang="cs-CZ" dirty="0"/>
              <a:t>“ na jejich studijní úspěchy.</a:t>
            </a:r>
          </a:p>
          <a:p>
            <a:r>
              <a:rPr lang="cs-CZ" dirty="0"/>
              <a:t>Jak se vnímají drogově závislí na heroinu po překonání (po </a:t>
            </a:r>
            <a:r>
              <a:rPr lang="cs-CZ" dirty="0" err="1"/>
              <a:t>doborném</a:t>
            </a:r>
            <a:r>
              <a:rPr lang="cs-CZ"/>
              <a:t> zásahu) </a:t>
            </a:r>
            <a:r>
              <a:rPr lang="cs-CZ" dirty="0"/>
              <a:t>své závislosti </a:t>
            </a:r>
            <a:r>
              <a:rPr lang="cs-CZ"/>
              <a:t>(v Brně)?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54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EB2E-9F77-4FF0-BC40-47F811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otázka a jejich význam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6A3F7-1BA1-44F7-8AA5-9C4DE7F9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cs-CZ" dirty="0"/>
              <a:t>Co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výzkumné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?</a:t>
            </a:r>
          </a:p>
          <a:p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363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614F-ECAF-4ABC-A963-48468420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4C45-3D3C-4D8C-987C-2004E63A5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výzkumná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(</a:t>
            </a:r>
            <a:r>
              <a:rPr lang="en-US" dirty="0" err="1"/>
              <a:t>otázky</a:t>
            </a:r>
            <a:r>
              <a:rPr lang="en-US" dirty="0"/>
              <a:t>) je </a:t>
            </a:r>
            <a:r>
              <a:rPr lang="en-US" dirty="0" err="1"/>
              <a:t>vodítkem</a:t>
            </a:r>
            <a:r>
              <a:rPr lang="en-US" dirty="0"/>
              <a:t> pro </a:t>
            </a:r>
            <a:r>
              <a:rPr lang="cs-CZ" dirty="0"/>
              <a:t>každou výzkumnou studii</a:t>
            </a:r>
            <a:r>
              <a:rPr lang="en-US" dirty="0"/>
              <a:t> a </a:t>
            </a:r>
            <a:r>
              <a:rPr lang="en-US" dirty="0" err="1"/>
              <a:t>určuje</a:t>
            </a:r>
            <a:r>
              <a:rPr lang="en-US" dirty="0"/>
              <a:t>, </a:t>
            </a:r>
            <a:r>
              <a:rPr lang="en-US" dirty="0" err="1"/>
              <a:t>zda</a:t>
            </a:r>
            <a:r>
              <a:rPr lang="en-US" dirty="0"/>
              <a:t> </a:t>
            </a:r>
            <a:r>
              <a:rPr lang="en-US" dirty="0" err="1"/>
              <a:t>použijete</a:t>
            </a:r>
            <a:r>
              <a:rPr lang="en-US" dirty="0"/>
              <a:t> </a:t>
            </a:r>
            <a:r>
              <a:rPr lang="en-US" dirty="0" err="1"/>
              <a:t>kvantitativní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kvalitativní</a:t>
            </a:r>
            <a:r>
              <a:rPr lang="en-US" dirty="0"/>
              <a:t> </a:t>
            </a:r>
            <a:r>
              <a:rPr lang="en-US" dirty="0" err="1"/>
              <a:t>metodiku</a:t>
            </a:r>
            <a:r>
              <a:rPr lang="en-US" dirty="0"/>
              <a:t> </a:t>
            </a:r>
            <a:r>
              <a:rPr lang="en-US" dirty="0" err="1"/>
              <a:t>výzkumu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Odráží</a:t>
            </a:r>
            <a:r>
              <a:rPr lang="en-US" dirty="0"/>
              <a:t> </a:t>
            </a:r>
            <a:r>
              <a:rPr lang="en-US" dirty="0" err="1"/>
              <a:t>směr</a:t>
            </a:r>
            <a:r>
              <a:rPr lang="en-US" dirty="0"/>
              <a:t> a </a:t>
            </a:r>
            <a:r>
              <a:rPr lang="en-US" dirty="0" err="1"/>
              <a:t>epistemologické</a:t>
            </a:r>
            <a:r>
              <a:rPr lang="en-US" dirty="0"/>
              <a:t> </a:t>
            </a:r>
            <a:r>
              <a:rPr lang="en-US" dirty="0" err="1"/>
              <a:t>základy</a:t>
            </a:r>
            <a:r>
              <a:rPr lang="en-US" dirty="0"/>
              <a:t> </a:t>
            </a:r>
            <a:r>
              <a:rPr lang="en-US" dirty="0" err="1"/>
              <a:t>vaší</a:t>
            </a:r>
            <a:r>
              <a:rPr lang="en-US" dirty="0"/>
              <a:t> </a:t>
            </a:r>
            <a:r>
              <a:rPr lang="en-US" dirty="0" err="1"/>
              <a:t>výzkumné</a:t>
            </a:r>
            <a:r>
              <a:rPr lang="en-US" dirty="0"/>
              <a:t> </a:t>
            </a:r>
            <a:r>
              <a:rPr lang="en-US" dirty="0" err="1"/>
              <a:t>cesty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vodítka</a:t>
            </a:r>
            <a:r>
              <a:rPr lang="en-US" dirty="0"/>
              <a:t> a </a:t>
            </a:r>
            <a:r>
              <a:rPr lang="en-US" dirty="0" err="1"/>
              <a:t>hranice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, co </a:t>
            </a:r>
            <a:r>
              <a:rPr lang="en-US" dirty="0" err="1"/>
              <a:t>zkoumáte</a:t>
            </a:r>
            <a:r>
              <a:rPr lang="en-US" dirty="0"/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740A47-841D-4DA4-8984-5C1AA2EC5132}"/>
              </a:ext>
            </a:extLst>
          </p:cNvPr>
          <p:cNvSpPr txBox="1"/>
          <p:nvPr/>
        </p:nvSpPr>
        <p:spPr>
          <a:xfrm>
            <a:off x="10682045" y="2735466"/>
            <a:ext cx="1509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2" tooltip="https://grasshopperherder.com/templates-suck-heres-our-lean-startup-template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3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04332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38AC-1261-4335-8CA8-ABAFBCFB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  <a:r>
              <a:rPr lang="en-US" dirty="0" err="1"/>
              <a:t>Výzkum</a:t>
            </a:r>
            <a:r>
              <a:rPr lang="en-US" dirty="0"/>
              <a:t> ? </a:t>
            </a:r>
            <a:br>
              <a:rPr lang="cs-CZ" dirty="0"/>
            </a:br>
            <a:r>
              <a:rPr lang="en-US" dirty="0"/>
              <a:t>- </a:t>
            </a:r>
            <a:r>
              <a:rPr lang="cs-CZ" dirty="0"/>
              <a:t>k</a:t>
            </a:r>
            <a:r>
              <a:rPr lang="en-US" dirty="0" err="1"/>
              <a:t>vantitativní</a:t>
            </a:r>
            <a:r>
              <a:rPr lang="en-US" dirty="0"/>
              <a:t> vs. </a:t>
            </a:r>
            <a:r>
              <a:rPr lang="en-US" dirty="0" err="1"/>
              <a:t>kvalitativní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59DB-EFB1-4F06-8D20-68FE749F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rozdíly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kvantitativními</a:t>
            </a:r>
            <a:r>
              <a:rPr lang="en-US" dirty="0"/>
              <a:t> a </a:t>
            </a:r>
            <a:r>
              <a:rPr lang="en-US" dirty="0" err="1"/>
              <a:t>kvalitativními</a:t>
            </a:r>
            <a:r>
              <a:rPr lang="en-US" dirty="0"/>
              <a:t> </a:t>
            </a:r>
            <a:r>
              <a:rPr lang="en-US" dirty="0" err="1"/>
              <a:t>výzkumnými</a:t>
            </a:r>
            <a:r>
              <a:rPr lang="en-US" dirty="0"/>
              <a:t> </a:t>
            </a:r>
            <a:r>
              <a:rPr lang="en-US" dirty="0" err="1"/>
              <a:t>otázkami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625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4A2A-A521-4C3C-8D4E-D8199CFD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Hypotézy</a:t>
            </a:r>
            <a:r>
              <a:rPr lang="en-US" dirty="0"/>
              <a:t> v </a:t>
            </a:r>
            <a:r>
              <a:rPr lang="en-US" dirty="0" err="1"/>
              <a:t>kvalitativním</a:t>
            </a:r>
            <a:r>
              <a:rPr lang="en-US" dirty="0"/>
              <a:t> </a:t>
            </a:r>
            <a:r>
              <a:rPr lang="en-US" dirty="0" err="1"/>
              <a:t>výzkumu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7C9D-3FD5-4AD4-BB22-D0EBEDAC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Kvalitativní</a:t>
            </a:r>
            <a:r>
              <a:rPr lang="en-US" b="1" dirty="0"/>
              <a:t> </a:t>
            </a:r>
            <a:r>
              <a:rPr lang="en-US" b="1" dirty="0" err="1"/>
              <a:t>výzkum</a:t>
            </a:r>
            <a:r>
              <a:rPr lang="en-US" b="1" dirty="0"/>
              <a:t> </a:t>
            </a:r>
            <a:r>
              <a:rPr lang="en-US" b="1" dirty="0" err="1"/>
              <a:t>není</a:t>
            </a:r>
            <a:r>
              <a:rPr lang="en-US" b="1" dirty="0"/>
              <a:t> </a:t>
            </a:r>
            <a:r>
              <a:rPr lang="en-US" b="1" dirty="0" err="1"/>
              <a:t>určen</a:t>
            </a:r>
            <a:r>
              <a:rPr lang="en-US" b="1" dirty="0"/>
              <a:t> k </a:t>
            </a:r>
            <a:r>
              <a:rPr lang="en-US" b="1" dirty="0" err="1"/>
              <a:t>testování</a:t>
            </a:r>
            <a:r>
              <a:rPr lang="en-US" b="1" dirty="0"/>
              <a:t> </a:t>
            </a:r>
            <a:r>
              <a:rPr lang="en-US" b="1" dirty="0" err="1"/>
              <a:t>hypotéz</a:t>
            </a:r>
            <a:r>
              <a:rPr lang="en-US" b="1" dirty="0"/>
              <a:t>.</a:t>
            </a:r>
          </a:p>
          <a:p>
            <a:r>
              <a:rPr lang="en-US" b="1" dirty="0" err="1"/>
              <a:t>Hypotéza</a:t>
            </a:r>
            <a:r>
              <a:rPr lang="en-US" b="1" dirty="0"/>
              <a:t> </a:t>
            </a:r>
            <a:r>
              <a:rPr lang="cs-CZ" b="1" dirty="0"/>
              <a:t>je</a:t>
            </a:r>
            <a:r>
              <a:rPr lang="en-US" b="1" dirty="0"/>
              <a:t> </a:t>
            </a:r>
            <a:r>
              <a:rPr lang="en-US" b="1" dirty="0" err="1"/>
              <a:t>vaším</a:t>
            </a:r>
            <a:r>
              <a:rPr lang="en-US" b="1" dirty="0"/>
              <a:t> </a:t>
            </a:r>
            <a:r>
              <a:rPr lang="en-US" b="1" dirty="0" err="1"/>
              <a:t>předpokladem</a:t>
            </a:r>
            <a:r>
              <a:rPr lang="en-US" b="1" dirty="0"/>
              <a:t> o </a:t>
            </a:r>
            <a:r>
              <a:rPr lang="en-US" b="1" dirty="0" err="1"/>
              <a:t>výzkumné</a:t>
            </a:r>
            <a:r>
              <a:rPr lang="cs-CZ" b="1" dirty="0"/>
              <a:t>m</a:t>
            </a:r>
            <a:r>
              <a:rPr lang="en-US" b="1" dirty="0"/>
              <a:t> </a:t>
            </a:r>
            <a:r>
              <a:rPr lang="en-US" b="1" dirty="0" err="1"/>
              <a:t>problému</a:t>
            </a:r>
            <a:r>
              <a:rPr lang="en-US" b="1" dirty="0"/>
              <a:t>.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ALE !!!</a:t>
            </a:r>
          </a:p>
          <a:p>
            <a:endParaRPr lang="cs-CZ" dirty="0"/>
          </a:p>
          <a:p>
            <a:r>
              <a:rPr lang="en-US" dirty="0" err="1"/>
              <a:t>Kvalitativní</a:t>
            </a:r>
            <a:r>
              <a:rPr lang="en-US" dirty="0"/>
              <a:t> </a:t>
            </a:r>
            <a:r>
              <a:rPr lang="en-US" dirty="0" err="1"/>
              <a:t>výzkum</a:t>
            </a:r>
            <a:r>
              <a:rPr lang="en-US" dirty="0"/>
              <a:t> je </a:t>
            </a:r>
            <a:r>
              <a:rPr lang="en-US" dirty="0" err="1"/>
              <a:t>však</a:t>
            </a:r>
            <a:r>
              <a:rPr lang="en-US" dirty="0"/>
              <a:t> o tom,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nesmíte</a:t>
            </a:r>
            <a:r>
              <a:rPr lang="en-US" dirty="0"/>
              <a:t> </a:t>
            </a:r>
            <a:r>
              <a:rPr lang="en-US" dirty="0" err="1"/>
              <a:t>nic</a:t>
            </a:r>
            <a:r>
              <a:rPr lang="en-US" dirty="0"/>
              <a:t> </a:t>
            </a:r>
            <a:r>
              <a:rPr lang="en-US" dirty="0" err="1"/>
              <a:t>předpokládat</a:t>
            </a:r>
            <a:r>
              <a:rPr lang="en-US" dirty="0"/>
              <a:t>! </a:t>
            </a:r>
            <a:endParaRPr lang="cs-CZ" dirty="0"/>
          </a:p>
          <a:p>
            <a:r>
              <a:rPr lang="en-US" dirty="0" err="1"/>
              <a:t>Necháváte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v </a:t>
            </a:r>
            <a:r>
              <a:rPr lang="en-US" dirty="0" err="1"/>
              <a:t>dané</a:t>
            </a:r>
            <a:r>
              <a:rPr lang="en-US" dirty="0"/>
              <a:t> </a:t>
            </a:r>
            <a:r>
              <a:rPr lang="en-US" dirty="0" err="1"/>
              <a:t>situaci</a:t>
            </a:r>
            <a:r>
              <a:rPr lang="en-US" dirty="0"/>
              <a:t> </a:t>
            </a:r>
            <a:r>
              <a:rPr lang="en-US" dirty="0" err="1"/>
              <a:t>žijí</a:t>
            </a:r>
            <a:r>
              <a:rPr lang="en-US" dirty="0"/>
              <a:t>, aby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řekli</a:t>
            </a:r>
            <a:r>
              <a:rPr lang="en-US" dirty="0"/>
              <a:t>, co je a co </a:t>
            </a:r>
            <a:r>
              <a:rPr lang="en-US" dirty="0" err="1"/>
              <a:t>není</a:t>
            </a:r>
            <a:r>
              <a:rPr lang="en-US" dirty="0"/>
              <a:t>. </a:t>
            </a:r>
            <a:endParaRPr lang="cs-CZ" dirty="0"/>
          </a:p>
          <a:p>
            <a:r>
              <a:rPr lang="en-US" b="1" dirty="0" err="1"/>
              <a:t>Vaše</a:t>
            </a:r>
            <a:r>
              <a:rPr lang="en-US" b="1" dirty="0"/>
              <a:t> </a:t>
            </a:r>
            <a:r>
              <a:rPr lang="en-US" b="1" dirty="0" err="1"/>
              <a:t>předpoklady</a:t>
            </a:r>
            <a:r>
              <a:rPr lang="en-US" b="1" dirty="0"/>
              <a:t> ne</a:t>
            </a:r>
            <a:r>
              <a:rPr lang="cs-CZ" b="1" dirty="0"/>
              <a:t>jsou podstatné</a:t>
            </a:r>
            <a:r>
              <a:rPr lang="en-US" b="1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098D98-993F-48C6-A38B-1A63F50AB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63708" y="0"/>
            <a:ext cx="1928292" cy="25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307D2FD-3447-4169-BEE4-14EBD15E8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5994401"/>
            <a:ext cx="1295401" cy="86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42AD1-72B5-4108-87EF-561B0588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 pro tvorbu 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D873-FC2B-494A-9081-F4C2EDE9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11214"/>
            <a:ext cx="4159468" cy="307427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 err="1"/>
              <a:t>Obvykle</a:t>
            </a:r>
            <a:r>
              <a:rPr lang="en-US" sz="1700" dirty="0"/>
              <a:t> </a:t>
            </a:r>
            <a:r>
              <a:rPr lang="cs-CZ" sz="1700" dirty="0"/>
              <a:t>začínají</a:t>
            </a:r>
            <a:r>
              <a:rPr lang="en-US" sz="1700" dirty="0"/>
              <a:t> </a:t>
            </a:r>
            <a:r>
              <a:rPr lang="en-US" sz="1700" dirty="0" err="1"/>
              <a:t>slovy</a:t>
            </a:r>
            <a:r>
              <a:rPr lang="en-US" sz="1700" dirty="0"/>
              <a:t> "</a:t>
            </a:r>
            <a:r>
              <a:rPr lang="en-US" sz="1700" dirty="0" err="1"/>
              <a:t>jak</a:t>
            </a:r>
            <a:r>
              <a:rPr lang="en-US" sz="1700" dirty="0"/>
              <a:t>", "co" </a:t>
            </a:r>
            <a:r>
              <a:rPr lang="en-US" sz="1700" dirty="0" err="1"/>
              <a:t>nebo</a:t>
            </a:r>
            <a:r>
              <a:rPr lang="en-US" sz="1700" dirty="0"/>
              <a:t> "</a:t>
            </a:r>
            <a:r>
              <a:rPr lang="en-US" sz="1700" dirty="0" err="1"/>
              <a:t>proč</a:t>
            </a:r>
            <a:r>
              <a:rPr lang="en-US" sz="1700" dirty="0"/>
              <a:t>".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 err="1"/>
              <a:t>Obsahují</a:t>
            </a:r>
            <a:r>
              <a:rPr lang="en-US" sz="1700" dirty="0"/>
              <a:t> </a:t>
            </a:r>
            <a:r>
              <a:rPr lang="en-US" sz="1700" u="sng" dirty="0" err="1"/>
              <a:t>nezávislou</a:t>
            </a:r>
            <a:r>
              <a:rPr lang="en-US" sz="1700" dirty="0"/>
              <a:t> a </a:t>
            </a:r>
            <a:r>
              <a:rPr lang="en-US" sz="1700" u="sng" dirty="0" err="1"/>
              <a:t>závislou</a:t>
            </a:r>
            <a:r>
              <a:rPr lang="en-US" sz="1700" dirty="0"/>
              <a:t> </a:t>
            </a:r>
            <a:r>
              <a:rPr lang="en-US" sz="1700" dirty="0" err="1"/>
              <a:t>proměnnou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 err="1"/>
              <a:t>Zkoumají</a:t>
            </a:r>
            <a:r>
              <a:rPr lang="en-US" sz="1700" dirty="0"/>
              <a:t> </a:t>
            </a:r>
            <a:r>
              <a:rPr lang="en-US" sz="1700" dirty="0" err="1"/>
              <a:t>souvislosti</a:t>
            </a:r>
            <a:r>
              <a:rPr lang="en-US" sz="1700" dirty="0"/>
              <a:t>, </a:t>
            </a:r>
            <a:r>
              <a:rPr lang="en-US" sz="1700" dirty="0" err="1"/>
              <a:t>vztahy</a:t>
            </a:r>
            <a:r>
              <a:rPr lang="en-US" sz="1700" dirty="0"/>
              <a:t> </a:t>
            </a:r>
            <a:r>
              <a:rPr lang="en-US" sz="1700" dirty="0" err="1"/>
              <a:t>nebo</a:t>
            </a:r>
            <a:r>
              <a:rPr lang="en-US" sz="1700" dirty="0"/>
              <a:t> </a:t>
            </a:r>
            <a:r>
              <a:rPr lang="en-US" sz="1700" dirty="0" err="1"/>
              <a:t>srovnání</a:t>
            </a:r>
            <a:r>
              <a:rPr lang="en-US" sz="1700" dirty="0"/>
              <a:t> </a:t>
            </a:r>
            <a:r>
              <a:rPr lang="en-US" sz="1700" dirty="0" err="1"/>
              <a:t>mezi</a:t>
            </a:r>
            <a:r>
              <a:rPr lang="en-US" sz="1700" dirty="0"/>
              <a:t> </a:t>
            </a:r>
            <a:r>
              <a:rPr lang="en-US" sz="1700" dirty="0" err="1"/>
              <a:t>proměnnými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r>
              <a:rPr lang="cs-CZ" sz="1700" dirty="0"/>
              <a:t>„</a:t>
            </a:r>
            <a:r>
              <a:rPr lang="cs-CZ" sz="1700" i="1" dirty="0"/>
              <a:t>Jak ovlivňuje výše vzdělání povahu práce sociálního pracovníka?</a:t>
            </a:r>
            <a:r>
              <a:rPr lang="cs-CZ" sz="1700" dirty="0"/>
              <a:t>“ </a:t>
            </a:r>
            <a:endParaRPr lang="en-US" sz="1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764902-9AE7-4863-BA64-5E233590EBC6}"/>
              </a:ext>
            </a:extLst>
          </p:cNvPr>
          <p:cNvSpPr txBox="1">
            <a:spLocks/>
          </p:cNvSpPr>
          <p:nvPr/>
        </p:nvSpPr>
        <p:spPr>
          <a:xfrm>
            <a:off x="6934201" y="2990194"/>
            <a:ext cx="4159468" cy="30952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cs-CZ" dirty="0"/>
              <a:t>začínají</a:t>
            </a:r>
            <a:r>
              <a:rPr lang="en-US" dirty="0"/>
              <a:t> </a:t>
            </a:r>
            <a:r>
              <a:rPr lang="en-US" dirty="0" err="1"/>
              <a:t>slovy</a:t>
            </a:r>
            <a:r>
              <a:rPr lang="en-US" dirty="0"/>
              <a:t> "co", "</a:t>
            </a:r>
            <a:r>
              <a:rPr lang="en-US" dirty="0" err="1"/>
              <a:t>jak</a:t>
            </a:r>
            <a:r>
              <a:rPr lang="en-US" dirty="0"/>
              <a:t>" </a:t>
            </a:r>
            <a:r>
              <a:rPr lang="en-US" dirty="0" err="1"/>
              <a:t>nebo</a:t>
            </a:r>
            <a:r>
              <a:rPr lang="en-US" dirty="0"/>
              <a:t> "</a:t>
            </a:r>
            <a:r>
              <a:rPr lang="en-US" dirty="0" err="1"/>
              <a:t>jakým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" (</a:t>
            </a:r>
            <a:r>
              <a:rPr lang="en-US" dirty="0" err="1"/>
              <a:t>vyhněte</a:t>
            </a:r>
            <a:r>
              <a:rPr lang="en-US" dirty="0"/>
              <a:t> se </a:t>
            </a:r>
            <a:r>
              <a:rPr lang="en-US" dirty="0" err="1"/>
              <a:t>začátku</a:t>
            </a:r>
            <a:r>
              <a:rPr lang="en-US" dirty="0"/>
              <a:t> </a:t>
            </a:r>
            <a:r>
              <a:rPr lang="en-US" dirty="0" err="1"/>
              <a:t>kvalitativních</a:t>
            </a:r>
            <a:r>
              <a:rPr lang="en-US" dirty="0"/>
              <a:t> </a:t>
            </a:r>
            <a:r>
              <a:rPr lang="en-US" dirty="0" err="1"/>
              <a:t>otázek</a:t>
            </a:r>
            <a:r>
              <a:rPr lang="en-US" dirty="0"/>
              <a:t> </a:t>
            </a:r>
            <a:r>
              <a:rPr lang="en-US" dirty="0" err="1"/>
              <a:t>slovem</a:t>
            </a:r>
            <a:r>
              <a:rPr lang="en-US" dirty="0"/>
              <a:t> "</a:t>
            </a:r>
            <a:r>
              <a:rPr lang="en-US" dirty="0" err="1"/>
              <a:t>proč</a:t>
            </a:r>
            <a:r>
              <a:rPr lang="en-US" dirty="0"/>
              <a:t>", </a:t>
            </a:r>
            <a:r>
              <a:rPr lang="en-US" dirty="0" err="1"/>
              <a:t>protože</a:t>
            </a:r>
            <a:r>
              <a:rPr lang="en-US" dirty="0"/>
              <a:t> to </a:t>
            </a:r>
            <a:r>
              <a:rPr lang="en-US" dirty="0" err="1"/>
              <a:t>naznačuje</a:t>
            </a:r>
            <a:r>
              <a:rPr lang="en-US" dirty="0"/>
              <a:t> </a:t>
            </a:r>
            <a:r>
              <a:rPr lang="en-US" dirty="0" err="1"/>
              <a:t>příčinu</a:t>
            </a:r>
            <a:r>
              <a:rPr lang="en-US" dirty="0"/>
              <a:t> a </a:t>
            </a:r>
            <a:r>
              <a:rPr lang="en-US" dirty="0" err="1"/>
              <a:t>následek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Urč</a:t>
            </a:r>
            <a:r>
              <a:rPr lang="cs-CZ" dirty="0" err="1"/>
              <a:t>uje</a:t>
            </a:r>
            <a:r>
              <a:rPr lang="en-US" dirty="0"/>
              <a:t> </a:t>
            </a:r>
            <a:r>
              <a:rPr lang="en-US" dirty="0" err="1"/>
              <a:t>ústřední</a:t>
            </a:r>
            <a:r>
              <a:rPr lang="en-US" dirty="0"/>
              <a:t> </a:t>
            </a:r>
            <a:r>
              <a:rPr lang="en-US" dirty="0" err="1"/>
              <a:t>jev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hodláte</a:t>
            </a:r>
            <a:r>
              <a:rPr lang="en-US" dirty="0"/>
              <a:t> </a:t>
            </a:r>
            <a:r>
              <a:rPr lang="en-US" dirty="0" err="1"/>
              <a:t>zkoumat</a:t>
            </a:r>
            <a:r>
              <a:rPr lang="en-US" dirty="0"/>
              <a:t> (</a:t>
            </a:r>
            <a:r>
              <a:rPr lang="en-US" dirty="0" err="1"/>
              <a:t>řekněte</a:t>
            </a:r>
            <a:r>
              <a:rPr lang="en-US" dirty="0"/>
              <a:t> v </a:t>
            </a:r>
            <a:r>
              <a:rPr lang="en-US" dirty="0" err="1"/>
              <a:t>otázce</a:t>
            </a:r>
            <a:r>
              <a:rPr lang="en-US" dirty="0"/>
              <a:t>, co </a:t>
            </a:r>
            <a:r>
              <a:rPr lang="en-US" dirty="0" err="1"/>
              <a:t>hodláte</a:t>
            </a:r>
            <a:r>
              <a:rPr lang="en-US" dirty="0"/>
              <a:t> </a:t>
            </a:r>
            <a:r>
              <a:rPr lang="en-US" dirty="0" err="1"/>
              <a:t>popsat</a:t>
            </a:r>
            <a:r>
              <a:rPr lang="en-US" dirty="0"/>
              <a:t>, </a:t>
            </a:r>
            <a:r>
              <a:rPr lang="en-US" dirty="0" err="1"/>
              <a:t>prozkoumat</a:t>
            </a:r>
            <a:r>
              <a:rPr lang="en-US" dirty="0"/>
              <a:t>, </a:t>
            </a:r>
            <a:r>
              <a:rPr lang="en-US" dirty="0" err="1"/>
              <a:t>vytvořit</a:t>
            </a:r>
            <a:r>
              <a:rPr lang="en-US" dirty="0"/>
              <a:t>, </a:t>
            </a:r>
            <a:r>
              <a:rPr lang="en-US" dirty="0" err="1"/>
              <a:t>objevit</a:t>
            </a:r>
            <a:r>
              <a:rPr lang="en-US" dirty="0"/>
              <a:t>, </a:t>
            </a:r>
            <a:r>
              <a:rPr lang="en-US" dirty="0" err="1"/>
              <a:t>pochopit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cs-CZ" dirty="0"/>
              <a:t>Vyhýbá se</a:t>
            </a:r>
            <a:r>
              <a:rPr lang="en-US" dirty="0"/>
              <a:t> se </a:t>
            </a:r>
            <a:r>
              <a:rPr lang="en-US" dirty="0" err="1"/>
              <a:t>používání</a:t>
            </a:r>
            <a:r>
              <a:rPr lang="en-US" dirty="0"/>
              <a:t> </a:t>
            </a:r>
            <a:r>
              <a:rPr lang="en-US" dirty="0" err="1"/>
              <a:t>kvantitativních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vztah</a:t>
            </a:r>
            <a:r>
              <a:rPr lang="en-US" dirty="0"/>
              <a:t>, </a:t>
            </a:r>
            <a:r>
              <a:rPr lang="en-US" dirty="0" err="1"/>
              <a:t>vliv</a:t>
            </a:r>
            <a:r>
              <a:rPr lang="en-US" dirty="0"/>
              <a:t>, </a:t>
            </a:r>
            <a:r>
              <a:rPr lang="en-US" dirty="0" err="1"/>
              <a:t>důsledek</a:t>
            </a:r>
            <a:r>
              <a:rPr lang="en-US" dirty="0"/>
              <a:t>, </a:t>
            </a:r>
            <a:r>
              <a:rPr lang="en-US" dirty="0" err="1"/>
              <a:t>příčina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Jak sociální pracovníci interpretují problémy matek samoživitelek?</a:t>
            </a:r>
            <a:r>
              <a:rPr lang="cs-CZ" dirty="0"/>
              <a:t>“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1F19B-A94B-4653-896F-609BFC03C674}"/>
              </a:ext>
            </a:extLst>
          </p:cNvPr>
          <p:cNvSpPr txBox="1"/>
          <p:nvPr/>
        </p:nvSpPr>
        <p:spPr>
          <a:xfrm>
            <a:off x="7927428" y="2620862"/>
            <a:ext cx="217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Kvalitativní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4800B-6065-4061-A54B-70E7E8BC1A54}"/>
              </a:ext>
            </a:extLst>
          </p:cNvPr>
          <p:cNvSpPr txBox="1"/>
          <p:nvPr/>
        </p:nvSpPr>
        <p:spPr>
          <a:xfrm>
            <a:off x="2441028" y="2620862"/>
            <a:ext cx="217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Kvantitativní</a:t>
            </a:r>
            <a:endParaRPr lang="en-US" b="1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D3F3595-4BF3-443D-A367-BBE3CE34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52671" y="5997353"/>
            <a:ext cx="1639330" cy="86064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B17A05A-6C5F-4662-9E1B-CEBCCB72F1AF}"/>
              </a:ext>
            </a:extLst>
          </p:cNvPr>
          <p:cNvSpPr txBox="1"/>
          <p:nvPr/>
        </p:nvSpPr>
        <p:spPr>
          <a:xfrm>
            <a:off x="11766389" y="6863099"/>
            <a:ext cx="425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5" tooltip="https://cz.boell.org/cs/2018/05/04/david-siktanc-smutne-je-kdyz-politicka-realita-predhani-fikci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nc-nd/3.0/"/>
              </a:rPr>
              <a:t>CC BY-NC-ND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55795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BDF3-27AE-4706-895A-F913DA7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err="1"/>
              <a:t>kvantitativních</a:t>
            </a:r>
            <a:r>
              <a:rPr lang="en-US" dirty="0"/>
              <a:t> </a:t>
            </a:r>
            <a:r>
              <a:rPr lang="cs-CZ" dirty="0"/>
              <a:t>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6711-0C91-4197-8214-B6D46F65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7" y="2493870"/>
            <a:ext cx="5231523" cy="390693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Deskriptivní</a:t>
            </a:r>
            <a:r>
              <a:rPr lang="en-US" b="1" dirty="0"/>
              <a:t> </a:t>
            </a:r>
            <a:r>
              <a:rPr lang="en-US" b="1" dirty="0" err="1"/>
              <a:t>otázky</a:t>
            </a:r>
            <a:r>
              <a:rPr lang="en-US" b="1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jednoduché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ptají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"</a:t>
            </a:r>
            <a:r>
              <a:rPr lang="en-US" dirty="0" err="1"/>
              <a:t>kolik</a:t>
            </a:r>
            <a:r>
              <a:rPr lang="en-US" dirty="0"/>
              <a:t>" </a:t>
            </a:r>
            <a:r>
              <a:rPr lang="en-US" dirty="0" err="1"/>
              <a:t>nebo</a:t>
            </a:r>
            <a:r>
              <a:rPr lang="en-US" dirty="0"/>
              <a:t> "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"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hledají</a:t>
            </a:r>
            <a:r>
              <a:rPr lang="en-US" dirty="0"/>
              <a:t> </a:t>
            </a:r>
            <a:r>
              <a:rPr lang="en-US" dirty="0" err="1"/>
              <a:t>seznam</a:t>
            </a:r>
            <a:r>
              <a:rPr lang="en-US" dirty="0"/>
              <a:t> </a:t>
            </a:r>
            <a:r>
              <a:rPr lang="en-US" dirty="0" err="1"/>
              <a:t>věcí</a:t>
            </a:r>
            <a:r>
              <a:rPr lang="en-US" dirty="0"/>
              <a:t>/</a:t>
            </a:r>
            <a:r>
              <a:rPr lang="en-US" dirty="0" err="1"/>
              <a:t>faktorů</a:t>
            </a:r>
            <a:r>
              <a:rPr lang="en-US" dirty="0"/>
              <a:t>.</a:t>
            </a:r>
          </a:p>
          <a:p>
            <a:r>
              <a:rPr lang="en-US" b="1" i="1" dirty="0" err="1"/>
              <a:t>Jak</a:t>
            </a:r>
            <a:r>
              <a:rPr lang="en-US" b="1" i="1" dirty="0"/>
              <a:t> </a:t>
            </a:r>
            <a:r>
              <a:rPr lang="en-US" b="1" i="1" dirty="0" err="1"/>
              <a:t>často</a:t>
            </a:r>
            <a:r>
              <a:rPr lang="en-US" b="1" i="1" dirty="0"/>
              <a:t> </a:t>
            </a:r>
            <a:r>
              <a:rPr lang="en-US" b="1" i="1" dirty="0" err="1"/>
              <a:t>navštěvují</a:t>
            </a:r>
            <a:r>
              <a:rPr lang="en-US" b="1" i="1" dirty="0"/>
              <a:t> </a:t>
            </a:r>
            <a:r>
              <a:rPr lang="en-US" b="1" i="1" dirty="0" err="1"/>
              <a:t>lidé</a:t>
            </a:r>
            <a:r>
              <a:rPr lang="en-US" b="1" i="1" dirty="0"/>
              <a:t> </a:t>
            </a:r>
            <a:r>
              <a:rPr lang="en-US" b="1" i="1" dirty="0" err="1"/>
              <a:t>ve</a:t>
            </a:r>
            <a:r>
              <a:rPr lang="en-US" b="1" i="1" dirty="0"/>
              <a:t> </a:t>
            </a:r>
            <a:r>
              <a:rPr lang="en-US" b="1" i="1" dirty="0" err="1"/>
              <a:t>věku</a:t>
            </a:r>
            <a:r>
              <a:rPr lang="en-US" b="1" i="1" dirty="0"/>
              <a:t> 30 </a:t>
            </a:r>
            <a:r>
              <a:rPr lang="en-US" b="1" i="1" dirty="0" err="1"/>
              <a:t>až</a:t>
            </a:r>
            <a:r>
              <a:rPr lang="en-US" b="1" i="1" dirty="0"/>
              <a:t> 40 let </a:t>
            </a:r>
            <a:r>
              <a:rPr lang="en-US" b="1" i="1" dirty="0" err="1"/>
              <a:t>své</a:t>
            </a:r>
            <a:r>
              <a:rPr lang="en-US" b="1" i="1" dirty="0"/>
              <a:t> </a:t>
            </a:r>
            <a:r>
              <a:rPr lang="en-US" b="1" i="1" dirty="0" err="1"/>
              <a:t>rodiče</a:t>
            </a:r>
            <a:r>
              <a:rPr lang="en-US" b="1" i="1" dirty="0"/>
              <a:t>?</a:t>
            </a:r>
            <a:r>
              <a:rPr lang="cs-CZ" b="1" i="1" dirty="0"/>
              <a:t>“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Kauzální</a:t>
            </a:r>
            <a:r>
              <a:rPr lang="en-US" b="1" dirty="0"/>
              <a:t> </a:t>
            </a:r>
            <a:r>
              <a:rPr lang="en-US" b="1" dirty="0" err="1"/>
              <a:t>otázky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snaží</a:t>
            </a:r>
            <a:r>
              <a:rPr lang="en-US" dirty="0"/>
              <a:t> </a:t>
            </a:r>
            <a:r>
              <a:rPr lang="en-US" dirty="0" err="1"/>
              <a:t>určit</a:t>
            </a:r>
            <a:r>
              <a:rPr lang="en-US" dirty="0"/>
              <a:t> </a:t>
            </a:r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proměnnými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porovnávají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proměnné</a:t>
            </a:r>
            <a:r>
              <a:rPr lang="en-US" dirty="0"/>
              <a:t>.</a:t>
            </a:r>
          </a:p>
          <a:p>
            <a:r>
              <a:rPr lang="en-US" b="1" i="1" dirty="0" err="1"/>
              <a:t>Jak</a:t>
            </a:r>
            <a:r>
              <a:rPr lang="en-US" b="1" i="1" dirty="0"/>
              <a:t> </a:t>
            </a:r>
            <a:r>
              <a:rPr lang="en-US" b="1" i="1" dirty="0" err="1"/>
              <a:t>souvisí</a:t>
            </a:r>
            <a:r>
              <a:rPr lang="en-US" b="1" i="1" dirty="0"/>
              <a:t> </a:t>
            </a:r>
            <a:r>
              <a:rPr lang="en-US" b="1" i="1" dirty="0" err="1"/>
              <a:t>stres</a:t>
            </a:r>
            <a:r>
              <a:rPr lang="en-US" b="1" i="1" dirty="0"/>
              <a:t> </a:t>
            </a:r>
            <a:r>
              <a:rPr lang="en-US" b="1" i="1" dirty="0" err="1"/>
              <a:t>ve</a:t>
            </a:r>
            <a:r>
              <a:rPr lang="en-US" b="1" i="1" dirty="0"/>
              <a:t> </a:t>
            </a:r>
            <a:r>
              <a:rPr lang="en-US" b="1" i="1" dirty="0" err="1"/>
              <a:t>škole</a:t>
            </a:r>
            <a:r>
              <a:rPr lang="en-US" b="1" i="1" dirty="0"/>
              <a:t> se </a:t>
            </a:r>
            <a:r>
              <a:rPr lang="en-US" b="1" i="1" dirty="0" err="1"/>
              <a:t>spokojeností</a:t>
            </a:r>
            <a:r>
              <a:rPr lang="en-US" b="1" i="1" dirty="0"/>
              <a:t> s </a:t>
            </a:r>
            <a:r>
              <a:rPr lang="en-US" b="1" i="1" dirty="0" err="1"/>
              <a:t>hodinami</a:t>
            </a:r>
            <a:r>
              <a:rPr lang="en-US" b="1" i="1" dirty="0"/>
              <a:t> </a:t>
            </a:r>
            <a:r>
              <a:rPr lang="en-US" b="1" i="1" dirty="0" err="1"/>
              <a:t>angličtiny</a:t>
            </a:r>
            <a:r>
              <a:rPr lang="en-US" b="1" i="1" dirty="0"/>
              <a:t> u </a:t>
            </a:r>
            <a:r>
              <a:rPr lang="en-US" b="1" i="1" dirty="0" err="1"/>
              <a:t>středoškoláků</a:t>
            </a:r>
            <a:r>
              <a:rPr lang="en-US" b="1" i="1" dirty="0"/>
              <a:t>? (</a:t>
            </a:r>
            <a:r>
              <a:rPr lang="en-US" b="1" i="1" dirty="0" err="1"/>
              <a:t>vztahová</a:t>
            </a:r>
            <a:r>
              <a:rPr lang="en-US" b="1" i="1" dirty="0"/>
              <a:t> </a:t>
            </a:r>
            <a:r>
              <a:rPr lang="en-US" b="1" i="1" dirty="0" err="1"/>
              <a:t>otázka</a:t>
            </a:r>
            <a:r>
              <a:rPr lang="en-US" b="1" i="1" dirty="0"/>
              <a:t>)</a:t>
            </a:r>
          </a:p>
          <a:p>
            <a:r>
              <a:rPr lang="en-US" b="1" i="1" dirty="0" err="1"/>
              <a:t>Jak</a:t>
            </a:r>
            <a:r>
              <a:rPr lang="en-US" b="1" i="1" dirty="0"/>
              <a:t> se </a:t>
            </a:r>
            <a:r>
              <a:rPr lang="cs-CZ" b="1" i="1" dirty="0"/>
              <a:t>uživatelé drog</a:t>
            </a:r>
            <a:r>
              <a:rPr lang="en-US" b="1" i="1" dirty="0"/>
              <a:t>, </a:t>
            </a:r>
            <a:r>
              <a:rPr lang="en-US" b="1" i="1" dirty="0" err="1"/>
              <a:t>kteří</a:t>
            </a:r>
            <a:r>
              <a:rPr lang="en-US" b="1" i="1" dirty="0"/>
              <a:t> </a:t>
            </a:r>
            <a:r>
              <a:rPr lang="en-US" b="1" i="1" dirty="0" err="1"/>
              <a:t>navštěvují</a:t>
            </a:r>
            <a:r>
              <a:rPr lang="en-US" b="1" i="1" dirty="0"/>
              <a:t> </a:t>
            </a:r>
            <a:r>
              <a:rPr lang="cs-CZ" b="1" i="1" dirty="0"/>
              <a:t>komunitní centrum</a:t>
            </a:r>
            <a:r>
              <a:rPr lang="en-US" b="1" i="1" dirty="0"/>
              <a:t>, </a:t>
            </a:r>
            <a:r>
              <a:rPr lang="en-US" b="1" i="1" dirty="0" err="1"/>
              <a:t>srovnávají</a:t>
            </a:r>
            <a:r>
              <a:rPr lang="en-US" b="1" i="1" dirty="0"/>
              <a:t> s </a:t>
            </a:r>
            <a:r>
              <a:rPr lang="cs-CZ" b="1" i="1" dirty="0" err="1"/>
              <a:t>uživatli</a:t>
            </a:r>
            <a:r>
              <a:rPr lang="en-US" b="1" i="1" dirty="0"/>
              <a:t>, </a:t>
            </a:r>
            <a:r>
              <a:rPr lang="en-US" b="1" i="1" dirty="0" err="1"/>
              <a:t>kteří</a:t>
            </a:r>
            <a:r>
              <a:rPr lang="en-US" b="1" i="1" dirty="0"/>
              <a:t> je </a:t>
            </a:r>
            <a:r>
              <a:rPr lang="en-US" b="1" i="1" dirty="0" err="1"/>
              <a:t>nenavštěvují</a:t>
            </a:r>
            <a:r>
              <a:rPr lang="en-US" b="1" i="1" dirty="0"/>
              <a:t>, </a:t>
            </a:r>
            <a:r>
              <a:rPr lang="en-US" b="1" i="1" dirty="0" err="1"/>
              <a:t>ve</a:t>
            </a:r>
            <a:r>
              <a:rPr lang="en-US" b="1" i="1" dirty="0"/>
              <a:t> </a:t>
            </a:r>
            <a:r>
              <a:rPr lang="en-US" b="1" i="1" dirty="0" err="1"/>
              <a:t>vztahu</a:t>
            </a:r>
            <a:r>
              <a:rPr lang="en-US" b="1" i="1" dirty="0"/>
              <a:t> k </a:t>
            </a:r>
            <a:r>
              <a:rPr lang="cs-CZ" b="1" i="1" dirty="0"/>
              <a:t>odvykání</a:t>
            </a:r>
            <a:r>
              <a:rPr lang="en-US" b="1" i="1" dirty="0"/>
              <a:t>? (</a:t>
            </a:r>
            <a:r>
              <a:rPr lang="en-US" b="1" i="1" dirty="0" err="1"/>
              <a:t>srovnávací</a:t>
            </a:r>
            <a:r>
              <a:rPr lang="en-US" b="1" i="1" dirty="0"/>
              <a:t> </a:t>
            </a:r>
            <a:r>
              <a:rPr lang="en-US" b="1" i="1" dirty="0" err="1"/>
              <a:t>otázka</a:t>
            </a:r>
            <a:r>
              <a:rPr lang="en-US" b="1" i="1" dirty="0"/>
              <a:t>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2497B3-FE65-45DC-9FC5-6901C11E9055}"/>
              </a:ext>
            </a:extLst>
          </p:cNvPr>
          <p:cNvSpPr txBox="1">
            <a:spLocks/>
          </p:cNvSpPr>
          <p:nvPr/>
        </p:nvSpPr>
        <p:spPr>
          <a:xfrm>
            <a:off x="6248402" y="2493870"/>
            <a:ext cx="5231523" cy="39069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/>
              <a:t>Prediktivní</a:t>
            </a:r>
            <a:r>
              <a:rPr lang="en-US" sz="1800" b="1" dirty="0"/>
              <a:t> </a:t>
            </a:r>
            <a:r>
              <a:rPr lang="en-US" sz="1800" b="1" dirty="0" err="1"/>
              <a:t>otázky</a:t>
            </a:r>
            <a:r>
              <a:rPr lang="en-US" sz="1800" b="1" dirty="0"/>
              <a:t> </a:t>
            </a:r>
            <a:r>
              <a:rPr lang="en-US" sz="1800" dirty="0"/>
              <a:t>se </a:t>
            </a:r>
            <a:r>
              <a:rPr lang="en-US" sz="1800" dirty="0" err="1"/>
              <a:t>snaží</a:t>
            </a:r>
            <a:r>
              <a:rPr lang="en-US" sz="1800" dirty="0"/>
              <a:t> </a:t>
            </a:r>
            <a:r>
              <a:rPr lang="en-US" sz="1800" dirty="0" err="1"/>
              <a:t>předpovědět</a:t>
            </a:r>
            <a:r>
              <a:rPr lang="en-US" sz="1800" dirty="0"/>
              <a:t> </a:t>
            </a:r>
            <a:r>
              <a:rPr lang="en-US" sz="1800" dirty="0" err="1"/>
              <a:t>výsledek</a:t>
            </a:r>
            <a:r>
              <a:rPr lang="en-US" sz="1800" dirty="0"/>
              <a:t>. </a:t>
            </a:r>
            <a:r>
              <a:rPr lang="en-US" sz="1800" dirty="0" err="1"/>
              <a:t>Studie</a:t>
            </a:r>
            <a:r>
              <a:rPr lang="en-US" sz="1800" dirty="0"/>
              <a:t>, </a:t>
            </a:r>
            <a:r>
              <a:rPr lang="en-US" sz="1800" dirty="0" err="1"/>
              <a:t>které</a:t>
            </a:r>
            <a:r>
              <a:rPr lang="en-US" sz="1800" dirty="0"/>
              <a:t> </a:t>
            </a:r>
            <a:r>
              <a:rPr lang="en-US" sz="1800" dirty="0" err="1"/>
              <a:t>jsou</a:t>
            </a:r>
            <a:r>
              <a:rPr lang="en-US" sz="1800" dirty="0"/>
              <a:t> </a:t>
            </a:r>
            <a:r>
              <a:rPr lang="en-US" sz="1800" dirty="0" err="1"/>
              <a:t>výsledkem</a:t>
            </a:r>
            <a:r>
              <a:rPr lang="en-US" sz="1800" dirty="0"/>
              <a:t> </a:t>
            </a:r>
            <a:r>
              <a:rPr lang="en-US" sz="1800" dirty="0" err="1"/>
              <a:t>těchto</a:t>
            </a:r>
            <a:r>
              <a:rPr lang="en-US" sz="1800" dirty="0"/>
              <a:t> </a:t>
            </a:r>
            <a:r>
              <a:rPr lang="en-US" sz="1800" dirty="0" err="1"/>
              <a:t>otázek</a:t>
            </a:r>
            <a:r>
              <a:rPr lang="en-US" sz="1800" dirty="0"/>
              <a:t>, </a:t>
            </a:r>
            <a:r>
              <a:rPr lang="en-US" sz="1800" dirty="0" err="1"/>
              <a:t>jsou</a:t>
            </a:r>
            <a:r>
              <a:rPr lang="en-US" sz="1800" dirty="0"/>
              <a:t> </a:t>
            </a:r>
            <a:r>
              <a:rPr lang="en-US" sz="1800" dirty="0" err="1"/>
              <a:t>často</a:t>
            </a:r>
            <a:r>
              <a:rPr lang="en-US" sz="1800" dirty="0"/>
              <a:t> </a:t>
            </a:r>
            <a:r>
              <a:rPr lang="en-US" sz="1800" dirty="0" err="1"/>
              <a:t>kontroverzní</a:t>
            </a:r>
            <a:r>
              <a:rPr lang="en-US" sz="1800" dirty="0"/>
              <a:t>, </a:t>
            </a:r>
            <a:r>
              <a:rPr lang="en-US" sz="1800" dirty="0" err="1"/>
              <a:t>protože</a:t>
            </a:r>
            <a:r>
              <a:rPr lang="en-US" sz="1800" dirty="0"/>
              <a:t> je </a:t>
            </a:r>
            <a:r>
              <a:rPr lang="en-US" sz="1800" dirty="0" err="1"/>
              <a:t>obtížné</a:t>
            </a:r>
            <a:r>
              <a:rPr lang="en-US" sz="1800" dirty="0"/>
              <a:t> </a:t>
            </a:r>
            <a:r>
              <a:rPr lang="en-US" sz="1800" dirty="0" err="1"/>
              <a:t>vyčlenit</a:t>
            </a:r>
            <a:r>
              <a:rPr lang="en-US" sz="1800" dirty="0"/>
              <a:t> </a:t>
            </a:r>
            <a:r>
              <a:rPr lang="en-US" sz="1800" dirty="0" err="1"/>
              <a:t>jednu</a:t>
            </a:r>
            <a:r>
              <a:rPr lang="en-US" sz="1800" dirty="0"/>
              <a:t> </a:t>
            </a:r>
            <a:r>
              <a:rPr lang="en-US" sz="1800" dirty="0" err="1"/>
              <a:t>proměnnou</a:t>
            </a:r>
            <a:r>
              <a:rPr lang="en-US" sz="1800" dirty="0"/>
              <a:t> a </a:t>
            </a:r>
            <a:r>
              <a:rPr lang="en-US" sz="1800" dirty="0" err="1"/>
              <a:t>jednoznačně</a:t>
            </a:r>
            <a:r>
              <a:rPr lang="en-US" sz="1800" dirty="0"/>
              <a:t> ji </a:t>
            </a:r>
            <a:r>
              <a:rPr lang="en-US" sz="1800" dirty="0" err="1"/>
              <a:t>spojit</a:t>
            </a:r>
            <a:r>
              <a:rPr lang="en-US" sz="1800" dirty="0"/>
              <a:t> s </a:t>
            </a:r>
            <a:r>
              <a:rPr lang="en-US" sz="1800" dirty="0" err="1"/>
              <a:t>výsledkem</a:t>
            </a:r>
            <a:r>
              <a:rPr lang="en-US" sz="1800" dirty="0"/>
              <a:t>. </a:t>
            </a:r>
            <a:r>
              <a:rPr lang="en-US" sz="1800" dirty="0" err="1"/>
              <a:t>Musíte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být</a:t>
            </a:r>
            <a:r>
              <a:rPr lang="en-US" sz="1800" dirty="0"/>
              <a:t> </a:t>
            </a:r>
            <a:r>
              <a:rPr lang="en-US" sz="1800" dirty="0" err="1"/>
              <a:t>jisti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skutečně</a:t>
            </a:r>
            <a:r>
              <a:rPr lang="en-US" sz="1800" dirty="0"/>
              <a:t> </a:t>
            </a:r>
            <a:r>
              <a:rPr lang="en-US" sz="1800" dirty="0" err="1"/>
              <a:t>můžete</a:t>
            </a:r>
            <a:r>
              <a:rPr lang="en-US" sz="1800" dirty="0"/>
              <a:t> </a:t>
            </a:r>
            <a:r>
              <a:rPr lang="en-US" sz="1800" dirty="0" err="1"/>
              <a:t>zajistit</a:t>
            </a:r>
            <a:r>
              <a:rPr lang="en-US" sz="1800" dirty="0"/>
              <a:t> </a:t>
            </a:r>
            <a:r>
              <a:rPr lang="en-US" sz="1800" dirty="0" err="1"/>
              <a:t>kontrolované</a:t>
            </a:r>
            <a:r>
              <a:rPr lang="en-US" sz="1800" dirty="0"/>
              <a:t> </a:t>
            </a:r>
            <a:r>
              <a:rPr lang="en-US" sz="1800" dirty="0" err="1"/>
              <a:t>prostředí</a:t>
            </a:r>
            <a:r>
              <a:rPr lang="en-US" sz="1800" dirty="0"/>
              <a:t>,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kterém</a:t>
            </a:r>
            <a:r>
              <a:rPr lang="en-US" sz="1800" dirty="0"/>
              <a:t> </a:t>
            </a:r>
            <a:r>
              <a:rPr lang="en-US" sz="1800" dirty="0" err="1"/>
              <a:t>jste</a:t>
            </a:r>
            <a:r>
              <a:rPr lang="en-US" sz="1800" dirty="0"/>
              <a:t> </a:t>
            </a:r>
            <a:r>
              <a:rPr lang="en-US" sz="1800" dirty="0" err="1"/>
              <a:t>schopni</a:t>
            </a:r>
            <a:r>
              <a:rPr lang="en-US" sz="1800" dirty="0"/>
              <a:t> </a:t>
            </a:r>
            <a:r>
              <a:rPr lang="en-US" sz="1800" dirty="0" err="1"/>
              <a:t>kontrolovat</a:t>
            </a:r>
            <a:r>
              <a:rPr lang="en-US" sz="1800" dirty="0"/>
              <a:t> </a:t>
            </a:r>
            <a:r>
              <a:rPr lang="en-US" sz="1800" dirty="0" err="1"/>
              <a:t>ostatní</a:t>
            </a:r>
            <a:r>
              <a:rPr lang="en-US" sz="1800" dirty="0"/>
              <a:t> </a:t>
            </a:r>
            <a:r>
              <a:rPr lang="en-US" sz="1800" dirty="0" err="1"/>
              <a:t>proměnné</a:t>
            </a:r>
            <a:r>
              <a:rPr lang="en-US" sz="1800" dirty="0"/>
              <a:t> a </a:t>
            </a:r>
            <a:r>
              <a:rPr lang="en-US" sz="1800" dirty="0" err="1"/>
              <a:t>sledovat</a:t>
            </a:r>
            <a:r>
              <a:rPr lang="en-US" sz="1800" dirty="0"/>
              <a:t> </a:t>
            </a:r>
            <a:r>
              <a:rPr lang="en-US" sz="1800" dirty="0" err="1"/>
              <a:t>pouze</a:t>
            </a:r>
            <a:r>
              <a:rPr lang="en-US" sz="1800" dirty="0"/>
              <a:t> </a:t>
            </a:r>
            <a:r>
              <a:rPr lang="en-US" sz="1800" dirty="0" err="1"/>
              <a:t>vliv</a:t>
            </a:r>
            <a:r>
              <a:rPr lang="en-US" sz="1800" dirty="0"/>
              <a:t> </a:t>
            </a:r>
            <a:r>
              <a:rPr lang="en-US" sz="1800" dirty="0" err="1"/>
              <a:t>vámi</a:t>
            </a:r>
            <a:r>
              <a:rPr lang="en-US" sz="1800" dirty="0"/>
              <a:t> </a:t>
            </a:r>
            <a:r>
              <a:rPr lang="en-US" sz="1800" dirty="0" err="1"/>
              <a:t>zvolené</a:t>
            </a:r>
            <a:r>
              <a:rPr lang="en-US" sz="1800" dirty="0"/>
              <a:t> </a:t>
            </a:r>
            <a:r>
              <a:rPr lang="en-US" sz="1800" dirty="0" err="1"/>
              <a:t>proměnné</a:t>
            </a:r>
            <a:r>
              <a:rPr lang="en-US" sz="1800" dirty="0"/>
              <a:t>.</a:t>
            </a:r>
          </a:p>
          <a:p>
            <a:r>
              <a:rPr lang="en-US" sz="1800" b="1" i="1" dirty="0" err="1"/>
              <a:t>Vede</a:t>
            </a:r>
            <a:r>
              <a:rPr lang="en-US" sz="1800" b="1" i="1" dirty="0"/>
              <a:t> </a:t>
            </a:r>
            <a:r>
              <a:rPr lang="en-US" sz="1800" b="1" i="1" dirty="0" err="1"/>
              <a:t>stresující</a:t>
            </a:r>
            <a:r>
              <a:rPr lang="en-US" sz="1800" b="1" i="1" dirty="0"/>
              <a:t> </a:t>
            </a:r>
            <a:r>
              <a:rPr lang="en-US" sz="1800" b="1" i="1" dirty="0" err="1"/>
              <a:t>pracovní</a:t>
            </a:r>
            <a:r>
              <a:rPr lang="en-US" sz="1800" b="1" i="1" dirty="0"/>
              <a:t> </a:t>
            </a:r>
            <a:r>
              <a:rPr lang="en-US" sz="1800" b="1" i="1" dirty="0" err="1"/>
              <a:t>prostředí</a:t>
            </a:r>
            <a:r>
              <a:rPr lang="en-US" sz="1800" b="1" i="1" dirty="0"/>
              <a:t> k </a:t>
            </a:r>
            <a:r>
              <a:rPr lang="en-US" sz="1800" b="1" i="1" dirty="0" err="1"/>
              <a:t>vyšší</a:t>
            </a:r>
            <a:r>
              <a:rPr lang="en-US" sz="1800" b="1" i="1" dirty="0"/>
              <a:t> </a:t>
            </a:r>
            <a:r>
              <a:rPr lang="en-US" sz="1800" b="1" i="1" dirty="0" err="1"/>
              <a:t>fluktuaci</a:t>
            </a:r>
            <a:r>
              <a:rPr lang="en-US" sz="1800" b="1" i="1" dirty="0"/>
              <a:t> </a:t>
            </a:r>
            <a:r>
              <a:rPr lang="cs-CZ" sz="1800" b="1" i="1" dirty="0"/>
              <a:t>sociálních pracovníků</a:t>
            </a:r>
            <a:r>
              <a:rPr lang="en-US" sz="1800" b="1" i="1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A91E-EBB1-4447-9D77-7365B01E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err="1"/>
              <a:t>kvalitativních</a:t>
            </a:r>
            <a:r>
              <a:rPr lang="en-US" dirty="0"/>
              <a:t> </a:t>
            </a:r>
            <a:r>
              <a:rPr lang="cs-CZ" dirty="0"/>
              <a:t>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A13B-D9C9-4034-A2F0-0F73ECD65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1" y="2285999"/>
            <a:ext cx="4495799" cy="3154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začínejte</a:t>
            </a:r>
            <a:r>
              <a:rPr lang="en-US" dirty="0"/>
              <a:t> </a:t>
            </a:r>
            <a:r>
              <a:rPr lang="en-US" dirty="0" err="1"/>
              <a:t>slovy</a:t>
            </a:r>
            <a:r>
              <a:rPr lang="en-US" dirty="0"/>
              <a:t> "co" </a:t>
            </a:r>
            <a:r>
              <a:rPr lang="en-US" dirty="0" err="1"/>
              <a:t>nebo</a:t>
            </a:r>
            <a:r>
              <a:rPr lang="en-US" dirty="0"/>
              <a:t> "</a:t>
            </a:r>
            <a:r>
              <a:rPr lang="en-US" dirty="0" err="1"/>
              <a:t>jak</a:t>
            </a:r>
            <a:r>
              <a:rPr lang="en-US" dirty="0"/>
              <a:t>" (</a:t>
            </a:r>
            <a:r>
              <a:rPr lang="en-US" dirty="0" err="1"/>
              <a:t>vyhněte</a:t>
            </a:r>
            <a:r>
              <a:rPr lang="en-US" dirty="0"/>
              <a:t> se </a:t>
            </a:r>
            <a:r>
              <a:rPr lang="en-US" dirty="0" err="1"/>
              <a:t>začátkům</a:t>
            </a:r>
            <a:r>
              <a:rPr lang="en-US" dirty="0"/>
              <a:t> </a:t>
            </a:r>
            <a:r>
              <a:rPr lang="en-US" dirty="0" err="1"/>
              <a:t>kvalitativních</a:t>
            </a:r>
            <a:r>
              <a:rPr lang="en-US" dirty="0"/>
              <a:t> </a:t>
            </a:r>
            <a:r>
              <a:rPr lang="en-US" dirty="0" err="1"/>
              <a:t>otázek</a:t>
            </a:r>
            <a:r>
              <a:rPr lang="en-US" dirty="0"/>
              <a:t> </a:t>
            </a:r>
            <a:r>
              <a:rPr lang="en-US" dirty="0" err="1"/>
              <a:t>slovem</a:t>
            </a:r>
            <a:r>
              <a:rPr lang="en-US" dirty="0"/>
              <a:t> "</a:t>
            </a:r>
            <a:r>
              <a:rPr lang="en-US" dirty="0" err="1"/>
              <a:t>proč</a:t>
            </a:r>
            <a:r>
              <a:rPr lang="en-US" dirty="0"/>
              <a:t>", </a:t>
            </a:r>
            <a:r>
              <a:rPr lang="en-US" dirty="0" err="1"/>
              <a:t>protože</a:t>
            </a:r>
            <a:r>
              <a:rPr lang="en-US" dirty="0"/>
              <a:t> to </a:t>
            </a:r>
            <a:r>
              <a:rPr lang="en-US" dirty="0" err="1"/>
              <a:t>naznačuje</a:t>
            </a:r>
            <a:r>
              <a:rPr lang="en-US" dirty="0"/>
              <a:t> </a:t>
            </a:r>
            <a:r>
              <a:rPr lang="en-US" dirty="0" err="1"/>
              <a:t>příčinu</a:t>
            </a:r>
            <a:r>
              <a:rPr lang="en-US" dirty="0"/>
              <a:t> a </a:t>
            </a:r>
            <a:r>
              <a:rPr lang="en-US" dirty="0" err="1"/>
              <a:t>následek</a:t>
            </a:r>
            <a:r>
              <a:rPr lang="en-US" dirty="0"/>
              <a:t>).</a:t>
            </a:r>
          </a:p>
          <a:p>
            <a:r>
              <a:rPr lang="en-US" dirty="0" err="1"/>
              <a:t>Určete</a:t>
            </a:r>
            <a:r>
              <a:rPr lang="en-US" dirty="0"/>
              <a:t> </a:t>
            </a:r>
            <a:r>
              <a:rPr lang="en-US" dirty="0" err="1"/>
              <a:t>ústřední</a:t>
            </a:r>
            <a:r>
              <a:rPr lang="en-US" dirty="0"/>
              <a:t> </a:t>
            </a:r>
            <a:r>
              <a:rPr lang="en-US" dirty="0" err="1"/>
              <a:t>jev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hodláte</a:t>
            </a:r>
            <a:r>
              <a:rPr lang="en-US" dirty="0"/>
              <a:t> </a:t>
            </a:r>
            <a:r>
              <a:rPr lang="en-US" dirty="0" err="1"/>
              <a:t>zkoumat</a:t>
            </a:r>
            <a:r>
              <a:rPr lang="en-US" dirty="0"/>
              <a:t> (</a:t>
            </a:r>
            <a:r>
              <a:rPr lang="en-US" dirty="0" err="1"/>
              <a:t>řekněte</a:t>
            </a:r>
            <a:r>
              <a:rPr lang="en-US" dirty="0"/>
              <a:t> v </a:t>
            </a:r>
            <a:r>
              <a:rPr lang="en-US" dirty="0" err="1"/>
              <a:t>otázce</a:t>
            </a:r>
            <a:r>
              <a:rPr lang="en-US" dirty="0"/>
              <a:t>, co </a:t>
            </a:r>
            <a:r>
              <a:rPr lang="en-US" dirty="0" err="1"/>
              <a:t>hodláte</a:t>
            </a:r>
            <a:r>
              <a:rPr lang="en-US" dirty="0"/>
              <a:t> </a:t>
            </a:r>
            <a:r>
              <a:rPr lang="en-US" dirty="0" err="1"/>
              <a:t>popsat</a:t>
            </a:r>
            <a:r>
              <a:rPr lang="en-US" dirty="0"/>
              <a:t>, </a:t>
            </a:r>
            <a:r>
              <a:rPr lang="en-US" dirty="0" err="1"/>
              <a:t>prozkoumat</a:t>
            </a:r>
            <a:r>
              <a:rPr lang="en-US" dirty="0"/>
              <a:t>, </a:t>
            </a:r>
            <a:r>
              <a:rPr lang="en-US" dirty="0" err="1"/>
              <a:t>vytvořit</a:t>
            </a:r>
            <a:r>
              <a:rPr lang="en-US" dirty="0"/>
              <a:t>, </a:t>
            </a:r>
            <a:r>
              <a:rPr lang="en-US" dirty="0" err="1"/>
              <a:t>objevit</a:t>
            </a:r>
            <a:r>
              <a:rPr lang="en-US" dirty="0"/>
              <a:t>, </a:t>
            </a:r>
            <a:r>
              <a:rPr lang="en-US" dirty="0" err="1"/>
              <a:t>pochopit</a:t>
            </a:r>
            <a:r>
              <a:rPr lang="en-US" dirty="0"/>
              <a:t>).</a:t>
            </a:r>
          </a:p>
          <a:p>
            <a:r>
              <a:rPr lang="en-US" dirty="0" err="1"/>
              <a:t>Vyhněte</a:t>
            </a:r>
            <a:r>
              <a:rPr lang="en-US" dirty="0"/>
              <a:t> se </a:t>
            </a:r>
            <a:r>
              <a:rPr lang="en-US" dirty="0" err="1"/>
              <a:t>používání</a:t>
            </a:r>
            <a:r>
              <a:rPr lang="en-US" dirty="0"/>
              <a:t> </a:t>
            </a:r>
            <a:r>
              <a:rPr lang="en-US" dirty="0" err="1"/>
              <a:t>kvantitativních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vztah</a:t>
            </a:r>
            <a:r>
              <a:rPr lang="en-US" dirty="0"/>
              <a:t>, </a:t>
            </a:r>
            <a:r>
              <a:rPr lang="en-US" dirty="0" err="1"/>
              <a:t>vliv</a:t>
            </a:r>
            <a:r>
              <a:rPr lang="en-US" dirty="0"/>
              <a:t>, </a:t>
            </a:r>
            <a:r>
              <a:rPr lang="en-US" dirty="0" err="1"/>
              <a:t>důsledek</a:t>
            </a:r>
            <a:r>
              <a:rPr lang="en-US" dirty="0"/>
              <a:t>, </a:t>
            </a:r>
            <a:r>
              <a:rPr lang="en-US" dirty="0" err="1"/>
              <a:t>příčina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1A924-6FBC-4C77-8F4F-ACFE9E3D2994}"/>
              </a:ext>
            </a:extLst>
          </p:cNvPr>
          <p:cNvSpPr txBox="1">
            <a:spLocks/>
          </p:cNvSpPr>
          <p:nvPr/>
        </p:nvSpPr>
        <p:spPr>
          <a:xfrm>
            <a:off x="6464302" y="2285999"/>
            <a:ext cx="4495799" cy="3236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en-US" sz="2100" dirty="0" err="1"/>
              <a:t>Příklady</a:t>
            </a:r>
            <a:r>
              <a:rPr lang="en-US" sz="2100" dirty="0"/>
              <a:t> </a:t>
            </a:r>
            <a:r>
              <a:rPr lang="en-US" sz="2100" dirty="0" err="1"/>
              <a:t>kvalitativních</a:t>
            </a:r>
            <a:r>
              <a:rPr lang="en-US" sz="2100" dirty="0"/>
              <a:t> </a:t>
            </a:r>
            <a:r>
              <a:rPr lang="en-US" sz="2100" dirty="0" err="1"/>
              <a:t>výzkumných</a:t>
            </a:r>
            <a:r>
              <a:rPr lang="en-US" sz="2100" dirty="0"/>
              <a:t> </a:t>
            </a:r>
            <a:r>
              <a:rPr lang="en-US" sz="2100" dirty="0" err="1"/>
              <a:t>otázek</a:t>
            </a:r>
            <a:r>
              <a:rPr lang="en-US" sz="2100" dirty="0"/>
              <a:t>:</a:t>
            </a:r>
            <a:endParaRPr lang="cs-CZ" sz="2100" dirty="0"/>
          </a:p>
          <a:p>
            <a:r>
              <a:rPr lang="en-US" sz="2000" i="1" dirty="0" err="1"/>
              <a:t>Jaké</a:t>
            </a:r>
            <a:r>
              <a:rPr lang="en-US" sz="2000" i="1" dirty="0"/>
              <a:t> to je </a:t>
            </a:r>
            <a:r>
              <a:rPr lang="en-US" sz="2000" i="1" dirty="0" err="1"/>
              <a:t>vyrůstat</a:t>
            </a:r>
            <a:r>
              <a:rPr lang="en-US" sz="2000" i="1" dirty="0"/>
              <a:t> v </a:t>
            </a:r>
            <a:r>
              <a:rPr lang="en-US" sz="2000" i="1" dirty="0" err="1"/>
              <a:t>neúplné</a:t>
            </a:r>
            <a:r>
              <a:rPr lang="en-US" sz="2000" i="1" dirty="0"/>
              <a:t> </a:t>
            </a:r>
            <a:r>
              <a:rPr lang="en-US" sz="2000" i="1" dirty="0" err="1"/>
              <a:t>rodině</a:t>
            </a:r>
            <a:r>
              <a:rPr lang="en-US" sz="2000" i="1" dirty="0"/>
              <a:t> </a:t>
            </a:r>
            <a:r>
              <a:rPr lang="en-US" sz="2000" i="1" dirty="0" err="1"/>
              <a:t>ve</a:t>
            </a:r>
            <a:r>
              <a:rPr lang="en-US" sz="2000" i="1" dirty="0"/>
              <a:t> </a:t>
            </a:r>
            <a:r>
              <a:rPr lang="en-US" sz="2000" i="1" dirty="0" err="1"/>
              <a:t>venkovském</a:t>
            </a:r>
            <a:r>
              <a:rPr lang="en-US" sz="2000" i="1" dirty="0"/>
              <a:t> </a:t>
            </a:r>
            <a:r>
              <a:rPr lang="en-US" sz="2000" i="1" dirty="0" err="1"/>
              <a:t>prostředí</a:t>
            </a:r>
            <a:r>
              <a:rPr lang="en-US" sz="2000" dirty="0"/>
              <a:t>?</a:t>
            </a:r>
          </a:p>
          <a:p>
            <a:r>
              <a:rPr lang="en-US" sz="2100" i="1" dirty="0" err="1"/>
              <a:t>Jaké</a:t>
            </a:r>
            <a:r>
              <a:rPr lang="en-US" sz="2100" i="1" dirty="0"/>
              <a:t> </a:t>
            </a:r>
            <a:r>
              <a:rPr lang="en-US" sz="2100" i="1" dirty="0" err="1"/>
              <a:t>jsou</a:t>
            </a:r>
            <a:r>
              <a:rPr lang="en-US" sz="2100" i="1" dirty="0"/>
              <a:t> </a:t>
            </a:r>
            <a:r>
              <a:rPr lang="en-US" sz="2100" i="1" dirty="0" err="1"/>
              <a:t>zkušenosti</a:t>
            </a:r>
            <a:r>
              <a:rPr lang="en-US" sz="2100" i="1" dirty="0"/>
              <a:t> </a:t>
            </a:r>
            <a:r>
              <a:rPr lang="cs-CZ" sz="2100" i="1" dirty="0"/>
              <a:t>sociálních pracovníků</a:t>
            </a:r>
            <a:r>
              <a:rPr lang="en-US" sz="2100" i="1" dirty="0"/>
              <a:t> </a:t>
            </a:r>
            <a:r>
              <a:rPr lang="en-US" sz="2100" i="1" dirty="0" err="1"/>
              <a:t>pracujících</a:t>
            </a:r>
            <a:r>
              <a:rPr lang="en-US" sz="2100" i="1" dirty="0"/>
              <a:t> </a:t>
            </a:r>
            <a:r>
              <a:rPr lang="cs-CZ" sz="2100" i="1" dirty="0"/>
              <a:t>v terénních programech s vyhledáváním klientů</a:t>
            </a:r>
            <a:r>
              <a:rPr lang="en-US" sz="2100" i="1" dirty="0"/>
              <a:t>?</a:t>
            </a:r>
          </a:p>
          <a:p>
            <a:r>
              <a:rPr lang="en-US" sz="2100" i="1" dirty="0" err="1"/>
              <a:t>Jak</a:t>
            </a:r>
            <a:r>
              <a:rPr lang="en-US" sz="2100" i="1" dirty="0"/>
              <a:t> </a:t>
            </a:r>
            <a:r>
              <a:rPr lang="en-US" sz="2100" i="1" dirty="0" err="1"/>
              <a:t>lidé</a:t>
            </a:r>
            <a:r>
              <a:rPr lang="cs-CZ" sz="2100" i="1" dirty="0"/>
              <a:t>, kteří se pokusili o sebevraždu, prožívají následnou péči</a:t>
            </a:r>
            <a:r>
              <a:rPr lang="en-US" sz="2100" i="1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938F4-0211-4B9A-A008-6AD4DCB390EB}"/>
              </a:ext>
            </a:extLst>
          </p:cNvPr>
          <p:cNvSpPr/>
          <p:nvPr/>
        </p:nvSpPr>
        <p:spPr>
          <a:xfrm>
            <a:off x="1009650" y="5644003"/>
            <a:ext cx="101727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*POZNÁMKA: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kvalitativním</a:t>
            </a:r>
            <a:r>
              <a:rPr lang="en-US" dirty="0"/>
              <a:t> </a:t>
            </a:r>
            <a:r>
              <a:rPr lang="en-US" dirty="0" err="1"/>
              <a:t>výzkumu</a:t>
            </a:r>
            <a:r>
              <a:rPr lang="en-US" dirty="0"/>
              <a:t>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otázku</a:t>
            </a:r>
            <a:r>
              <a:rPr lang="en-US" dirty="0"/>
              <a:t> a 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dílčích</a:t>
            </a:r>
            <a:r>
              <a:rPr lang="en-US" dirty="0"/>
              <a:t> </a:t>
            </a:r>
            <a:r>
              <a:rPr lang="en-US" dirty="0" err="1"/>
              <a:t>otázek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zkoumaný</a:t>
            </a:r>
            <a:r>
              <a:rPr lang="en-US" dirty="0"/>
              <a:t> </a:t>
            </a:r>
            <a:r>
              <a:rPr lang="en-US" dirty="0" err="1"/>
              <a:t>jev</a:t>
            </a:r>
            <a:r>
              <a:rPr lang="en-US" dirty="0"/>
              <a:t>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zúží</a:t>
            </a:r>
            <a:r>
              <a:rPr lang="en-US" dirty="0"/>
              <a:t>. </a:t>
            </a:r>
            <a:r>
              <a:rPr lang="en-US" dirty="0" err="1"/>
              <a:t>Dílčí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konkrétnější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86182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1658</Words>
  <Application>Microsoft Office PowerPoint</Application>
  <PresentationFormat>Širokoúhlá obrazovka</PresentationFormat>
  <Paragraphs>209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맑은 고딕</vt:lpstr>
      <vt:lpstr>Arial</vt:lpstr>
      <vt:lpstr>HY그래픽M</vt:lpstr>
      <vt:lpstr>Trebuchet MS</vt:lpstr>
      <vt:lpstr>Wingdings</vt:lpstr>
      <vt:lpstr>Wingdings 3</vt:lpstr>
      <vt:lpstr>Fazeta</vt:lpstr>
      <vt:lpstr>Tvorba výzkumných otázek v kvalitativním výzkumu</vt:lpstr>
      <vt:lpstr>Úvod</vt:lpstr>
      <vt:lpstr>Výzkumné otázka a jejich význam</vt:lpstr>
      <vt:lpstr>Výzkumné otázky</vt:lpstr>
      <vt:lpstr>  Výzkum ?  - kvantitativní vs. kvalitativní</vt:lpstr>
      <vt:lpstr>Hypotézy v kvalitativním výzkumu</vt:lpstr>
      <vt:lpstr>Náměty pro tvorbu VO</vt:lpstr>
      <vt:lpstr>Příklad kvantitativních VO</vt:lpstr>
      <vt:lpstr>Příklad kvalitativních VO</vt:lpstr>
      <vt:lpstr>Další příklady kvalitativního výzkumu</vt:lpstr>
      <vt:lpstr>Obvyklé problémy při formulaci VO</vt:lpstr>
      <vt:lpstr>Dobré VO</vt:lpstr>
      <vt:lpstr>Kladení správných otázek</vt:lpstr>
      <vt:lpstr>Typy VO v kvalitativním výzkumu</vt:lpstr>
      <vt:lpstr>Good Vs Bad HVO</vt:lpstr>
      <vt:lpstr>Příklady problematických VO</vt:lpstr>
      <vt:lpstr>Příklady dobrých VO:</vt:lpstr>
      <vt:lpstr>Role DVO</vt:lpstr>
      <vt:lpstr>Prezentace aplikace PowerPoint</vt:lpstr>
      <vt:lpstr>HVO &amp; DVOs</vt:lpstr>
      <vt:lpstr>Good or Bad?</vt:lpstr>
      <vt:lpstr>Prompts</vt:lpstr>
      <vt:lpstr>Prezentace aplikace PowerPoint</vt:lpstr>
      <vt:lpstr>VO v různých tradicích</vt:lpstr>
      <vt:lpstr>Zdroje</vt:lpstr>
      <vt:lpstr>Příklady HVO z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Qualitative Research Questions</dc:title>
  <dc:creator>Whitehead, George E.K. (Prof.)</dc:creator>
  <cp:lastModifiedBy>Pavel Navrátil</cp:lastModifiedBy>
  <cp:revision>56</cp:revision>
  <dcterms:created xsi:type="dcterms:W3CDTF">2017-07-17T01:17:48Z</dcterms:created>
  <dcterms:modified xsi:type="dcterms:W3CDTF">2021-10-06T08:37:00Z</dcterms:modified>
</cp:coreProperties>
</file>