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8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D1A569-1B69-4509-9062-DF9D5941EE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9E2D8A9-1837-4481-8D0E-095717FDAF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EDC5298-AB7E-4483-86A5-A89937728B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E79F2D-44AD-4EBF-9CFA-19F85ED188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C5D958A-ACC4-4AAA-9FBC-60E6DCD66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1638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AA5D5D-E87A-416A-9280-0CC9AD80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F5D7963-BEB0-44B8-A537-9CE9D502CB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43CCC5-4CB0-47D1-B54E-659E8A846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93CD42F-3306-4E18-955B-F10C6886D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7D4E35-FD4C-49D9-9503-44037FBCE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4161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FCBD648-F2B2-4253-8C58-DC12EF556A0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9F829BE-9968-4042-BC9D-17CA4CD771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C6C949-D133-441E-86C3-42290CF34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A7B684-89CD-461C-9BFB-52E74CD9B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2F3E93B-5007-4DE7-8949-52931A79BD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812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0D997F-6E57-49E5-8B57-533000D8D4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F28DCE9-559C-4CFD-9610-C5C370BDA2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80C925D-0528-42FF-B956-A17D648C2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DD38A56-15CC-49C9-87C0-814CFD562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A05174B-EA77-4E49-8074-6514C197FD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182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EC432F-2C22-43B6-9B04-B6861493E4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DFEBCD03-301B-4FA4-B375-BB342708AB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C4BA19-248A-462C-A119-E42A1B956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A5DDD8-30C3-4754-9319-910C31920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729299A-6958-427B-AF9B-47070DB62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743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0C632C-EB91-48EF-B651-0A7036EFC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B90BD05-2BF6-4298-9EFB-F2A88BB72CA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8F81CA61-174E-41A7-B9CA-8AF32BE1E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79A8C85-2C56-4784-85C8-2B5508CEF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B991BCAD-8757-4644-BFC4-818AABE91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37B4252-49C4-437D-AFF1-C25ABA0DA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74093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913172-92F9-4D8E-AB48-98929CD51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7A31E861-CCEB-4806-BB69-92F5CB071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1A722AEF-117F-44FB-911C-110E95837E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4B5EE14A-78BF-4311-AC94-2FE7976702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EA87B07-0D01-4885-B11A-08349197A9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B81864B-3D27-444B-8925-0F5F3D4B6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C92500C0-8D9C-4C77-939A-F672A8776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FF46144-311B-419A-B973-F5EF2DCCB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243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0A4707-AC60-441D-8E41-38C366270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D4EF8B28-67A9-4740-80CA-0EFA2AB0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838EBEC-F814-4213-9407-033FB0B65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C9BFE5B-CF54-4FE4-8A7F-F683C4B9E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13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D916535A-5104-4230-B2AA-5C5F8090C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2C9A661-B530-4E59-8616-BF12E02C0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F52151B-E92B-4112-9756-F81DCF0E9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3995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8C7740B-843A-42CA-B0A6-6851AB006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9B2B302-3731-406C-B2D4-21E65E814F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9C45D11-6FD1-453F-BBE4-7EB105B9D1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48C32A3-787F-4895-AB3A-28A355685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CD641DF-568F-408B-A82C-8D92FC072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16E3ED-D67E-4C6D-95AB-32F4C93A2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7662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C735F4-CBF3-46A4-955D-76F17905FB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DF01444-609F-4689-940E-EE817B486F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4A54CD5C-E2BA-4222-8AEA-86049F1A75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581FA2B-F9AB-4E84-8A2E-E76F59E5F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5F8127D-CD64-4FFA-BB0F-4F2ADDE44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5EF84C4-9BF8-4EBA-A03E-DAC11720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4636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AE4FE03-43AA-4767-BAB6-DE3129017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0555DFE-56A1-4C01-ABFC-311A04322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623902-CB0F-435B-89A4-E73EBACB53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F8612-DABD-4760-894D-9D9AC254949C}" type="datetimeFigureOut">
              <a:rPr lang="cs-CZ" smtClean="0"/>
              <a:t>12.09.2021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627225-453A-4F32-A75A-8C576527DC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E37890D-C088-4CB0-9E49-25BCD464B87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D118-BA20-4E45-8DAF-D130D9C1CA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8663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AZupVCunexU" TargetMode="External"/><Relationship Id="rId2" Type="http://schemas.openxmlformats.org/officeDocument/2006/relationships/hyperlink" Target="https://napocatku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DrDzWLypJc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BE1AE8-EA1A-4AC1-84B7-745BFF3280F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Role neziskových organizací ve společnosti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EB9306-D427-4156-8F48-2AB854A0B7E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842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Charitativní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Charitativní organizace „</a:t>
            </a:r>
            <a:r>
              <a:rPr lang="cs-CZ" i="1" dirty="0"/>
              <a:t>přesunují zdroje od šťastnějších jedinců k potřebným</a:t>
            </a:r>
            <a:r>
              <a:rPr lang="cs-CZ" dirty="0"/>
              <a:t>“, přičemž se míra přesunu dá odhadovat podle rozdílů v příjmech dárců a příjemců (</a:t>
            </a:r>
            <a:r>
              <a:rPr lang="cs-CZ" dirty="0" err="1"/>
              <a:t>Wolpert</a:t>
            </a:r>
            <a:r>
              <a:rPr lang="cs-CZ" dirty="0"/>
              <a:t> 2001: 131)</a:t>
            </a:r>
          </a:p>
          <a:p>
            <a:pPr marL="0" indent="0">
              <a:buNone/>
            </a:pPr>
            <a:r>
              <a:rPr lang="cs-CZ" dirty="0"/>
              <a:t>Všechny aktivity vedoucí k redistribuci zdrojů, především finančních zdrojů, směrem od skupin, které jsou bohatší, k ostatním.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73983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Filantropická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Tuto funkci nacházíme jen u dvou již zmíněných autorů, </a:t>
            </a:r>
            <a:r>
              <a:rPr lang="cs-CZ" dirty="0" err="1"/>
              <a:t>Wolperta</a:t>
            </a:r>
            <a:r>
              <a:rPr lang="cs-CZ" dirty="0"/>
              <a:t> a Landa. Podle nich filantropické aktivity mají za cíl „</a:t>
            </a:r>
            <a:r>
              <a:rPr lang="cs-CZ" i="1" dirty="0"/>
              <a:t>zřízení a rozvoj institucí, jako jsou např. nemocnice, university, muzea a komunitní sociální kapitál</a:t>
            </a:r>
            <a:r>
              <a:rPr lang="cs-CZ" dirty="0"/>
              <a:t>“ (</a:t>
            </a:r>
            <a:r>
              <a:rPr lang="cs-CZ" dirty="0" err="1"/>
              <a:t>Wolpert</a:t>
            </a:r>
            <a:r>
              <a:rPr lang="cs-CZ" dirty="0"/>
              <a:t> 2001: 131) a jsou zpravidla uskutečňovány nadacemi. Řečeno obecněji, všechny </a:t>
            </a:r>
            <a:r>
              <a:rPr lang="cs-CZ" i="1" dirty="0"/>
              <a:t>aktivity zaměřené na založení a provozování neziskových organizací</a:t>
            </a:r>
            <a:r>
              <a:rPr lang="cs-CZ" dirty="0"/>
              <a:t>, jsou součástí filantropické funkce.</a:t>
            </a:r>
          </a:p>
        </p:txBody>
      </p:sp>
    </p:spTree>
    <p:extLst>
      <p:ext uri="{BB962C8B-B14F-4D97-AF65-F5344CB8AC3E}">
        <p14:creationId xmlns:p14="http://schemas.microsoft.com/office/powerpoint/2010/main" val="22813021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Inovační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dirty="0"/>
              <a:t>NO „</a:t>
            </a:r>
            <a:r>
              <a:rPr lang="cs-CZ" i="1" dirty="0"/>
              <a:t>prošlapávají cestu</a:t>
            </a:r>
            <a:r>
              <a:rPr lang="cs-CZ" dirty="0"/>
              <a:t>“ vedoucí k přijetí inovovaného produktu buď státem nebo jinými NO (</a:t>
            </a:r>
            <a:r>
              <a:rPr lang="cs-CZ" dirty="0" err="1"/>
              <a:t>Kramer</a:t>
            </a:r>
            <a:r>
              <a:rPr lang="cs-CZ" dirty="0"/>
              <a:t> 1981: 173ff)</a:t>
            </a:r>
          </a:p>
          <a:p>
            <a:pPr marL="0" indent="0">
              <a:buNone/>
            </a:pPr>
            <a:r>
              <a:rPr lang="cs-CZ" dirty="0"/>
              <a:t>NO fungují jako „</a:t>
            </a:r>
            <a:r>
              <a:rPr lang="cs-CZ" i="1" dirty="0"/>
              <a:t>průkopníci v určitých oblastech, identifikují zanedbávaná témata a přitahují k nim pozornost, objevují či vytvářejí nové přístupy k problémům a obecně řečeno slouží jako zdroje inovací při řešení společenských problémů</a:t>
            </a:r>
            <a:r>
              <a:rPr lang="cs-CZ" dirty="0"/>
              <a:t>“ </a:t>
            </a:r>
            <a:r>
              <a:rPr lang="fr-FR" dirty="0"/>
              <a:t>Salamon et al. (2006: 6)</a:t>
            </a:r>
            <a:endParaRPr lang="cs-CZ" dirty="0"/>
          </a:p>
          <a:p>
            <a:pPr marL="0" indent="0">
              <a:buNone/>
            </a:pPr>
            <a:r>
              <a:rPr lang="cs-CZ" dirty="0" err="1"/>
              <a:t>Kendall</a:t>
            </a:r>
            <a:r>
              <a:rPr lang="cs-CZ" dirty="0"/>
              <a:t> a Knapp (2000: 113) rozlišují tři různé druhy inovací: </a:t>
            </a:r>
          </a:p>
          <a:p>
            <a:r>
              <a:rPr lang="cs-CZ" dirty="0"/>
              <a:t>produktovou inovaci</a:t>
            </a:r>
          </a:p>
          <a:p>
            <a:r>
              <a:rPr lang="cs-CZ" dirty="0"/>
              <a:t>procesní inovaci </a:t>
            </a:r>
          </a:p>
          <a:p>
            <a:r>
              <a:rPr lang="cs-CZ" dirty="0"/>
              <a:t>organizační inovaci</a:t>
            </a:r>
          </a:p>
        </p:txBody>
      </p:sp>
    </p:spTree>
    <p:extLst>
      <p:ext uri="{BB962C8B-B14F-4D97-AF65-F5344CB8AC3E}">
        <p14:creationId xmlns:p14="http://schemas.microsoft.com/office/powerpoint/2010/main" val="2558362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Budování komunity/Pospolitost/Sociální kapitál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cs-CZ" dirty="0"/>
              <a:t>Sjednocujícím prvkem různých definic této </a:t>
            </a:r>
            <a:r>
              <a:rPr lang="pl-PL" dirty="0"/>
              <a:t>funkce je koncept </a:t>
            </a:r>
            <a:r>
              <a:rPr lang="pl-PL" i="1" dirty="0"/>
              <a:t>navazování kontaktů</a:t>
            </a:r>
            <a:r>
              <a:rPr lang="pl-PL" dirty="0"/>
              <a:t>, budování vazeb a sjednocování, který Smith také označuje jako „</a:t>
            </a:r>
            <a:r>
              <a:rPr lang="pl-PL" i="1" dirty="0"/>
              <a:t>integrační </a:t>
            </a:r>
            <a:r>
              <a:rPr lang="da-DK" i="1" dirty="0"/>
              <a:t>roli</a:t>
            </a:r>
            <a:r>
              <a:rPr lang="da-DK" dirty="0"/>
              <a:t>“ (viz Salamon et al. 2000: 7). Jinak je však diskuse</a:t>
            </a:r>
            <a:r>
              <a:rPr lang="cs-CZ" dirty="0"/>
              <a:t> v odborné literatuře značně nepřehledná, pod hlavičku </a:t>
            </a:r>
            <a:r>
              <a:rPr lang="pl-PL" dirty="0"/>
              <a:t>budovani komunity je různými autory zahrnováno </a:t>
            </a:r>
            <a:r>
              <a:rPr lang="cs-CZ" dirty="0"/>
              <a:t>množství dalších funkcí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998217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Budování komunity/Pospolitost/Sociální kapitál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Mnoho autorů zastává názor, že aktivní účast občanů v práci místních organizací rozvíjí sociální interakci a přispívá k </a:t>
            </a:r>
            <a:r>
              <a:rPr lang="cs-CZ" i="1" dirty="0"/>
              <a:t>posilování důvěry </a:t>
            </a:r>
            <a:r>
              <a:rPr lang="cs-CZ" dirty="0"/>
              <a:t>a </a:t>
            </a:r>
            <a:r>
              <a:rPr lang="cs-CZ" i="1" dirty="0"/>
              <a:t>pocitu vzájemnosti</a:t>
            </a:r>
            <a:r>
              <a:rPr lang="cs-CZ" dirty="0"/>
              <a:t>, což vede k vytvoření živé, zdravé, fungující „obce“ či „komunity“ (</a:t>
            </a:r>
            <a:r>
              <a:rPr lang="cs-CZ" dirty="0" err="1"/>
              <a:t>Donoghue</a:t>
            </a:r>
            <a:r>
              <a:rPr lang="cs-CZ" dirty="0"/>
              <a:t> 2004: 8; </a:t>
            </a:r>
            <a:r>
              <a:rPr lang="cs-CZ" dirty="0" err="1"/>
              <a:t>Salamon</a:t>
            </a:r>
            <a:r>
              <a:rPr lang="cs-CZ" dirty="0"/>
              <a:t> et al. 2000: 7).</a:t>
            </a:r>
          </a:p>
          <a:p>
            <a:pPr marL="0" indent="0">
              <a:buNone/>
            </a:pPr>
            <a:r>
              <a:rPr lang="cs-CZ" dirty="0"/>
              <a:t>Budování komunity může znamenat jak budování </a:t>
            </a:r>
            <a:r>
              <a:rPr lang="cs-CZ" i="1" dirty="0"/>
              <a:t>místní</a:t>
            </a:r>
            <a:r>
              <a:rPr lang="cs-CZ" dirty="0"/>
              <a:t> (lokální, geografické) komunity, tak vznik </a:t>
            </a:r>
            <a:r>
              <a:rPr lang="cs-CZ" i="1" dirty="0"/>
              <a:t>zájmové komunity </a:t>
            </a:r>
            <a:r>
              <a:rPr lang="cs-CZ" dirty="0"/>
              <a:t>(komunity budované na základě sdíleného zájmu) (</a:t>
            </a:r>
            <a:r>
              <a:rPr lang="cs-CZ" dirty="0" err="1"/>
              <a:t>Donoghue</a:t>
            </a:r>
            <a:r>
              <a:rPr lang="cs-CZ" dirty="0"/>
              <a:t> 2004: 8).</a:t>
            </a:r>
          </a:p>
        </p:txBody>
      </p:sp>
    </p:spTree>
    <p:extLst>
      <p:ext uri="{BB962C8B-B14F-4D97-AF65-F5344CB8AC3E}">
        <p14:creationId xmlns:p14="http://schemas.microsoft.com/office/powerpoint/2010/main" val="19512825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Budování komunity/Pospolitost/Sociální kapitál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Kendall</a:t>
            </a:r>
            <a:r>
              <a:rPr lang="cs-CZ" dirty="0"/>
              <a:t> se domnívá, že účast na práci NO „může přispívat k </a:t>
            </a:r>
            <a:r>
              <a:rPr lang="cs-CZ" i="1" dirty="0"/>
              <a:t>osobnostnímu rozvoji</a:t>
            </a:r>
            <a:r>
              <a:rPr lang="cs-CZ" dirty="0"/>
              <a:t>, zlepšovat společenské vztahy, dávat lidem </a:t>
            </a:r>
            <a:r>
              <a:rPr lang="cs-CZ" i="1" dirty="0"/>
              <a:t>pocit kontroly nad vlastním životem</a:t>
            </a:r>
            <a:r>
              <a:rPr lang="cs-CZ" dirty="0"/>
              <a:t> a tím přispívat ke zdravějšímu životu společnosti“ (</a:t>
            </a:r>
            <a:r>
              <a:rPr lang="cs-CZ" dirty="0" err="1"/>
              <a:t>Kendall</a:t>
            </a:r>
            <a:r>
              <a:rPr lang="cs-CZ" dirty="0"/>
              <a:t> 2003: 113).</a:t>
            </a:r>
          </a:p>
        </p:txBody>
      </p:sp>
    </p:spTree>
    <p:extLst>
      <p:ext uri="{BB962C8B-B14F-4D97-AF65-F5344CB8AC3E}">
        <p14:creationId xmlns:p14="http://schemas.microsoft.com/office/powerpoint/2010/main" val="33034437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Budování komunity/Pospolitost/Sociální kapitál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i="1" dirty="0"/>
              <a:t>Svazující sociální kapitál </a:t>
            </a:r>
            <a:r>
              <a:rPr lang="cs-CZ" dirty="0"/>
              <a:t>odkazuje na </a:t>
            </a:r>
            <a:r>
              <a:rPr lang="cs-CZ" i="1" dirty="0"/>
              <a:t>vztahy mezi podobnými lidmi</a:t>
            </a:r>
            <a:r>
              <a:rPr lang="cs-CZ" dirty="0"/>
              <a:t>, „stejně smýšlejícími jednotlivci“ (Land 2001: 73). </a:t>
            </a:r>
          </a:p>
          <a:p>
            <a:pPr marL="0" indent="0">
              <a:buNone/>
            </a:pPr>
            <a:r>
              <a:rPr lang="cs-CZ" dirty="0"/>
              <a:t>K budování svazujícího sociálního kapitálu dochází, když jednotlivci participují na činnosti NO a integrují se v ní na základě </a:t>
            </a:r>
            <a:r>
              <a:rPr lang="cs-CZ" i="1" dirty="0"/>
              <a:t>vzájemné důvěry a sdílených hodnot</a:t>
            </a:r>
            <a:r>
              <a:rPr lang="cs-CZ" dirty="0"/>
              <a:t>. </a:t>
            </a:r>
          </a:p>
          <a:p>
            <a:pPr marL="0" indent="0">
              <a:buNone/>
            </a:pPr>
            <a:r>
              <a:rPr lang="cs-CZ" dirty="0"/>
              <a:t>Účast v aktivitách NO jim „přináší uspokojení ze sounáležitosti, začlenění a členských práv“ (</a:t>
            </a:r>
            <a:r>
              <a:rPr lang="cs-CZ" dirty="0" err="1"/>
              <a:t>Donoghue</a:t>
            </a:r>
            <a:r>
              <a:rPr lang="cs-CZ" dirty="0"/>
              <a:t> 2004: 5). Činnost NO přispívá k budování svazujícího kapitálu, pokud svým členům nabízí „</a:t>
            </a:r>
            <a:r>
              <a:rPr lang="cs-CZ" i="1" dirty="0"/>
              <a:t>přijetí a družnost</a:t>
            </a:r>
            <a:r>
              <a:rPr lang="cs-CZ" dirty="0"/>
              <a:t>“ nebo když z ní členové „</a:t>
            </a:r>
            <a:r>
              <a:rPr lang="cs-CZ" i="1" dirty="0"/>
              <a:t>získávají společenskou podporu</a:t>
            </a:r>
            <a:r>
              <a:rPr lang="cs-CZ" dirty="0"/>
              <a:t>“ (Land 2001: 72ff) pro svůj osobní rozvoj.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i="1" dirty="0"/>
              <a:t>Přemosťující sociální kapitál </a:t>
            </a:r>
            <a:r>
              <a:rPr lang="cs-CZ" dirty="0"/>
              <a:t>odkazuje na vztahy mezi lidmi, kteří jsou </a:t>
            </a:r>
            <a:r>
              <a:rPr lang="cs-CZ" i="1" dirty="0"/>
              <a:t>odlišní</a:t>
            </a:r>
            <a:r>
              <a:rPr lang="cs-CZ" dirty="0"/>
              <a:t>, nebo mezi odlišnými skupinami/komunitami. Jedná se o „</a:t>
            </a:r>
            <a:r>
              <a:rPr lang="cs-CZ" i="1" dirty="0"/>
              <a:t>slabá pouta</a:t>
            </a:r>
            <a:r>
              <a:rPr lang="cs-CZ" dirty="0"/>
              <a:t>“ (</a:t>
            </a:r>
            <a:r>
              <a:rPr lang="cs-CZ" dirty="0" err="1"/>
              <a:t>Granovetter</a:t>
            </a:r>
            <a:r>
              <a:rPr lang="cs-CZ" dirty="0"/>
              <a:t> 1973, 1982), která existují mezi „</a:t>
            </a:r>
            <a:r>
              <a:rPr lang="cs-CZ" i="1" dirty="0"/>
              <a:t>vzdálenými známými, kteří se pohybují v odlišných kruzích</a:t>
            </a:r>
            <a:r>
              <a:rPr lang="cs-CZ" dirty="0"/>
              <a:t>“ (</a:t>
            </a:r>
            <a:r>
              <a:rPr lang="cs-CZ" dirty="0" err="1"/>
              <a:t>Putnam</a:t>
            </a:r>
            <a:r>
              <a:rPr lang="cs-CZ" dirty="0"/>
              <a:t> 2000: 22ff). </a:t>
            </a:r>
          </a:p>
          <a:p>
            <a:pPr marL="0" indent="0">
              <a:buNone/>
            </a:pPr>
            <a:r>
              <a:rPr lang="cs-CZ" dirty="0"/>
              <a:t>Při navazování těchto slabých pout se účastníci potýkají s odlišností, nedůvěrou, nebo dokonce nechutí. Činnost NO přispívá k budování přemosťujícího sociálního kapitálu, pokud vede ke </a:t>
            </a:r>
            <a:r>
              <a:rPr lang="cs-CZ" i="1" dirty="0"/>
              <a:t>komunikaci a spolupráci nestejně smýšlejících nebo nerovně postavených jednotlivců a skupin </a:t>
            </a:r>
            <a:r>
              <a:rPr lang="cs-CZ" dirty="0"/>
              <a:t>anebo k </a:t>
            </a:r>
            <a:r>
              <a:rPr lang="cs-CZ" i="1" dirty="0"/>
              <a:t>integraci </a:t>
            </a:r>
            <a:r>
              <a:rPr lang="cs-CZ" i="1" dirty="0" err="1"/>
              <a:t>marginalizovaných</a:t>
            </a:r>
            <a:r>
              <a:rPr lang="cs-CZ" i="1" dirty="0"/>
              <a:t> jednotlivců a skupin do společnosti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834689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 (malý, opravdu)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Najděte během 10 minut jednoho českého zástupce od každého druhu: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Servisní organizace</a:t>
            </a:r>
          </a:p>
          <a:p>
            <a:r>
              <a:rPr lang="cs-CZ" dirty="0" err="1"/>
              <a:t>Advokační</a:t>
            </a:r>
            <a:r>
              <a:rPr lang="cs-CZ" dirty="0"/>
              <a:t> organizace</a:t>
            </a:r>
          </a:p>
          <a:p>
            <a:r>
              <a:rPr lang="cs-CZ" dirty="0"/>
              <a:t>Zájmová organizace</a:t>
            </a:r>
          </a:p>
        </p:txBody>
      </p:sp>
    </p:spTree>
    <p:extLst>
      <p:ext uri="{BB962C8B-B14F-4D97-AF65-F5344CB8AC3E}">
        <p14:creationId xmlns:p14="http://schemas.microsoft.com/office/powerpoint/2010/main" val="2912570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Koncepce funkcí neziskových organizací v odborné literatuře podle autora </a:t>
            </a:r>
          </a:p>
        </p:txBody>
      </p:sp>
      <p:pic>
        <p:nvPicPr>
          <p:cNvPr id="7" name="Zástupný symbol pro obsah 6">
            <a:extLst>
              <a:ext uri="{FF2B5EF4-FFF2-40B4-BE49-F238E27FC236}">
                <a16:creationId xmlns:a16="http://schemas.microsoft.com/office/drawing/2014/main" id="{97B93015-9C40-4B33-B36C-EB88D2E3921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43264" y="2082800"/>
            <a:ext cx="9482567" cy="3530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09999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B9E6BB-7809-4D48-A1BD-938BC4F7F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jiných světů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3EFC058-BF5F-480E-B70D-4692178034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https://napocatku.cz/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3"/>
              </a:rPr>
              <a:t>https://www.youtube.com/watch?v=AZupVCunexU</a:t>
            </a:r>
            <a:endParaRPr lang="cs-CZ" dirty="0"/>
          </a:p>
          <a:p>
            <a:endParaRPr lang="cs-CZ" dirty="0"/>
          </a:p>
          <a:p>
            <a:r>
              <a:rPr lang="cs-CZ" dirty="0">
                <a:hlinkClick r:id="rId4"/>
              </a:rPr>
              <a:t>https://www.youtube.com/watch?v=tDrDzWLypJc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99740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Servisní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Kendall</a:t>
            </a:r>
            <a:r>
              <a:rPr lang="cs-CZ" dirty="0"/>
              <a:t> (2003: 92) uvádí, že servisní funkce znamená zajišťování „</a:t>
            </a:r>
            <a:r>
              <a:rPr lang="cs-CZ" i="1" dirty="0"/>
              <a:t>produkce ve sférách ekonomické aktivity, v nichž selhává trh i stát</a:t>
            </a:r>
            <a:r>
              <a:rPr lang="cs-CZ" dirty="0"/>
              <a:t>“, zčásti kvůli inherentním vlastnostem veřejných statků a zčásti kvůli nedostatku důvěry, ale také proto, že „</a:t>
            </a:r>
            <a:r>
              <a:rPr lang="cs-CZ" i="1" dirty="0"/>
              <a:t>někteří jednotlivci v nouzi nejsou schopni za službu zaplatit</a:t>
            </a:r>
            <a:r>
              <a:rPr lang="cs-CZ" dirty="0"/>
              <a:t>“. </a:t>
            </a:r>
          </a:p>
          <a:p>
            <a:pPr marL="0" indent="0">
              <a:buNone/>
            </a:pPr>
            <a:r>
              <a:rPr lang="cs-CZ" dirty="0" err="1"/>
              <a:t>Salamon</a:t>
            </a:r>
            <a:r>
              <a:rPr lang="cs-CZ" dirty="0"/>
              <a:t> et al. podobně tvrdí, že služby poskytované NO jsou díky svým veřejným či kolektivním vlastnostem „</a:t>
            </a:r>
            <a:r>
              <a:rPr lang="cs-CZ" i="1" dirty="0"/>
              <a:t>dostupné všem bez ohledu na to, zda za ně bylo zaplaceno nebo zda jejich konzumenti mají prostředky na zaplacení anebo proto, že vyžadují určitý prvek důvěry</a:t>
            </a:r>
            <a:r>
              <a:rPr lang="cs-CZ" dirty="0"/>
              <a:t>“ (</a:t>
            </a:r>
            <a:r>
              <a:rPr lang="cs-CZ" dirty="0" err="1"/>
              <a:t>Salamon</a:t>
            </a:r>
            <a:r>
              <a:rPr lang="cs-CZ" dirty="0"/>
              <a:t> et al. 2000: 5).</a:t>
            </a:r>
          </a:p>
        </p:txBody>
      </p:sp>
    </p:spTree>
    <p:extLst>
      <p:ext uri="{BB962C8B-B14F-4D97-AF65-F5344CB8AC3E}">
        <p14:creationId xmlns:p14="http://schemas.microsoft.com/office/powerpoint/2010/main" val="40912993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Servisní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Ne všechny služby poskytované NO jsou však kolektivně konzumovatelné, nerivalitní a nevylučitelné (</a:t>
            </a:r>
            <a:r>
              <a:rPr lang="cs-CZ" dirty="0" err="1"/>
              <a:t>Kendall</a:t>
            </a:r>
            <a:r>
              <a:rPr lang="cs-CZ" dirty="0"/>
              <a:t>/ Knapp 2000: 108). </a:t>
            </a:r>
          </a:p>
          <a:p>
            <a:pPr marL="0" indent="0">
              <a:buNone/>
            </a:pPr>
            <a:r>
              <a:rPr lang="cs-CZ" dirty="0" err="1"/>
              <a:t>Jenkins</a:t>
            </a:r>
            <a:r>
              <a:rPr lang="cs-CZ" dirty="0"/>
              <a:t> (1987: 297) konstatuje, že poskytování služeb „</a:t>
            </a:r>
            <a:r>
              <a:rPr lang="cs-CZ" i="1" dirty="0"/>
              <a:t>vytváří dělitelné neboli individuální užitky</a:t>
            </a:r>
            <a:r>
              <a:rPr lang="cs-CZ" dirty="0"/>
              <a:t>“, k nimž patří individuální hmotné statky (např. </a:t>
            </a:r>
            <a:r>
              <a:rPr lang="cs-CZ" i="1" dirty="0"/>
              <a:t>jídlo, čisté injekční stříkačky</a:t>
            </a:r>
            <a:r>
              <a:rPr lang="cs-CZ" dirty="0"/>
              <a:t>) i individuální nehmotné statky (</a:t>
            </a:r>
            <a:r>
              <a:rPr lang="cs-CZ" i="1" dirty="0"/>
              <a:t>poradenství, jazykové kursy pro imigranty</a:t>
            </a:r>
            <a:r>
              <a:rPr lang="cs-CZ" dirty="0"/>
              <a:t>). </a:t>
            </a:r>
          </a:p>
          <a:p>
            <a:pPr marL="0" indent="0">
              <a:buNone/>
            </a:pPr>
            <a:r>
              <a:rPr lang="cs-CZ" dirty="0"/>
              <a:t>Důležitým znakem servisní funkce je fakt, že „</a:t>
            </a:r>
            <a:r>
              <a:rPr lang="cs-CZ" i="1" dirty="0"/>
              <a:t>poskytování služby není podmíněno realizovanou změnou politiky</a:t>
            </a:r>
            <a:r>
              <a:rPr lang="cs-CZ" dirty="0"/>
              <a:t>“. Servisní funkce je tak „</a:t>
            </a:r>
            <a:r>
              <a:rPr lang="cs-CZ" i="1" dirty="0"/>
              <a:t>analyticky odlišná od </a:t>
            </a:r>
            <a:r>
              <a:rPr lang="cs-CZ" i="1" dirty="0" err="1"/>
              <a:t>advokační</a:t>
            </a:r>
            <a:r>
              <a:rPr lang="cs-CZ" i="1" dirty="0"/>
              <a:t> funkce</a:t>
            </a:r>
            <a:r>
              <a:rPr lang="cs-CZ" dirty="0"/>
              <a:t>“ (</a:t>
            </a:r>
            <a:r>
              <a:rPr lang="cs-CZ" dirty="0" err="1"/>
              <a:t>Jenkins</a:t>
            </a:r>
            <a:r>
              <a:rPr lang="cs-CZ" dirty="0"/>
              <a:t> 1987: 297).</a:t>
            </a:r>
          </a:p>
        </p:txBody>
      </p:sp>
    </p:spTree>
    <p:extLst>
      <p:ext uri="{BB962C8B-B14F-4D97-AF65-F5344CB8AC3E}">
        <p14:creationId xmlns:p14="http://schemas.microsoft.com/office/powerpoint/2010/main" val="33822367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Advokační</a:t>
            </a:r>
            <a:r>
              <a:rPr lang="cs-CZ" dirty="0"/>
              <a:t> funkce (funkce prosazování zájmů)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Úzké pojetí: „</a:t>
            </a:r>
            <a:r>
              <a:rPr lang="cs-CZ" i="1" dirty="0"/>
              <a:t>progresivní síly prosazující osvícenou a humánní sociální politiku</a:t>
            </a:r>
            <a:r>
              <a:rPr lang="cs-CZ" dirty="0"/>
              <a:t>“ (</a:t>
            </a:r>
            <a:r>
              <a:rPr lang="cs-CZ" dirty="0" err="1"/>
              <a:t>Kramer</a:t>
            </a:r>
            <a:r>
              <a:rPr lang="cs-CZ" dirty="0"/>
              <a:t> 1981: 212) nebo úkol „</a:t>
            </a:r>
            <a:r>
              <a:rPr lang="cs-CZ" i="1" dirty="0"/>
              <a:t>chránit práva a prosazovat zájmy specifických skupin – např. tělesně postižených, seniorů, dětí a žen</a:t>
            </a:r>
            <a:r>
              <a:rPr lang="cs-CZ" dirty="0"/>
              <a:t>“ (</a:t>
            </a:r>
            <a:r>
              <a:rPr lang="cs-CZ" dirty="0" err="1"/>
              <a:t>Salamon</a:t>
            </a:r>
            <a:r>
              <a:rPr lang="cs-CZ" dirty="0"/>
              <a:t>/</a:t>
            </a:r>
            <a:r>
              <a:rPr lang="cs-CZ" dirty="0" err="1"/>
              <a:t>Anheier</a:t>
            </a:r>
            <a:r>
              <a:rPr lang="cs-CZ" dirty="0"/>
              <a:t> 1996: 16)</a:t>
            </a:r>
          </a:p>
          <a:p>
            <a:pPr marL="0" indent="0">
              <a:buNone/>
            </a:pPr>
            <a:r>
              <a:rPr lang="cs-CZ" dirty="0"/>
              <a:t>Obecnější přístup: „</a:t>
            </a:r>
            <a:r>
              <a:rPr lang="cs-CZ" i="1" dirty="0"/>
              <a:t>každá činnost, která má za cíl změnu (veřejné) politiky nebo zajištění kolektivního statku</a:t>
            </a:r>
            <a:r>
              <a:rPr lang="cs-CZ" dirty="0"/>
              <a:t>“ (</a:t>
            </a:r>
            <a:r>
              <a:rPr lang="cs-CZ" dirty="0" err="1"/>
              <a:t>Jenkins</a:t>
            </a:r>
            <a:r>
              <a:rPr lang="cs-CZ" dirty="0"/>
              <a:t> 1987: 297)</a:t>
            </a:r>
          </a:p>
        </p:txBody>
      </p:sp>
    </p:spTree>
    <p:extLst>
      <p:ext uri="{BB962C8B-B14F-4D97-AF65-F5344CB8AC3E}">
        <p14:creationId xmlns:p14="http://schemas.microsoft.com/office/powerpoint/2010/main" val="16399796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Advokační</a:t>
            </a:r>
            <a:r>
              <a:rPr lang="cs-CZ" dirty="0"/>
              <a:t> funkce (funkce prosazování zájmů)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Advokační</a:t>
            </a:r>
            <a:r>
              <a:rPr lang="cs-CZ" dirty="0"/>
              <a:t> funkce zahrnuje veškeré aktivity, které „</a:t>
            </a:r>
            <a:r>
              <a:rPr lang="cs-CZ" i="1" dirty="0"/>
              <a:t>prosazují změny politiky nebo společenských podmínek</a:t>
            </a:r>
            <a:r>
              <a:rPr lang="cs-CZ" dirty="0"/>
              <a:t>“, „</a:t>
            </a:r>
            <a:r>
              <a:rPr lang="cs-CZ" i="1" dirty="0"/>
              <a:t>slouží jako prostředník mezi individuálním občanem a širším politickým děním, ... uvádějí skupinové požadavky do širšího veřejného povědomí a ... požadují politické nebo širší společenské změny, nejen jménem příslušníků vlastní skupiny ale i jménem celé veřejnosti</a:t>
            </a:r>
            <a:r>
              <a:rPr lang="cs-CZ" dirty="0"/>
              <a:t>“ (</a:t>
            </a:r>
            <a:r>
              <a:rPr lang="cs-CZ" dirty="0" err="1"/>
              <a:t>Salamon</a:t>
            </a:r>
            <a:r>
              <a:rPr lang="cs-CZ" dirty="0"/>
              <a:t> et al. 2000: 6). </a:t>
            </a:r>
          </a:p>
        </p:txBody>
      </p:sp>
    </p:spTree>
    <p:extLst>
      <p:ext uri="{BB962C8B-B14F-4D97-AF65-F5344CB8AC3E}">
        <p14:creationId xmlns:p14="http://schemas.microsoft.com/office/powerpoint/2010/main" val="5638548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Expresivní funkce/Funkce strážce hodnot/ Reprezentační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Ještě širší koncept než prosazování zájmů, protože „</a:t>
            </a:r>
            <a:r>
              <a:rPr lang="cs-CZ" i="1" dirty="0"/>
              <a:t>kromě politických a společenských zájmů, občanský sektor také plní širší expresivní funkci tím, že poskytuje nástroje k vyjádření velkého množství nejrůznějších pocitů a impulsů – uměleckých, duchovních, kulturních, etnických, sociálních a volnočasových“</a:t>
            </a:r>
            <a:r>
              <a:rPr lang="cs-CZ" dirty="0"/>
              <a:t> (</a:t>
            </a:r>
            <a:r>
              <a:rPr lang="cs-CZ" dirty="0" err="1"/>
              <a:t>Salamon</a:t>
            </a:r>
            <a:r>
              <a:rPr lang="cs-CZ" dirty="0"/>
              <a:t> et al. 2004: 23)</a:t>
            </a:r>
          </a:p>
          <a:p>
            <a:pPr marL="0" indent="0">
              <a:buNone/>
            </a:pPr>
            <a:r>
              <a:rPr lang="cs-CZ" dirty="0"/>
              <a:t>Na rozdíl od </a:t>
            </a:r>
            <a:r>
              <a:rPr lang="cs-CZ" dirty="0" err="1"/>
              <a:t>advokační</a:t>
            </a:r>
            <a:r>
              <a:rPr lang="cs-CZ" dirty="0"/>
              <a:t> funkce expresivní funkce nezahrnuje jen aktivity směřující k politické změně, ale také ty, které „</a:t>
            </a:r>
            <a:r>
              <a:rPr lang="cs-CZ" i="1" dirty="0"/>
              <a:t>nabízejí prostředky k vyjádření kulturních, duchovních, profesních nebo politických hodnot, zájmů a názorů</a:t>
            </a:r>
            <a:r>
              <a:rPr lang="cs-CZ" dirty="0"/>
              <a:t>“ (</a:t>
            </a:r>
            <a:r>
              <a:rPr lang="cs-CZ" dirty="0" err="1"/>
              <a:t>Salamon</a:t>
            </a:r>
            <a:r>
              <a:rPr lang="cs-CZ" dirty="0"/>
              <a:t> et al. 2004: 24).</a:t>
            </a:r>
          </a:p>
        </p:txBody>
      </p:sp>
    </p:spTree>
    <p:extLst>
      <p:ext uri="{BB962C8B-B14F-4D97-AF65-F5344CB8AC3E}">
        <p14:creationId xmlns:p14="http://schemas.microsoft.com/office/powerpoint/2010/main" val="4413902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4CC135-4BB5-467D-9560-9CF4AF05F6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Expresivní funkce/Funkce strážce hodnot/ Reprezentační funkce/Zájmová funkce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261E28F-B496-425D-8AFC-00CEE9230E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err="1"/>
              <a:t>Kramer</a:t>
            </a:r>
            <a:r>
              <a:rPr lang="cs-CZ" dirty="0"/>
              <a:t> zdůrazňuje v oblasti vyjadřování identity a zájmů roli „</a:t>
            </a:r>
            <a:r>
              <a:rPr lang="cs-CZ" i="1" dirty="0"/>
              <a:t>strážce hodnot</a:t>
            </a:r>
            <a:r>
              <a:rPr lang="cs-CZ" dirty="0"/>
              <a:t>“ (</a:t>
            </a:r>
            <a:r>
              <a:rPr lang="cs-CZ" dirty="0" err="1"/>
              <a:t>value</a:t>
            </a:r>
            <a:r>
              <a:rPr lang="cs-CZ" dirty="0"/>
              <a:t> </a:t>
            </a:r>
            <a:r>
              <a:rPr lang="cs-CZ" dirty="0" err="1"/>
              <a:t>guardian</a:t>
            </a:r>
            <a:r>
              <a:rPr lang="cs-CZ" dirty="0"/>
              <a:t> role), přičemž podle něj NO mají za úkol „</a:t>
            </a:r>
            <a:r>
              <a:rPr lang="cs-CZ" i="1" dirty="0"/>
              <a:t>chránit individuální a společenské hodnoty, podporovat občanskou angažovanost a rozvíjet vůdcovství</a:t>
            </a:r>
            <a:r>
              <a:rPr lang="cs-CZ" dirty="0"/>
              <a:t>“ (</a:t>
            </a:r>
            <a:r>
              <a:rPr lang="cs-CZ" dirty="0" err="1"/>
              <a:t>Kramer</a:t>
            </a:r>
            <a:r>
              <a:rPr lang="cs-CZ" dirty="0"/>
              <a:t> 1981: 9 a 193 ff)</a:t>
            </a:r>
          </a:p>
          <a:p>
            <a:pPr marL="0" indent="0">
              <a:buNone/>
            </a:pPr>
            <a:r>
              <a:rPr lang="cs-CZ" dirty="0"/>
              <a:t>Průsečíkem různých názorů různých autorů je podle </a:t>
            </a:r>
            <a:r>
              <a:rPr lang="cs-CZ" dirty="0" err="1"/>
              <a:t>Donoghue</a:t>
            </a:r>
            <a:r>
              <a:rPr lang="cs-CZ" dirty="0"/>
              <a:t> (2004: 4) definice, podle níž expresivní funkce zahrnuje aktivity zaměřené na „</a:t>
            </a:r>
            <a:r>
              <a:rPr lang="cs-CZ" i="1" dirty="0"/>
              <a:t>vyjádření určitých postojů, tradic, kultur a subkultur</a:t>
            </a:r>
            <a:r>
              <a:rPr lang="cs-CZ" dirty="0"/>
              <a:t>“ zainteresovanými jednotlivci, kteří se zapojují do práce formální nebo neformální skupiny nebo takovou skupinu sami vytvářejí. </a:t>
            </a:r>
          </a:p>
        </p:txBody>
      </p:sp>
    </p:spTree>
    <p:extLst>
      <p:ext uri="{BB962C8B-B14F-4D97-AF65-F5344CB8AC3E}">
        <p14:creationId xmlns:p14="http://schemas.microsoft.com/office/powerpoint/2010/main" val="259172428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1305</Words>
  <Application>Microsoft Office PowerPoint</Application>
  <PresentationFormat>Širokoúhlá obrazovka</PresentationFormat>
  <Paragraphs>59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Role neziskových organizací ve společnosti</vt:lpstr>
      <vt:lpstr>Koncepce funkcí neziskových organizací v odborné literatuře podle autora </vt:lpstr>
      <vt:lpstr>Příklady jiných světů</vt:lpstr>
      <vt:lpstr>Servisní funkce</vt:lpstr>
      <vt:lpstr>Servisní funkce</vt:lpstr>
      <vt:lpstr>Advokační funkce (funkce prosazování zájmů)</vt:lpstr>
      <vt:lpstr>Advokační funkce (funkce prosazování zájmů)</vt:lpstr>
      <vt:lpstr>Expresivní funkce/Funkce strážce hodnot/ Reprezentační funkce</vt:lpstr>
      <vt:lpstr>Expresivní funkce/Funkce strážce hodnot/ Reprezentační funkce/Zájmová funkce</vt:lpstr>
      <vt:lpstr>Charitativní funkce</vt:lpstr>
      <vt:lpstr>Filantropická funkce</vt:lpstr>
      <vt:lpstr>Inovační funkce</vt:lpstr>
      <vt:lpstr>Budování komunity/Pospolitost/Sociální kapitál</vt:lpstr>
      <vt:lpstr>Budování komunity/Pospolitost/Sociální kapitál</vt:lpstr>
      <vt:lpstr>Budování komunity/Pospolitost/Sociální kapitál</vt:lpstr>
      <vt:lpstr>Budování komunity/Pospolitost/Sociální kapitál</vt:lpstr>
      <vt:lpstr>Úkol (malý, opravdu)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Hyánek</dc:creator>
  <cp:lastModifiedBy>Vladimír Hyánek</cp:lastModifiedBy>
  <cp:revision>26</cp:revision>
  <dcterms:created xsi:type="dcterms:W3CDTF">2021-02-24T09:24:16Z</dcterms:created>
  <dcterms:modified xsi:type="dcterms:W3CDTF">2021-09-12T15:57:31Z</dcterms:modified>
</cp:coreProperties>
</file>