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27"/>
  </p:notesMasterIdLst>
  <p:handoutMasterIdLst>
    <p:handoutMasterId r:id="rId28"/>
  </p:handoutMasterIdLst>
  <p:sldIdLst>
    <p:sldId id="320" r:id="rId2"/>
    <p:sldId id="328" r:id="rId3"/>
    <p:sldId id="329" r:id="rId4"/>
    <p:sldId id="330" r:id="rId5"/>
    <p:sldId id="331" r:id="rId6"/>
    <p:sldId id="332" r:id="rId7"/>
    <p:sldId id="333" r:id="rId8"/>
    <p:sldId id="334" r:id="rId9"/>
    <p:sldId id="335" r:id="rId10"/>
    <p:sldId id="336" r:id="rId11"/>
    <p:sldId id="337" r:id="rId12"/>
    <p:sldId id="338" r:id="rId13"/>
    <p:sldId id="339" r:id="rId14"/>
    <p:sldId id="340" r:id="rId15"/>
    <p:sldId id="341" r:id="rId16"/>
    <p:sldId id="343" r:id="rId17"/>
    <p:sldId id="342" r:id="rId18"/>
    <p:sldId id="344" r:id="rId19"/>
    <p:sldId id="345" r:id="rId20"/>
    <p:sldId id="347" r:id="rId21"/>
    <p:sldId id="349" r:id="rId22"/>
    <p:sldId id="346" r:id="rId23"/>
    <p:sldId id="386" r:id="rId24"/>
    <p:sldId id="348" r:id="rId25"/>
    <p:sldId id="325" r:id="rId2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561" autoAdjust="0"/>
    <p:restoredTop sz="96754" autoAdjust="0"/>
  </p:normalViewPr>
  <p:slideViewPr>
    <p:cSldViewPr snapToGrid="0">
      <p:cViewPr varScale="1">
        <p:scale>
          <a:sx n="86" d="100"/>
          <a:sy n="86" d="100"/>
        </p:scale>
        <p:origin x="811" y="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52960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3" orient="horz" pos="2432" userDrawn="1">
          <p15:clr>
            <a:srgbClr val="FBAE40"/>
          </p15:clr>
        </p15:guide>
        <p15:guide id="4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  <p:pic>
        <p:nvPicPr>
          <p:cNvPr id="14" name="Obrázek 13">
            <a:extLst>
              <a:ext uri="{FF2B5EF4-FFF2-40B4-BE49-F238E27FC236}">
                <a16:creationId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0646555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8423711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6710432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2519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61767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707410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3" orient="horz" pos="3997" userDrawn="1">
          <p15:clr>
            <a:srgbClr val="FBAE40"/>
          </p15:clr>
        </p15:guide>
        <p15:guide id="4" pos="438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073832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263541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6275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3" orient="horz" pos="2886" userDrawn="1">
          <p15:clr>
            <a:srgbClr val="FBAE40"/>
          </p15:clr>
        </p15:guide>
        <p15:guide id="4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2587794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3" orient="horz" pos="3657" userDrawn="1">
          <p15:clr>
            <a:srgbClr val="FBAE40"/>
          </p15:clr>
        </p15:guide>
        <p15:guide id="4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  <p:pic>
        <p:nvPicPr>
          <p:cNvPr id="17" name="Obrázek 16">
            <a:extLst>
              <a:ext uri="{FF2B5EF4-FFF2-40B4-BE49-F238E27FC236}">
                <a16:creationId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0966542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3" orient="horz" pos="1049" userDrawn="1">
          <p15:clr>
            <a:srgbClr val="FBAE40"/>
          </p15:clr>
        </p15:guide>
        <p15:guide id="4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18656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3" orient="horz" pos="3158" userDrawn="1">
          <p15:clr>
            <a:srgbClr val="FBAE40"/>
          </p15:clr>
        </p15:guide>
        <p15:guide id="4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16028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3" orient="horz" pos="436" userDrawn="1">
          <p15:clr>
            <a:srgbClr val="FBAE40"/>
          </p15:clr>
        </p15:guide>
        <p15:guide id="4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  <p:extLst>
      <p:ext uri="{BB962C8B-B14F-4D97-AF65-F5344CB8AC3E}">
        <p14:creationId xmlns:p14="http://schemas.microsoft.com/office/powerpoint/2010/main" val="3843883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678" r:id="rId15"/>
    <p:sldLayoutId id="2147483684" r:id="rId16"/>
    <p:sldLayoutId id="2147483690" r:id="rId17"/>
    <p:sldLayoutId id="2147483685" r:id="rId18"/>
    <p:sldLayoutId id="2147483688" r:id="rId19"/>
    <p:sldLayoutId id="2147483674" r:id="rId20"/>
    <p:sldLayoutId id="2147483673" r:id="rId21"/>
    <p:sldLayoutId id="2147483676" r:id="rId22"/>
    <p:sldLayoutId id="2147483675" r:id="rId23"/>
    <p:sldLayoutId id="2147483677" r:id="rId24"/>
    <p:sldLayoutId id="2147483686" r:id="rId25"/>
    <p:sldLayoutId id="2147483691" r:id="rId26"/>
    <p:sldLayoutId id="2147483692" r:id="rId27"/>
    <p:sldLayoutId id="2147483693" r:id="rId28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30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049" userDrawn="1">
          <p15:clr>
            <a:srgbClr val="F26B43"/>
          </p15:clr>
        </p15:guide>
        <p15:guide id="4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ikane.cz/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ctpsr.econ.muni.cz/media/3295799/a5_sbornik_2015_bez_znacek.pdf" TargetMode="External"/><Relationship Id="rId2" Type="http://schemas.openxmlformats.org/officeDocument/2006/relationships/hyperlink" Target="http://www.fikane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tpsr.econ.muni.cz/media/3295767/proceedings_ctpsr_2018.pd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74000" cy="252000"/>
          </a:xfrm>
        </p:spPr>
        <p:txBody>
          <a:bodyPr/>
          <a:lstStyle/>
          <a:p>
            <a:r>
              <a:rPr lang="cs-CZ" dirty="0"/>
              <a:t>SPRb1218: Jakub Pejcal: jakub.pejcal@econ.muni.cz, CVNS, ESF MU</a:t>
            </a:r>
          </a:p>
          <a:p>
            <a:r>
              <a:rPr lang="cs-CZ" dirty="0"/>
              <a:t>16. 11. 2021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Účetnictví a ekonomické řízení</a:t>
            </a:r>
          </a:p>
        </p:txBody>
      </p:sp>
    </p:spTree>
    <p:extLst>
      <p:ext uri="{BB962C8B-B14F-4D97-AF65-F5344CB8AC3E}">
        <p14:creationId xmlns:p14="http://schemas.microsoft.com/office/powerpoint/2010/main" val="14097689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10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/>
              <a:t>Účetnictví v plném rozsahu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1400" dirty="0"/>
              <a:t>upraveno zákonem o účetnictví, resp. vyhláškou č. 504/2002 Sb.</a:t>
            </a:r>
          </a:p>
          <a:p>
            <a:pPr>
              <a:defRPr/>
            </a:pPr>
            <a:r>
              <a:rPr lang="cs-CZ" altLang="cs-CZ" sz="1400" dirty="0"/>
              <a:t>mohou vést všechny NNO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b="1" dirty="0"/>
              <a:t>„rozšíření“ zjednodušeného rozsahu spočívá v:</a:t>
            </a:r>
          </a:p>
          <a:p>
            <a:pPr>
              <a:defRPr/>
            </a:pPr>
            <a:r>
              <a:rPr lang="cs-CZ" altLang="cs-CZ" sz="1400" u="sng" dirty="0"/>
              <a:t>„úplný“ účetní rozvrh</a:t>
            </a:r>
            <a:r>
              <a:rPr lang="cs-CZ" altLang="cs-CZ" sz="1400" dirty="0"/>
              <a:t> (odlišnosti proti rozvrhu v ziskovém sektoru)</a:t>
            </a:r>
          </a:p>
          <a:p>
            <a:pPr>
              <a:defRPr/>
            </a:pPr>
            <a:r>
              <a:rPr lang="cs-CZ" altLang="cs-CZ" sz="1400" dirty="0"/>
              <a:t>práce účetním deníkem a hlavní knihou</a:t>
            </a:r>
          </a:p>
          <a:p>
            <a:pPr>
              <a:defRPr/>
            </a:pPr>
            <a:r>
              <a:rPr lang="cs-CZ" altLang="cs-CZ" sz="1400" dirty="0"/>
              <a:t>účetní závěrka coby komplexní přehled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dirty="0"/>
              <a:t> v podstatě tak, jak je zvykem pro ziskové organizace (se specifiky NNO)</a:t>
            </a:r>
          </a:p>
          <a:p>
            <a:pPr lvl="1">
              <a:defRPr/>
            </a:pPr>
            <a:r>
              <a:rPr lang="cs-CZ" altLang="cs-CZ" sz="1400" dirty="0"/>
              <a:t>„lepší“ uspořádání dat – více přehledné...</a:t>
            </a:r>
          </a:p>
          <a:p>
            <a:pPr lvl="1">
              <a:defRPr/>
            </a:pPr>
            <a:r>
              <a:rPr lang="cs-CZ" altLang="cs-CZ" sz="1400" dirty="0"/>
              <a:t>více výkazů, které jsou více podrobné…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dirty="0"/>
              <a:t>některé neziskové organizace však „dokonalé“ výkazy nepotřebují a z toho důvodu volí jednodušší formu vedení účetnictví</a:t>
            </a:r>
          </a:p>
          <a:p>
            <a:pPr>
              <a:defRPr/>
            </a:pPr>
            <a:endParaRPr lang="cs-CZ" altLang="cs-CZ" sz="1400" dirty="0"/>
          </a:p>
        </p:txBody>
      </p:sp>
    </p:spTree>
    <p:extLst>
      <p:ext uri="{BB962C8B-B14F-4D97-AF65-F5344CB8AC3E}">
        <p14:creationId xmlns:p14="http://schemas.microsoft.com/office/powerpoint/2010/main" val="17144347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11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/>
              <a:t>Účetní výkazy – podrobněji</a:t>
            </a:r>
            <a:br>
              <a:rPr lang="cs-CZ" sz="4000" dirty="0"/>
            </a:b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1400" u="sng" dirty="0"/>
              <a:t>výkaz zisku a ztráty</a:t>
            </a:r>
            <a:r>
              <a:rPr lang="cs-CZ" altLang="cs-CZ" sz="1400" dirty="0"/>
              <a:t> (údaje o nákladech a výnosech za rok činnosti organizace) v členění nákladů na hlavní a hospodářskou činnost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u="sng" dirty="0"/>
              <a:t>rozvaha</a:t>
            </a:r>
            <a:r>
              <a:rPr lang="cs-CZ" altLang="cs-CZ" sz="1400" dirty="0"/>
              <a:t> (bilance) – základní přehled o majetku organizace, způsobu jeho krytí a jeho vývoji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dirty="0"/>
              <a:t>příloha účetní závěrce – „doprovodný text k účetní závěrce“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dirty="0"/>
              <a:t>(přehled o peněžních tocích) – výkaz o změnách finančních prostředků podniku</a:t>
            </a:r>
          </a:p>
          <a:p>
            <a:pPr>
              <a:defRPr/>
            </a:pPr>
            <a:r>
              <a:rPr lang="cs-CZ" altLang="cs-CZ" sz="1400" dirty="0"/>
              <a:t>(přehled o změnách vlastního kapitálu) - …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dirty="0"/>
              <a:t>zveřejnění ve sbírce listin veřejných rejstříků, resp. ve výroční zprávě (pokud musí mít účetní závěrku ověřenou auditorem)</a:t>
            </a:r>
          </a:p>
          <a:p>
            <a:pPr lvl="1">
              <a:defRPr/>
            </a:pPr>
            <a:r>
              <a:rPr lang="cs-CZ" altLang="cs-CZ" sz="1050" dirty="0"/>
              <a:t>za rok 2014 nejpozději zveřejnit do 31/03/2016</a:t>
            </a:r>
          </a:p>
          <a:p>
            <a:pPr lvl="1">
              <a:defRPr/>
            </a:pPr>
            <a:r>
              <a:rPr lang="cs-CZ" altLang="cs-CZ" sz="1050" dirty="0"/>
              <a:t>za rok 2015 nejpozději zveřejnit do 30/11/2017</a:t>
            </a:r>
          </a:p>
          <a:p>
            <a:pPr marL="324000" lvl="1" indent="0">
              <a:buNone/>
              <a:defRPr/>
            </a:pPr>
            <a:r>
              <a:rPr lang="cs-CZ" altLang="cs-CZ" sz="1050" dirty="0"/>
              <a:t>	X</a:t>
            </a:r>
          </a:p>
          <a:p>
            <a:pPr lvl="1">
              <a:defRPr/>
            </a:pPr>
            <a:r>
              <a:rPr lang="cs-CZ" altLang="cs-CZ" sz="1050" dirty="0"/>
              <a:t>mikro a malé účetní jednotky nemusí zveřejňovat výkaz zisku a ztráty, pokud jim to neukládá zvláštní právní předpis</a:t>
            </a:r>
          </a:p>
          <a:p>
            <a:pPr>
              <a:defRPr/>
            </a:pPr>
            <a:endParaRPr lang="cs-CZ" altLang="cs-CZ" sz="1400" dirty="0"/>
          </a:p>
        </p:txBody>
      </p:sp>
    </p:spTree>
    <p:extLst>
      <p:ext uri="{BB962C8B-B14F-4D97-AF65-F5344CB8AC3E}">
        <p14:creationId xmlns:p14="http://schemas.microsoft.com/office/powerpoint/2010/main" val="36041625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/>
              <a:t>Jak vypadá účetní doklad 1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1400" dirty="0"/>
              <a:t>účetní doklad – záznam, kterým účetní jednotka prokazuje proběhlou skutečnost, slouží jako základ pro zápis v účetnictví </a:t>
            </a:r>
          </a:p>
          <a:p>
            <a:pPr marL="72000" indent="0">
              <a:buNone/>
              <a:defRPr/>
            </a:pPr>
            <a:r>
              <a:rPr lang="cs-CZ" altLang="cs-CZ" sz="1400" dirty="0"/>
              <a:t>									(tzv. účetní záznam)</a:t>
            </a:r>
          </a:p>
          <a:p>
            <a:pPr>
              <a:defRPr/>
            </a:pPr>
            <a:r>
              <a:rPr lang="cs-CZ" altLang="cs-CZ" sz="1400" dirty="0"/>
              <a:t>prvotní vs. druhotný (účetní) doklad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dirty="0"/>
              <a:t>příklady prvotních dokladů:		</a:t>
            </a:r>
          </a:p>
          <a:p>
            <a:pPr lvl="1">
              <a:defRPr/>
            </a:pPr>
            <a:r>
              <a:rPr lang="cs-CZ" altLang="cs-CZ" sz="1200" dirty="0"/>
              <a:t>paragon, nájemní smlouva;		</a:t>
            </a:r>
          </a:p>
          <a:p>
            <a:pPr lvl="1">
              <a:defRPr/>
            </a:pPr>
            <a:r>
              <a:rPr lang="cs-CZ" altLang="cs-CZ" sz="1200" dirty="0"/>
              <a:t>přijatá / vydaná faktura;			</a:t>
            </a:r>
          </a:p>
          <a:p>
            <a:pPr lvl="1">
              <a:defRPr/>
            </a:pPr>
            <a:r>
              <a:rPr lang="cs-CZ" altLang="cs-CZ" sz="1200" dirty="0"/>
              <a:t>výpis z běžného účtu;		</a:t>
            </a:r>
          </a:p>
          <a:p>
            <a:pPr lvl="1">
              <a:defRPr/>
            </a:pPr>
            <a:r>
              <a:rPr lang="cs-CZ" altLang="cs-CZ" sz="1200" dirty="0"/>
              <a:t>inventurní soupis.	</a:t>
            </a:r>
          </a:p>
          <a:p>
            <a:pPr marL="72000" indent="0">
              <a:buNone/>
              <a:defRPr/>
            </a:pPr>
            <a:r>
              <a:rPr lang="cs-CZ" altLang="cs-CZ" sz="1400" dirty="0"/>
              <a:t>	</a:t>
            </a:r>
          </a:p>
          <a:p>
            <a:pPr>
              <a:defRPr/>
            </a:pPr>
            <a:r>
              <a:rPr lang="cs-CZ" altLang="cs-CZ" sz="1400" dirty="0"/>
              <a:t>náležitosti prvotních (resp. účetních) dokladů:</a:t>
            </a:r>
          </a:p>
          <a:p>
            <a:pPr lvl="1">
              <a:defRPr/>
            </a:pPr>
            <a:r>
              <a:rPr lang="cs-CZ" altLang="cs-CZ" sz="1200" dirty="0"/>
              <a:t>(označení účetního dokladu),</a:t>
            </a:r>
          </a:p>
          <a:p>
            <a:pPr lvl="1">
              <a:defRPr/>
            </a:pPr>
            <a:r>
              <a:rPr lang="cs-CZ" altLang="cs-CZ" sz="1200" dirty="0"/>
              <a:t>obsah hospodářské (účetní) operace,</a:t>
            </a:r>
          </a:p>
          <a:p>
            <a:pPr lvl="1">
              <a:defRPr/>
            </a:pPr>
            <a:r>
              <a:rPr lang="cs-CZ" altLang="cs-CZ" sz="1200" dirty="0"/>
              <a:t>peněžní částka nebo informace o ceně za měrnou jednotku a vyjádření množství, </a:t>
            </a:r>
          </a:p>
          <a:p>
            <a:pPr lvl="1">
              <a:defRPr/>
            </a:pPr>
            <a:r>
              <a:rPr lang="cs-CZ" altLang="cs-CZ" sz="1200" dirty="0"/>
              <a:t>okamžik vystavení prvotního dokladu, </a:t>
            </a:r>
          </a:p>
          <a:p>
            <a:pPr lvl="1">
              <a:defRPr/>
            </a:pPr>
            <a:r>
              <a:rPr lang="cs-CZ" altLang="cs-CZ" sz="1200" dirty="0"/>
              <a:t>(okamžik uskutečnění účetního případu),</a:t>
            </a:r>
          </a:p>
          <a:p>
            <a:pPr lvl="1">
              <a:defRPr/>
            </a:pPr>
            <a:r>
              <a:rPr lang="cs-CZ" altLang="cs-CZ" sz="1200" dirty="0"/>
              <a:t>identifikace stran hospodářské operace,</a:t>
            </a:r>
          </a:p>
          <a:p>
            <a:pPr lvl="1">
              <a:defRPr/>
            </a:pPr>
            <a:r>
              <a:rPr lang="cs-CZ" altLang="cs-CZ" sz="1200" dirty="0"/>
              <a:t>(podpisový záznam osoby odpovědné za účetní případ a za zaúčtování). </a:t>
            </a:r>
          </a:p>
          <a:p>
            <a:pPr>
              <a:defRPr/>
            </a:pPr>
            <a:endParaRPr lang="cs-CZ" altLang="cs-CZ" sz="1400" dirty="0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9A70DE37-8C7C-462F-BD01-B03592BA33C0}"/>
              </a:ext>
            </a:extLst>
          </p:cNvPr>
          <p:cNvSpPr txBox="1">
            <a:spLocks noChangeArrowheads="1"/>
          </p:cNvSpPr>
          <p:nvPr/>
        </p:nvSpPr>
        <p:spPr>
          <a:xfrm>
            <a:off x="3464654" y="2968527"/>
            <a:ext cx="6652470" cy="106657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cs-CZ" altLang="cs-CZ" sz="1400" kern="0" dirty="0"/>
              <a:t>příklady účetních dokladů:		</a:t>
            </a:r>
          </a:p>
          <a:p>
            <a:pPr lvl="1">
              <a:defRPr/>
            </a:pPr>
            <a:r>
              <a:rPr lang="cs-CZ" altLang="cs-CZ" sz="1200" kern="0" dirty="0"/>
              <a:t>výdejový / příjmový pokladní doklad;</a:t>
            </a:r>
          </a:p>
          <a:p>
            <a:pPr lvl="1">
              <a:defRPr/>
            </a:pPr>
            <a:r>
              <a:rPr lang="cs-CZ" altLang="cs-CZ" sz="1200" kern="0" dirty="0"/>
              <a:t>přijatá / vydaná faktura;			</a:t>
            </a:r>
          </a:p>
          <a:p>
            <a:pPr lvl="1">
              <a:defRPr/>
            </a:pPr>
            <a:r>
              <a:rPr lang="cs-CZ" altLang="cs-CZ" sz="1200" kern="0" dirty="0"/>
              <a:t>výpis z běžného účtu;		</a:t>
            </a:r>
          </a:p>
          <a:p>
            <a:pPr lvl="1">
              <a:defRPr/>
            </a:pPr>
            <a:r>
              <a:rPr lang="cs-CZ" altLang="cs-CZ" sz="1200" kern="0" dirty="0"/>
              <a:t>interní doklad.	</a:t>
            </a:r>
          </a:p>
        </p:txBody>
      </p:sp>
    </p:spTree>
    <p:extLst>
      <p:ext uri="{BB962C8B-B14F-4D97-AF65-F5344CB8AC3E}">
        <p14:creationId xmlns:p14="http://schemas.microsoft.com/office/powerpoint/2010/main" val="5089040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13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/>
              <a:t>Jak vypadá účetní doklad 2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25754" y="5478010"/>
            <a:ext cx="8847446" cy="353989"/>
          </a:xfrm>
        </p:spPr>
        <p:txBody>
          <a:bodyPr/>
          <a:lstStyle/>
          <a:p>
            <a:pPr marL="324000" lvl="1" indent="0">
              <a:buNone/>
              <a:defRPr/>
            </a:pPr>
            <a:r>
              <a:rPr lang="cs-CZ" altLang="cs-CZ" sz="1400" dirty="0"/>
              <a:t>Účetní doklad				Prvotní doklad</a:t>
            </a:r>
          </a:p>
          <a:p>
            <a:pPr marL="324000" lvl="1" indent="0">
              <a:buNone/>
              <a:defRPr/>
            </a:pPr>
            <a:endParaRPr lang="cs-CZ" altLang="cs-CZ" sz="1400" dirty="0"/>
          </a:p>
          <a:p>
            <a:pPr marL="324000" lvl="1" indent="0">
              <a:buNone/>
              <a:defRPr/>
            </a:pPr>
            <a:r>
              <a:rPr lang="cs-CZ" altLang="cs-CZ" sz="1050" i="1" dirty="0"/>
              <a:t>(Metodika č. 8: Doklady v účetnictví (Junák)</a:t>
            </a:r>
          </a:p>
        </p:txBody>
      </p:sp>
      <p:pic>
        <p:nvPicPr>
          <p:cNvPr id="6" name="Picture 4">
            <a:extLst>
              <a:ext uri="{FF2B5EF4-FFF2-40B4-BE49-F238E27FC236}">
                <a16:creationId xmlns:a16="http://schemas.microsoft.com/office/drawing/2014/main" id="{E59762A5-A827-4A57-8FF4-F030EBD4BA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250" y="1637207"/>
            <a:ext cx="7429500" cy="324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747764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14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/>
              <a:t>Archivace účetních dokladů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1400" dirty="0"/>
              <a:t>účetní doklad – podklad, kterým účetní jednotka prokazuje proběhlou skutečnost, slouží jako základ pro zápis v účetnictví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endParaRPr lang="cs-CZ" altLang="cs-CZ" sz="1400" dirty="0"/>
          </a:p>
          <a:p>
            <a:pPr marL="72000" indent="0">
              <a:buNone/>
              <a:defRPr/>
            </a:pPr>
            <a:r>
              <a:rPr lang="cs-CZ" altLang="cs-CZ" sz="1400" dirty="0"/>
              <a:t>			</a:t>
            </a:r>
            <a:r>
              <a:rPr lang="cs-CZ" altLang="cs-CZ" sz="1050" dirty="0"/>
              <a:t>www.inkam.cz/SPRAVA-DOKUMENTU/Archivace-dokladu-podle-zakona.html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endParaRPr lang="cs-CZ" altLang="cs-CZ" sz="1400" dirty="0"/>
          </a:p>
        </p:txBody>
      </p:sp>
      <p:pic>
        <p:nvPicPr>
          <p:cNvPr id="6" name="Picture 4">
            <a:extLst>
              <a:ext uri="{FF2B5EF4-FFF2-40B4-BE49-F238E27FC236}">
                <a16:creationId xmlns:a16="http://schemas.microsoft.com/office/drawing/2014/main" id="{D367DBFE-4857-4971-BBB3-01005FFFF5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5656" y="2451825"/>
            <a:ext cx="5500688" cy="368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25558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15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/>
              <a:t>K čemu účetnictví také slouží? </a:t>
            </a:r>
            <a:br>
              <a:rPr lang="cs-CZ" altLang="cs-CZ" sz="4000" dirty="0"/>
            </a:br>
            <a:r>
              <a:rPr lang="cs-CZ" altLang="cs-CZ" sz="4000" dirty="0"/>
              <a:t>								 Zdanění NNO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numCol="2"/>
          <a:lstStyle/>
          <a:p>
            <a:pPr>
              <a:defRPr/>
            </a:pPr>
            <a:r>
              <a:rPr lang="cs-CZ" altLang="cs-CZ" sz="1400" dirty="0"/>
              <a:t>NNO jsou zdaňovány v tzv. specifickém daňovém režimu</a:t>
            </a:r>
          </a:p>
          <a:p>
            <a:pPr>
              <a:defRPr/>
            </a:pPr>
            <a:r>
              <a:rPr lang="cs-CZ" altLang="cs-CZ" sz="1400" dirty="0"/>
              <a:t>stát poskytuje NNO určité výhody – nepřímá podpora státem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dirty="0"/>
              <a:t>NOZ a veřejná prospěšnost – původní koncept vs. skutečnost </a:t>
            </a:r>
          </a:p>
          <a:p>
            <a:pPr marL="72000" indent="0">
              <a:buNone/>
              <a:defRPr/>
            </a:pPr>
            <a:r>
              <a:rPr lang="cs-CZ" altLang="cs-CZ" sz="1400" dirty="0"/>
              <a:t>    („veřejně prospěšný poplatník“ vymezený dle právní formy)</a:t>
            </a:r>
          </a:p>
          <a:p>
            <a:pPr marL="72000" indent="0">
              <a:buNone/>
              <a:defRPr/>
            </a:pPr>
            <a:r>
              <a:rPr lang="cs-CZ" altLang="cs-CZ" sz="1400" dirty="0"/>
              <a:t>    (negativní vymezení)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dirty="0"/>
              <a:t>proč specifický daňový režim?</a:t>
            </a:r>
          </a:p>
          <a:p>
            <a:pPr lvl="1">
              <a:defRPr/>
            </a:pPr>
            <a:r>
              <a:rPr lang="cs-CZ" altLang="cs-CZ" sz="1400" dirty="0"/>
              <a:t>NNO snižují výdaje státu</a:t>
            </a:r>
          </a:p>
          <a:p>
            <a:pPr lvl="1">
              <a:defRPr/>
            </a:pPr>
            <a:r>
              <a:rPr lang="cs-CZ" altLang="cs-CZ" sz="1400" dirty="0"/>
              <a:t>NNO představují dodatečné přínosy pro společnost </a:t>
            </a:r>
          </a:p>
          <a:p>
            <a:pPr marL="72000" indent="0">
              <a:buNone/>
              <a:defRPr/>
            </a:pPr>
            <a:r>
              <a:rPr lang="cs-CZ" altLang="cs-CZ" sz="1400" dirty="0"/>
              <a:t>   (poskytují služby za nulové nebo zvýhodněné ceny)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dirty="0"/>
              <a:t>Daň z příjmů právnických osob </a:t>
            </a:r>
            <a:r>
              <a:rPr lang="cs-CZ" altLang="cs-CZ" sz="1400" i="1" dirty="0"/>
              <a:t>(hlavní vs. vedlejší činnost)</a:t>
            </a:r>
          </a:p>
          <a:p>
            <a:pPr lvl="1">
              <a:defRPr/>
            </a:pPr>
            <a:r>
              <a:rPr lang="cs-CZ" altLang="cs-CZ" sz="1100" i="1" dirty="0"/>
              <a:t>jsou předmětem daně </a:t>
            </a:r>
            <a:r>
              <a:rPr lang="cs-CZ" altLang="cs-CZ" sz="800" i="1" dirty="0"/>
              <a:t>(např. příjmy z reklam, nájmů, úroky)</a:t>
            </a:r>
          </a:p>
          <a:p>
            <a:pPr lvl="1">
              <a:defRPr/>
            </a:pPr>
            <a:r>
              <a:rPr lang="cs-CZ" altLang="cs-CZ" sz="1100" i="1" dirty="0"/>
              <a:t>jsou předmětem daně ale jsou od daně osvobozené </a:t>
            </a:r>
            <a:r>
              <a:rPr lang="cs-CZ" altLang="cs-CZ" sz="800" i="1" dirty="0"/>
              <a:t>(např. členské příspěvky ze stanov)</a:t>
            </a:r>
          </a:p>
          <a:p>
            <a:pPr lvl="1">
              <a:defRPr/>
            </a:pPr>
            <a:r>
              <a:rPr lang="cs-CZ" altLang="cs-CZ" sz="1100" i="1" dirty="0"/>
              <a:t>nejsou předmětem daně </a:t>
            </a:r>
            <a:r>
              <a:rPr lang="cs-CZ" altLang="cs-CZ" sz="800" i="1" dirty="0"/>
              <a:t>(např. příjmy odpovídající výdejům, dotace, atd.)</a:t>
            </a:r>
          </a:p>
          <a:p>
            <a:pPr>
              <a:defRPr/>
            </a:pPr>
            <a:endParaRPr lang="cs-CZ" altLang="cs-CZ" sz="1400" i="1" dirty="0"/>
          </a:p>
          <a:p>
            <a:pPr>
              <a:defRPr/>
            </a:pPr>
            <a:r>
              <a:rPr lang="cs-CZ" altLang="cs-CZ" sz="1400" dirty="0"/>
              <a:t>Daň z přidané hodnoty </a:t>
            </a:r>
            <a:r>
              <a:rPr lang="cs-CZ" altLang="cs-CZ" sz="1400" i="1" dirty="0"/>
              <a:t>(za specifických podmínek se musí NNO stát plátcem DPH: ekonomická činnost, pořizuje zboží z jiného členského státu EU)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dirty="0"/>
              <a:t>Daň z nemovitých věcí </a:t>
            </a:r>
            <a:r>
              <a:rPr lang="cs-CZ" altLang="cs-CZ" sz="1400" i="1" dirty="0"/>
              <a:t>(osvobození při užívání pro účely organizace)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dirty="0"/>
              <a:t>Daň silniční </a:t>
            </a:r>
            <a:r>
              <a:rPr lang="cs-CZ" altLang="cs-CZ" sz="1400" i="1" dirty="0"/>
              <a:t>(pokud není zdaněna činnost, v rámci které je vozidlo užíváno, dojde k osvobození)</a:t>
            </a:r>
          </a:p>
          <a:p>
            <a:pPr>
              <a:defRPr/>
            </a:pPr>
            <a:endParaRPr lang="cs-CZ" altLang="cs-CZ" sz="1400" dirty="0"/>
          </a:p>
          <a:p>
            <a:pPr marL="72000" indent="0">
              <a:buNone/>
              <a:defRPr/>
            </a:pPr>
            <a:endParaRPr lang="cs-CZ" altLang="cs-CZ" sz="1400" dirty="0"/>
          </a:p>
          <a:p>
            <a:pPr marL="72000" indent="0">
              <a:buNone/>
              <a:defRPr/>
            </a:pPr>
            <a:endParaRPr lang="cs-CZ" altLang="cs-CZ" sz="1400" dirty="0"/>
          </a:p>
          <a:p>
            <a:pPr marL="72000" indent="0">
              <a:buNone/>
              <a:defRPr/>
            </a:pPr>
            <a:endParaRPr lang="cs-CZ" altLang="cs-CZ" sz="1400" dirty="0"/>
          </a:p>
        </p:txBody>
      </p:sp>
    </p:spTree>
    <p:extLst>
      <p:ext uri="{BB962C8B-B14F-4D97-AF65-F5344CB8AC3E}">
        <p14:creationId xmlns:p14="http://schemas.microsoft.com/office/powerpoint/2010/main" val="10099313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16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/>
              <a:t>K čemu účetnictví také slouží? </a:t>
            </a:r>
            <a:br>
              <a:rPr lang="cs-CZ" altLang="cs-CZ" sz="4000" dirty="0"/>
            </a:br>
            <a:r>
              <a:rPr lang="cs-CZ" altLang="cs-CZ" sz="4000" dirty="0"/>
              <a:t>		</a:t>
            </a:r>
            <a:r>
              <a:rPr lang="cs-CZ" altLang="cs-CZ" dirty="0"/>
              <a:t>      </a:t>
            </a:r>
            <a:r>
              <a:rPr lang="cs-CZ" altLang="cs-CZ" sz="4000" dirty="0"/>
              <a:t>	      </a:t>
            </a:r>
            <a:r>
              <a:rPr lang="cs-CZ" altLang="cs-CZ" dirty="0"/>
              <a:t>Podklad ekonomického řízení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numCol="1"/>
          <a:lstStyle/>
          <a:p>
            <a:pPr>
              <a:defRPr/>
            </a:pPr>
            <a:r>
              <a:rPr lang="cs-CZ" altLang="cs-CZ" sz="1400" b="1" dirty="0"/>
              <a:t>ekonomické řízení</a:t>
            </a:r>
            <a:r>
              <a:rPr lang="cs-CZ" altLang="cs-CZ" sz="1400" dirty="0"/>
              <a:t>:</a:t>
            </a:r>
            <a:r>
              <a:rPr lang="cs-CZ" altLang="cs-CZ" sz="1400" b="1" dirty="0"/>
              <a:t> </a:t>
            </a:r>
            <a:r>
              <a:rPr lang="cs-CZ" altLang="cs-CZ" sz="1400" dirty="0"/>
              <a:t>jakým způsobem lze využívat finanční prostředky v organizaci pro naplňování jejich cíle</a:t>
            </a:r>
          </a:p>
          <a:p>
            <a:pPr>
              <a:defRPr/>
            </a:pPr>
            <a:r>
              <a:rPr lang="cs-CZ" altLang="cs-CZ" sz="1400" b="1" dirty="0"/>
              <a:t>početnictví</a:t>
            </a:r>
            <a:r>
              <a:rPr lang="cs-CZ" altLang="cs-CZ" sz="1400" dirty="0"/>
              <a:t>: finanční účetnictví (a výkaznictví); vnitropodnikové/manažerské účetnictví; podniková statistika a rozbory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dirty="0"/>
              <a:t>jeden z hlavních nástrojů operativního finančního řízení všech organizací je </a:t>
            </a:r>
            <a:r>
              <a:rPr lang="cs-CZ" altLang="cs-CZ" sz="1400" b="1" dirty="0"/>
              <a:t>ROZPOČET</a:t>
            </a:r>
            <a:r>
              <a:rPr lang="cs-CZ" altLang="cs-CZ" sz="1400" dirty="0"/>
              <a:t>:</a:t>
            </a:r>
          </a:p>
          <a:p>
            <a:pPr lvl="1">
              <a:defRPr/>
            </a:pPr>
            <a:r>
              <a:rPr lang="cs-CZ" altLang="cs-CZ" sz="1400" dirty="0"/>
              <a:t>finanční plán (realistický předpoklad) – kolik peněz bude potřeba / kde peníze vezmeme</a:t>
            </a:r>
          </a:p>
          <a:p>
            <a:pPr lvl="1">
              <a:defRPr/>
            </a:pPr>
            <a:r>
              <a:rPr lang="cs-CZ" altLang="cs-CZ" sz="1400" dirty="0"/>
              <a:t>vyjádření cílů NNO v peněžních jednotkách</a:t>
            </a:r>
          </a:p>
          <a:p>
            <a:pPr lvl="1">
              <a:defRPr/>
            </a:pPr>
            <a:endParaRPr lang="cs-CZ" altLang="cs-CZ" sz="1400" dirty="0"/>
          </a:p>
          <a:p>
            <a:pPr lvl="1">
              <a:defRPr/>
            </a:pPr>
            <a:r>
              <a:rPr lang="cs-CZ" altLang="cs-CZ" sz="1400" dirty="0"/>
              <a:t>sestavován v kolektivu: zdola nahoru / shora dolů</a:t>
            </a:r>
          </a:p>
          <a:p>
            <a:pPr lvl="1">
              <a:defRPr/>
            </a:pPr>
            <a:endParaRPr lang="cs-CZ" altLang="cs-CZ" sz="1400" dirty="0"/>
          </a:p>
          <a:p>
            <a:pPr lvl="1">
              <a:defRPr/>
            </a:pPr>
            <a:r>
              <a:rPr lang="cs-CZ" altLang="cs-CZ" sz="1400" dirty="0"/>
              <a:t>různé metody: přírůstková metoda / metoda z nulové báze</a:t>
            </a:r>
          </a:p>
          <a:p>
            <a:pPr lvl="1">
              <a:defRPr/>
            </a:pPr>
            <a:r>
              <a:rPr lang="cs-CZ" altLang="cs-CZ" sz="1400" dirty="0"/>
              <a:t>různé podoby: krátkodobý / střednědobý / dlouhodobý; pevný / pružný; klouzavý / časově vymezený…</a:t>
            </a:r>
          </a:p>
          <a:p>
            <a:pPr lvl="1">
              <a:defRPr/>
            </a:pPr>
            <a:endParaRPr lang="cs-CZ" altLang="cs-CZ" sz="1400" dirty="0"/>
          </a:p>
          <a:p>
            <a:pPr lvl="1">
              <a:defRPr/>
            </a:pPr>
            <a:r>
              <a:rPr lang="cs-CZ" altLang="cs-CZ" sz="1400" dirty="0"/>
              <a:t>různé formy: programový (dělení celku podle jednotlivých aktivit) / zdrojový (náklady a k nim přiřazené výnosy)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dirty="0"/>
              <a:t>dalším základním nástrojem může být </a:t>
            </a:r>
            <a:r>
              <a:rPr lang="cs-CZ" altLang="cs-CZ" sz="1400" b="1" dirty="0"/>
              <a:t>CASHFLOW</a:t>
            </a:r>
            <a:r>
              <a:rPr lang="cs-CZ" altLang="cs-CZ" sz="1400" dirty="0"/>
              <a:t>:</a:t>
            </a:r>
          </a:p>
          <a:p>
            <a:pPr lvl="1">
              <a:defRPr/>
            </a:pPr>
            <a:r>
              <a:rPr lang="cs-CZ" altLang="cs-CZ" sz="1400" dirty="0"/>
              <a:t>přehled peněžních toků (kdy / kolik / kam / a hlavně kolik zbývá)</a:t>
            </a:r>
          </a:p>
          <a:p>
            <a:pPr marL="72000" indent="0">
              <a:buNone/>
              <a:defRPr/>
            </a:pPr>
            <a:endParaRPr lang="cs-CZ" altLang="cs-CZ" sz="1400" dirty="0"/>
          </a:p>
          <a:p>
            <a:pPr marL="72000" indent="0">
              <a:buNone/>
              <a:defRPr/>
            </a:pPr>
            <a:endParaRPr lang="cs-CZ" altLang="cs-CZ" sz="1400" dirty="0"/>
          </a:p>
        </p:txBody>
      </p:sp>
    </p:spTree>
    <p:extLst>
      <p:ext uri="{BB962C8B-B14F-4D97-AF65-F5344CB8AC3E}">
        <p14:creationId xmlns:p14="http://schemas.microsoft.com/office/powerpoint/2010/main" val="32841468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17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/>
              <a:t>Příklad programového rozpočtu</a:t>
            </a:r>
            <a:endParaRPr lang="cs-CZ" altLang="cs-CZ" dirty="0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6D688AA6-F338-4628-8A08-13D853E251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8931" y="1326474"/>
            <a:ext cx="6434138" cy="509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1031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18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/>
              <a:t>Příklad zdrojového rozpočtu</a:t>
            </a:r>
            <a:endParaRPr lang="cs-CZ" altLang="cs-CZ" dirty="0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1DE7C975-FEDB-4B92-B938-0EF3748A98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7362" y="1827466"/>
            <a:ext cx="8677275" cy="419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24969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19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/>
              <a:t>Příklad cashflow</a:t>
            </a:r>
            <a:endParaRPr lang="cs-CZ" alt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D9BEA6B-D1FE-4838-BD65-3747219198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808" y="1780945"/>
            <a:ext cx="11174384" cy="3296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7493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Obsah bloku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1800" dirty="0"/>
              <a:t>účetnictví NNO</a:t>
            </a:r>
          </a:p>
          <a:p>
            <a:pPr lvl="1">
              <a:defRPr/>
            </a:pPr>
            <a:r>
              <a:rPr lang="cs-CZ" altLang="cs-CZ" sz="1400" dirty="0"/>
              <a:t>účetnictví</a:t>
            </a:r>
          </a:p>
          <a:p>
            <a:pPr lvl="1">
              <a:defRPr/>
            </a:pPr>
            <a:r>
              <a:rPr lang="cs-CZ" altLang="cs-CZ" sz="1400" dirty="0"/>
              <a:t>účetní legislativa</a:t>
            </a:r>
          </a:p>
          <a:p>
            <a:pPr lvl="1">
              <a:defRPr/>
            </a:pPr>
            <a:r>
              <a:rPr lang="cs-CZ" altLang="cs-CZ" sz="1400" dirty="0"/>
              <a:t>specifika účetnictví NNO (rozsah, výkazy, doklady, archivace)</a:t>
            </a:r>
          </a:p>
          <a:p>
            <a:pPr>
              <a:defRPr/>
            </a:pPr>
            <a:endParaRPr lang="cs-CZ" altLang="cs-CZ" sz="1800" dirty="0"/>
          </a:p>
          <a:p>
            <a:pPr>
              <a:defRPr/>
            </a:pPr>
            <a:r>
              <a:rPr lang="cs-CZ" altLang="cs-CZ" sz="1800" dirty="0"/>
              <a:t>k čemu účetnictví také slouží?</a:t>
            </a:r>
          </a:p>
          <a:p>
            <a:pPr lvl="1">
              <a:defRPr/>
            </a:pPr>
            <a:r>
              <a:rPr lang="cs-CZ" altLang="cs-CZ" sz="1400" dirty="0"/>
              <a:t>zdanění NNO</a:t>
            </a:r>
          </a:p>
          <a:p>
            <a:pPr lvl="1">
              <a:defRPr/>
            </a:pPr>
            <a:r>
              <a:rPr lang="cs-CZ" altLang="cs-CZ" sz="1400" dirty="0"/>
              <a:t>podklad ekonomického řízení</a:t>
            </a:r>
          </a:p>
          <a:p>
            <a:pPr lvl="1"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800" dirty="0"/>
              <a:t>nástroje ekonomického řízení a finanční analýzy z rychlíku</a:t>
            </a:r>
          </a:p>
          <a:p>
            <a:pPr lvl="1">
              <a:defRPr/>
            </a:pPr>
            <a:r>
              <a:rPr lang="cs-CZ" altLang="cs-CZ" sz="1400" dirty="0"/>
              <a:t>základní nástroj ekonomického řízení – rozpočet</a:t>
            </a:r>
          </a:p>
          <a:p>
            <a:pPr lvl="1">
              <a:defRPr/>
            </a:pPr>
            <a:r>
              <a:rPr lang="cs-CZ" altLang="cs-CZ" sz="1400" dirty="0"/>
              <a:t>náklady v NNO (jejich kalkulace)</a:t>
            </a:r>
          </a:p>
          <a:p>
            <a:pPr lvl="1">
              <a:defRPr/>
            </a:pPr>
            <a:r>
              <a:rPr lang="cs-CZ" altLang="cs-CZ" sz="1400" dirty="0"/>
              <a:t>výnosy</a:t>
            </a:r>
            <a:r>
              <a:rPr lang="en-US" altLang="cs-CZ" sz="1400" dirty="0"/>
              <a:t> </a:t>
            </a:r>
            <a:r>
              <a:rPr lang="cs-CZ" altLang="cs-CZ" sz="1400" dirty="0"/>
              <a:t>v NNO</a:t>
            </a:r>
          </a:p>
          <a:p>
            <a:pPr lvl="1">
              <a:defRPr/>
            </a:pPr>
            <a:r>
              <a:rPr lang="cs-CZ" altLang="cs-CZ" sz="1400" dirty="0"/>
              <a:t>na cestě za finančním zdravím… finanční analýza ve vší obecnosti</a:t>
            </a:r>
          </a:p>
          <a:p>
            <a:pPr lvl="1">
              <a:defRPr/>
            </a:pPr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22714395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20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/>
              <a:t>Náklady (ekonomická rovina) v NNO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1400" b="1" dirty="0"/>
              <a:t>náklady </a:t>
            </a:r>
            <a:r>
              <a:rPr lang="cs-CZ" altLang="cs-CZ" sz="1400" dirty="0"/>
              <a:t>= peněžní vyjádření spotřebovaných výrobních faktorů</a:t>
            </a:r>
          </a:p>
          <a:p>
            <a:pPr>
              <a:defRPr/>
            </a:pPr>
            <a:r>
              <a:rPr lang="cs-CZ" altLang="cs-CZ" sz="1400" dirty="0"/>
              <a:t>představují jednu ze stran rozpočtu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dirty="0"/>
              <a:t>můžeme je rozlišovat podle druhu:</a:t>
            </a:r>
          </a:p>
          <a:p>
            <a:pPr>
              <a:defRPr/>
            </a:pPr>
            <a:r>
              <a:rPr lang="cs-CZ" altLang="cs-CZ" sz="1400" b="1" dirty="0"/>
              <a:t>přímé náklady </a:t>
            </a:r>
            <a:r>
              <a:rPr lang="cs-CZ" altLang="cs-CZ" sz="1400" dirty="0"/>
              <a:t>– lze snadno přiřadit k výkonu (například podělit počtem vyrobených kusů)</a:t>
            </a:r>
          </a:p>
          <a:p>
            <a:pPr>
              <a:defRPr/>
            </a:pPr>
            <a:r>
              <a:rPr lang="cs-CZ" altLang="cs-CZ" sz="1400" b="1" dirty="0"/>
              <a:t>režijní náklady </a:t>
            </a:r>
            <a:r>
              <a:rPr lang="cs-CZ" altLang="cs-CZ" sz="1400" dirty="0"/>
              <a:t>(nepřímé náklady) – k výkonu nelze přiřadit jednoduše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dirty="0"/>
              <a:t>kalkulace = přiřazování nákladů k jednotlivým výkonům organizace, různé metody (viz .</a:t>
            </a:r>
            <a:r>
              <a:rPr lang="cs-CZ" altLang="cs-CZ" sz="1400" dirty="0" err="1"/>
              <a:t>xls</a:t>
            </a:r>
            <a:r>
              <a:rPr lang="cs-CZ" altLang="cs-CZ" sz="1400" dirty="0"/>
              <a:t> soubor):</a:t>
            </a:r>
          </a:p>
          <a:p>
            <a:pPr lvl="1">
              <a:defRPr/>
            </a:pPr>
            <a:r>
              <a:rPr lang="cs-CZ" altLang="cs-CZ" sz="1400" dirty="0"/>
              <a:t>prostá metoda dělením </a:t>
            </a:r>
            <a:r>
              <a:rPr lang="cs-CZ" altLang="cs-CZ" sz="1400" i="1" dirty="0"/>
              <a:t>(rovnoměrné rozdělení mezi všechny kusy)</a:t>
            </a:r>
          </a:p>
          <a:p>
            <a:pPr lvl="1">
              <a:defRPr/>
            </a:pPr>
            <a:r>
              <a:rPr lang="cs-CZ" altLang="cs-CZ" sz="1400" dirty="0"/>
              <a:t>metoda dělením s poměrovými čísly </a:t>
            </a:r>
            <a:r>
              <a:rPr lang="cs-CZ" altLang="cs-CZ" sz="1400" i="1" dirty="0"/>
              <a:t>(rozdělení mezi výkony v poměru podle normy)</a:t>
            </a:r>
          </a:p>
          <a:p>
            <a:pPr lvl="1">
              <a:defRPr/>
            </a:pPr>
            <a:r>
              <a:rPr lang="cs-CZ" altLang="cs-CZ" sz="1400" dirty="0"/>
              <a:t>metoda přirážková </a:t>
            </a:r>
            <a:r>
              <a:rPr lang="cs-CZ" altLang="cs-CZ" sz="1400" i="1" dirty="0"/>
              <a:t>(rozdělení podle přirážky vyčíslené dle přímých nákladů)</a:t>
            </a:r>
          </a:p>
          <a:p>
            <a:pPr lvl="1">
              <a:defRPr/>
            </a:pPr>
            <a:r>
              <a:rPr lang="cs-CZ" altLang="cs-CZ" sz="1400" dirty="0"/>
              <a:t>...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dirty="0"/>
              <a:t>kalkulace coby základ </a:t>
            </a:r>
            <a:r>
              <a:rPr lang="cs-CZ" altLang="cs-CZ" sz="1400" b="1" dirty="0"/>
              <a:t>cenotvorby</a:t>
            </a:r>
          </a:p>
        </p:txBody>
      </p:sp>
    </p:spTree>
    <p:extLst>
      <p:ext uri="{BB962C8B-B14F-4D97-AF65-F5344CB8AC3E}">
        <p14:creationId xmlns:p14="http://schemas.microsoft.com/office/powerpoint/2010/main" val="12541417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21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/>
              <a:t>Příklad kalkulací</a:t>
            </a:r>
            <a:endParaRPr lang="cs-CZ" altLang="cs-CZ" dirty="0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36E0C0BD-515C-46DE-8F86-32C619277AE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4407" y="1465773"/>
            <a:ext cx="6263185" cy="414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20518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/>
              <a:t>Výnosy (ekonomická rovina) v NNO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1400" b="1" dirty="0"/>
              <a:t>výnosy </a:t>
            </a:r>
            <a:r>
              <a:rPr lang="cs-CZ" altLang="cs-CZ" sz="1400" dirty="0"/>
              <a:t>= peněžní vyjádření výkonů</a:t>
            </a:r>
          </a:p>
          <a:p>
            <a:pPr>
              <a:defRPr/>
            </a:pPr>
            <a:r>
              <a:rPr lang="cs-CZ" altLang="cs-CZ" sz="1400" dirty="0"/>
              <a:t>představují jednu ze stran rozpočtu 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dirty="0"/>
              <a:t>jaké finanční zdroje NNO má a v jaké výši je může očekávat?</a:t>
            </a:r>
          </a:p>
          <a:p>
            <a:pPr>
              <a:defRPr/>
            </a:pPr>
            <a:r>
              <a:rPr lang="cs-CZ" altLang="cs-CZ" sz="1400" dirty="0"/>
              <a:t>komplikované odhadnout výši výnosů</a:t>
            </a:r>
          </a:p>
          <a:p>
            <a:pPr>
              <a:defRPr/>
            </a:pPr>
            <a:r>
              <a:rPr lang="cs-CZ" altLang="cs-CZ" sz="1400" dirty="0"/>
              <a:t>základní </a:t>
            </a:r>
            <a:r>
              <a:rPr lang="cs-CZ" altLang="cs-CZ" sz="1400" b="1" dirty="0"/>
              <a:t>druhy</a:t>
            </a:r>
            <a:r>
              <a:rPr lang="cs-CZ" altLang="cs-CZ" sz="1400" dirty="0"/>
              <a:t> výnosů:</a:t>
            </a:r>
          </a:p>
          <a:p>
            <a:pPr lvl="1">
              <a:defRPr/>
            </a:pPr>
            <a:r>
              <a:rPr lang="cs-CZ" altLang="cs-CZ" sz="1400" dirty="0"/>
              <a:t>tržby za realizované výkony</a:t>
            </a:r>
          </a:p>
          <a:p>
            <a:pPr lvl="1">
              <a:defRPr/>
            </a:pPr>
            <a:r>
              <a:rPr lang="cs-CZ" altLang="cs-CZ" sz="1400" dirty="0"/>
              <a:t>dotace ze státního rozpočtu a z rozpočtů krajů a obcí</a:t>
            </a:r>
          </a:p>
          <a:p>
            <a:pPr lvl="1">
              <a:defRPr/>
            </a:pPr>
            <a:r>
              <a:rPr lang="cs-CZ" altLang="cs-CZ" sz="1400" dirty="0"/>
              <a:t>granty</a:t>
            </a:r>
          </a:p>
          <a:p>
            <a:pPr lvl="1">
              <a:defRPr/>
            </a:pPr>
            <a:r>
              <a:rPr lang="cs-CZ" altLang="cs-CZ" sz="1400" dirty="0"/>
              <a:t>dary fyzických a právnických osob</a:t>
            </a:r>
          </a:p>
          <a:p>
            <a:pPr lvl="1">
              <a:defRPr/>
            </a:pPr>
            <a:r>
              <a:rPr lang="cs-CZ" altLang="cs-CZ" sz="1400" dirty="0"/>
              <a:t>členské příspěvky</a:t>
            </a:r>
          </a:p>
          <a:p>
            <a:pPr lvl="1">
              <a:defRPr/>
            </a:pPr>
            <a:r>
              <a:rPr lang="cs-CZ" altLang="cs-CZ" sz="1400" dirty="0"/>
              <a:t>přijaté úroky</a:t>
            </a:r>
          </a:p>
          <a:p>
            <a:pPr lvl="1">
              <a:defRPr/>
            </a:pPr>
            <a:r>
              <a:rPr lang="cs-CZ" altLang="cs-CZ" sz="1400" dirty="0"/>
              <a:t>příjmy z reklam</a:t>
            </a:r>
          </a:p>
          <a:p>
            <a:pPr lvl="1">
              <a:defRPr/>
            </a:pPr>
            <a:r>
              <a:rPr lang="cs-CZ" altLang="cs-CZ" sz="1400" dirty="0"/>
              <a:t>veřejné sbírky</a:t>
            </a:r>
          </a:p>
          <a:p>
            <a:pPr lvl="1">
              <a:defRPr/>
            </a:pPr>
            <a:r>
              <a:rPr lang="cs-CZ" altLang="cs-CZ" sz="1400" dirty="0"/>
              <a:t>atd.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dirty="0"/>
              <a:t>rozlišujeme volné a vázané zdroje</a:t>
            </a:r>
          </a:p>
        </p:txBody>
      </p:sp>
    </p:spTree>
    <p:extLst>
      <p:ext uri="{BB962C8B-B14F-4D97-AF65-F5344CB8AC3E}">
        <p14:creationId xmlns:p14="http://schemas.microsoft.com/office/powerpoint/2010/main" val="29374594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23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/>
              <a:t>Pokročilejší nástroje…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numCol="1"/>
          <a:lstStyle/>
          <a:p>
            <a:pPr>
              <a:defRPr/>
            </a:pPr>
            <a:r>
              <a:rPr lang="cs-CZ" altLang="cs-CZ" sz="1400" b="1" dirty="0">
                <a:solidFill>
                  <a:schemeClr val="bg1">
                    <a:lumMod val="50000"/>
                  </a:schemeClr>
                </a:solidFill>
              </a:rPr>
              <a:t>ekonomické řízení</a:t>
            </a:r>
            <a:r>
              <a:rPr lang="cs-CZ" altLang="cs-CZ" sz="1400" dirty="0">
                <a:solidFill>
                  <a:schemeClr val="bg1">
                    <a:lumMod val="50000"/>
                  </a:schemeClr>
                </a:solidFill>
              </a:rPr>
              <a:t>:</a:t>
            </a:r>
            <a:r>
              <a:rPr lang="cs-CZ" altLang="cs-CZ" sz="14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s-CZ" altLang="cs-CZ" sz="1400" dirty="0">
                <a:solidFill>
                  <a:schemeClr val="bg1">
                    <a:lumMod val="50000"/>
                  </a:schemeClr>
                </a:solidFill>
              </a:rPr>
              <a:t>jakým způsobem lze využívat finanční prostředky v organizaci pro naplňování jejich cíle</a:t>
            </a:r>
          </a:p>
          <a:p>
            <a:pPr>
              <a:defRPr/>
            </a:pPr>
            <a:r>
              <a:rPr lang="cs-CZ" altLang="cs-CZ" sz="1400" b="1" dirty="0">
                <a:solidFill>
                  <a:schemeClr val="bg1">
                    <a:lumMod val="50000"/>
                  </a:schemeClr>
                </a:solidFill>
              </a:rPr>
              <a:t>početnictví</a:t>
            </a:r>
            <a:r>
              <a:rPr lang="cs-CZ" altLang="cs-CZ" sz="1400" dirty="0">
                <a:solidFill>
                  <a:schemeClr val="bg1">
                    <a:lumMod val="50000"/>
                  </a:schemeClr>
                </a:solidFill>
              </a:rPr>
              <a:t>: finanční účetnictví (a výkaznictví); vnitropodnikové/manažerské účetnictví; podniková statistika a rozbory</a:t>
            </a:r>
          </a:p>
          <a:p>
            <a:pPr marL="72000" indent="0">
              <a:buNone/>
              <a:defRPr/>
            </a:pPr>
            <a:endParaRPr lang="cs-CZ" altLang="cs-CZ" sz="1400" dirty="0"/>
          </a:p>
          <a:p>
            <a:pPr marL="72000" indent="0">
              <a:buNone/>
              <a:defRPr/>
            </a:pPr>
            <a:r>
              <a:rPr lang="cs-CZ" altLang="cs-CZ" sz="1400" dirty="0"/>
              <a:t>=&gt; od Finančního řízení, přes Finanční analýzu k Finančnímu zdraví</a:t>
            </a:r>
          </a:p>
          <a:p>
            <a:pPr>
              <a:defRPr/>
            </a:pPr>
            <a:endParaRPr lang="cs-CZ" altLang="cs-CZ" sz="1400" b="1" dirty="0"/>
          </a:p>
          <a:p>
            <a:pPr>
              <a:defRPr/>
            </a:pPr>
            <a:r>
              <a:rPr lang="cs-CZ" altLang="cs-CZ" sz="1400" b="1" dirty="0"/>
              <a:t>Finanční řízení: </a:t>
            </a:r>
          </a:p>
          <a:p>
            <a:pPr marL="72000" indent="0">
              <a:buNone/>
              <a:defRPr/>
            </a:pPr>
            <a:r>
              <a:rPr lang="en-US" altLang="cs-CZ" sz="1100" b="1" dirty="0" err="1"/>
              <a:t>cíl</a:t>
            </a:r>
            <a:r>
              <a:rPr lang="en-US" altLang="cs-CZ" sz="1100" dirty="0"/>
              <a:t>: </a:t>
            </a:r>
            <a:r>
              <a:rPr lang="en-US" altLang="cs-CZ" sz="1100" dirty="0" err="1"/>
              <a:t>zaměřit</a:t>
            </a:r>
            <a:r>
              <a:rPr lang="en-US" altLang="cs-CZ" sz="1100" dirty="0"/>
              <a:t> se </a:t>
            </a:r>
            <a:r>
              <a:rPr lang="en-US" altLang="cs-CZ" sz="1100" dirty="0" err="1"/>
              <a:t>na</a:t>
            </a:r>
            <a:r>
              <a:rPr lang="en-US" altLang="cs-CZ" sz="1100" dirty="0"/>
              <a:t> </a:t>
            </a:r>
            <a:r>
              <a:rPr lang="en-US" altLang="cs-CZ" sz="1100" dirty="0" err="1"/>
              <a:t>veškeré</a:t>
            </a:r>
            <a:r>
              <a:rPr lang="en-US" altLang="cs-CZ" sz="1100" dirty="0"/>
              <a:t> </a:t>
            </a:r>
            <a:r>
              <a:rPr lang="en-US" altLang="cs-CZ" sz="1100" dirty="0" err="1"/>
              <a:t>ekonomické</a:t>
            </a:r>
            <a:r>
              <a:rPr lang="en-US" altLang="cs-CZ" sz="1100" dirty="0"/>
              <a:t> </a:t>
            </a:r>
            <a:r>
              <a:rPr lang="en-US" altLang="cs-CZ" sz="1100" dirty="0" err="1"/>
              <a:t>vazby</a:t>
            </a:r>
            <a:r>
              <a:rPr lang="en-US" altLang="cs-CZ" sz="1100" dirty="0"/>
              <a:t> </a:t>
            </a:r>
            <a:r>
              <a:rPr lang="en-US" altLang="cs-CZ" sz="1100" dirty="0" err="1"/>
              <a:t>organizace</a:t>
            </a:r>
            <a:r>
              <a:rPr lang="en-US" altLang="cs-CZ" sz="1100" dirty="0"/>
              <a:t>, </a:t>
            </a:r>
            <a:r>
              <a:rPr lang="en-US" altLang="cs-CZ" sz="1100" dirty="0" err="1"/>
              <a:t>tak</a:t>
            </a:r>
            <a:r>
              <a:rPr lang="en-US" altLang="cs-CZ" sz="1100" dirty="0"/>
              <a:t> aby </a:t>
            </a:r>
            <a:r>
              <a:rPr lang="en-US" altLang="cs-CZ" sz="1100" dirty="0" err="1"/>
              <a:t>organi</a:t>
            </a:r>
            <a:r>
              <a:rPr lang="cs-CZ" altLang="cs-CZ" sz="1100" dirty="0"/>
              <a:t>z</a:t>
            </a:r>
            <a:r>
              <a:rPr lang="en-US" altLang="cs-CZ" sz="1100" dirty="0"/>
              <a:t>ace </a:t>
            </a:r>
            <a:r>
              <a:rPr lang="en-US" altLang="cs-CZ" sz="1100" dirty="0" err="1"/>
              <a:t>mohla</a:t>
            </a:r>
            <a:r>
              <a:rPr lang="en-US" altLang="cs-CZ" sz="1100" dirty="0"/>
              <a:t> </a:t>
            </a:r>
            <a:r>
              <a:rPr lang="en-US" altLang="cs-CZ" sz="1100" dirty="0" err="1"/>
              <a:t>naplňovat</a:t>
            </a:r>
            <a:r>
              <a:rPr lang="en-US" altLang="cs-CZ" sz="1100" dirty="0"/>
              <a:t> </a:t>
            </a:r>
            <a:r>
              <a:rPr lang="en-US" altLang="cs-CZ" sz="1100" dirty="0" err="1"/>
              <a:t>smysl</a:t>
            </a:r>
            <a:r>
              <a:rPr lang="en-US" altLang="cs-CZ" sz="1100" dirty="0"/>
              <a:t> </a:t>
            </a:r>
            <a:r>
              <a:rPr lang="en-US" altLang="cs-CZ" sz="1100" dirty="0" err="1"/>
              <a:t>své</a:t>
            </a:r>
            <a:r>
              <a:rPr lang="en-US" altLang="cs-CZ" sz="1100" dirty="0"/>
              <a:t> existence bez toho, </a:t>
            </a:r>
            <a:r>
              <a:rPr lang="en-US" altLang="cs-CZ" sz="1100" dirty="0" err="1"/>
              <a:t>aniž</a:t>
            </a:r>
            <a:r>
              <a:rPr lang="en-US" altLang="cs-CZ" sz="1100" dirty="0"/>
              <a:t> by </a:t>
            </a:r>
            <a:r>
              <a:rPr lang="en-US" altLang="cs-CZ" sz="1100" dirty="0" err="1"/>
              <a:t>byla</a:t>
            </a:r>
            <a:r>
              <a:rPr lang="en-US" altLang="cs-CZ" sz="1100" dirty="0"/>
              <a:t> </a:t>
            </a:r>
            <a:r>
              <a:rPr lang="en-US" altLang="cs-CZ" sz="1100" dirty="0" err="1"/>
              <a:t>ohrožena</a:t>
            </a:r>
            <a:r>
              <a:rPr lang="en-US" altLang="cs-CZ" sz="1100" dirty="0"/>
              <a:t> </a:t>
            </a:r>
            <a:r>
              <a:rPr lang="en-US" altLang="cs-CZ" sz="1100" dirty="0" err="1"/>
              <a:t>její</a:t>
            </a:r>
            <a:r>
              <a:rPr lang="en-US" altLang="cs-CZ" sz="1100" dirty="0"/>
              <a:t> </a:t>
            </a:r>
            <a:r>
              <a:rPr lang="en-US" altLang="cs-CZ" sz="1100" dirty="0" err="1"/>
              <a:t>finanční</a:t>
            </a:r>
            <a:r>
              <a:rPr lang="en-US" altLang="cs-CZ" sz="1100" dirty="0"/>
              <a:t> </a:t>
            </a:r>
            <a:r>
              <a:rPr lang="en-US" altLang="cs-CZ" sz="1100" dirty="0" err="1"/>
              <a:t>stabilita</a:t>
            </a:r>
            <a:endParaRPr lang="cs-CZ" altLang="cs-CZ" sz="1100" dirty="0"/>
          </a:p>
          <a:p>
            <a:pPr marL="72000" indent="0">
              <a:buNone/>
              <a:defRPr/>
            </a:pPr>
            <a:r>
              <a:rPr lang="en-US" altLang="cs-CZ" sz="1100" b="1" dirty="0" err="1"/>
              <a:t>aktivity</a:t>
            </a:r>
            <a:r>
              <a:rPr lang="en-US" altLang="cs-CZ" sz="1100" dirty="0"/>
              <a:t>: </a:t>
            </a:r>
            <a:r>
              <a:rPr lang="en-US" altLang="cs-CZ" sz="1100" dirty="0" err="1"/>
              <a:t>finanční</a:t>
            </a:r>
            <a:r>
              <a:rPr lang="en-US" altLang="cs-CZ" sz="1100" dirty="0"/>
              <a:t> </a:t>
            </a:r>
            <a:r>
              <a:rPr lang="en-US" altLang="cs-CZ" sz="1100" dirty="0" err="1"/>
              <a:t>plánování</a:t>
            </a:r>
            <a:r>
              <a:rPr lang="en-US" altLang="cs-CZ" sz="1100" dirty="0"/>
              <a:t> / </a:t>
            </a:r>
            <a:r>
              <a:rPr lang="en-US" altLang="cs-CZ" sz="1100" dirty="0" err="1"/>
              <a:t>rozhodování</a:t>
            </a:r>
            <a:r>
              <a:rPr lang="en-US" altLang="cs-CZ" sz="1100" dirty="0"/>
              <a:t> / </a:t>
            </a:r>
            <a:r>
              <a:rPr lang="en-US" altLang="cs-CZ" sz="1100" dirty="0" err="1"/>
              <a:t>operativní</a:t>
            </a:r>
            <a:r>
              <a:rPr lang="en-US" altLang="cs-CZ" sz="1100" dirty="0"/>
              <a:t> </a:t>
            </a:r>
            <a:r>
              <a:rPr lang="en-US" altLang="cs-CZ" sz="1100" dirty="0" err="1"/>
              <a:t>řízení</a:t>
            </a:r>
            <a:r>
              <a:rPr lang="en-US" altLang="cs-CZ" sz="1100" dirty="0"/>
              <a:t> / </a:t>
            </a:r>
            <a:r>
              <a:rPr lang="en-US" altLang="cs-CZ" sz="1100" u="sng" dirty="0" err="1"/>
              <a:t>analýza</a:t>
            </a:r>
            <a:r>
              <a:rPr lang="en-US" altLang="cs-CZ" sz="1100" dirty="0"/>
              <a:t> / </a:t>
            </a:r>
            <a:r>
              <a:rPr lang="en-US" altLang="cs-CZ" sz="1100" dirty="0" err="1"/>
              <a:t>kontrola</a:t>
            </a:r>
            <a:r>
              <a:rPr lang="en-US" altLang="cs-CZ" sz="1100" dirty="0"/>
              <a:t> </a:t>
            </a:r>
          </a:p>
          <a:p>
            <a:pPr>
              <a:defRPr/>
            </a:pPr>
            <a:endParaRPr lang="cs-CZ" altLang="cs-CZ" sz="1400" b="1" dirty="0"/>
          </a:p>
          <a:p>
            <a:pPr>
              <a:defRPr/>
            </a:pPr>
            <a:r>
              <a:rPr lang="cs-CZ" altLang="cs-CZ" sz="1400" b="1" dirty="0"/>
              <a:t>Finanční analýza: </a:t>
            </a:r>
          </a:p>
          <a:p>
            <a:pPr marL="72000" indent="0">
              <a:buNone/>
              <a:defRPr/>
            </a:pPr>
            <a:r>
              <a:rPr lang="cs-CZ" altLang="cs-CZ" sz="1100" b="1" dirty="0"/>
              <a:t>cíl: </a:t>
            </a:r>
            <a:r>
              <a:rPr lang="en-US" altLang="cs-CZ" sz="1100" dirty="0" err="1"/>
              <a:t>pomáhá</a:t>
            </a:r>
            <a:r>
              <a:rPr lang="en-US" altLang="cs-CZ" sz="1100" dirty="0"/>
              <a:t> z </a:t>
            </a:r>
            <a:r>
              <a:rPr lang="en-US" altLang="cs-CZ" sz="1100" dirty="0" err="1"/>
              <a:t>dostupných</a:t>
            </a:r>
            <a:r>
              <a:rPr lang="en-US" altLang="cs-CZ" sz="1100" dirty="0"/>
              <a:t> </a:t>
            </a:r>
            <a:r>
              <a:rPr lang="en-US" altLang="cs-CZ" sz="1100" dirty="0" err="1"/>
              <a:t>účetních</a:t>
            </a:r>
            <a:r>
              <a:rPr lang="en-US" altLang="cs-CZ" sz="1100" dirty="0"/>
              <a:t> </a:t>
            </a:r>
            <a:r>
              <a:rPr lang="en-US" altLang="cs-CZ" sz="1100" dirty="0" err="1"/>
              <a:t>dat</a:t>
            </a:r>
            <a:r>
              <a:rPr lang="en-US" altLang="cs-CZ" sz="1100" dirty="0"/>
              <a:t> </a:t>
            </a:r>
            <a:r>
              <a:rPr lang="en-US" altLang="cs-CZ" sz="1100" dirty="0" err="1"/>
              <a:t>získat</a:t>
            </a:r>
            <a:r>
              <a:rPr lang="cs-CZ" altLang="cs-CZ" sz="1100" dirty="0"/>
              <a:t> dodatečné</a:t>
            </a:r>
            <a:r>
              <a:rPr lang="en-US" altLang="cs-CZ" sz="1100" dirty="0"/>
              <a:t> </a:t>
            </a:r>
            <a:r>
              <a:rPr lang="en-US" altLang="cs-CZ" sz="1100" dirty="0" err="1"/>
              <a:t>informace</a:t>
            </a:r>
            <a:r>
              <a:rPr lang="en-US" altLang="cs-CZ" sz="1100" dirty="0"/>
              <a:t> </a:t>
            </a:r>
            <a:r>
              <a:rPr lang="en-US" altLang="cs-CZ" sz="1100" dirty="0" err="1"/>
              <a:t>např</a:t>
            </a:r>
            <a:r>
              <a:rPr lang="en-US" altLang="cs-CZ" sz="1100" dirty="0"/>
              <a:t>. pro </a:t>
            </a:r>
            <a:r>
              <a:rPr lang="en-US" altLang="cs-CZ" sz="1100" dirty="0" err="1"/>
              <a:t>posouzení</a:t>
            </a:r>
            <a:r>
              <a:rPr lang="en-US" altLang="cs-CZ" sz="1100" dirty="0"/>
              <a:t> </a:t>
            </a:r>
            <a:r>
              <a:rPr lang="en-US" altLang="cs-CZ" sz="1100" dirty="0" err="1"/>
              <a:t>finančního</a:t>
            </a:r>
            <a:r>
              <a:rPr lang="en-US" altLang="cs-CZ" sz="1100" dirty="0"/>
              <a:t> </a:t>
            </a:r>
            <a:r>
              <a:rPr lang="en-US" altLang="cs-CZ" sz="1100" dirty="0" err="1"/>
              <a:t>zdraví</a:t>
            </a:r>
            <a:r>
              <a:rPr lang="en-US" altLang="cs-CZ" sz="1100" dirty="0"/>
              <a:t> </a:t>
            </a:r>
            <a:r>
              <a:rPr lang="en-US" altLang="cs-CZ" sz="1100" dirty="0" err="1"/>
              <a:t>organizace</a:t>
            </a:r>
            <a:endParaRPr lang="cs-CZ" altLang="cs-CZ" sz="1100" dirty="0"/>
          </a:p>
          <a:p>
            <a:pPr marL="72000" indent="0">
              <a:buNone/>
              <a:defRPr/>
            </a:pPr>
            <a:r>
              <a:rPr lang="en-US" altLang="cs-CZ" sz="1100" b="1" dirty="0" err="1"/>
              <a:t>základní</a:t>
            </a:r>
            <a:r>
              <a:rPr lang="en-US" altLang="cs-CZ" sz="1100" b="1" dirty="0"/>
              <a:t> </a:t>
            </a:r>
            <a:r>
              <a:rPr lang="en-US" altLang="cs-CZ" sz="1100" b="1" dirty="0" err="1"/>
              <a:t>etapy</a:t>
            </a:r>
            <a:r>
              <a:rPr lang="en-US" altLang="cs-CZ" sz="1100" b="1" dirty="0"/>
              <a:t>:</a:t>
            </a:r>
            <a:r>
              <a:rPr lang="en-US" altLang="cs-CZ" sz="1100" dirty="0"/>
              <a:t> </a:t>
            </a:r>
            <a:r>
              <a:rPr lang="en-US" altLang="cs-CZ" sz="1100" dirty="0" err="1"/>
              <a:t>zjištění</a:t>
            </a:r>
            <a:r>
              <a:rPr lang="en-US" altLang="cs-CZ" sz="1100" dirty="0"/>
              <a:t> </a:t>
            </a:r>
            <a:r>
              <a:rPr lang="en-US" altLang="cs-CZ" sz="1100" dirty="0" err="1"/>
              <a:t>základních</a:t>
            </a:r>
            <a:r>
              <a:rPr lang="en-US" altLang="cs-CZ" sz="1100" dirty="0"/>
              <a:t> </a:t>
            </a:r>
            <a:r>
              <a:rPr lang="en-US" altLang="cs-CZ" sz="1100" dirty="0" err="1"/>
              <a:t>charakteristik</a:t>
            </a:r>
            <a:r>
              <a:rPr lang="en-US" altLang="cs-CZ" sz="1100" dirty="0"/>
              <a:t> / </a:t>
            </a:r>
            <a:r>
              <a:rPr lang="en-US" altLang="cs-CZ" sz="1100" dirty="0" err="1"/>
              <a:t>určení</a:t>
            </a:r>
            <a:r>
              <a:rPr lang="en-US" altLang="cs-CZ" sz="1100" dirty="0"/>
              <a:t> </a:t>
            </a:r>
            <a:r>
              <a:rPr lang="en-US" altLang="cs-CZ" sz="1100" dirty="0" err="1"/>
              <a:t>odchylek</a:t>
            </a:r>
            <a:r>
              <a:rPr lang="en-US" altLang="cs-CZ" sz="1100" dirty="0"/>
              <a:t> od </a:t>
            </a:r>
            <a:r>
              <a:rPr lang="en-US" altLang="cs-CZ" sz="1100" dirty="0" err="1"/>
              <a:t>standardů</a:t>
            </a:r>
            <a:r>
              <a:rPr lang="en-US" altLang="cs-CZ" sz="1100" dirty="0"/>
              <a:t> / </a:t>
            </a:r>
            <a:r>
              <a:rPr lang="en-US" altLang="cs-CZ" sz="1100" dirty="0" err="1"/>
              <a:t>podrobnější</a:t>
            </a:r>
            <a:r>
              <a:rPr lang="en-US" altLang="cs-CZ" sz="1100" dirty="0"/>
              <a:t> </a:t>
            </a:r>
            <a:r>
              <a:rPr lang="en-US" altLang="cs-CZ" sz="1100" dirty="0" err="1"/>
              <a:t>analýza</a:t>
            </a:r>
            <a:r>
              <a:rPr lang="en-US" altLang="cs-CZ" sz="1100" dirty="0"/>
              <a:t> </a:t>
            </a:r>
            <a:r>
              <a:rPr lang="en-US" altLang="cs-CZ" sz="1100" dirty="0" err="1"/>
              <a:t>zvolených</a:t>
            </a:r>
            <a:r>
              <a:rPr lang="en-US" altLang="cs-CZ" sz="1100" dirty="0"/>
              <a:t> </a:t>
            </a:r>
            <a:r>
              <a:rPr lang="en-US" altLang="cs-CZ" sz="1100" dirty="0" err="1"/>
              <a:t>oblastí</a:t>
            </a:r>
            <a:r>
              <a:rPr lang="en-US" altLang="cs-CZ" sz="1100" dirty="0"/>
              <a:t> / </a:t>
            </a:r>
            <a:r>
              <a:rPr lang="en-US" altLang="cs-CZ" sz="1100" dirty="0" err="1"/>
              <a:t>identifikace</a:t>
            </a:r>
            <a:r>
              <a:rPr lang="en-US" altLang="cs-CZ" sz="1100" dirty="0"/>
              <a:t> </a:t>
            </a:r>
            <a:r>
              <a:rPr lang="en-US" altLang="cs-CZ" sz="1100" dirty="0" err="1"/>
              <a:t>příčin</a:t>
            </a:r>
            <a:r>
              <a:rPr lang="en-US" altLang="cs-CZ" sz="1100" dirty="0"/>
              <a:t> </a:t>
            </a:r>
            <a:r>
              <a:rPr lang="en-US" altLang="cs-CZ" sz="1100" dirty="0" err="1"/>
              <a:t>nežádoucího</a:t>
            </a:r>
            <a:r>
              <a:rPr lang="en-US" altLang="cs-CZ" sz="1100" dirty="0"/>
              <a:t> </a:t>
            </a:r>
            <a:r>
              <a:rPr lang="en-US" altLang="cs-CZ" sz="1100" dirty="0" err="1"/>
              <a:t>stavu</a:t>
            </a:r>
            <a:endParaRPr lang="cs-CZ" altLang="cs-CZ" sz="1100" dirty="0"/>
          </a:p>
          <a:p>
            <a:pPr marL="72000" indent="0">
              <a:buNone/>
              <a:defRPr/>
            </a:pPr>
            <a:r>
              <a:rPr lang="en-US" sz="1100" b="1" dirty="0" err="1"/>
              <a:t>metodický</a:t>
            </a:r>
            <a:r>
              <a:rPr lang="en-US" sz="1100" b="1" dirty="0"/>
              <a:t> </a:t>
            </a:r>
            <a:r>
              <a:rPr lang="en-US" sz="1100" b="1" dirty="0" err="1"/>
              <a:t>aparát</a:t>
            </a:r>
            <a:r>
              <a:rPr lang="en-US" sz="1100" b="1" dirty="0"/>
              <a:t>:</a:t>
            </a:r>
            <a:r>
              <a:rPr lang="cs-CZ" sz="1100" b="1" dirty="0"/>
              <a:t> </a:t>
            </a:r>
            <a:r>
              <a:rPr lang="cs-CZ" sz="1100" dirty="0"/>
              <a:t>poměrové ukazatele /</a:t>
            </a:r>
            <a:r>
              <a:rPr lang="en-US" sz="1100" b="1" dirty="0"/>
              <a:t> </a:t>
            </a:r>
            <a:r>
              <a:rPr lang="en-US" sz="1100" dirty="0" err="1"/>
              <a:t>horizontální</a:t>
            </a:r>
            <a:r>
              <a:rPr lang="en-US" sz="1100" dirty="0"/>
              <a:t> </a:t>
            </a:r>
            <a:r>
              <a:rPr lang="en-US" sz="1100" dirty="0" err="1"/>
              <a:t>analýza</a:t>
            </a:r>
            <a:r>
              <a:rPr lang="en-US" sz="1100" dirty="0"/>
              <a:t> / </a:t>
            </a:r>
            <a:r>
              <a:rPr lang="en-US" sz="1100" dirty="0" err="1"/>
              <a:t>vertikální</a:t>
            </a:r>
            <a:r>
              <a:rPr lang="en-US" sz="1100" dirty="0"/>
              <a:t> </a:t>
            </a:r>
            <a:r>
              <a:rPr lang="en-US" sz="1100" dirty="0" err="1"/>
              <a:t>analýza</a:t>
            </a:r>
            <a:r>
              <a:rPr lang="en-US" sz="1100" dirty="0"/>
              <a:t> </a:t>
            </a:r>
            <a:r>
              <a:rPr lang="cs-CZ" sz="1100" dirty="0"/>
              <a:t>… sofistikovanější nástroje třeba jako </a:t>
            </a:r>
            <a:r>
              <a:rPr lang="en-US" sz="1100" dirty="0" err="1"/>
              <a:t>bonitní-bankrotní</a:t>
            </a:r>
            <a:r>
              <a:rPr lang="en-US" sz="1100" dirty="0"/>
              <a:t> </a:t>
            </a:r>
            <a:r>
              <a:rPr lang="en-US" sz="1100" dirty="0" err="1"/>
              <a:t>modely</a:t>
            </a:r>
            <a:endParaRPr lang="en-US" sz="1100" dirty="0"/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b="1" dirty="0" err="1"/>
              <a:t>Bonitní-bankrotní</a:t>
            </a:r>
            <a:r>
              <a:rPr lang="cs-CZ" altLang="cs-CZ" sz="1400" b="1" dirty="0"/>
              <a:t> modely</a:t>
            </a:r>
            <a:r>
              <a:rPr lang="cs-CZ" altLang="cs-CZ" sz="1400" dirty="0"/>
              <a:t>: </a:t>
            </a:r>
          </a:p>
          <a:p>
            <a:pPr marL="72000" indent="0">
              <a:buNone/>
              <a:defRPr/>
            </a:pPr>
            <a:r>
              <a:rPr lang="cs-CZ" altLang="cs-CZ" sz="1100" b="1" dirty="0"/>
              <a:t>cíl: </a:t>
            </a:r>
            <a:r>
              <a:rPr lang="cs-CZ" altLang="cs-CZ" sz="1100" dirty="0"/>
              <a:t>sofistikované nástroje pro zhodnocení aktuálního stavu a stanovení predikce </a:t>
            </a:r>
          </a:p>
          <a:p>
            <a:pPr marL="72000" indent="0">
              <a:buNone/>
              <a:defRPr/>
            </a:pPr>
            <a:r>
              <a:rPr lang="cs-CZ" altLang="cs-CZ" sz="1100" dirty="0"/>
              <a:t>viz třeba </a:t>
            </a:r>
            <a:r>
              <a:rPr lang="cs-CZ" altLang="cs-CZ" sz="1100" dirty="0">
                <a:hlinkClick r:id="rId2"/>
              </a:rPr>
              <a:t>www.fikane.cz</a:t>
            </a:r>
            <a:r>
              <a:rPr lang="cs-CZ" altLang="cs-CZ" sz="11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410520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24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1800" dirty="0"/>
              <a:t>účetnictví a zdanění NNO</a:t>
            </a:r>
          </a:p>
          <a:p>
            <a:pPr lvl="1">
              <a:defRPr/>
            </a:pPr>
            <a:r>
              <a:rPr lang="cs-CZ" altLang="cs-CZ" sz="1400" dirty="0"/>
              <a:t>účetnictví</a:t>
            </a:r>
          </a:p>
          <a:p>
            <a:pPr lvl="1">
              <a:defRPr/>
            </a:pPr>
            <a:r>
              <a:rPr lang="cs-CZ" altLang="cs-CZ" sz="1400" dirty="0"/>
              <a:t>účetní legislativa</a:t>
            </a:r>
          </a:p>
          <a:p>
            <a:pPr lvl="1">
              <a:defRPr/>
            </a:pPr>
            <a:r>
              <a:rPr lang="cs-CZ" altLang="cs-CZ" sz="1400" dirty="0"/>
              <a:t>specifika účetnictví NNO (rozsah, výkazy, doklady, archivace</a:t>
            </a:r>
            <a:r>
              <a:rPr lang="en-US" altLang="cs-CZ" sz="1400" dirty="0"/>
              <a:t>, </a:t>
            </a:r>
            <a:r>
              <a:rPr lang="en-US" altLang="cs-CZ" sz="1400" dirty="0" err="1"/>
              <a:t>zdanění</a:t>
            </a:r>
            <a:r>
              <a:rPr lang="cs-CZ" altLang="cs-CZ" sz="1400" dirty="0"/>
              <a:t>)</a:t>
            </a:r>
          </a:p>
          <a:p>
            <a:pPr>
              <a:defRPr/>
            </a:pPr>
            <a:endParaRPr lang="cs-CZ" altLang="cs-CZ" sz="1800" dirty="0"/>
          </a:p>
          <a:p>
            <a:pPr>
              <a:defRPr/>
            </a:pPr>
            <a:r>
              <a:rPr lang="cs-CZ" altLang="cs-CZ" sz="1800" dirty="0"/>
              <a:t>ekonomické řízení NNO</a:t>
            </a:r>
          </a:p>
          <a:p>
            <a:pPr lvl="1">
              <a:defRPr/>
            </a:pPr>
            <a:r>
              <a:rPr lang="cs-CZ" altLang="cs-CZ" sz="1400" dirty="0"/>
              <a:t>ekonomické řízení z teorie</a:t>
            </a:r>
          </a:p>
          <a:p>
            <a:pPr lvl="1">
              <a:defRPr/>
            </a:pPr>
            <a:r>
              <a:rPr lang="cs-CZ" altLang="cs-CZ" sz="1400" dirty="0"/>
              <a:t>základní nástroj ekonomického řízení – rozpočet</a:t>
            </a:r>
          </a:p>
          <a:p>
            <a:pPr lvl="1">
              <a:defRPr/>
            </a:pPr>
            <a:r>
              <a:rPr lang="cs-CZ" altLang="cs-CZ" sz="1400" dirty="0"/>
              <a:t>náklady v NNO (jejich kalkulace)</a:t>
            </a:r>
          </a:p>
          <a:p>
            <a:pPr lvl="1">
              <a:defRPr/>
            </a:pPr>
            <a:r>
              <a:rPr lang="cs-CZ" altLang="cs-CZ" sz="1400" dirty="0"/>
              <a:t>výnosy</a:t>
            </a:r>
            <a:r>
              <a:rPr lang="en-US" altLang="cs-CZ" sz="1400" dirty="0"/>
              <a:t> </a:t>
            </a:r>
            <a:r>
              <a:rPr lang="en-US" altLang="cs-CZ" sz="1400" dirty="0" err="1"/>
              <a:t>ve</a:t>
            </a:r>
            <a:r>
              <a:rPr lang="en-US" altLang="cs-CZ" sz="1400" dirty="0"/>
              <a:t> </a:t>
            </a:r>
            <a:r>
              <a:rPr lang="en-US" altLang="cs-CZ" sz="1400" dirty="0" err="1"/>
              <a:t>vší</a:t>
            </a:r>
            <a:r>
              <a:rPr lang="en-US" altLang="cs-CZ" sz="1400" dirty="0"/>
              <a:t> </a:t>
            </a:r>
            <a:r>
              <a:rPr lang="en-US" altLang="cs-CZ" sz="1400" dirty="0" err="1"/>
              <a:t>obecnosti</a:t>
            </a:r>
            <a:r>
              <a:rPr lang="cs-CZ" altLang="cs-CZ" sz="1400" dirty="0"/>
              <a:t> v NNO</a:t>
            </a:r>
          </a:p>
          <a:p>
            <a:pPr lvl="1">
              <a:defRPr/>
            </a:pPr>
            <a:r>
              <a:rPr lang="cs-CZ" altLang="cs-CZ" sz="1400" dirty="0"/>
              <a:t>je libo pokročilejší nástroje?</a:t>
            </a:r>
          </a:p>
          <a:p>
            <a:pPr lvl="1">
              <a:defRPr/>
            </a:pPr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22487373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Doporučená literatura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just">
              <a:buNone/>
            </a:pPr>
            <a:r>
              <a:rPr lang="cs-CZ" altLang="cs-CZ" sz="1400" dirty="0"/>
              <a:t>v textu zmiňovaná legislativa</a:t>
            </a:r>
          </a:p>
          <a:p>
            <a:pPr marL="72000" indent="0" algn="just">
              <a:buNone/>
            </a:pPr>
            <a:endParaRPr lang="cs-CZ" altLang="cs-CZ" sz="1400" dirty="0"/>
          </a:p>
          <a:p>
            <a:pPr marL="72000" indent="0" algn="just">
              <a:buNone/>
            </a:pPr>
            <a:r>
              <a:rPr lang="cs-CZ" altLang="cs-CZ" sz="1400" dirty="0"/>
              <a:t>DOBROZEMSKÝ, Václav a Jan STEJSKAL. </a:t>
            </a:r>
            <a:r>
              <a:rPr lang="cs-CZ" altLang="cs-CZ" sz="1400" i="1" dirty="0"/>
              <a:t>Nevýdělečné organizace v teorii. </a:t>
            </a:r>
            <a:r>
              <a:rPr lang="cs-CZ" altLang="cs-CZ" sz="1400" dirty="0"/>
              <a:t>2., aktualizované vydání. Praha: </a:t>
            </a:r>
            <a:r>
              <a:rPr lang="cs-CZ" altLang="cs-CZ" sz="1400" dirty="0" err="1"/>
              <a:t>Wolters</a:t>
            </a:r>
            <a:r>
              <a:rPr lang="cs-CZ" altLang="cs-CZ" sz="1400" dirty="0"/>
              <a:t> </a:t>
            </a:r>
            <a:r>
              <a:rPr lang="cs-CZ" altLang="cs-CZ" sz="1400" dirty="0" err="1"/>
              <a:t>Kluwer</a:t>
            </a:r>
            <a:r>
              <a:rPr lang="cs-CZ" altLang="cs-CZ" sz="1400" dirty="0"/>
              <a:t>, 2016. ISBN 978-80-7552-103-3.</a:t>
            </a:r>
          </a:p>
          <a:p>
            <a:pPr marL="72000" indent="0" algn="just">
              <a:buNone/>
            </a:pPr>
            <a:r>
              <a:rPr lang="cs-CZ" altLang="cs-CZ" sz="1400" dirty="0"/>
              <a:t>DOBROZEMSKÝ, Václav a Jan STEJSKAL</a:t>
            </a:r>
            <a:r>
              <a:rPr lang="cs-CZ" altLang="cs-CZ" sz="1400" i="1" dirty="0"/>
              <a:t>. Nevýdělečné organizace v praxi. </a:t>
            </a:r>
            <a:r>
              <a:rPr lang="cs-CZ" altLang="cs-CZ" sz="1400" dirty="0"/>
              <a:t>2., aktualizované vydání. Praha: </a:t>
            </a:r>
            <a:r>
              <a:rPr lang="cs-CZ" altLang="cs-CZ" sz="1400" dirty="0" err="1"/>
              <a:t>Wolters</a:t>
            </a:r>
            <a:r>
              <a:rPr lang="cs-CZ" altLang="cs-CZ" sz="1400" dirty="0"/>
              <a:t> </a:t>
            </a:r>
            <a:r>
              <a:rPr lang="cs-CZ" altLang="cs-CZ" sz="1400" dirty="0" err="1"/>
              <a:t>Kluwer</a:t>
            </a:r>
            <a:r>
              <a:rPr lang="cs-CZ" altLang="cs-CZ" sz="1400" dirty="0"/>
              <a:t>, 2017. ISBN 978-80-7552-476-8.</a:t>
            </a:r>
          </a:p>
          <a:p>
            <a:pPr marL="72000" indent="0" algn="just">
              <a:buNone/>
            </a:pPr>
            <a:endParaRPr lang="cs-CZ" altLang="cs-CZ" sz="1400" dirty="0"/>
          </a:p>
          <a:p>
            <a:pPr marL="72000" indent="0" algn="just">
              <a:buNone/>
            </a:pPr>
            <a:r>
              <a:rPr lang="cs-CZ" altLang="cs-CZ" sz="1400" dirty="0">
                <a:hlinkClick r:id="rId2"/>
              </a:rPr>
              <a:t>www.fikane.cz</a:t>
            </a:r>
            <a:r>
              <a:rPr lang="cs-CZ" altLang="cs-CZ" sz="1400" dirty="0"/>
              <a:t> (metodika)</a:t>
            </a:r>
          </a:p>
          <a:p>
            <a:pPr marL="72000" indent="0" algn="just">
              <a:buNone/>
            </a:pPr>
            <a:endParaRPr lang="cs-CZ" altLang="cs-CZ" sz="1400" dirty="0"/>
          </a:p>
          <a:p>
            <a:pPr marL="72000" indent="0" algn="just">
              <a:buNone/>
            </a:pPr>
            <a:r>
              <a:rPr lang="cs-CZ" altLang="cs-CZ" sz="1400" dirty="0"/>
              <a:t>Pro vážné zájemce:</a:t>
            </a:r>
          </a:p>
          <a:p>
            <a:pPr marL="72000" indent="0" algn="just">
              <a:buNone/>
            </a:pPr>
            <a:r>
              <a:rPr lang="cs-CZ" altLang="cs-CZ" sz="1400" dirty="0">
                <a:hlinkClick r:id="rId3"/>
              </a:rPr>
              <a:t>Pejcal &amp; Vyskočil, 2015</a:t>
            </a:r>
            <a:r>
              <a:rPr lang="cs-CZ" altLang="cs-CZ" sz="1400" dirty="0"/>
              <a:t> – o finanční analýze v případě obecně prospěšných společností </a:t>
            </a:r>
          </a:p>
          <a:p>
            <a:pPr marL="72000" indent="0" algn="just">
              <a:buNone/>
            </a:pPr>
            <a:r>
              <a:rPr lang="cs-CZ" altLang="cs-CZ" sz="1400" dirty="0">
                <a:hlinkClick r:id="rId4"/>
              </a:rPr>
              <a:t>Kolaříková &amp; Pejcal, 2018</a:t>
            </a:r>
            <a:r>
              <a:rPr lang="cs-CZ" altLang="cs-CZ" sz="1400" dirty="0"/>
              <a:t> – o finančním zdraví nadací</a:t>
            </a:r>
          </a:p>
          <a:p>
            <a:pPr marL="72000" indent="0" algn="just">
              <a:buNone/>
            </a:pPr>
            <a:r>
              <a:rPr lang="cs-CZ" altLang="cs-CZ" sz="1400" dirty="0"/>
              <a:t>Pejcal, 2021 – o konstrukci hodnotících a predikčních nástrojů NNO (až bude, tak bude)</a:t>
            </a:r>
          </a:p>
        </p:txBody>
      </p:sp>
    </p:spTree>
    <p:extLst>
      <p:ext uri="{BB962C8B-B14F-4D97-AF65-F5344CB8AC3E}">
        <p14:creationId xmlns:p14="http://schemas.microsoft.com/office/powerpoint/2010/main" val="1425199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3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Účetnictví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1600" dirty="0"/>
              <a:t>informační systém, který poskytuje základní informace o finančních aktivitách a stavu majetku účetní jednotky</a:t>
            </a:r>
          </a:p>
          <a:p>
            <a:pPr>
              <a:defRPr/>
            </a:pPr>
            <a:endParaRPr lang="cs-CZ" altLang="cs-CZ" sz="1600" dirty="0"/>
          </a:p>
          <a:p>
            <a:pPr>
              <a:defRPr/>
            </a:pPr>
            <a:r>
              <a:rPr lang="cs-CZ" altLang="cs-CZ" sz="1600" dirty="0"/>
              <a:t>účetnictví musí být (§ 8</a:t>
            </a:r>
            <a:r>
              <a:rPr lang="en-US" altLang="cs-CZ" sz="1600" dirty="0"/>
              <a:t>, 563/1991 Sb., </a:t>
            </a:r>
            <a:r>
              <a:rPr lang="cs-CZ" altLang="cs-CZ" sz="1600" dirty="0"/>
              <a:t>zákona o účetnictví): </a:t>
            </a:r>
          </a:p>
          <a:p>
            <a:pPr lvl="1">
              <a:defRPr/>
            </a:pPr>
            <a:r>
              <a:rPr lang="cs-CZ" altLang="cs-CZ" sz="1400" dirty="0"/>
              <a:t>správné (neodporuje zákonu),</a:t>
            </a:r>
          </a:p>
          <a:p>
            <a:pPr lvl="1">
              <a:defRPr/>
            </a:pPr>
            <a:r>
              <a:rPr lang="cs-CZ" altLang="cs-CZ" sz="1400" dirty="0"/>
              <a:t>úplné (obsahuje vše),</a:t>
            </a:r>
          </a:p>
          <a:p>
            <a:pPr lvl="1">
              <a:defRPr/>
            </a:pPr>
            <a:r>
              <a:rPr lang="cs-CZ" altLang="cs-CZ" sz="1400" dirty="0"/>
              <a:t>průkazné (navázáno na skutečnost),</a:t>
            </a:r>
          </a:p>
          <a:p>
            <a:pPr lvl="1">
              <a:defRPr/>
            </a:pPr>
            <a:r>
              <a:rPr lang="cs-CZ" altLang="cs-CZ" sz="1400" dirty="0"/>
              <a:t>srozumitelné (nadáno schopností jednoznačně určit informace), </a:t>
            </a:r>
          </a:p>
          <a:p>
            <a:pPr lvl="1">
              <a:defRPr/>
            </a:pPr>
            <a:r>
              <a:rPr lang="cs-CZ" altLang="cs-CZ" sz="1400" dirty="0"/>
              <a:t>trvalé (uchovatel informací).</a:t>
            </a:r>
          </a:p>
          <a:p>
            <a:pPr marL="72000" indent="0">
              <a:buNone/>
              <a:defRPr/>
            </a:pPr>
            <a:endParaRPr lang="cs-CZ" altLang="cs-CZ" sz="1800" dirty="0"/>
          </a:p>
          <a:p>
            <a:pPr>
              <a:defRPr/>
            </a:pPr>
            <a:r>
              <a:rPr lang="cs-CZ" altLang="cs-CZ" sz="1600" dirty="0"/>
              <a:t>účetnictví plní tyto funkce: </a:t>
            </a:r>
          </a:p>
          <a:p>
            <a:pPr lvl="1">
              <a:defRPr/>
            </a:pPr>
            <a:r>
              <a:rPr lang="cs-CZ" altLang="cs-CZ" sz="1400" dirty="0"/>
              <a:t>evidenční,</a:t>
            </a:r>
          </a:p>
          <a:p>
            <a:pPr lvl="1">
              <a:defRPr/>
            </a:pPr>
            <a:r>
              <a:rPr lang="cs-CZ" altLang="cs-CZ" sz="1400" dirty="0"/>
              <a:t>analyticko-vyhodnocovací,</a:t>
            </a:r>
          </a:p>
          <a:p>
            <a:pPr lvl="1">
              <a:defRPr/>
            </a:pPr>
            <a:r>
              <a:rPr lang="cs-CZ" altLang="cs-CZ" sz="1400" dirty="0"/>
              <a:t>kontrolní.</a:t>
            </a:r>
          </a:p>
          <a:p>
            <a:pPr lvl="1"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600" dirty="0"/>
              <a:t>uživatelé: interní vs. externí.</a:t>
            </a:r>
          </a:p>
          <a:p>
            <a:pPr lvl="1">
              <a:defRPr/>
            </a:pPr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2904525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4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/>
              <a:t>Legislativní úprava účetnictví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1400" dirty="0"/>
              <a:t>zákon č. 563/1991 Sb., o účetnictví ve znění pozdějších předpisů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dirty="0"/>
              <a:t>vyhláška č. 325/2015 Sb., kterou se provádějí některá ustanovení zákona o účetnictví, ve znění pozdějších předpisů, pro účetní jednotky, které vedou jednoduché účetnictví</a:t>
            </a:r>
          </a:p>
          <a:p>
            <a:pPr>
              <a:defRPr/>
            </a:pPr>
            <a:r>
              <a:rPr lang="cs-CZ" altLang="cs-CZ" sz="1400" dirty="0"/>
              <a:t>vyhláška č. 504/2002 Sb., kterou se provádějí některá ustanovení zákona o účetnictví pro účetní jednotky, jejichž hlavním předmětem činnosti není podnikání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dirty="0"/>
              <a:t>české účetní standardy pro účetní jednotky, u kterých hlavním předmětem činnosti není podnikání (standardy č. 401 – 414)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dirty="0"/>
              <a:t>vnitřní předpisy organizace (stanovy, organizační řád...)</a:t>
            </a:r>
          </a:p>
          <a:p>
            <a:pPr>
              <a:defRPr/>
            </a:pPr>
            <a:r>
              <a:rPr lang="cs-CZ" altLang="cs-CZ" sz="1400" dirty="0"/>
              <a:t>vnitřní směrnice organizace (o finančním řízení, o účetnictví...)</a:t>
            </a:r>
          </a:p>
        </p:txBody>
      </p:sp>
    </p:spTree>
    <p:extLst>
      <p:ext uri="{BB962C8B-B14F-4D97-AF65-F5344CB8AC3E}">
        <p14:creationId xmlns:p14="http://schemas.microsoft.com/office/powerpoint/2010/main" val="31833567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5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Vyhlášky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1600" dirty="0"/>
              <a:t>Kdo se jimi „řídí“?</a:t>
            </a:r>
          </a:p>
          <a:p>
            <a:pPr marL="72000" indent="0">
              <a:buNone/>
              <a:defRPr/>
            </a:pPr>
            <a:r>
              <a:rPr lang="cs-CZ" altLang="cs-CZ" sz="1200" dirty="0"/>
              <a:t>č. 504/2002 Sb.: politické strany a politická hnutí / spolky a pobočné spolky / církve a náboženské společnosti / obecně prospěšné společnosti / zájmová sdružení právnických osob / nadace, nadační fondy, ústavy / společenství vlastníků jednotek / veřejné vysoké školy / jiné účetní jednotky…</a:t>
            </a:r>
          </a:p>
          <a:p>
            <a:pPr>
              <a:defRPr/>
            </a:pPr>
            <a:endParaRPr lang="cs-CZ" altLang="cs-CZ" sz="1200" dirty="0"/>
          </a:p>
          <a:p>
            <a:pPr marL="72000" indent="0">
              <a:buNone/>
              <a:defRPr/>
            </a:pPr>
            <a:r>
              <a:rPr lang="cs-CZ" altLang="cs-CZ" sz="1200" dirty="0"/>
              <a:t>č. 325/2015 Sb.: spolky a pobočné spolky / odborové organizace, pobočné odborové organizace, mezinárodní odborové organizace nebo pobočné mezinárodní odborové organizace / organizace zaměstnavatelů, pobočné organizace zaměstnavatelů, mezinárodní organizace zaměstnavatelů nebo pobočné mezinárodní organizací zaměstnavatelů / církve, náboženské společnosti, resp. evidované právnické osoby / honební společenstva</a:t>
            </a:r>
          </a:p>
          <a:p>
            <a:pPr>
              <a:defRPr/>
            </a:pPr>
            <a:endParaRPr lang="cs-CZ" altLang="cs-CZ" sz="1600" dirty="0"/>
          </a:p>
          <a:p>
            <a:pPr>
              <a:defRPr/>
            </a:pPr>
            <a:r>
              <a:rPr lang="cs-CZ" altLang="cs-CZ" sz="1600" dirty="0"/>
              <a:t>Co upravují?</a:t>
            </a:r>
          </a:p>
          <a:p>
            <a:pPr lvl="1">
              <a:defRPr/>
            </a:pPr>
            <a:r>
              <a:rPr lang="cs-CZ" altLang="cs-CZ" sz="1400" dirty="0"/>
              <a:t>kdo je účetní jednotkou</a:t>
            </a:r>
          </a:p>
          <a:p>
            <a:pPr lvl="1">
              <a:defRPr/>
            </a:pPr>
            <a:r>
              <a:rPr lang="cs-CZ" altLang="cs-CZ" sz="1400" dirty="0"/>
              <a:t>co je předmětem účetnictví</a:t>
            </a:r>
          </a:p>
          <a:p>
            <a:pPr lvl="1">
              <a:defRPr/>
            </a:pPr>
            <a:r>
              <a:rPr lang="cs-CZ" altLang="cs-CZ" sz="1400" dirty="0"/>
              <a:t>jak vypadá účetní záznam</a:t>
            </a:r>
          </a:p>
          <a:p>
            <a:pPr lvl="1">
              <a:defRPr/>
            </a:pPr>
            <a:r>
              <a:rPr lang="cs-CZ" altLang="cs-CZ" sz="1400" dirty="0"/>
              <a:t>jak vypadá účetní závěrka</a:t>
            </a:r>
          </a:p>
          <a:p>
            <a:pPr lvl="1">
              <a:defRPr/>
            </a:pPr>
            <a:r>
              <a:rPr lang="cs-CZ" altLang="cs-CZ" sz="1400" dirty="0"/>
              <a:t>atd.</a:t>
            </a:r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27433061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6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/>
              <a:t>České účetní standardy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1200" dirty="0"/>
              <a:t>401 – účty a účtování na účtech</a:t>
            </a:r>
          </a:p>
          <a:p>
            <a:pPr>
              <a:defRPr/>
            </a:pPr>
            <a:r>
              <a:rPr lang="cs-CZ" altLang="cs-CZ" sz="1200" dirty="0"/>
              <a:t>402 – otevírání a uzavírání účetních knih</a:t>
            </a:r>
          </a:p>
          <a:p>
            <a:pPr>
              <a:defRPr/>
            </a:pPr>
            <a:r>
              <a:rPr lang="cs-CZ" altLang="cs-CZ" sz="1200" dirty="0"/>
              <a:t>403 – inventarizační rozdíly</a:t>
            </a:r>
          </a:p>
          <a:p>
            <a:pPr>
              <a:defRPr/>
            </a:pPr>
            <a:r>
              <a:rPr lang="cs-CZ" altLang="cs-CZ" sz="1200" dirty="0"/>
              <a:t>404 – kursové rozdíly</a:t>
            </a:r>
          </a:p>
          <a:p>
            <a:pPr>
              <a:defRPr/>
            </a:pPr>
            <a:r>
              <a:rPr lang="cs-CZ" altLang="cs-CZ" sz="1200" dirty="0"/>
              <a:t>405 – deriváty</a:t>
            </a:r>
          </a:p>
          <a:p>
            <a:pPr>
              <a:defRPr/>
            </a:pPr>
            <a:r>
              <a:rPr lang="cs-CZ" altLang="cs-CZ" sz="1200" dirty="0"/>
              <a:t>406 – cenné papíry, podíly a směnky</a:t>
            </a:r>
          </a:p>
          <a:p>
            <a:pPr>
              <a:defRPr/>
            </a:pPr>
            <a:r>
              <a:rPr lang="cs-CZ" altLang="cs-CZ" sz="1200" dirty="0"/>
              <a:t>407 – opravné položky k pohledávkám, rezervy a pohledávky po lhůtě splatnosti</a:t>
            </a:r>
          </a:p>
          <a:p>
            <a:pPr>
              <a:defRPr/>
            </a:pPr>
            <a:r>
              <a:rPr lang="cs-CZ" altLang="cs-CZ" sz="1200" dirty="0"/>
              <a:t>408 – krátkodobý finanční majetek a krátkodobé bankovní úvěry</a:t>
            </a:r>
          </a:p>
          <a:p>
            <a:pPr>
              <a:defRPr/>
            </a:pPr>
            <a:r>
              <a:rPr lang="cs-CZ" altLang="cs-CZ" sz="1200" dirty="0"/>
              <a:t>409 – dlouhodobý majetek</a:t>
            </a:r>
          </a:p>
          <a:p>
            <a:pPr>
              <a:defRPr/>
            </a:pPr>
            <a:r>
              <a:rPr lang="cs-CZ" altLang="cs-CZ" sz="1200" dirty="0"/>
              <a:t>410 – zásoby</a:t>
            </a:r>
          </a:p>
          <a:p>
            <a:pPr>
              <a:defRPr/>
            </a:pPr>
            <a:r>
              <a:rPr lang="cs-CZ" altLang="cs-CZ" sz="1200" dirty="0"/>
              <a:t>411 – zúčtovací vztahy</a:t>
            </a:r>
          </a:p>
          <a:p>
            <a:pPr>
              <a:defRPr/>
            </a:pPr>
            <a:r>
              <a:rPr lang="cs-CZ" altLang="cs-CZ" sz="1200" dirty="0"/>
              <a:t>412 – náklady a výnosy</a:t>
            </a:r>
          </a:p>
          <a:p>
            <a:pPr>
              <a:defRPr/>
            </a:pPr>
            <a:r>
              <a:rPr lang="cs-CZ" altLang="cs-CZ" sz="1200" dirty="0"/>
              <a:t>413 – vlastní zdroje a dlouhodobé závazky</a:t>
            </a:r>
          </a:p>
          <a:p>
            <a:pPr>
              <a:defRPr/>
            </a:pPr>
            <a:r>
              <a:rPr lang="cs-CZ" altLang="cs-CZ" sz="1200" dirty="0"/>
              <a:t>414 – přechod z jednoduchého účetnictví na účetnictví</a:t>
            </a:r>
          </a:p>
          <a:p>
            <a:pPr marL="72000" indent="0">
              <a:buNone/>
              <a:defRPr/>
            </a:pPr>
            <a:endParaRPr lang="cs-CZ" altLang="cs-CZ" sz="1200" dirty="0"/>
          </a:p>
          <a:p>
            <a:pPr marL="72000" indent="0">
              <a:buNone/>
              <a:defRPr/>
            </a:pPr>
            <a:r>
              <a:rPr lang="cs-CZ" altLang="cs-CZ" sz="1200" dirty="0"/>
              <a:t>(metody a postupy vedení účetnictví)</a:t>
            </a:r>
          </a:p>
          <a:p>
            <a:pPr lvl="1">
              <a:defRPr/>
            </a:pPr>
            <a:endParaRPr lang="cs-CZ" altLang="cs-CZ" sz="1200" dirty="0"/>
          </a:p>
        </p:txBody>
      </p:sp>
    </p:spTree>
    <p:extLst>
      <p:ext uri="{BB962C8B-B14F-4D97-AF65-F5344CB8AC3E}">
        <p14:creationId xmlns:p14="http://schemas.microsoft.com/office/powerpoint/2010/main" val="18879366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7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/>
              <a:t>Účetnictví NNO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1400" dirty="0"/>
              <a:t>NNO musí plně respektovat zákon o účetnictví (přechod od výdajového k akruálnímu principu)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dirty="0">
                <a:solidFill>
                  <a:schemeClr val="bg1">
                    <a:lumMod val="50000"/>
                  </a:schemeClr>
                </a:solidFill>
              </a:rPr>
              <a:t>výdajový princip (účtuji v okamžiku, kdy dojde ke změně stavu finančních prostředků)</a:t>
            </a:r>
          </a:p>
          <a:p>
            <a:pPr marL="72000" indent="0">
              <a:buNone/>
              <a:defRPr/>
            </a:pPr>
            <a:r>
              <a:rPr lang="cs-CZ" altLang="cs-CZ" sz="1400" dirty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cs-CZ" altLang="cs-CZ" sz="1400" i="1" dirty="0">
                <a:solidFill>
                  <a:schemeClr val="bg1">
                    <a:lumMod val="50000"/>
                  </a:schemeClr>
                </a:solidFill>
              </a:rPr>
              <a:t>výdaj: skutečně vydané prostředky</a:t>
            </a:r>
          </a:p>
          <a:p>
            <a:pPr marL="72000" indent="0">
              <a:buNone/>
              <a:defRPr/>
            </a:pPr>
            <a:r>
              <a:rPr lang="cs-CZ" altLang="cs-CZ" sz="1400" i="1" dirty="0">
                <a:solidFill>
                  <a:schemeClr val="bg1">
                    <a:lumMod val="50000"/>
                  </a:schemeClr>
                </a:solidFill>
              </a:rPr>
              <a:t>	příjem: skutečně přijaté prostředky</a:t>
            </a:r>
          </a:p>
          <a:p>
            <a:pPr>
              <a:defRPr/>
            </a:pPr>
            <a:r>
              <a:rPr lang="cs-CZ" altLang="cs-CZ" sz="1400" dirty="0">
                <a:solidFill>
                  <a:schemeClr val="bg1">
                    <a:lumMod val="50000"/>
                  </a:schemeClr>
                </a:solidFill>
              </a:rPr>
              <a:t>akruální princip (účtuji v okamžiku, kdy událost nastala – bez ohledu na změnu stavu finančních prostředků)</a:t>
            </a:r>
          </a:p>
          <a:p>
            <a:pPr marL="72000" indent="0">
              <a:buNone/>
              <a:defRPr/>
            </a:pPr>
            <a:r>
              <a:rPr lang="cs-CZ" altLang="cs-CZ" sz="1400" dirty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cs-CZ" altLang="cs-CZ" sz="1400" i="1" dirty="0">
                <a:solidFill>
                  <a:schemeClr val="bg1">
                    <a:lumMod val="50000"/>
                  </a:schemeClr>
                </a:solidFill>
              </a:rPr>
              <a:t>náklad: vznikají spotřebou zdrojů v peněžním vyjádření, neznamenají nutně výdaj prostředků</a:t>
            </a:r>
          </a:p>
          <a:p>
            <a:pPr marL="72000" indent="0">
              <a:buNone/>
              <a:defRPr/>
            </a:pPr>
            <a:r>
              <a:rPr lang="cs-CZ" altLang="cs-CZ" sz="1400" i="1" dirty="0">
                <a:solidFill>
                  <a:schemeClr val="bg1">
                    <a:lumMod val="50000"/>
                  </a:schemeClr>
                </a:solidFill>
              </a:rPr>
              <a:t>	výnos: hmotné toky v peněžním vyjádření, neznamenají nutně příjem prostředků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b="1" dirty="0"/>
              <a:t>formy účetnictví:</a:t>
            </a:r>
            <a:r>
              <a:rPr lang="cs-CZ" altLang="cs-CZ" sz="1400" dirty="0"/>
              <a:t>		jednoduché účetnictví                  X                 podvojné účetnictví</a:t>
            </a:r>
          </a:p>
          <a:p>
            <a:pPr marL="72000" indent="0">
              <a:buNone/>
              <a:defRPr/>
            </a:pPr>
            <a:r>
              <a:rPr lang="cs-CZ" altLang="cs-CZ" sz="1400" dirty="0"/>
              <a:t>			                                                               (zjednodušený X plný rozsah)</a:t>
            </a:r>
          </a:p>
        </p:txBody>
      </p:sp>
    </p:spTree>
    <p:extLst>
      <p:ext uri="{BB962C8B-B14F-4D97-AF65-F5344CB8AC3E}">
        <p14:creationId xmlns:p14="http://schemas.microsoft.com/office/powerpoint/2010/main" val="1939307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8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 err="1"/>
              <a:t>Jednodu</a:t>
            </a:r>
            <a:r>
              <a:rPr lang="en-US" altLang="cs-CZ" sz="4000" dirty="0" err="1"/>
              <a:t>ché</a:t>
            </a:r>
            <a:r>
              <a:rPr lang="en-US" altLang="cs-CZ" sz="4000" dirty="0"/>
              <a:t> </a:t>
            </a:r>
            <a:r>
              <a:rPr lang="cs-CZ" altLang="cs-CZ" sz="4000" dirty="0"/>
              <a:t>účetnictví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1400" dirty="0"/>
              <a:t>upraveno zákonem o účetnictví, resp. vyhláškou č. 325/2015 Sb.</a:t>
            </a:r>
          </a:p>
          <a:p>
            <a:pPr>
              <a:defRPr/>
            </a:pPr>
            <a:r>
              <a:rPr lang="cs-CZ" altLang="cs-CZ" sz="1400" dirty="0"/>
              <a:t>mohou vést vybrané NNO:</a:t>
            </a:r>
          </a:p>
          <a:p>
            <a:pPr marL="72000" indent="0">
              <a:buNone/>
              <a:defRPr/>
            </a:pPr>
            <a:r>
              <a:rPr lang="cs-CZ" altLang="cs-CZ" sz="1400" i="1" dirty="0"/>
              <a:t>spolek a pobočný spolek, odborová organizace, organizace zaměstnavatelů, církve a náboženské společnosti a honební společenstva</a:t>
            </a:r>
          </a:p>
          <a:p>
            <a:pPr>
              <a:defRPr/>
            </a:pPr>
            <a:r>
              <a:rPr lang="cs-CZ" altLang="cs-CZ" sz="1400" b="1" dirty="0"/>
              <a:t>za předpokladu, že: </a:t>
            </a:r>
          </a:p>
          <a:p>
            <a:pPr lvl="1">
              <a:defRPr/>
            </a:pPr>
            <a:r>
              <a:rPr lang="cs-CZ" altLang="cs-CZ" sz="1400" dirty="0"/>
              <a:t>nejsou plátcem DPH; </a:t>
            </a:r>
          </a:p>
          <a:p>
            <a:pPr lvl="1">
              <a:defRPr/>
            </a:pPr>
            <a:r>
              <a:rPr lang="cs-CZ" altLang="cs-CZ" sz="1400" dirty="0"/>
              <a:t>jejich celkové příjmy nepřesáhnou 3 mil. Kč; </a:t>
            </a:r>
          </a:p>
          <a:p>
            <a:pPr lvl="1">
              <a:defRPr/>
            </a:pPr>
            <a:r>
              <a:rPr lang="cs-CZ" altLang="cs-CZ" sz="1400" dirty="0"/>
              <a:t>hodnota jejich majetku nepřesáhne 3 mil. Kč.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dirty="0"/>
              <a:t>předmětem jsou příjmy a výdaje, majetek a závazky 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u="sng" dirty="0"/>
              <a:t>peněžní deník</a:t>
            </a:r>
          </a:p>
          <a:p>
            <a:pPr>
              <a:defRPr/>
            </a:pPr>
            <a:r>
              <a:rPr lang="cs-CZ" altLang="cs-CZ" sz="1400" dirty="0"/>
              <a:t>kniha pohledávek a kniha závazků</a:t>
            </a:r>
          </a:p>
          <a:p>
            <a:pPr>
              <a:defRPr/>
            </a:pPr>
            <a:r>
              <a:rPr lang="cs-CZ" altLang="cs-CZ" sz="1400" dirty="0"/>
              <a:t>pomocné knihy o ostatních složkách majetku</a:t>
            </a:r>
          </a:p>
          <a:p>
            <a:pPr>
              <a:defRPr/>
            </a:pPr>
            <a:r>
              <a:rPr lang="cs-CZ" altLang="cs-CZ" sz="1400" u="sng" dirty="0"/>
              <a:t>přehled o majetku a závazcích a přehled o příjmech a výdajích</a:t>
            </a:r>
          </a:p>
          <a:p>
            <a:pPr>
              <a:defRPr/>
            </a:pPr>
            <a:endParaRPr lang="cs-CZ" altLang="cs-CZ" sz="1400" dirty="0"/>
          </a:p>
        </p:txBody>
      </p:sp>
    </p:spTree>
    <p:extLst>
      <p:ext uri="{BB962C8B-B14F-4D97-AF65-F5344CB8AC3E}">
        <p14:creationId xmlns:p14="http://schemas.microsoft.com/office/powerpoint/2010/main" val="40654546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9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/>
              <a:t>Zjednodušený </a:t>
            </a:r>
            <a:r>
              <a:rPr lang="cs-CZ" altLang="cs-CZ" dirty="0"/>
              <a:t>rozsah </a:t>
            </a:r>
            <a:r>
              <a:rPr lang="cs-CZ" altLang="cs-CZ" sz="4000" dirty="0"/>
              <a:t>účetnictví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1400" dirty="0"/>
              <a:t>upraveno zákonem o účetnictví, resp. vyhláškou č. 504/2002 Sb.</a:t>
            </a:r>
          </a:p>
          <a:p>
            <a:pPr>
              <a:defRPr/>
            </a:pPr>
            <a:r>
              <a:rPr lang="cs-CZ" altLang="cs-CZ" sz="1400" dirty="0"/>
              <a:t>mohou vést vybrané NNO: </a:t>
            </a:r>
          </a:p>
          <a:p>
            <a:pPr marL="72000" indent="0">
              <a:buNone/>
              <a:defRPr/>
            </a:pPr>
            <a:r>
              <a:rPr lang="cs-CZ" altLang="cs-CZ" sz="1400" i="1" dirty="0"/>
              <a:t>spolek a pobočný spolek, odborová organizace, organizace zaměstnavatelů, církve a náboženské společnosti, honební společenstva, obecně prospěšné společnosti, nadační fondy, ústavy, společenství vlastníků jednotek a bytová a sociální družstva</a:t>
            </a:r>
          </a:p>
          <a:p>
            <a:pPr>
              <a:defRPr/>
            </a:pPr>
            <a:r>
              <a:rPr lang="cs-CZ" altLang="cs-CZ" sz="1400" b="1" dirty="0"/>
              <a:t>za předpokladu, že </a:t>
            </a:r>
            <a:r>
              <a:rPr lang="cs-CZ" altLang="cs-CZ" sz="1400" dirty="0"/>
              <a:t>naplňují atributy mikro (a malých) účetních jednotek, tedy splňuje alespoň dvě ze tří kritérií: </a:t>
            </a:r>
          </a:p>
          <a:p>
            <a:pPr lvl="1">
              <a:defRPr/>
            </a:pPr>
            <a:r>
              <a:rPr lang="cs-CZ" altLang="cs-CZ" sz="1400" dirty="0"/>
              <a:t>aktiva celkem nižší jak 9 mil. Kč (resp. 100 mil. Kč)</a:t>
            </a:r>
          </a:p>
          <a:p>
            <a:pPr lvl="1">
              <a:defRPr/>
            </a:pPr>
            <a:r>
              <a:rPr lang="cs-CZ" altLang="cs-CZ" sz="1400" dirty="0"/>
              <a:t>roční úhrn čistého obratu nižší jak 18 mil. Kč (resp. 200 mil. Kč)</a:t>
            </a:r>
          </a:p>
          <a:p>
            <a:pPr lvl="1">
              <a:defRPr/>
            </a:pPr>
            <a:r>
              <a:rPr lang="cs-CZ" altLang="cs-CZ" sz="1400" dirty="0"/>
              <a:t>průměrný počet zaměstnanců v průběhu účetního období 10 a méně (resp. 50 a méně)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dirty="0"/>
              <a:t>podvojné zápisy </a:t>
            </a:r>
            <a:r>
              <a:rPr lang="cs-CZ" altLang="cs-CZ" sz="1400" i="1" dirty="0"/>
              <a:t>„o stavu a pohybu majetku a jiných aktiv, závazků včetně dluhů a jiných pasiv, dále o nákladech, výnosech a o výsledku hospodaření“ 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400" u="sng" dirty="0"/>
              <a:t>„zjednodušený“ účetní rozvrh</a:t>
            </a:r>
            <a:r>
              <a:rPr lang="cs-CZ" altLang="cs-CZ" sz="1400" dirty="0"/>
              <a:t> – pouze účtové třídy a účtové skupiny</a:t>
            </a:r>
          </a:p>
          <a:p>
            <a:pPr>
              <a:defRPr/>
            </a:pPr>
            <a:r>
              <a:rPr lang="cs-CZ" altLang="cs-CZ" sz="1400" dirty="0"/>
              <a:t>možnost </a:t>
            </a:r>
            <a:r>
              <a:rPr lang="cs-CZ" altLang="cs-CZ" sz="1400" u="sng" dirty="0"/>
              <a:t>amerického deníku</a:t>
            </a:r>
            <a:r>
              <a:rPr lang="cs-CZ" altLang="cs-CZ" sz="1400" dirty="0"/>
              <a:t> – spojení hlavní knihy a účetního deníku</a:t>
            </a:r>
          </a:p>
          <a:p>
            <a:pPr>
              <a:defRPr/>
            </a:pPr>
            <a:r>
              <a:rPr lang="cs-CZ" altLang="cs-CZ" sz="1400" dirty="0"/>
              <a:t>netřeba účtovat o některých aspektech (tvorba rezerv a opravných položek, časové rozlišení apod.)</a:t>
            </a:r>
          </a:p>
          <a:p>
            <a:pPr>
              <a:defRPr/>
            </a:pPr>
            <a:r>
              <a:rPr lang="cs-CZ" altLang="cs-CZ" sz="1400" u="sng" dirty="0"/>
              <a:t>zjednodušený rozsah účetní závěrky: rozvahy a výkazu zisku a ztráty</a:t>
            </a:r>
          </a:p>
        </p:txBody>
      </p:sp>
    </p:spTree>
    <p:extLst>
      <p:ext uri="{BB962C8B-B14F-4D97-AF65-F5344CB8AC3E}">
        <p14:creationId xmlns:p14="http://schemas.microsoft.com/office/powerpoint/2010/main" val="263473240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1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otiv1" id="{6B50E02B-A6FE-4B8B-A332-A4F685782DFA}" vid="{DEB03F35-9B41-4FA5-A568-18C4059FA0B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1850</TotalTime>
  <Words>2312</Words>
  <Application>Microsoft Office PowerPoint</Application>
  <PresentationFormat>Širokoúhlá obrazovka</PresentationFormat>
  <Paragraphs>342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9" baseType="lpstr">
      <vt:lpstr>Arial</vt:lpstr>
      <vt:lpstr>Tahoma</vt:lpstr>
      <vt:lpstr>Wingdings</vt:lpstr>
      <vt:lpstr>Motiv1</vt:lpstr>
      <vt:lpstr>Účetnictví a ekonomické řízení</vt:lpstr>
      <vt:lpstr>Obsah bloku</vt:lpstr>
      <vt:lpstr>Účetnictví</vt:lpstr>
      <vt:lpstr>Legislativní úprava účetnictví</vt:lpstr>
      <vt:lpstr>Vyhlášky</vt:lpstr>
      <vt:lpstr>České účetní standardy</vt:lpstr>
      <vt:lpstr>Účetnictví NNO</vt:lpstr>
      <vt:lpstr>Jednoduché účetnictví</vt:lpstr>
      <vt:lpstr>Zjednodušený rozsah účetnictví</vt:lpstr>
      <vt:lpstr>Účetnictví v plném rozsahu</vt:lpstr>
      <vt:lpstr>Účetní výkazy – podrobněji </vt:lpstr>
      <vt:lpstr>Jak vypadá účetní doklad 1</vt:lpstr>
      <vt:lpstr>Jak vypadá účetní doklad 2</vt:lpstr>
      <vt:lpstr>Archivace účetních dokladů</vt:lpstr>
      <vt:lpstr>K čemu účetnictví také slouží?           Zdanění NNO</vt:lpstr>
      <vt:lpstr>K čemu účetnictví také slouží?                 Podklad ekonomického řízení</vt:lpstr>
      <vt:lpstr>Příklad programového rozpočtu</vt:lpstr>
      <vt:lpstr>Příklad zdrojového rozpočtu</vt:lpstr>
      <vt:lpstr>Příklad cashflow</vt:lpstr>
      <vt:lpstr>Náklady (ekonomická rovina) v NNO</vt:lpstr>
      <vt:lpstr>Příklad kalkulací</vt:lpstr>
      <vt:lpstr>Výnosy (ekonomická rovina) v NNO</vt:lpstr>
      <vt:lpstr>Pokročilejší nástroje…</vt:lpstr>
      <vt:lpstr>Shrnutí</vt:lpstr>
      <vt:lpstr>Doporučená literatura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Občanská společnost ve 20. století  „české / skautské století“</dc:title>
  <dc:creator>JP</dc:creator>
  <cp:lastModifiedBy>Jakub Pejcal</cp:lastModifiedBy>
  <cp:revision>103</cp:revision>
  <cp:lastPrinted>1601-01-01T00:00:00Z</cp:lastPrinted>
  <dcterms:created xsi:type="dcterms:W3CDTF">2019-02-25T18:09:44Z</dcterms:created>
  <dcterms:modified xsi:type="dcterms:W3CDTF">2021-11-15T14:01:35Z</dcterms:modified>
</cp:coreProperties>
</file>