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60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81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35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48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57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629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17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12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09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11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82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23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40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33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05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68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9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25816-75CD-41A0-B4FE-BC6C579BBAA2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41ADA-188D-4DC0-B130-0A42B4D71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758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2728F-2285-4614-AA4A-DFAF6635FF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Sociální práce s klientem v modelu růstu V. Satirové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60C8B4-EAD6-48BC-85FA-F49B4C0E7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Proces změny</a:t>
            </a:r>
          </a:p>
        </p:txBody>
      </p:sp>
      <p:pic>
        <p:nvPicPr>
          <p:cNvPr id="4098" name="Picture 2" descr="10 jednoduchých kroků, jak změnit svůj život k lepšímu | Femina.cz">
            <a:extLst>
              <a:ext uri="{FF2B5EF4-FFF2-40B4-BE49-F238E27FC236}">
                <a16:creationId xmlns:a16="http://schemas.microsoft.com/office/drawing/2014/main" id="{0719D444-7F75-4B77-9F90-FE1458DDB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27" y="4243137"/>
            <a:ext cx="4680834" cy="26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6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F0E774-F16F-4A5F-821F-2CA0DBF51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cizího prvku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50E64D-8AEA-48B2-A1C6-D0E8BD8CC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Alkoholik má dopravní nehodu</a:t>
            </a:r>
          </a:p>
          <a:p>
            <a:r>
              <a:rPr lang="cs-CZ" dirty="0"/>
              <a:t>Manželka objeví nevěru</a:t>
            </a:r>
          </a:p>
          <a:p>
            <a:r>
              <a:rPr lang="cs-CZ" dirty="0"/>
              <a:t>Při </a:t>
            </a:r>
            <a:r>
              <a:rPr lang="cs-CZ" dirty="0" err="1"/>
              <a:t>inventůře</a:t>
            </a:r>
            <a:r>
              <a:rPr lang="cs-CZ" dirty="0"/>
              <a:t> chybí 1 milion</a:t>
            </a:r>
          </a:p>
          <a:p>
            <a:r>
              <a:rPr lang="cs-CZ" dirty="0"/>
              <a:t>Dívka otěhotní</a:t>
            </a:r>
          </a:p>
          <a:p>
            <a:r>
              <a:rPr lang="cs-CZ" dirty="0"/>
              <a:t>Předčasný porod</a:t>
            </a:r>
          </a:p>
          <a:p>
            <a:r>
              <a:rPr lang="cs-CZ" dirty="0"/>
              <a:t>Šíření pandemie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6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E4F2F-4208-4D61-844F-5B7725EB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</a:t>
            </a:r>
          </a:p>
        </p:txBody>
      </p:sp>
      <p:pic>
        <p:nvPicPr>
          <p:cNvPr id="1026" name="Picture 2" descr="THE CHINESE CHARACTER &quot; CRISIS &quot; | Download Scientific Diagram">
            <a:extLst>
              <a:ext uri="{FF2B5EF4-FFF2-40B4-BE49-F238E27FC236}">
                <a16:creationId xmlns:a16="http://schemas.microsoft.com/office/drawing/2014/main" id="{A7140FD4-8271-44D5-94BE-6EE800CEDA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04" y="1984040"/>
            <a:ext cx="8886223" cy="48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1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04B60-B1B4-40CD-9287-4EC9AFC8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Chaos</a:t>
            </a:r>
          </a:p>
        </p:txBody>
      </p:sp>
      <p:pic>
        <p:nvPicPr>
          <p:cNvPr id="2050" name="Picture 2" descr="Soubor:Chaos, klid a utrzky zdraveho rozumu.jpg – Wikipedie">
            <a:extLst>
              <a:ext uri="{FF2B5EF4-FFF2-40B4-BE49-F238E27FC236}">
                <a16:creationId xmlns:a16="http://schemas.microsoft.com/office/drawing/2014/main" id="{E412DE82-48B9-428A-B4E9-F165B33F94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16" y="1951818"/>
            <a:ext cx="7507705" cy="493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62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D62E8-2FFE-45CC-8072-AC532B65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Stádium: CHAOS, ZMATEK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265BC4-8984-4EFB-B4CB-EC203D823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Cizí prvek rozkmitává systém</a:t>
            </a:r>
          </a:p>
          <a:p>
            <a:r>
              <a:rPr lang="cs-CZ" dirty="0"/>
              <a:t>Stará pravidla neplatí, předpovědi se nenaplňují</a:t>
            </a:r>
          </a:p>
          <a:p>
            <a:r>
              <a:rPr lang="cs-CZ" dirty="0"/>
              <a:t>Staré prvky nefungují, nové ještě nejsou na místě</a:t>
            </a:r>
          </a:p>
          <a:p>
            <a:r>
              <a:rPr lang="cs-CZ" dirty="0"/>
              <a:t>Silná snaha vrátit vše do původního stavu</a:t>
            </a:r>
          </a:p>
          <a:p>
            <a:r>
              <a:rPr lang="cs-CZ" dirty="0"/>
              <a:t>Experimentování</a:t>
            </a:r>
          </a:p>
          <a:p>
            <a:r>
              <a:rPr lang="cs-CZ" dirty="0"/>
              <a:t>Katastrofická očekávání, úzkost strach  něco podniknout, paralýza strachem</a:t>
            </a:r>
          </a:p>
          <a:p>
            <a:endParaRPr lang="cs-CZ" dirty="0"/>
          </a:p>
          <a:p>
            <a:r>
              <a:rPr lang="cs-CZ" dirty="0"/>
              <a:t>ZRANITELNOST, VYKOLEJENOST, DEFENZÍVA</a:t>
            </a:r>
          </a:p>
          <a:p>
            <a:r>
              <a:rPr lang="cs-CZ" dirty="0"/>
              <a:t>CSN – ALTEROVANÉ STAVY – LIMBO</a:t>
            </a:r>
          </a:p>
          <a:p>
            <a:r>
              <a:rPr lang="cs-CZ" dirty="0"/>
              <a:t>TŘES, ZÁVRATĚ, TIKY VYRÁŽKY, BOLESTI, ZÁDA, </a:t>
            </a:r>
          </a:p>
          <a:p>
            <a:r>
              <a:rPr lang="cs-CZ" dirty="0"/>
              <a:t>TENZE – kousání </a:t>
            </a:r>
            <a:r>
              <a:rPr lang="cs-CZ" dirty="0" err="1"/>
              <a:t>nechtů</a:t>
            </a:r>
            <a:r>
              <a:rPr lang="cs-CZ" dirty="0"/>
              <a:t>, „to se nedá vydržet, já se zblázním“</a:t>
            </a:r>
          </a:p>
          <a:p>
            <a:endParaRPr lang="cs-CZ" dirty="0"/>
          </a:p>
          <a:p>
            <a:r>
              <a:rPr lang="cs-CZ" dirty="0"/>
              <a:t> Pomocné strategie: být s člověkem, nedělat dlouhodobé rozhodnutí, stát nohama na zemi, poskytovat zpětnou vazbu, nechat proudit informace, životní naděje, důvěra, </a:t>
            </a:r>
            <a:r>
              <a:rPr lang="cs-CZ" dirty="0" err="1"/>
              <a:t>zdílení</a:t>
            </a:r>
            <a:r>
              <a:rPr lang="cs-CZ" dirty="0"/>
              <a:t>, dýchání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50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C146F-E301-4F71-9CEA-6EB68E8C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chaosu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7B1EBA-359D-419E-AAF2-93B12CDAA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Alkoholik prožívá abstinenční syndrom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Partner/</a:t>
            </a:r>
            <a:r>
              <a:rPr lang="cs-CZ" dirty="0" err="1"/>
              <a:t>ka</a:t>
            </a:r>
            <a:r>
              <a:rPr lang="cs-CZ" dirty="0"/>
              <a:t> </a:t>
            </a:r>
            <a:r>
              <a:rPr lang="cs-CZ" dirty="0" err="1"/>
              <a:t>skolabuje</a:t>
            </a:r>
            <a:r>
              <a:rPr lang="cs-CZ" dirty="0"/>
              <a:t>, neví jestli se rozejít, nebo se pokusit o domluvu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Skladový materiál se našel mimo inventarizační systém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Dívky neví, zda svatba nebo </a:t>
            </a:r>
            <a:r>
              <a:rPr lang="cs-CZ" dirty="0" err="1"/>
              <a:t>interupce</a:t>
            </a:r>
            <a:r>
              <a:rPr lang="cs-CZ" dirty="0"/>
              <a:t>, svobodná matka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Narodí se </a:t>
            </a:r>
            <a:r>
              <a:rPr lang="cs-CZ" dirty="0" err="1"/>
              <a:t>díte</a:t>
            </a:r>
            <a:r>
              <a:rPr lang="cs-CZ" dirty="0"/>
              <a:t> se zdravotním postižením, je na JIP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Ochromení a nejistota ohledně řešení pandemie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730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B5833-0A09-4FFD-B39A-A5E97F4D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IV. Stádium: Integrace a praxe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26B9CC-9EF3-49DB-9866-03697CC93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Stabilizace stavu</a:t>
            </a:r>
          </a:p>
          <a:p>
            <a:r>
              <a:rPr lang="cs-CZ" dirty="0"/>
              <a:t>Neznámé se stává známým</a:t>
            </a:r>
          </a:p>
          <a:p>
            <a:r>
              <a:rPr lang="cs-CZ" dirty="0"/>
              <a:t>Světlo na konci tunelu</a:t>
            </a:r>
          </a:p>
          <a:p>
            <a:r>
              <a:rPr lang="cs-CZ" dirty="0"/>
              <a:t>Vzniká nový systém, tvoří se nový řád, každý den je lepší</a:t>
            </a:r>
          </a:p>
          <a:p>
            <a:r>
              <a:rPr lang="cs-CZ" dirty="0"/>
              <a:t>Události probíhají pomaleji, hladčeji</a:t>
            </a:r>
          </a:p>
          <a:p>
            <a:r>
              <a:rPr lang="cs-CZ" dirty="0"/>
              <a:t>Novost se vnímá ostřeji</a:t>
            </a:r>
          </a:p>
          <a:p>
            <a:r>
              <a:rPr lang="cs-CZ" dirty="0"/>
              <a:t>Narůstá počet kompetence a lepšího zvládání</a:t>
            </a:r>
          </a:p>
          <a:p>
            <a:r>
              <a:rPr lang="cs-CZ" dirty="0"/>
              <a:t>Bezpečí se dosahuje za lepší cenu</a:t>
            </a:r>
          </a:p>
          <a:p>
            <a:r>
              <a:rPr lang="cs-CZ" dirty="0"/>
              <a:t>Nová cesta jako opak staré</a:t>
            </a:r>
          </a:p>
          <a:p>
            <a:endParaRPr lang="cs-CZ" dirty="0"/>
          </a:p>
          <a:p>
            <a:r>
              <a:rPr lang="cs-CZ" dirty="0"/>
              <a:t>JAKO ŽÁCI, RADOSTNÁ ZÁVRAŤ, STRACH, ŽE NOVÉ DOBRÉ SE ZTRATÍ, LEHKO POCIT ZKLAMÁNÍ, POKUD VĚCI NEJDOU LEHCE</a:t>
            </a:r>
          </a:p>
          <a:p>
            <a:endParaRPr lang="cs-CZ" dirty="0"/>
          </a:p>
          <a:p>
            <a:r>
              <a:rPr lang="cs-CZ" dirty="0"/>
              <a:t>Pomáhající: člověk potřebuje čas, vnější podporu, posilování naděje, podpořit nový </a:t>
            </a:r>
            <a:r>
              <a:rPr lang="cs-CZ" dirty="0" err="1"/>
              <a:t>sebeobraz</a:t>
            </a:r>
            <a:r>
              <a:rPr lang="cs-CZ" dirty="0"/>
              <a:t>, tolerance chyb 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5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D0649-D49D-493F-898A-3FE00F3D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integrace a praxe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D4BD61-E6A3-449D-A235-327653D2B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Alkoholik má za sebou první suché dny</a:t>
            </a:r>
          </a:p>
          <a:p>
            <a:r>
              <a:rPr lang="cs-CZ" dirty="0"/>
              <a:t>Žena se rozhodne odpustit nevěru a otevřít témata, o nichž se nehovořilo</a:t>
            </a:r>
          </a:p>
          <a:p>
            <a:r>
              <a:rPr lang="cs-CZ" dirty="0"/>
              <a:t>Firma zavede nový systém </a:t>
            </a:r>
            <a:r>
              <a:rPr lang="cs-CZ" dirty="0" err="1"/>
              <a:t>inventaritace</a:t>
            </a:r>
            <a:endParaRPr lang="cs-CZ" dirty="0"/>
          </a:p>
          <a:p>
            <a:r>
              <a:rPr lang="cs-CZ" dirty="0"/>
              <a:t>Svobodní dívka se zasnoubila a plánuje svatbu</a:t>
            </a:r>
          </a:p>
          <a:p>
            <a:r>
              <a:rPr lang="cs-CZ" dirty="0"/>
              <a:t>Stav dítěte se stabilizuje</a:t>
            </a:r>
          </a:p>
          <a:p>
            <a:r>
              <a:rPr lang="cs-CZ" dirty="0"/>
              <a:t>Objev nového léku, vakcíny</a:t>
            </a:r>
          </a:p>
        </p:txBody>
      </p:sp>
    </p:spTree>
    <p:extLst>
      <p:ext uri="{BB962C8B-B14F-4D97-AF65-F5344CB8AC3E}">
        <p14:creationId xmlns:p14="http://schemas.microsoft.com/office/powerpoint/2010/main" val="269266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EDECE-B9E7-414A-9A41-3358626E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V. Stádium: nový status quo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68D356-B198-428D-96E9-76BF9830E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Nový systém funguje</a:t>
            </a:r>
          </a:p>
          <a:p>
            <a:r>
              <a:rPr lang="cs-CZ" dirty="0"/>
              <a:t>Nová </a:t>
            </a:r>
            <a:r>
              <a:rPr lang="cs-CZ" dirty="0" err="1"/>
              <a:t>ronováha</a:t>
            </a:r>
            <a:endParaRPr lang="cs-CZ" dirty="0"/>
          </a:p>
          <a:p>
            <a:r>
              <a:rPr lang="cs-CZ" dirty="0"/>
              <a:t>Nová pravidla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342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70FB4-13BD-4B27-A9C7-F92714B1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nového stavu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D42D78-894F-4E9C-B2FE-BA0013289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Alkoholik podstoupil léčbu a pracuje</a:t>
            </a:r>
          </a:p>
          <a:p>
            <a:r>
              <a:rPr lang="cs-CZ" dirty="0"/>
              <a:t>Partneři mají lepší vztah</a:t>
            </a:r>
          </a:p>
          <a:p>
            <a:r>
              <a:rPr lang="cs-CZ" dirty="0"/>
              <a:t>Nový inventarizační systém je přesný a zahrnul 1 mil. </a:t>
            </a:r>
          </a:p>
          <a:p>
            <a:r>
              <a:rPr lang="cs-CZ" dirty="0"/>
              <a:t>Manželé se těší na dítě</a:t>
            </a:r>
          </a:p>
          <a:p>
            <a:r>
              <a:rPr lang="cs-CZ" dirty="0"/>
              <a:t>Dítě už nepotřebuje JIP, je v běžné postýlce</a:t>
            </a:r>
          </a:p>
          <a:p>
            <a:r>
              <a:rPr lang="cs-CZ" dirty="0"/>
              <a:t>Svět zvládl pandemii</a:t>
            </a:r>
          </a:p>
        </p:txBody>
      </p:sp>
    </p:spTree>
    <p:extLst>
      <p:ext uri="{BB962C8B-B14F-4D97-AF65-F5344CB8AC3E}">
        <p14:creationId xmlns:p14="http://schemas.microsoft.com/office/powerpoint/2010/main" val="101057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24AEF-1831-4E06-860D-DAECF9BD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 malých skupinách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13FB0F-146A-4A61-94C6-3E7131420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 Otázka</a:t>
            </a:r>
          </a:p>
          <a:p>
            <a:pPr marL="0" indent="0">
              <a:buNone/>
            </a:pPr>
            <a:r>
              <a:rPr lang="cs-CZ" dirty="0"/>
              <a:t>S jakými těžkostmi, překážkami se u sebe potkávám, když procházím změnou (zaměřte se na jednotlivé fáze)</a:t>
            </a:r>
          </a:p>
          <a:p>
            <a:pPr marL="0" indent="0">
              <a:buNone/>
            </a:pPr>
            <a:r>
              <a:rPr lang="cs-CZ" dirty="0"/>
              <a:t>2. Otázka </a:t>
            </a:r>
          </a:p>
          <a:p>
            <a:pPr marL="0" indent="0">
              <a:buNone/>
            </a:pPr>
            <a:r>
              <a:rPr lang="cs-CZ" dirty="0"/>
              <a:t>Jaké zdroje Vám pomáhají změnu uskutečnit?  </a:t>
            </a:r>
          </a:p>
        </p:txBody>
      </p:sp>
    </p:spTree>
    <p:extLst>
      <p:ext uri="{BB962C8B-B14F-4D97-AF65-F5344CB8AC3E}">
        <p14:creationId xmlns:p14="http://schemas.microsoft.com/office/powerpoint/2010/main" val="133192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4CA8B-7763-48A7-B2A3-9068EEA9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Změna 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368C45-7C52-4932-AE3F-E339AE21D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20831"/>
            <a:ext cx="9613861" cy="3599316"/>
          </a:xfrm>
        </p:spPr>
        <p:txBody>
          <a:bodyPr/>
          <a:lstStyle/>
          <a:p>
            <a:r>
              <a:rPr lang="cs-CZ" dirty="0"/>
              <a:t>Součást života</a:t>
            </a:r>
          </a:p>
          <a:p>
            <a:r>
              <a:rPr lang="cs-CZ" dirty="0"/>
              <a:t>Je to ale také výzvy - </a:t>
            </a:r>
            <a:r>
              <a:rPr lang="cs-CZ" dirty="0" err="1"/>
              <a:t>challenge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E27AEF1-C069-414D-9D49-4AD2477E4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906" y="1954311"/>
            <a:ext cx="3272589" cy="490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02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48FF1-3623-416B-8E2C-2AC39272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 </a:t>
            </a:r>
          </a:p>
        </p:txBody>
      </p:sp>
      <p:pic>
        <p:nvPicPr>
          <p:cNvPr id="6148" name="Picture 4" descr="Změna je život. Nebojte se nových začátků a výzev! Jak na to? - Blogy -  ŽENY s.r.o.">
            <a:extLst>
              <a:ext uri="{FF2B5EF4-FFF2-40B4-BE49-F238E27FC236}">
                <a16:creationId xmlns:a16="http://schemas.microsoft.com/office/drawing/2014/main" id="{7E5ECA7E-4EA2-4286-8667-617E3A4DA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71" y="1998218"/>
            <a:ext cx="7395419" cy="4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79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76CABD-7910-4112-ACCC-2A3D717B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Stádia změny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261A75-F80B-4001-9383-87B79A983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Starý status quo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Cizí prvek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Chaos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Integrace a praxe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Nový status quo</a:t>
            </a:r>
          </a:p>
        </p:txBody>
      </p:sp>
      <p:pic>
        <p:nvPicPr>
          <p:cNvPr id="5122" name="Picture 2" descr="Změna je těžká na začátku, chaotická uprostřed a nádherná na konci">
            <a:extLst>
              <a:ext uri="{FF2B5EF4-FFF2-40B4-BE49-F238E27FC236}">
                <a16:creationId xmlns:a16="http://schemas.microsoft.com/office/drawing/2014/main" id="{26D1808D-2F32-42D5-A890-C9A36820A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3" y="1983914"/>
            <a:ext cx="5813926" cy="48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6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2BD2F-AC26-468E-801F-8572DE39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Využívá 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A42F87-19EF-468A-8A37-C2E5372D2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Když lidé usilující o změnu (životní styl, návyky, vztahy, utrpení, bolest …) se cítí: </a:t>
            </a:r>
          </a:p>
          <a:p>
            <a:r>
              <a:rPr lang="cs-CZ" dirty="0"/>
              <a:t>Zablokovaní (neschopní realizovat změnu)</a:t>
            </a:r>
          </a:p>
          <a:p>
            <a:r>
              <a:rPr lang="cs-CZ" dirty="0"/>
              <a:t>Nevěří v přínos změny</a:t>
            </a:r>
          </a:p>
          <a:p>
            <a:r>
              <a:rPr lang="cs-CZ" dirty="0"/>
              <a:t>Když se změna nevydaří (</a:t>
            </a:r>
            <a:r>
              <a:rPr lang="cs-CZ" dirty="0" err="1"/>
              <a:t>stráta</a:t>
            </a:r>
            <a:r>
              <a:rPr lang="cs-CZ" dirty="0"/>
              <a:t> naděje)</a:t>
            </a:r>
          </a:p>
          <a:p>
            <a:r>
              <a:rPr lang="cs-CZ" dirty="0"/>
              <a:t>Vědomě či nevědomě změnu blokují (i když by si ji přáli)</a:t>
            </a:r>
          </a:p>
          <a:p>
            <a:r>
              <a:rPr lang="cs-CZ" dirty="0"/>
              <a:t>Měnit by se měl někdo jiný, změnu by měl provést poradce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A372E5-3F23-4475-96E2-D71533DCD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530" y="3264569"/>
            <a:ext cx="2923470" cy="20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1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A8745-E0BB-4F63-84F9-EA98F334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Systemická změna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5A19D1-C75A-4DF5-90BD-9CD5FB2F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Je interakcí mezi intrapsychickým a </a:t>
            </a:r>
            <a:r>
              <a:rPr lang="cs-CZ" dirty="0" err="1"/>
              <a:t>interpsychickým</a:t>
            </a:r>
            <a:endParaRPr lang="cs-CZ" dirty="0"/>
          </a:p>
          <a:p>
            <a:r>
              <a:rPr lang="cs-CZ" dirty="0"/>
              <a:t>Nelze měnit minulost, jen dopad minulých událostí (na současné prožívání)</a:t>
            </a:r>
          </a:p>
          <a:p>
            <a:r>
              <a:rPr lang="cs-CZ" dirty="0"/>
              <a:t>Změna se děje přidáváním, nikoliv odstraňováním, zaměřuje se na zdraví, ne na patologii</a:t>
            </a:r>
          </a:p>
          <a:p>
            <a:r>
              <a:rPr lang="cs-CZ" dirty="0"/>
              <a:t>Změna je možná teď a tady – pomocí zážitku</a:t>
            </a:r>
          </a:p>
          <a:p>
            <a:r>
              <a:rPr lang="cs-CZ" dirty="0"/>
              <a:t>Změna transformací znamená otevření hranic novým možnostem ve spojení s nejhlubšími vrstvami</a:t>
            </a:r>
          </a:p>
          <a:p>
            <a:r>
              <a:rPr lang="cs-CZ" dirty="0"/>
              <a:t>Aby byla změna trvalá, musí se integrovat na všech úrovních</a:t>
            </a:r>
          </a:p>
          <a:p>
            <a:r>
              <a:rPr lang="cs-CZ" dirty="0"/>
              <a:t>Problém není problém, </a:t>
            </a:r>
            <a:r>
              <a:rPr lang="cs-CZ" dirty="0" err="1"/>
              <a:t>púroblém</a:t>
            </a:r>
            <a:r>
              <a:rPr lang="cs-CZ" dirty="0"/>
              <a:t> je zvládání problému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906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4AE27-F8E6-455D-8D79-2B0A2F1C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změny v grafu</a:t>
            </a:r>
          </a:p>
        </p:txBody>
      </p:sp>
      <p:pic>
        <p:nvPicPr>
          <p:cNvPr id="3074" name="Picture 2" descr="The Satir Change Model and Why It has Everything to do with Predictive  Analytics - Marketing Management Analytics">
            <a:extLst>
              <a:ext uri="{FF2B5EF4-FFF2-40B4-BE49-F238E27FC236}">
                <a16:creationId xmlns:a16="http://schemas.microsoft.com/office/drawing/2014/main" id="{481936C8-1913-4D99-90E1-A9ACC91875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1999916"/>
            <a:ext cx="9781596" cy="48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9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64B395-299E-4A16-8F1B-5728EC95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Stádium: STATUS QUO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680316-1667-4F73-BA72-02F8429EA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2060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Známé a předvídatelné</a:t>
            </a:r>
          </a:p>
          <a:p>
            <a:pPr lvl="1"/>
            <a:r>
              <a:rPr lang="cs-CZ" dirty="0"/>
              <a:t>Bezpečné za zvyšující se cenu, snižuje se odměna</a:t>
            </a:r>
          </a:p>
          <a:p>
            <a:pPr lvl="1"/>
            <a:r>
              <a:rPr lang="cs-CZ" dirty="0" err="1"/>
              <a:t>Takle</a:t>
            </a:r>
            <a:r>
              <a:rPr lang="cs-CZ" dirty="0"/>
              <a:t> to tu děláme, jinak to nejde..</a:t>
            </a:r>
          </a:p>
          <a:p>
            <a:pPr lvl="1"/>
            <a:r>
              <a:rPr lang="cs-CZ" dirty="0"/>
              <a:t>Začíná se nerovnováha – jedna část musí dát daleko více, než dostává</a:t>
            </a:r>
          </a:p>
          <a:p>
            <a:pPr lvl="1"/>
            <a:r>
              <a:rPr lang="cs-CZ" dirty="0"/>
              <a:t>Chci žít za každou cenu – přežít</a:t>
            </a:r>
          </a:p>
          <a:p>
            <a:pPr lvl="1"/>
            <a:r>
              <a:rPr lang="cs-CZ" dirty="0"/>
              <a:t>Projevují se symptomy</a:t>
            </a:r>
          </a:p>
          <a:p>
            <a:pPr lvl="1"/>
            <a:r>
              <a:rPr lang="cs-CZ" dirty="0"/>
              <a:t>Bolest, nebo pokus o únik ze systému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ABSENCE RADOSTI</a:t>
            </a:r>
          </a:p>
          <a:p>
            <a:pPr marL="457200" lvl="1" indent="0">
              <a:buNone/>
            </a:pPr>
            <a:r>
              <a:rPr lang="cs-CZ" dirty="0"/>
              <a:t>SELHÁVÁNÍ</a:t>
            </a:r>
          </a:p>
          <a:p>
            <a:pPr marL="457200" lvl="1" indent="0">
              <a:buNone/>
            </a:pPr>
            <a:r>
              <a:rPr lang="cs-CZ" dirty="0"/>
              <a:t>POCIT OSAMĚLOSTI</a:t>
            </a:r>
          </a:p>
          <a:p>
            <a:pPr marL="457200" lvl="1" indent="0">
              <a:buNone/>
            </a:pPr>
            <a:r>
              <a:rPr lang="cs-CZ" dirty="0"/>
              <a:t>STRACH, ÚZKOST, NERVOZITA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Vředy, bolesti hlavy, nechutenství aj. </a:t>
            </a:r>
          </a:p>
          <a:p>
            <a:pPr marL="457200" lvl="1" indent="0">
              <a:buNone/>
            </a:pPr>
            <a:r>
              <a:rPr lang="cs-CZ" dirty="0"/>
              <a:t>Automaticky rutinně: člověk obviňuje, poučuje, smiřuje, uniká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Pomocné strategie: respektovat, monitorovat, poznat cenu, kterou části platí, srovnat náklady a zisky</a:t>
            </a:r>
          </a:p>
        </p:txBody>
      </p:sp>
    </p:spTree>
    <p:extLst>
      <p:ext uri="{BB962C8B-B14F-4D97-AF65-F5344CB8AC3E}">
        <p14:creationId xmlns:p14="http://schemas.microsoft.com/office/powerpoint/2010/main" val="267218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E356A-605A-464E-8663-E7EA1A88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starého SQ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37D8B3-1DEE-4A39-B8CC-BCA308EB6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Člen rodiny závislý na alkoholu</a:t>
            </a:r>
          </a:p>
          <a:p>
            <a:r>
              <a:rPr lang="cs-CZ" dirty="0"/>
              <a:t>Zhoršující se partnerské vztahy</a:t>
            </a:r>
          </a:p>
          <a:p>
            <a:r>
              <a:rPr lang="cs-CZ" dirty="0"/>
              <a:t>Ve firmě nefunkční systém inventarizace</a:t>
            </a:r>
          </a:p>
          <a:p>
            <a:r>
              <a:rPr lang="cs-CZ" dirty="0"/>
              <a:t>Svobodná dívka má dlouholetou vážnou známost</a:t>
            </a:r>
          </a:p>
          <a:p>
            <a:r>
              <a:rPr lang="cs-CZ" dirty="0"/>
              <a:t>Potíže v těhotenství </a:t>
            </a:r>
          </a:p>
          <a:p>
            <a:r>
              <a:rPr lang="cs-CZ" dirty="0"/>
              <a:t>Fungování světa před pandemií</a:t>
            </a:r>
          </a:p>
        </p:txBody>
      </p:sp>
    </p:spTree>
    <p:extLst>
      <p:ext uri="{BB962C8B-B14F-4D97-AF65-F5344CB8AC3E}">
        <p14:creationId xmlns:p14="http://schemas.microsoft.com/office/powerpoint/2010/main" val="314893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FB021-83F1-48E0-93E9-C5AB6644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Stádium: CIZÍ PRVEK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9FB9EB-D3D2-4857-B11F-5BA330C6F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Snaha popírat/vypudit cizí element (je nebezpečný, to se nemůže stát, nemůžeme si dovolit, to nemyslí vážně …)</a:t>
            </a:r>
          </a:p>
          <a:p>
            <a:r>
              <a:rPr lang="cs-CZ" dirty="0"/>
              <a:t>Pocit ohrožení – zemřu, pocit bolesti, nesnesitelnosti</a:t>
            </a:r>
          </a:p>
          <a:p>
            <a:r>
              <a:rPr lang="cs-CZ" dirty="0"/>
              <a:t>Současně nadějná vyhlídka, přitažlivost nových možností</a:t>
            </a:r>
          </a:p>
          <a:p>
            <a:r>
              <a:rPr lang="cs-CZ" dirty="0"/>
              <a:t>Motivace i a odvaha jít do neznáma i strach současně</a:t>
            </a:r>
          </a:p>
          <a:p>
            <a:r>
              <a:rPr lang="cs-CZ" dirty="0"/>
              <a:t>Jistota utrpení je lepší jako utrpení nejistoty</a:t>
            </a:r>
          </a:p>
          <a:p>
            <a:r>
              <a:rPr lang="cs-CZ" dirty="0"/>
              <a:t>Existují silné důvody pro status quo, změna je riskantní</a:t>
            </a:r>
          </a:p>
          <a:p>
            <a:endParaRPr lang="cs-CZ" dirty="0"/>
          </a:p>
          <a:p>
            <a:r>
              <a:rPr lang="cs-CZ" dirty="0"/>
              <a:t>OBRANNÉ REAKCE</a:t>
            </a:r>
          </a:p>
          <a:p>
            <a:r>
              <a:rPr lang="cs-CZ" dirty="0"/>
              <a:t>MĚLKÉ DÝCHÁNÍ, UZAVŘENOST, SEVŘENOST</a:t>
            </a:r>
          </a:p>
          <a:p>
            <a:r>
              <a:rPr lang="cs-CZ" dirty="0"/>
              <a:t>OSLABENÍ SMYSLŮ</a:t>
            </a:r>
          </a:p>
          <a:p>
            <a:endParaRPr lang="cs-CZ" dirty="0"/>
          </a:p>
          <a:p>
            <a:r>
              <a:rPr lang="cs-CZ" dirty="0"/>
              <a:t>Pomocné strategie: Akceptovat pocity (strach, nejistota), pomoci překonat popírání, </a:t>
            </a:r>
            <a:r>
              <a:rPr lang="cs-CZ" dirty="0" err="1"/>
              <a:t>nepatologizovat</a:t>
            </a:r>
            <a:r>
              <a:rPr lang="cs-CZ" dirty="0"/>
              <a:t> signály, symptomy, sdílet naději na pozitivní změnu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D11494-EA0C-47D3-A64E-3C752C2E6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920" y="-2610"/>
            <a:ext cx="2645079" cy="19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31082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322</TotalTime>
  <Words>853</Words>
  <Application>Microsoft Office PowerPoint</Application>
  <PresentationFormat>Širokoúhlá obrazovka</PresentationFormat>
  <Paragraphs>137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Trebuchet MS</vt:lpstr>
      <vt:lpstr>Berlín</vt:lpstr>
      <vt:lpstr>Sociální práce s klientem v modelu růstu V. Satirové</vt:lpstr>
      <vt:lpstr>Změna je</vt:lpstr>
      <vt:lpstr>Stádia změny</vt:lpstr>
      <vt:lpstr>Využívá se</vt:lpstr>
      <vt:lpstr>Systemická změna</vt:lpstr>
      <vt:lpstr>Model změny v grafu</vt:lpstr>
      <vt:lpstr>I. Stádium: STATUS QUO </vt:lpstr>
      <vt:lpstr>Příklady starého SQ 1</vt:lpstr>
      <vt:lpstr>II. Stádium: CIZÍ PRVEK</vt:lpstr>
      <vt:lpstr>Příklady cizího prvku</vt:lpstr>
      <vt:lpstr>KRIZE</vt:lpstr>
      <vt:lpstr>Chaos</vt:lpstr>
      <vt:lpstr>III. Stádium: CHAOS, ZMATEK</vt:lpstr>
      <vt:lpstr>Příklady chaosu</vt:lpstr>
      <vt:lpstr>IV. Stádium: Integrace a praxe </vt:lpstr>
      <vt:lpstr>Příklady integrace a praxe</vt:lpstr>
      <vt:lpstr>V. Stádium: nový status quo </vt:lpstr>
      <vt:lpstr>Příklady nového stavu</vt:lpstr>
      <vt:lpstr>Práce v malých skupinách</vt:lpstr>
      <vt:lpstr>Děkuji za pozornost!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práce s klientem v modelu růstu V. Satirové</dc:title>
  <dc:creator>Pavel Navrátil</dc:creator>
  <cp:lastModifiedBy>Pavel Navrátil</cp:lastModifiedBy>
  <cp:revision>12</cp:revision>
  <dcterms:created xsi:type="dcterms:W3CDTF">2020-12-07T11:58:10Z</dcterms:created>
  <dcterms:modified xsi:type="dcterms:W3CDTF">2020-12-07T17:20:43Z</dcterms:modified>
</cp:coreProperties>
</file>