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</p:sldIdLst>
  <p:sldSz cx="18288000" cy="10287000"/>
  <p:notesSz cx="6858000" cy="9144000"/>
  <p:embeddedFontLst>
    <p:embeddedFont>
      <p:font typeface="Barlow Condensed Bold" panose="020B0604020202020204" charset="-1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morant Garamond Medium" panose="020B0604020202020204" charset="-18"/>
      <p:regular r:id="rId22"/>
    </p:embeddedFont>
    <p:embeddedFont>
      <p:font typeface="Cormorant Garamond Medium Bold" panose="020B0604020202020204" charset="-18"/>
      <p:regular r:id="rId23"/>
    </p:embeddedFont>
    <p:embeddedFont>
      <p:font typeface="Cormorant Garamond Medium Bold Italics" panose="020B0604020202020204" charset="-18"/>
      <p:regular r:id="rId24"/>
    </p:embeddedFont>
    <p:embeddedFont>
      <p:font typeface="Heebo Regular" panose="020B0604020202020204" charset="-79"/>
      <p:regular r:id="rId25"/>
    </p:embeddedFont>
    <p:embeddedFont>
      <p:font typeface="Open Sans Light" panose="020B0306030504020204" pitchFamily="34" charset="0"/>
      <p:regular r:id="rId26"/>
      <p:italic r:id="rId27"/>
    </p:embeddedFont>
    <p:embeddedFont>
      <p:font typeface="Open Sans Light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Křivánková" userId="08e6bdf35ffb611a" providerId="LiveId" clId="{03E1EEEB-15EA-4179-9DBC-A6CA0D1091BD}"/>
    <pc:docChg chg="undo custSel addSld modSld sldOrd">
      <pc:chgData name="Martina Křivánková" userId="08e6bdf35ffb611a" providerId="LiveId" clId="{03E1EEEB-15EA-4179-9DBC-A6CA0D1091BD}" dt="2021-10-16T09:45:38.298" v="410" actId="1076"/>
      <pc:docMkLst>
        <pc:docMk/>
      </pc:docMkLst>
      <pc:sldChg chg="modSp mod">
        <pc:chgData name="Martina Křivánková" userId="08e6bdf35ffb611a" providerId="LiveId" clId="{03E1EEEB-15EA-4179-9DBC-A6CA0D1091BD}" dt="2021-10-16T09:37:54.990" v="408" actId="1076"/>
        <pc:sldMkLst>
          <pc:docMk/>
          <pc:sldMk cId="0" sldId="261"/>
        </pc:sldMkLst>
        <pc:spChg chg="mod">
          <ac:chgData name="Martina Křivánková" userId="08e6bdf35ffb611a" providerId="LiveId" clId="{03E1EEEB-15EA-4179-9DBC-A6CA0D1091BD}" dt="2021-10-16T09:37:54.990" v="408" actId="1076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Martina Křivánková" userId="08e6bdf35ffb611a" providerId="LiveId" clId="{03E1EEEB-15EA-4179-9DBC-A6CA0D1091BD}" dt="2021-10-12T15:45:07.705" v="1" actId="20577"/>
        <pc:sldMkLst>
          <pc:docMk/>
          <pc:sldMk cId="0" sldId="266"/>
        </pc:sldMkLst>
        <pc:spChg chg="mod">
          <ac:chgData name="Martina Křivánková" userId="08e6bdf35ffb611a" providerId="LiveId" clId="{03E1EEEB-15EA-4179-9DBC-A6CA0D1091BD}" dt="2021-10-12T15:45:07.705" v="1" actId="20577"/>
          <ac:spMkLst>
            <pc:docMk/>
            <pc:sldMk cId="0" sldId="266"/>
            <ac:spMk id="15" creationId="{00000000-0000-0000-0000-000000000000}"/>
          </ac:spMkLst>
        </pc:spChg>
        <pc:spChg chg="mod">
          <ac:chgData name="Martina Křivánková" userId="08e6bdf35ffb611a" providerId="LiveId" clId="{03E1EEEB-15EA-4179-9DBC-A6CA0D1091BD}" dt="2021-10-12T15:44:57.748" v="0" actId="114"/>
          <ac:spMkLst>
            <pc:docMk/>
            <pc:sldMk cId="0" sldId="266"/>
            <ac:spMk id="25" creationId="{00000000-0000-0000-0000-000000000000}"/>
          </ac:spMkLst>
        </pc:spChg>
      </pc:sldChg>
      <pc:sldChg chg="addSp delSp modSp add mod ord">
        <pc:chgData name="Martina Křivánková" userId="08e6bdf35ffb611a" providerId="LiveId" clId="{03E1EEEB-15EA-4179-9DBC-A6CA0D1091BD}" dt="2021-10-16T09:45:38.298" v="410" actId="1076"/>
        <pc:sldMkLst>
          <pc:docMk/>
          <pc:sldMk cId="3740874624" sldId="269"/>
        </pc:sldMkLst>
        <pc:spChg chg="add mod">
          <ac:chgData name="Martina Křivánková" userId="08e6bdf35ffb611a" providerId="LiveId" clId="{03E1EEEB-15EA-4179-9DBC-A6CA0D1091BD}" dt="2021-10-16T09:45:38.298" v="410" actId="1076"/>
          <ac:spMkLst>
            <pc:docMk/>
            <pc:sldMk cId="3740874624" sldId="269"/>
            <ac:spMk id="20" creationId="{FA436544-F5C5-4559-BCA5-CA890BE17D40}"/>
          </ac:spMkLst>
        </pc:spChg>
        <pc:picChg chg="del">
          <ac:chgData name="Martina Křivánková" userId="08e6bdf35ffb611a" providerId="LiveId" clId="{03E1EEEB-15EA-4179-9DBC-A6CA0D1091BD}" dt="2021-10-16T09:15:32.512" v="5" actId="478"/>
          <ac:picMkLst>
            <pc:docMk/>
            <pc:sldMk cId="3740874624" sldId="269"/>
            <ac:picMk id="16" creationId="{00000000-0000-0000-0000-000000000000}"/>
          </ac:picMkLst>
        </pc:picChg>
        <pc:picChg chg="mod">
          <ac:chgData name="Martina Křivánková" userId="08e6bdf35ffb611a" providerId="LiveId" clId="{03E1EEEB-15EA-4179-9DBC-A6CA0D1091BD}" dt="2021-10-16T09:16:04.968" v="11" actId="1076"/>
          <ac:picMkLst>
            <pc:docMk/>
            <pc:sldMk cId="3740874624" sldId="269"/>
            <ac:picMk id="17" creationId="{00000000-0000-0000-0000-000000000000}"/>
          </ac:picMkLst>
        </pc:picChg>
      </pc:sldChg>
      <pc:sldChg chg="addSp delSp modSp add mod ord">
        <pc:chgData name="Martina Křivánková" userId="08e6bdf35ffb611a" providerId="LiveId" clId="{03E1EEEB-15EA-4179-9DBC-A6CA0D1091BD}" dt="2021-10-16T09:37:50.398" v="407" actId="1076"/>
        <pc:sldMkLst>
          <pc:docMk/>
          <pc:sldMk cId="2117111406" sldId="270"/>
        </pc:sldMkLst>
        <pc:spChg chg="mod">
          <ac:chgData name="Martina Křivánková" userId="08e6bdf35ffb611a" providerId="LiveId" clId="{03E1EEEB-15EA-4179-9DBC-A6CA0D1091BD}" dt="2021-10-16T09:37:50.398" v="407" actId="1076"/>
          <ac:spMkLst>
            <pc:docMk/>
            <pc:sldMk cId="2117111406" sldId="270"/>
            <ac:spMk id="3" creationId="{00000000-0000-0000-0000-000000000000}"/>
          </ac:spMkLst>
        </pc:spChg>
        <pc:spChg chg="add del mod">
          <ac:chgData name="Martina Křivánková" userId="08e6bdf35ffb611a" providerId="LiveId" clId="{03E1EEEB-15EA-4179-9DBC-A6CA0D1091BD}" dt="2021-10-16T09:33:21.892" v="117" actId="20577"/>
          <ac:spMkLst>
            <pc:docMk/>
            <pc:sldMk cId="2117111406" sldId="270"/>
            <ac:spMk id="9" creationId="{00000000-0000-0000-0000-000000000000}"/>
          </ac:spMkLst>
        </pc:spChg>
        <pc:spChg chg="mod">
          <ac:chgData name="Martina Křivánková" userId="08e6bdf35ffb611a" providerId="LiveId" clId="{03E1EEEB-15EA-4179-9DBC-A6CA0D1091BD}" dt="2021-10-16T09:33:38.886" v="189" actId="20577"/>
          <ac:spMkLst>
            <pc:docMk/>
            <pc:sldMk cId="2117111406" sldId="270"/>
            <ac:spMk id="10" creationId="{00000000-0000-0000-0000-000000000000}"/>
          </ac:spMkLst>
        </pc:spChg>
        <pc:spChg chg="mod">
          <ac:chgData name="Martina Křivánková" userId="08e6bdf35ffb611a" providerId="LiveId" clId="{03E1EEEB-15EA-4179-9DBC-A6CA0D1091BD}" dt="2021-10-16T09:33:53.696" v="276" actId="20577"/>
          <ac:spMkLst>
            <pc:docMk/>
            <pc:sldMk cId="2117111406" sldId="270"/>
            <ac:spMk id="11" creationId="{00000000-0000-0000-0000-000000000000}"/>
          </ac:spMkLst>
        </pc:spChg>
        <pc:spChg chg="mod">
          <ac:chgData name="Martina Křivánková" userId="08e6bdf35ffb611a" providerId="LiveId" clId="{03E1EEEB-15EA-4179-9DBC-A6CA0D1091BD}" dt="2021-10-16T09:34:16.311" v="344" actId="20577"/>
          <ac:spMkLst>
            <pc:docMk/>
            <pc:sldMk cId="2117111406" sldId="270"/>
            <ac:spMk id="12" creationId="{00000000-0000-0000-0000-000000000000}"/>
          </ac:spMkLst>
        </pc:spChg>
        <pc:spChg chg="del mod">
          <ac:chgData name="Martina Křivánková" userId="08e6bdf35ffb611a" providerId="LiveId" clId="{03E1EEEB-15EA-4179-9DBC-A6CA0D1091BD}" dt="2021-10-16T09:34:21.625" v="349"/>
          <ac:spMkLst>
            <pc:docMk/>
            <pc:sldMk cId="2117111406" sldId="270"/>
            <ac:spMk id="13" creationId="{00000000-0000-0000-0000-000000000000}"/>
          </ac:spMkLst>
        </pc:spChg>
        <pc:spChg chg="del mod">
          <ac:chgData name="Martina Křivánková" userId="08e6bdf35ffb611a" providerId="LiveId" clId="{03E1EEEB-15EA-4179-9DBC-A6CA0D1091BD}" dt="2021-10-16T09:34:21.625" v="351"/>
          <ac:spMkLst>
            <pc:docMk/>
            <pc:sldMk cId="2117111406" sldId="270"/>
            <ac:spMk id="18" creationId="{00000000-0000-0000-0000-000000000000}"/>
          </ac:spMkLst>
        </pc:spChg>
        <pc:picChg chg="mod">
          <ac:chgData name="Martina Křivánková" userId="08e6bdf35ffb611a" providerId="LiveId" clId="{03E1EEEB-15EA-4179-9DBC-A6CA0D1091BD}" dt="2021-10-16T09:32:46.475" v="18" actId="1076"/>
          <ac:picMkLst>
            <pc:docMk/>
            <pc:sldMk cId="2117111406" sldId="270"/>
            <ac:picMk id="2" creationId="{00000000-0000-0000-0000-000000000000}"/>
          </ac:picMkLst>
        </pc:picChg>
        <pc:picChg chg="del">
          <ac:chgData name="Martina Křivánková" userId="08e6bdf35ffb611a" providerId="LiveId" clId="{03E1EEEB-15EA-4179-9DBC-A6CA0D1091BD}" dt="2021-10-16T09:34:21.625" v="347" actId="478"/>
          <ac:picMkLst>
            <pc:docMk/>
            <pc:sldMk cId="2117111406" sldId="270"/>
            <ac:picMk id="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12" Type="http://schemas.openxmlformats.org/officeDocument/2006/relationships/image" Target="../media/image37.png"/><Relationship Id="rId17" Type="http://schemas.openxmlformats.org/officeDocument/2006/relationships/image" Target="../media/image4.svg"/><Relationship Id="rId2" Type="http://schemas.openxmlformats.org/officeDocument/2006/relationships/image" Target="../media/image1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.sv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18" Type="http://schemas.openxmlformats.org/officeDocument/2006/relationships/image" Target="../media/image50.pn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12" Type="http://schemas.openxmlformats.org/officeDocument/2006/relationships/image" Target="../media/image37.png"/><Relationship Id="rId17" Type="http://schemas.openxmlformats.org/officeDocument/2006/relationships/image" Target="../media/image4.svg"/><Relationship Id="rId2" Type="http://schemas.openxmlformats.org/officeDocument/2006/relationships/image" Target="../media/image1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.svg"/><Relationship Id="rId10" Type="http://schemas.openxmlformats.org/officeDocument/2006/relationships/image" Target="../media/image24.png"/><Relationship Id="rId19" Type="http://schemas.openxmlformats.org/officeDocument/2006/relationships/image" Target="../media/image51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4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svg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svg"/><Relationship Id="rId18" Type="http://schemas.openxmlformats.org/officeDocument/2006/relationships/image" Target="../media/image32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3.png"/><Relationship Id="rId17" Type="http://schemas.openxmlformats.org/officeDocument/2006/relationships/image" Target="../media/image31.png"/><Relationship Id="rId2" Type="http://schemas.openxmlformats.org/officeDocument/2006/relationships/image" Target="../media/image18.pn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9.svg"/><Relationship Id="rId5" Type="http://schemas.openxmlformats.org/officeDocument/2006/relationships/image" Target="../media/image27.svg"/><Relationship Id="rId15" Type="http://schemas.openxmlformats.org/officeDocument/2006/relationships/image" Target="../media/image15.sv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1.sv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6.svg"/><Relationship Id="rId5" Type="http://schemas.openxmlformats.org/officeDocument/2006/relationships/image" Target="../media/image34.sv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12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4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svg"/><Relationship Id="rId3" Type="http://schemas.openxmlformats.org/officeDocument/2006/relationships/image" Target="../media/image15.svg"/><Relationship Id="rId7" Type="http://schemas.openxmlformats.org/officeDocument/2006/relationships/image" Target="../media/image23.svg"/><Relationship Id="rId12" Type="http://schemas.openxmlformats.org/officeDocument/2006/relationships/image" Target="../media/image37.png"/><Relationship Id="rId17" Type="http://schemas.openxmlformats.org/officeDocument/2006/relationships/image" Target="../media/image4.svg"/><Relationship Id="rId2" Type="http://schemas.openxmlformats.org/officeDocument/2006/relationships/image" Target="../media/image1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1.sv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svg"/><Relationship Id="rId7" Type="http://schemas.openxmlformats.org/officeDocument/2006/relationships/image" Target="../media/image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9.svg"/><Relationship Id="rId10" Type="http://schemas.openxmlformats.org/officeDocument/2006/relationships/image" Target="../media/image41.svg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.sv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1203" y="4459098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16694" y="4662899"/>
            <a:ext cx="595852" cy="553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15085" y="2439226"/>
            <a:ext cx="14818857" cy="1401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29"/>
              </a:lnSpc>
            </a:pP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M</a:t>
            </a:r>
            <a:r>
              <a:rPr lang="en-US" sz="11255" spc="213">
                <a:solidFill>
                  <a:srgbClr val="8FCDD4"/>
                </a:solidFill>
                <a:latin typeface="Barlow Condensed Bold"/>
              </a:rPr>
              <a:t>O</a:t>
            </a:r>
            <a:r>
              <a:rPr lang="en-US" sz="11255" spc="213">
                <a:solidFill>
                  <a:srgbClr val="F6A6B6"/>
                </a:solidFill>
                <a:latin typeface="Barlow Condensed Bold"/>
              </a:rPr>
              <a:t>D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E</a:t>
            </a:r>
            <a:r>
              <a:rPr lang="en-US" sz="11255" spc="213">
                <a:solidFill>
                  <a:srgbClr val="8FCDD4"/>
                </a:solidFill>
                <a:latin typeface="Barlow Condensed Bold"/>
              </a:rPr>
              <a:t>L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 </a:t>
            </a:r>
            <a:r>
              <a:rPr lang="en-US" sz="11255" spc="213">
                <a:solidFill>
                  <a:srgbClr val="F6A6B6"/>
                </a:solidFill>
                <a:latin typeface="Barlow Condensed Bold"/>
              </a:rPr>
              <a:t>R</a:t>
            </a:r>
            <a:r>
              <a:rPr lang="en-US" sz="11255" spc="213">
                <a:solidFill>
                  <a:srgbClr val="8FCDD4"/>
                </a:solidFill>
                <a:latin typeface="Barlow Condensed Bold"/>
              </a:rPr>
              <a:t>Ů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ST</a:t>
            </a:r>
            <a:r>
              <a:rPr lang="en-US" sz="11255" spc="213">
                <a:solidFill>
                  <a:srgbClr val="ACD8CB"/>
                </a:solidFill>
                <a:latin typeface="Barlow Condensed Bold"/>
              </a:rPr>
              <a:t>U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 </a:t>
            </a:r>
            <a:r>
              <a:rPr lang="en-US" sz="11255" spc="213">
                <a:solidFill>
                  <a:srgbClr val="F6A6B6"/>
                </a:solidFill>
                <a:latin typeface="Barlow Condensed Bold"/>
              </a:rPr>
              <a:t>V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. </a:t>
            </a:r>
            <a:r>
              <a:rPr lang="en-US" sz="11255" spc="213">
                <a:solidFill>
                  <a:srgbClr val="ACD8CB"/>
                </a:solidFill>
                <a:latin typeface="Barlow Condensed Bold"/>
              </a:rPr>
              <a:t>S</a:t>
            </a:r>
            <a:r>
              <a:rPr lang="en-US" sz="11255" spc="213">
                <a:solidFill>
                  <a:srgbClr val="F6A6B6"/>
                </a:solidFill>
                <a:latin typeface="Barlow Condensed Bold"/>
              </a:rPr>
              <a:t>A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T</a:t>
            </a:r>
            <a:r>
              <a:rPr lang="en-US" sz="11255" spc="213">
                <a:solidFill>
                  <a:srgbClr val="ACD8CB"/>
                </a:solidFill>
                <a:latin typeface="Barlow Condensed Bold"/>
              </a:rPr>
              <a:t>I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R</a:t>
            </a:r>
            <a:r>
              <a:rPr lang="en-US" sz="11255" spc="213">
                <a:solidFill>
                  <a:srgbClr val="F6A6B6"/>
                </a:solidFill>
                <a:latin typeface="Barlow Condensed Bold"/>
              </a:rPr>
              <a:t>O</a:t>
            </a:r>
            <a:r>
              <a:rPr lang="en-US" sz="11255" spc="213">
                <a:solidFill>
                  <a:srgbClr val="DB7558"/>
                </a:solidFill>
                <a:latin typeface="Barlow Condensed Bold"/>
              </a:rPr>
              <a:t>V</a:t>
            </a:r>
            <a:r>
              <a:rPr lang="en-US" sz="11255" spc="213">
                <a:solidFill>
                  <a:srgbClr val="ACD8CB"/>
                </a:solidFill>
                <a:latin typeface="Barlow Condensed Bold"/>
              </a:rPr>
              <a:t>É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75189" y="6939604"/>
            <a:ext cx="12898647" cy="66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6A6B6"/>
                </a:solidFill>
                <a:latin typeface="Heebo Regular"/>
              </a:rPr>
              <a:t>Mgr. Martina Křivánková a Mgr. Romana Dimmrothová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6675" y="359544"/>
            <a:ext cx="12188509" cy="23767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-609038" y="590516"/>
            <a:ext cx="13339825" cy="150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302326"/>
                </a:solidFill>
                <a:latin typeface="Cormorant Garamond Medium Bold Italics"/>
              </a:rPr>
              <a:t>Základní myšlenky modelu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801171"/>
            <a:ext cx="656591" cy="736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496621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7592121"/>
            <a:ext cx="656591" cy="736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086" y="3818650"/>
            <a:ext cx="656591" cy="7369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53684" y="5514100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88734" y="3802762"/>
            <a:ext cx="6856732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VŠECHNY LIDSKÉ BYTOSTI MAJÍ SCHOPNOST RŮST 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88734" y="5498212"/>
            <a:ext cx="7222668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VZORY CHOVÁNÍ JSOU OPAKOVÁNY OD DĚTSTVÍ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88734" y="7593712"/>
            <a:ext cx="7222668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ZMĚNA NASTÁVÁ PROCESEM RŮSTU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47120" y="3820241"/>
            <a:ext cx="6100095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OBSAH URČUJE KONTEXT, VE KTERÉM ZMĚNA NASTANE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13718" y="5515691"/>
            <a:ext cx="6033497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VŠICHNI LIDÉ MAJÍ HODNOTU, ROZDÍLY SPOČÍVAJÍ V TOM, JAK SE PROJEVÍ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5299" y="355668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8"/>
              </a:lnSpc>
              <a:spcBef>
                <a:spcPct val="0"/>
              </a:spcBef>
            </a:pPr>
            <a:r>
              <a:rPr lang="en-US" sz="6448">
                <a:solidFill>
                  <a:srgbClr val="302326"/>
                </a:solidFill>
                <a:latin typeface="Karumbi Bold Italic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5299" y="52521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5299" y="73476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53684" y="357416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20283" y="526961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5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 t="11479" b="11479"/>
          <a:stretch>
            <a:fillRect/>
          </a:stretch>
        </p:blipFill>
        <p:spPr>
          <a:xfrm>
            <a:off x="4360244" y="101585"/>
            <a:ext cx="10096546" cy="100367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597802" y="7111089"/>
            <a:ext cx="2150027" cy="19887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57033" y="101585"/>
            <a:ext cx="4103211" cy="28055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752" y="647952"/>
            <a:ext cx="12832466" cy="250233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98026" y="1057275"/>
            <a:ext cx="12063917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00"/>
              </a:lnSpc>
              <a:spcBef>
                <a:spcPct val="0"/>
              </a:spcBef>
            </a:pPr>
            <a:r>
              <a:rPr lang="en-US" sz="8500">
                <a:solidFill>
                  <a:srgbClr val="302326"/>
                </a:solidFill>
                <a:latin typeface="Cormorant Garamond Medium Bold Italics"/>
              </a:rPr>
              <a:t>Základní myšlenky modelu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801171"/>
            <a:ext cx="656591" cy="736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496621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7592121"/>
            <a:ext cx="656591" cy="736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086" y="3818650"/>
            <a:ext cx="656591" cy="7369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53684" y="5514100"/>
            <a:ext cx="656591" cy="7369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220283" y="7471459"/>
            <a:ext cx="804664" cy="97831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588734" y="3802762"/>
            <a:ext cx="7141349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 dirty="0">
                <a:solidFill>
                  <a:srgbClr val="302326"/>
                </a:solidFill>
                <a:latin typeface="Cormorant Garamond Medium Bold Italics"/>
              </a:rPr>
              <a:t>LIDÉ JSOU SI ROVNI V HODNOTĚ, ALE JSOU JEDINEČNÍ V</a:t>
            </a:r>
            <a:r>
              <a:rPr lang="cs-CZ" sz="3600" spc="-89" dirty="0">
                <a:solidFill>
                  <a:srgbClr val="302326"/>
                </a:solidFill>
                <a:latin typeface="Cormorant Garamond Medium Bold Italics"/>
              </a:rPr>
              <a:t> </a:t>
            </a:r>
            <a:r>
              <a:rPr lang="en-US" sz="3600" spc="-89" dirty="0">
                <a:solidFill>
                  <a:srgbClr val="302326"/>
                </a:solidFill>
                <a:latin typeface="Cormorant Garamond Medium Bold Italics"/>
              </a:rPr>
              <a:t>KOMBINACI LIDSKÉ STEJNOSTI A ROZDÍLNOSTI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588734" y="5793154"/>
            <a:ext cx="7141349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 dirty="0">
                <a:solidFill>
                  <a:srgbClr val="302326"/>
                </a:solidFill>
                <a:latin typeface="Cormorant Garamond Medium Bold Italics"/>
              </a:rPr>
              <a:t>ZMĚNA JE MOŽNÁ VŽDY. EXTERNÍ ZMĚNA MŮŽE BÝT OMEZENÁ, ALE VNITŘNÍ ZMĚNA JE MOŽNÁ VŽDY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588734" y="7593712"/>
            <a:ext cx="7141349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STYL COPINGU (ZVLÁDÁNÍ) OZNAČUJE ÚROVEŇ JEJICH SEBEÚCTY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647120" y="3820241"/>
            <a:ext cx="5612180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LIDÉ JSOU V PODSTATĚ DOBŘÍ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713718" y="5515691"/>
            <a:ext cx="5612180" cy="2089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 dirty="0">
                <a:solidFill>
                  <a:srgbClr val="302326"/>
                </a:solidFill>
                <a:latin typeface="Cormorant Garamond Medium Bold Italics"/>
              </a:rPr>
              <a:t>LIDÉ SE POTŘEBUJÍ SPOJIT SE SVÝMI VNITŘNÍMI ZDROJI K OVĚŘENÍ JEJICH VLASTNÍ HODNOTY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95299" y="355668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8"/>
              </a:lnSpc>
              <a:spcBef>
                <a:spcPct val="0"/>
              </a:spcBef>
            </a:pPr>
            <a:r>
              <a:rPr lang="en-US" sz="6448">
                <a:solidFill>
                  <a:srgbClr val="302326"/>
                </a:solidFill>
                <a:latin typeface="Karumbi Bold Italics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5299" y="52521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95299" y="73476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53684" y="357416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20283" y="526961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27765" y="7491268"/>
            <a:ext cx="7477724" cy="176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9"/>
              </a:lnSpc>
            </a:pPr>
            <a:r>
              <a:rPr lang="en-US" sz="2506" i="1" dirty="0">
                <a:solidFill>
                  <a:srgbClr val="302326"/>
                </a:solidFill>
                <a:latin typeface="Cormorant Garamond Medium Bold"/>
              </a:rPr>
              <a:t>JE DŮLEŽITÉ VNÍMAT RODIČOVSKÉ POSTAVY JAKO LIDSKÉ BYTOSTI, SPÍŠE NEŽ V RODIČOVSKÝCH ROLÍCH</a:t>
            </a:r>
          </a:p>
          <a:p>
            <a:pPr algn="ctr">
              <a:lnSpc>
                <a:spcPts val="3509"/>
              </a:lnSpc>
            </a:pPr>
            <a:endParaRPr lang="en-US" sz="2506" dirty="0">
              <a:solidFill>
                <a:srgbClr val="302326"/>
              </a:solidFill>
              <a:latin typeface="Cormorant Garamond Medium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29655" y="7699986"/>
            <a:ext cx="2150027" cy="19887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7033" y="101585"/>
            <a:ext cx="4103211" cy="2805571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FA436544-F5C5-4559-BCA5-CA890BE17D40}"/>
              </a:ext>
            </a:extLst>
          </p:cNvPr>
          <p:cNvSpPr txBox="1"/>
          <p:nvPr/>
        </p:nvSpPr>
        <p:spPr>
          <a:xfrm>
            <a:off x="4765670" y="711517"/>
            <a:ext cx="9204960" cy="886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Změna je možná VŽDY. Vnitřní změna je možná, i když je omezena změna vnější.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Rodiče dělají věci tak, jak v danou chvíli nejlépe dovedou.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Všichni máme své vnitřní zdroje potřebné k úspěšnému „zacházení se sebou” a růstu.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Máme možnost volby – především ve smyslu vědomé odpovědi na stres namísto pouhého reagování na situaci.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5. </a:t>
            </a: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Terapie se má zaměřit na zdraví a možnosti, ne na patologii.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Naděje je zjevnou a nedílnou součástí procesu změny.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Lidé se sjednocují </a:t>
            </a:r>
            <a:r>
              <a:rPr lang="cs-CZ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 </a:t>
            </a: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základě podobnosti – a rostou na základě rozdílnosti.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Hlavním cílem terapie je stát se tím, kdo za sebe rozhoduje.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Všichni jsme projevem téže Životní síty.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Většina lidí volí to, co zná, namísto pohodlí, zvláště ve stresových situacích.</a:t>
            </a:r>
            <a:b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Problém není problém. </a:t>
            </a:r>
            <a:r>
              <a:rPr lang="cs-CZ" sz="30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Coping</a:t>
            </a:r>
            <a:r>
              <a:rPr lang="cs-CZ" sz="3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cs-CZ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problém.</a:t>
            </a:r>
            <a:endParaRPr lang="cs-CZ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7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 t="3605" b="3605"/>
          <a:stretch>
            <a:fillRect/>
          </a:stretch>
        </p:blipFill>
        <p:spPr>
          <a:xfrm>
            <a:off x="2665011" y="-102215"/>
            <a:ext cx="13968054" cy="1155136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932900" y="1659970"/>
            <a:ext cx="9233773" cy="723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Můj přístup Model růstu vychází z předpokladu, že vše, čím se projevujeme v každém okamžiku, představuje to, co jsme se naučili: vědomě, nevědomě. Naše chování je odrazem toho, co jsme se naučili. Učení je základem chování. Chcete-li změnit chování, musíme mít nové učení. Chcete-li dosáhnout nového učení, potřebujeme motiv, účel, a vyživující kontext, a důvěru v něco zvenčí, že nám může být pomoženo.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838" y="2998551"/>
            <a:ext cx="9654324" cy="2985435"/>
            <a:chOff x="0" y="0"/>
            <a:chExt cx="12872432" cy="3980580"/>
          </a:xfrm>
        </p:grpSpPr>
        <p:sp>
          <p:nvSpPr>
            <p:cNvPr id="3" name="TextBox 3"/>
            <p:cNvSpPr txBox="1"/>
            <p:nvPr/>
          </p:nvSpPr>
          <p:spPr>
            <a:xfrm>
              <a:off x="0" y="342900"/>
              <a:ext cx="12872432" cy="2136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979"/>
                </a:lnSpc>
              </a:pPr>
              <a:r>
                <a:rPr lang="en-US" sz="12200" spc="231">
                  <a:solidFill>
                    <a:srgbClr val="DB7558"/>
                  </a:solidFill>
                  <a:latin typeface="Barlow Condensed Bold"/>
                </a:rPr>
                <a:t>DĚKUJEME</a:t>
              </a:r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1476" y="3302347"/>
            <a:ext cx="14935295" cy="29123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17607" y="509186"/>
            <a:ext cx="2652786" cy="2430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46" y="6123585"/>
            <a:ext cx="3080957" cy="41148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737354" y="3854409"/>
            <a:ext cx="12210707" cy="161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0"/>
              </a:lnSpc>
              <a:spcBef>
                <a:spcPct val="0"/>
              </a:spcBef>
            </a:pPr>
            <a:r>
              <a:rPr lang="en-US" sz="9364">
                <a:solidFill>
                  <a:srgbClr val="302326"/>
                </a:solidFill>
                <a:latin typeface="Cormorant Garamond Medium Bold Italics"/>
              </a:rPr>
              <a:t>Virginia Satirová- kdo je to?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87651" y="851184"/>
            <a:ext cx="6603614" cy="6603614"/>
            <a:chOff x="0" y="0"/>
            <a:chExt cx="12700000" cy="12700000"/>
          </a:xfrm>
        </p:grpSpPr>
        <p:sp>
          <p:nvSpPr>
            <p:cNvPr id="3" name="Freeform 3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2"/>
              <a:stretch>
                <a:fillRect l="991" t="-9200" r="1398" b="-13299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03959" y="5854104"/>
            <a:ext cx="5238558" cy="10215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11163" y="5481788"/>
            <a:ext cx="4824150" cy="1512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20"/>
              </a:lnSpc>
              <a:spcBef>
                <a:spcPct val="0"/>
              </a:spcBef>
            </a:pPr>
            <a:r>
              <a:rPr lang="en-US" sz="8800">
                <a:solidFill>
                  <a:srgbClr val="302326"/>
                </a:solidFill>
                <a:latin typeface="Karumbi Bold Italics"/>
              </a:rPr>
              <a:t>Virginia Satir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1398"/>
          <a:stretch>
            <a:fillRect/>
          </a:stretch>
        </p:blipFill>
        <p:spPr>
          <a:xfrm rot="-10800000">
            <a:off x="10746988" y="2321107"/>
            <a:ext cx="6150362" cy="35030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320292" y="1816081"/>
            <a:ext cx="656591" cy="1010053"/>
            <a:chOff x="0" y="0"/>
            <a:chExt cx="875455" cy="134673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1398"/>
          <a:stretch>
            <a:fillRect/>
          </a:stretch>
        </p:blipFill>
        <p:spPr>
          <a:xfrm rot="-10800000">
            <a:off x="10746988" y="3894625"/>
            <a:ext cx="6150362" cy="35030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320292" y="3234878"/>
            <a:ext cx="656591" cy="1010053"/>
            <a:chOff x="0" y="0"/>
            <a:chExt cx="875455" cy="134673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1398"/>
          <a:stretch>
            <a:fillRect/>
          </a:stretch>
        </p:blipFill>
        <p:spPr>
          <a:xfrm rot="-10800000">
            <a:off x="9381380" y="5478085"/>
            <a:ext cx="6150362" cy="350307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8320292" y="4999037"/>
            <a:ext cx="656591" cy="1010053"/>
            <a:chOff x="0" y="0"/>
            <a:chExt cx="875455" cy="1346737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1398"/>
          <a:stretch>
            <a:fillRect/>
          </a:stretch>
        </p:blipFill>
        <p:spPr>
          <a:xfrm rot="-10800000">
            <a:off x="9381380" y="6994311"/>
            <a:ext cx="6150362" cy="350307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8320292" y="6489284"/>
            <a:ext cx="656591" cy="1010053"/>
            <a:chOff x="0" y="0"/>
            <a:chExt cx="875455" cy="1346737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1398"/>
          <a:stretch>
            <a:fillRect/>
          </a:stretch>
        </p:blipFill>
        <p:spPr>
          <a:xfrm rot="-10800000">
            <a:off x="9381380" y="8589891"/>
            <a:ext cx="6150362" cy="35030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8320292" y="8084865"/>
            <a:ext cx="656591" cy="1010053"/>
            <a:chOff x="0" y="0"/>
            <a:chExt cx="875455" cy="134673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75455" cy="982654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88798" y="-81508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*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748941" y="1079784"/>
            <a:ext cx="438710" cy="4076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5531741" y="9964636"/>
            <a:ext cx="438710" cy="40760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10232" y="9557034"/>
            <a:ext cx="438710" cy="40760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7259300" y="443583"/>
            <a:ext cx="438710" cy="40760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320292" y="9149433"/>
            <a:ext cx="438710" cy="40760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9144000" y="1960321"/>
            <a:ext cx="7286625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02326"/>
                </a:solidFill>
                <a:latin typeface="Open Sans Light"/>
              </a:rPr>
              <a:t>Narodila se v roce 1916 a umírá v roce 1988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302326"/>
              </a:solidFill>
              <a:latin typeface="Open Sans Ligh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144000" y="3358685"/>
            <a:ext cx="6292532" cy="1014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60"/>
              </a:lnSpc>
            </a:pPr>
            <a:r>
              <a:rPr lang="en-US" sz="2900">
                <a:solidFill>
                  <a:srgbClr val="302326"/>
                </a:solidFill>
                <a:latin typeface="Open Sans Light"/>
              </a:rPr>
              <a:t>Vystudovala pedagogiku, sociální práci</a:t>
            </a:r>
          </a:p>
          <a:p>
            <a:pPr algn="just">
              <a:lnSpc>
                <a:spcPts val="4060"/>
              </a:lnSpc>
            </a:pPr>
            <a:endParaRPr lang="en-US" sz="2900">
              <a:solidFill>
                <a:srgbClr val="302326"/>
              </a:solidFill>
              <a:latin typeface="Open Sans Ligh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191942" y="5010870"/>
            <a:ext cx="7238683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02326"/>
                </a:solidFill>
                <a:latin typeface="Open Sans Light"/>
              </a:rPr>
              <a:t>V roce 1951 se setkává se svou první rodinu</a:t>
            </a:r>
          </a:p>
          <a:p>
            <a:pPr algn="ctr">
              <a:lnSpc>
                <a:spcPts val="3920"/>
              </a:lnSpc>
            </a:pPr>
            <a:endParaRPr lang="en-US" sz="2900">
              <a:solidFill>
                <a:srgbClr val="302326"/>
              </a:solidFill>
              <a:latin typeface="Open Sans Light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191942" y="6670354"/>
            <a:ext cx="5502275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302326"/>
                </a:solidFill>
                <a:latin typeface="Open Sans Light"/>
              </a:rPr>
              <a:t>Matka terapie rodinných systémů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144000" y="8106022"/>
            <a:ext cx="9094470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302326"/>
                </a:solidFill>
                <a:latin typeface="Open Sans Light"/>
              </a:rPr>
              <a:t>Vytvoří mnohé techniky „rodinnou rekonstrukci a sochání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56939" y="3945927"/>
            <a:ext cx="6987061" cy="1790700"/>
            <a:chOff x="0" y="0"/>
            <a:chExt cx="9316081" cy="23876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6349"/>
              <a:ext cx="875455" cy="982654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2080045" y="133350"/>
              <a:ext cx="7236036" cy="225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30"/>
                </a:lnSpc>
                <a:spcBef>
                  <a:spcPct val="0"/>
                </a:spcBef>
              </a:pPr>
              <a:r>
                <a:rPr lang="en-US" sz="4700">
                  <a:solidFill>
                    <a:srgbClr val="302326"/>
                  </a:solidFill>
                  <a:latin typeface="Cormorant Garamond Medium Bold Italics"/>
                </a:rPr>
                <a:t>Patří mezi 10 nejvýznamnějších terapeutů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798" y="401640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 u="none">
                  <a:solidFill>
                    <a:srgbClr val="302326"/>
                  </a:solidFill>
                  <a:latin typeface="Karumbi Bold Italics"/>
                </a:rPr>
                <a:t>a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56939" y="8154491"/>
            <a:ext cx="6987061" cy="1253490"/>
            <a:chOff x="0" y="0"/>
            <a:chExt cx="9316081" cy="167132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328209"/>
              <a:ext cx="875455" cy="982654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080045" y="133350"/>
              <a:ext cx="7236036" cy="1537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30"/>
                </a:lnSpc>
                <a:spcBef>
                  <a:spcPct val="0"/>
                </a:spcBef>
              </a:pPr>
              <a:r>
                <a:rPr lang="en-US" sz="4700">
                  <a:solidFill>
                    <a:srgbClr val="302326"/>
                  </a:solidFill>
                  <a:latin typeface="Cormorant Garamond Medium Bold Italics"/>
                </a:rPr>
                <a:t>Práce s jednotlivcem i s rodinami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8798" y="43500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>
                  <a:solidFill>
                    <a:srgbClr val="302326"/>
                  </a:solidFill>
                  <a:latin typeface="Karumbi Bold Italics"/>
                </a:rPr>
                <a:t>d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56939" y="6899950"/>
            <a:ext cx="6987061" cy="1253490"/>
            <a:chOff x="0" y="0"/>
            <a:chExt cx="9316081" cy="167132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328209"/>
              <a:ext cx="875455" cy="982654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2080045" y="133350"/>
              <a:ext cx="7236036" cy="1537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30"/>
                </a:lnSpc>
                <a:spcBef>
                  <a:spcPct val="0"/>
                </a:spcBef>
              </a:pPr>
              <a:r>
                <a:rPr lang="en-US" sz="4700">
                  <a:solidFill>
                    <a:srgbClr val="302326"/>
                  </a:solidFill>
                  <a:latin typeface="Cormorant Garamond Medium Bold Italics"/>
                </a:rPr>
                <a:t>Institut výzkumu duševního zdraví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8798" y="43500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 u="none">
                  <a:solidFill>
                    <a:srgbClr val="302326"/>
                  </a:solidFill>
                  <a:latin typeface="Karumbi Bold Italics"/>
                </a:rPr>
                <a:t>c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156939" y="5805248"/>
            <a:ext cx="6987061" cy="978315"/>
            <a:chOff x="0" y="0"/>
            <a:chExt cx="9316081" cy="1304421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60883"/>
              <a:ext cx="875455" cy="98265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2080045" y="324165"/>
              <a:ext cx="7236036" cy="821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30"/>
                </a:lnSpc>
                <a:spcBef>
                  <a:spcPct val="0"/>
                </a:spcBef>
              </a:pPr>
              <a:r>
                <a:rPr lang="en-US" sz="4700">
                  <a:solidFill>
                    <a:srgbClr val="302326"/>
                  </a:solidFill>
                  <a:latin typeface="Cormorant Garamond Medium Bold Italics"/>
                </a:rPr>
                <a:t>Mnoho publikací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8798" y="-123825"/>
              <a:ext cx="697859" cy="14282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028"/>
                </a:lnSpc>
                <a:spcBef>
                  <a:spcPct val="0"/>
                </a:spcBef>
              </a:pPr>
              <a:r>
                <a:rPr lang="en-US" sz="6448" u="none">
                  <a:solidFill>
                    <a:srgbClr val="302326"/>
                  </a:solidFill>
                  <a:latin typeface="Karumbi Bold Italics"/>
                </a:rPr>
                <a:t>b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29941" y="1079784"/>
            <a:ext cx="438710" cy="40760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79083" y="4138075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75745" y="6466254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021020" y="3592681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20590" y="8646898"/>
            <a:ext cx="438710" cy="40760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41017" y="9054499"/>
            <a:ext cx="438710" cy="40760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25031" y="1283585"/>
            <a:ext cx="438710" cy="40760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946491" y="6375963"/>
            <a:ext cx="438710" cy="4076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37589" y="9946074"/>
            <a:ext cx="438710" cy="40760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9627" y="9879399"/>
            <a:ext cx="438710" cy="40760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9941" y="305386"/>
            <a:ext cx="15690649" cy="305967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1129941" y="1121660"/>
            <a:ext cx="16460963" cy="150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302326"/>
                </a:solidFill>
                <a:latin typeface="Cormorant Garamond Medium Bold Italics"/>
              </a:rPr>
              <a:t>Co bychom měli ještě vědet o Virginii?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1765970" y="3945927"/>
            <a:ext cx="4397771" cy="554734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113091" y="5534403"/>
            <a:ext cx="3187533" cy="23596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D8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5189" y="4652782"/>
            <a:ext cx="12606701" cy="245830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21239" y="4264563"/>
            <a:ext cx="12210707" cy="4993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30"/>
              </a:lnSpc>
            </a:pPr>
            <a:r>
              <a:rPr lang="en-US" sz="8164">
                <a:solidFill>
                  <a:srgbClr val="302326"/>
                </a:solidFill>
                <a:latin typeface="Cormorant Garamond Medium Bold Italics"/>
              </a:rPr>
              <a:t>Co je vlastně Model růstu a z jakých myšlenek vychází?</a:t>
            </a:r>
          </a:p>
          <a:p>
            <a:pPr algn="ctr">
              <a:lnSpc>
                <a:spcPts val="17310"/>
              </a:lnSpc>
              <a:spcBef>
                <a:spcPct val="0"/>
              </a:spcBef>
            </a:pPr>
            <a:endParaRPr lang="en-US" sz="8164">
              <a:solidFill>
                <a:srgbClr val="302326"/>
              </a:solidFill>
              <a:latin typeface="Cormorant Garamond Medium Bold Itali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48250" y="1696209"/>
            <a:ext cx="2615853" cy="23970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36480" y="2894745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32549" y="537982"/>
            <a:ext cx="160103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8937" y="478794"/>
            <a:ext cx="12622095" cy="24613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56995" y="990335"/>
            <a:ext cx="10437534" cy="128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cs-CZ" sz="7500" dirty="0">
                <a:solidFill>
                  <a:srgbClr val="302326"/>
                </a:solidFill>
                <a:latin typeface="Cormorant Garamond Medium Bold Italics"/>
              </a:rPr>
              <a:t>Co byste o MR měli vědět?</a:t>
            </a:r>
            <a:endParaRPr lang="en-US" sz="7500" dirty="0">
              <a:solidFill>
                <a:srgbClr val="302326"/>
              </a:solidFill>
              <a:latin typeface="Cormorant Garamond Medium Bold Itali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801171"/>
            <a:ext cx="656591" cy="736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496621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7592121"/>
            <a:ext cx="656591" cy="736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086" y="3818650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14600" y="3802762"/>
            <a:ext cx="6043540" cy="84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cs-CZ" sz="3600" spc="-89" dirty="0">
                <a:solidFill>
                  <a:srgbClr val="302326"/>
                </a:solidFill>
                <a:latin typeface="Cormorant Garamond Medium Bold Italics"/>
              </a:rPr>
              <a:t>NESYSTEMATIČNOST A ABSENCE TEORIÍ</a:t>
            </a: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88734" y="5498212"/>
            <a:ext cx="7100689" cy="43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cs-CZ" sz="3600" spc="-89" dirty="0">
                <a:solidFill>
                  <a:srgbClr val="302326"/>
                </a:solidFill>
                <a:latin typeface="Cormorant Garamond Medium Bold Italics"/>
              </a:rPr>
              <a:t>EMOČNÍ SVĚT KLIENTA</a:t>
            </a: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588734" y="7593712"/>
            <a:ext cx="10882030" cy="84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cs-CZ" sz="3600" spc="-89" dirty="0">
                <a:solidFill>
                  <a:srgbClr val="302326"/>
                </a:solidFill>
                <a:latin typeface="Cormorant Garamond Medium Bold Italics"/>
              </a:rPr>
              <a:t>HUMANISTICKÉ SMĚRY</a:t>
            </a: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47120" y="3820241"/>
            <a:ext cx="5612180" cy="84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cs-CZ" sz="3600" spc="-89" dirty="0">
                <a:solidFill>
                  <a:srgbClr val="302326"/>
                </a:solidFill>
                <a:latin typeface="Cormorant Garamond Medium Bold Italics"/>
              </a:rPr>
              <a:t>JOHNOSON, SCHWARTZ A WHITAKER</a:t>
            </a:r>
            <a:endParaRPr lang="en-US" sz="3600" spc="-89" dirty="0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5299" y="355668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8"/>
              </a:lnSpc>
              <a:spcBef>
                <a:spcPct val="0"/>
              </a:spcBef>
            </a:pPr>
            <a:r>
              <a:rPr lang="en-US" sz="6448">
                <a:solidFill>
                  <a:srgbClr val="302326"/>
                </a:solidFill>
                <a:latin typeface="Karumbi Bold Italic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5299" y="52521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5299" y="73476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53684" y="357416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4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1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8937" y="464662"/>
            <a:ext cx="12622095" cy="24613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85291" y="1083258"/>
            <a:ext cx="10437534" cy="1285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7500" dirty="0" err="1">
                <a:solidFill>
                  <a:srgbClr val="302326"/>
                </a:solidFill>
                <a:latin typeface="Cormorant Garamond Medium Bold Italics"/>
              </a:rPr>
              <a:t>Rodinná</a:t>
            </a:r>
            <a:r>
              <a:rPr lang="en-US" sz="7500" dirty="0">
                <a:solidFill>
                  <a:srgbClr val="302326"/>
                </a:solidFill>
                <a:latin typeface="Cormorant Garamond Medium Bold Italics"/>
              </a:rPr>
              <a:t> </a:t>
            </a:r>
            <a:r>
              <a:rPr lang="en-US" sz="7500" dirty="0" err="1">
                <a:solidFill>
                  <a:srgbClr val="302326"/>
                </a:solidFill>
                <a:latin typeface="Cormorant Garamond Medium Bold Italics"/>
              </a:rPr>
              <a:t>patologie</a:t>
            </a:r>
            <a:r>
              <a:rPr lang="en-US" sz="7500" dirty="0">
                <a:solidFill>
                  <a:srgbClr val="302326"/>
                </a:solidFill>
                <a:latin typeface="Cormorant Garamond Medium Bold Italics"/>
              </a:rPr>
              <a:t> a </a:t>
            </a:r>
            <a:r>
              <a:rPr lang="en-US" sz="7500" dirty="0" err="1">
                <a:solidFill>
                  <a:srgbClr val="302326"/>
                </a:solidFill>
                <a:latin typeface="Cormorant Garamond Medium Bold Italics"/>
              </a:rPr>
              <a:t>zdraví</a:t>
            </a:r>
            <a:endParaRPr lang="en-US" sz="7500" dirty="0">
              <a:solidFill>
                <a:srgbClr val="302326"/>
              </a:solidFill>
              <a:latin typeface="Cormorant Garamond Medium Bold Itali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801171"/>
            <a:ext cx="656591" cy="7369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5496621"/>
            <a:ext cx="656591" cy="736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7592121"/>
            <a:ext cx="656591" cy="736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87086" y="3818650"/>
            <a:ext cx="656591" cy="7369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53684" y="5514100"/>
            <a:ext cx="656591" cy="73699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88734" y="3802762"/>
            <a:ext cx="6043540" cy="443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FOKUS NA ZDRAVÍ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88734" y="5498212"/>
            <a:ext cx="7100689" cy="85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COPINGOVÉ POZICE INDIKUJÍ ÚROVEŇ VLASTNÍ SEBEÚCTY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88734" y="7593712"/>
            <a:ext cx="1088203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SPOJENÍ S DRUHÝMI NA ZÁKLADĚ PODOBNOSTI, RŮST ALE NA ZÁKLADĚ RŮZNOSTI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647120" y="3820241"/>
            <a:ext cx="561218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VÍRA V TO, ŽE LIDÉ JSOU SI ROVNI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713718" y="5515691"/>
            <a:ext cx="6181415" cy="1678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0"/>
              </a:lnSpc>
            </a:pPr>
            <a:r>
              <a:rPr lang="en-US" sz="3600" spc="-89">
                <a:solidFill>
                  <a:srgbClr val="302326"/>
                </a:solidFill>
                <a:latin typeface="Cormorant Garamond Medium Bold Italics"/>
              </a:rPr>
              <a:t>DŮRAZ NA KONGRUENTNÍ KOMUNIKACI, RESPEKT A AKCEPTACI DRUHÉHO</a:t>
            </a:r>
          </a:p>
          <a:p>
            <a:pPr marL="0" lvl="0" indent="0" algn="l">
              <a:lnSpc>
                <a:spcPts val="3240"/>
              </a:lnSpc>
              <a:spcBef>
                <a:spcPct val="0"/>
              </a:spcBef>
            </a:pPr>
            <a:endParaRPr lang="en-US" sz="3600" spc="-89">
              <a:solidFill>
                <a:srgbClr val="302326"/>
              </a:solidFill>
              <a:latin typeface="Cormorant Garamond Medium Bold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95299" y="355668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8"/>
              </a:lnSpc>
              <a:spcBef>
                <a:spcPct val="0"/>
              </a:spcBef>
            </a:pPr>
            <a:r>
              <a:rPr lang="en-US" sz="6448">
                <a:solidFill>
                  <a:srgbClr val="302326"/>
                </a:solidFill>
                <a:latin typeface="Karumbi Bold Italic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5299" y="52521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95299" y="7347634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53684" y="357416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20283" y="5269612"/>
            <a:ext cx="523394" cy="110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28"/>
              </a:lnSpc>
              <a:spcBef>
                <a:spcPct val="0"/>
              </a:spcBef>
            </a:pPr>
            <a:r>
              <a:rPr lang="en-US" sz="6448" u="none">
                <a:solidFill>
                  <a:srgbClr val="302326"/>
                </a:solidFill>
                <a:latin typeface="Karumbi Bold Italics"/>
              </a:rPr>
              <a:t>5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391275" y="1015399"/>
            <a:ext cx="438710" cy="40760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3801"/>
            <a:ext cx="8438590" cy="2253741"/>
            <a:chOff x="0" y="0"/>
            <a:chExt cx="11251454" cy="30049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17957" y="646923"/>
              <a:ext cx="8775093" cy="1711143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38590" y="82489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083199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068645" y="9258300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38590" y="987939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0500" y="-203801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11140" y="504352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l="5770" r="5770"/>
          <a:stretch>
            <a:fillRect/>
          </a:stretch>
        </p:blipFill>
        <p:spPr>
          <a:xfrm>
            <a:off x="5359702" y="235700"/>
            <a:ext cx="12270793" cy="10051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48055" y="2919333"/>
            <a:ext cx="4111648" cy="596677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9210" y="816703"/>
            <a:ext cx="6716897" cy="88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Medium"/>
              </a:rPr>
              <a:t>Cíle Model růstu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2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8062" y="4804524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33065" y="9730746"/>
            <a:ext cx="438710" cy="40760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10401" y="-102215"/>
            <a:ext cx="5109220" cy="10240562"/>
            <a:chOff x="0" y="0"/>
            <a:chExt cx="6812294" cy="1365408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946" y="998117"/>
              <a:ext cx="584946" cy="54346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8301067"/>
              <a:ext cx="584946" cy="54346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642401" y="11635813"/>
              <a:ext cx="584946" cy="54346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27347" y="0"/>
              <a:ext cx="584946" cy="54346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1438" y="3995948"/>
              <a:ext cx="584946" cy="543468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1925" y="13110615"/>
              <a:ext cx="584946" cy="5434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 t="17697" b="17697"/>
          <a:stretch>
            <a:fillRect/>
          </a:stretch>
        </p:blipFill>
        <p:spPr>
          <a:xfrm>
            <a:off x="3455203" y="200757"/>
            <a:ext cx="11676743" cy="97337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341129" y="7111089"/>
            <a:ext cx="4918171" cy="2950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28700" y="305386"/>
            <a:ext cx="3131411" cy="3824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561</Words>
  <Application>Microsoft Office PowerPoint</Application>
  <PresentationFormat>Vlastní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7" baseType="lpstr">
      <vt:lpstr>Cormorant Garamond Medium Bold Italics</vt:lpstr>
      <vt:lpstr>Calibri</vt:lpstr>
      <vt:lpstr>Open Sans Light Bold</vt:lpstr>
      <vt:lpstr>Arial</vt:lpstr>
      <vt:lpstr>Barlow Condensed Bold</vt:lpstr>
      <vt:lpstr>Open Sans Light</vt:lpstr>
      <vt:lpstr>Cormorant Garamond Medium Bold</vt:lpstr>
      <vt:lpstr>Heebo Regular</vt:lpstr>
      <vt:lpstr>Karumbi Bold Italics</vt:lpstr>
      <vt:lpstr>Cormorant Garamond Medium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růstu</dc:title>
  <cp:lastModifiedBy>Martina Křivánková</cp:lastModifiedBy>
  <cp:revision>1</cp:revision>
  <dcterms:created xsi:type="dcterms:W3CDTF">2006-08-16T00:00:00Z</dcterms:created>
  <dcterms:modified xsi:type="dcterms:W3CDTF">2021-10-16T09:45:50Z</dcterms:modified>
  <dc:identifier>DAEqiFLaeQg</dc:identifier>
</cp:coreProperties>
</file>