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1"/>
  </p:sldMasterIdLst>
  <p:sldIdLst>
    <p:sldId id="256" r:id="rId2"/>
    <p:sldId id="257" r:id="rId3"/>
    <p:sldId id="258" r:id="rId4"/>
    <p:sldId id="270" r:id="rId5"/>
    <p:sldId id="279" r:id="rId6"/>
    <p:sldId id="260" r:id="rId7"/>
    <p:sldId id="259" r:id="rId8"/>
    <p:sldId id="271" r:id="rId9"/>
    <p:sldId id="261" r:id="rId10"/>
    <p:sldId id="262" r:id="rId11"/>
    <p:sldId id="274" r:id="rId12"/>
    <p:sldId id="275" r:id="rId13"/>
    <p:sldId id="276" r:id="rId14"/>
    <p:sldId id="277" r:id="rId15"/>
    <p:sldId id="282" r:id="rId16"/>
    <p:sldId id="266" r:id="rId17"/>
    <p:sldId id="283" r:id="rId18"/>
    <p:sldId id="263" r:id="rId19"/>
    <p:sldId id="267" r:id="rId20"/>
    <p:sldId id="268" r:id="rId21"/>
    <p:sldId id="278" r:id="rId22"/>
    <p:sldId id="273" r:id="rId23"/>
    <p:sldId id="264" r:id="rId24"/>
    <p:sldId id="280" r:id="rId25"/>
    <p:sldId id="265" r:id="rId26"/>
    <p:sldId id="27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39343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43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488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68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7369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839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428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76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58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17297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366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CD7FB23-B4B3-42F6-8EA4-26C852AB8AC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D42BF16-BD6B-4751-9102-0F5A1EDC032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86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edavyzkum.cz/ze-zahranici/ze-zahranici/nova-databaze-upozornuje-na-velke-mnozstvi-vedeckych-autocitac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itace.com/CSN-ISO-69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acepro.com/" TargetMode="External"/><Relationship Id="rId2" Type="http://schemas.openxmlformats.org/officeDocument/2006/relationships/hyperlink" Target="https://www.citace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kuk.muni.cz/vyuka/materialy/citace.php" TargetMode="External"/><Relationship Id="rId2" Type="http://schemas.openxmlformats.org/officeDocument/2006/relationships/hyperlink" Target="https://www.phil.muni.cz/fil/studenti/soutez99/docekal.html#tth_sEc1.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ocialniteorie.cz/rika-afera-konceptualni-penis-jako-socialni-konstrukt-gender-studies-nic/" TargetMode="External"/><Relationship Id="rId5" Type="http://schemas.openxmlformats.org/officeDocument/2006/relationships/hyperlink" Target="https://www.academia.edu/25306033/Pred%C3%A1torsk%C3%A9_%C4%8Dasopisy?auto=download" TargetMode="External"/><Relationship Id="rId4" Type="http://schemas.openxmlformats.org/officeDocument/2006/relationships/hyperlink" Target="https://www.universitas.cz/tema/258-jak-poznat-predatorsky-casopi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studenti/citovani-zdroju-a-plagiatorstvi/jak-se-na-mu-odhaluji-plagiaty" TargetMode="External"/><Relationship Id="rId2" Type="http://schemas.openxmlformats.org/officeDocument/2006/relationships/hyperlink" Target="https://www.muni.cz/studenti/citovani-zdroju-a-plagiatorstvi/jaka-rizika-a-sankce-mi-hrozi-pri-zjisteni-plagiatorstv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BD86D-D86B-4B12-8DD4-3D073D7942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Publikační etika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53C803-B860-4DB5-84FF-B177D52FA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3874"/>
            <a:ext cx="9144000" cy="923925"/>
          </a:xfrm>
        </p:spPr>
        <p:txBody>
          <a:bodyPr/>
          <a:lstStyle/>
          <a:p>
            <a:r>
              <a:rPr lang="cs-CZ" dirty="0"/>
              <a:t>ZURb1224 Odborné a akademické psaní</a:t>
            </a:r>
          </a:p>
        </p:txBody>
      </p:sp>
    </p:spTree>
    <p:extLst>
      <p:ext uri="{BB962C8B-B14F-4D97-AF65-F5344CB8AC3E}">
        <p14:creationId xmlns:p14="http://schemas.microsoft.com/office/powerpoint/2010/main" val="2534591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89A29-C3D9-4860-85B0-147555B60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990600"/>
          </a:xfrm>
        </p:spPr>
        <p:txBody>
          <a:bodyPr/>
          <a:lstStyle/>
          <a:p>
            <a:r>
              <a:rPr lang="cs-CZ" dirty="0"/>
              <a:t>Formy plagiátorství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BEB753-32C2-403B-B4C1-37CDE17FB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67267"/>
            <a:ext cx="9601200" cy="50001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ad </a:t>
            </a:r>
            <a:r>
              <a:rPr lang="cs-CZ" sz="2400" b="1" dirty="0"/>
              <a:t>zneužití </a:t>
            </a:r>
            <a:r>
              <a:rPr lang="cs-CZ" sz="2400" b="1" dirty="0" err="1"/>
              <a:t>autocitací</a:t>
            </a:r>
            <a:r>
              <a:rPr lang="cs-CZ" sz="2400" b="1" dirty="0"/>
              <a:t> </a:t>
            </a:r>
            <a:endParaRPr lang="cs-CZ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na portálu Věda a výzkum vyšel text o </a:t>
            </a:r>
            <a:r>
              <a:rPr lang="cs-CZ" dirty="0" err="1"/>
              <a:t>autocitacích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https://vedavyzkum.cz/ze-</a:t>
            </a:r>
            <a:r>
              <a:rPr lang="cs-CZ" dirty="0" err="1">
                <a:hlinkClick r:id="rId2"/>
              </a:rPr>
              <a:t>zahranici</a:t>
            </a:r>
            <a:r>
              <a:rPr lang="cs-CZ" dirty="0">
                <a:hlinkClick r:id="rId2"/>
              </a:rPr>
              <a:t>/ze-</a:t>
            </a:r>
            <a:r>
              <a:rPr lang="cs-CZ" dirty="0" err="1">
                <a:hlinkClick r:id="rId2"/>
              </a:rPr>
              <a:t>zahranici</a:t>
            </a:r>
            <a:r>
              <a:rPr lang="cs-CZ" dirty="0">
                <a:hlinkClick r:id="rId2"/>
              </a:rPr>
              <a:t>/nova-</a:t>
            </a:r>
            <a:r>
              <a:rPr lang="cs-CZ" dirty="0" err="1">
                <a:hlinkClick r:id="rId2"/>
              </a:rPr>
              <a:t>databaze</a:t>
            </a:r>
            <a:r>
              <a:rPr lang="cs-CZ" dirty="0">
                <a:hlinkClick r:id="rId2"/>
              </a:rPr>
              <a:t>-</a:t>
            </a:r>
            <a:r>
              <a:rPr lang="cs-CZ" dirty="0" err="1">
                <a:hlinkClick r:id="rId2"/>
              </a:rPr>
              <a:t>upozornuje</a:t>
            </a:r>
            <a:r>
              <a:rPr lang="cs-CZ" dirty="0">
                <a:hlinkClick r:id="rId2"/>
              </a:rPr>
              <a:t>-na-</a:t>
            </a:r>
            <a:r>
              <a:rPr lang="cs-CZ" dirty="0" err="1">
                <a:hlinkClick r:id="rId2"/>
              </a:rPr>
              <a:t>velke</a:t>
            </a:r>
            <a:r>
              <a:rPr lang="cs-CZ" dirty="0">
                <a:hlinkClick r:id="rId2"/>
              </a:rPr>
              <a:t>-</a:t>
            </a:r>
            <a:r>
              <a:rPr lang="cs-CZ" dirty="0" err="1">
                <a:hlinkClick r:id="rId2"/>
              </a:rPr>
              <a:t>mnozstvi-vedeckych-autocitaci</a:t>
            </a:r>
            <a:r>
              <a:rPr lang="cs-CZ" dirty="0"/>
              <a:t>), píše se v něm o studii týkající se </a:t>
            </a:r>
            <a:r>
              <a:rPr lang="cs-CZ" dirty="0" err="1"/>
              <a:t>autocitací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podle této studie vědci/vědkyně citují sami sebe průměrně v 13,5 % případů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průměrná míra </a:t>
            </a:r>
            <a:r>
              <a:rPr lang="cs-CZ" dirty="0" err="1"/>
              <a:t>autocitací</a:t>
            </a:r>
            <a:r>
              <a:rPr lang="cs-CZ" dirty="0"/>
              <a:t> v českém prostředí je cca 25 % (je to nejvíce z Visegrádské čtyřky)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země s nejnižší mírou </a:t>
            </a:r>
            <a:r>
              <a:rPr lang="cs-CZ" dirty="0" err="1"/>
              <a:t>autocitací</a:t>
            </a:r>
            <a:r>
              <a:rPr lang="cs-CZ" dirty="0"/>
              <a:t> jsou USA (12 %), VB nebo Kanada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země s nejvyšší mírou </a:t>
            </a:r>
            <a:r>
              <a:rPr lang="cs-CZ" dirty="0" err="1"/>
              <a:t>autocitací</a:t>
            </a:r>
            <a:r>
              <a:rPr lang="cs-CZ" dirty="0"/>
              <a:t> jsou Ukrajina (30 %), Rumunsko či Rusko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 článku se píše i o tzv. citačních farmách (skupiny organizovaných vědců, kteří se vzájemně citují)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 tématu později v souvislosti s tzv. predátorskými časopisy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84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06C3D-3BE2-40E4-ABE2-F87AE333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0534"/>
            <a:ext cx="9601200" cy="811491"/>
          </a:xfrm>
        </p:spPr>
        <p:txBody>
          <a:bodyPr/>
          <a:lstStyle/>
          <a:p>
            <a:r>
              <a:rPr lang="cs-CZ" dirty="0"/>
              <a:t>Parafráze a citace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E8F89-8C14-466F-AE47-300964F4E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90600"/>
            <a:ext cx="9601200" cy="58674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Výše jsme si stručně objasnili, proč </a:t>
            </a:r>
            <a:r>
              <a:rPr lang="cs-CZ" sz="2400" b="1" dirty="0"/>
              <a:t>odkazujeme</a:t>
            </a:r>
            <a:r>
              <a:rPr lang="cs-CZ" sz="2400" dirty="0"/>
              <a:t> (citujeme, parafrázujeme, uvádíme soupis bibliografie).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Jestliže chceme ve vlastním dokumentu použít myšlenky někoho jiného, používáme </a:t>
            </a:r>
            <a:r>
              <a:rPr lang="cs-CZ" sz="2400" b="1" dirty="0"/>
              <a:t>parafráze</a:t>
            </a:r>
            <a:r>
              <a:rPr lang="cs-CZ" sz="2400" dirty="0"/>
              <a:t> nebo </a:t>
            </a:r>
            <a:r>
              <a:rPr lang="cs-CZ" sz="2400" b="1" dirty="0"/>
              <a:t>citace</a:t>
            </a:r>
            <a:r>
              <a:rPr lang="cs-CZ" sz="24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Parafrázovat</a:t>
            </a:r>
            <a:r>
              <a:rPr lang="cs-CZ" sz="2400" dirty="0"/>
              <a:t> znamená převést myšlenku či myšlenky (i zjištění například v podobě výzkumných faktů) někoho jiného do vlastních slov.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Klíčové je, abychom při </a:t>
            </a:r>
            <a:r>
              <a:rPr lang="cs-CZ" sz="2400" b="1" dirty="0"/>
              <a:t>parafrázi</a:t>
            </a:r>
            <a:r>
              <a:rPr lang="cs-CZ" sz="2400" dirty="0"/>
              <a:t> myšlenku (zjištění) správně </a:t>
            </a:r>
            <a:r>
              <a:rPr lang="cs-CZ" sz="2400" b="1" dirty="0"/>
              <a:t>pochopili</a:t>
            </a:r>
            <a:r>
              <a:rPr lang="cs-CZ" sz="2400" dirty="0"/>
              <a:t>, </a:t>
            </a:r>
            <a:r>
              <a:rPr lang="cs-CZ" sz="2400" b="1" dirty="0"/>
              <a:t>nezkomolili</a:t>
            </a:r>
            <a:r>
              <a:rPr lang="cs-CZ" sz="2400" dirty="0"/>
              <a:t>, nezbavili původního </a:t>
            </a:r>
            <a:r>
              <a:rPr lang="cs-CZ" sz="2400" b="1" dirty="0"/>
              <a:t>kontextu</a:t>
            </a:r>
            <a:r>
              <a:rPr lang="cs-CZ" sz="24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Podstatné je také uvést </a:t>
            </a:r>
            <a:r>
              <a:rPr lang="cs-CZ" sz="2400" b="1" dirty="0"/>
              <a:t>odkaz</a:t>
            </a:r>
            <a:r>
              <a:rPr lang="cs-CZ" sz="2400" dirty="0"/>
              <a:t>: </a:t>
            </a:r>
          </a:p>
          <a:p>
            <a:pPr marL="0" indent="0">
              <a:buNone/>
            </a:pPr>
            <a:r>
              <a:rPr lang="cs-CZ" sz="2400" dirty="0"/>
              <a:t>Podle </a:t>
            </a:r>
            <a:r>
              <a:rPr lang="cs-CZ" sz="2400" dirty="0" err="1"/>
              <a:t>Todorova</a:t>
            </a:r>
            <a:r>
              <a:rPr lang="cs-CZ" sz="2400" dirty="0"/>
              <a:t> (1976, s. 161) je žánr spíše než jako třída textů chápán jako normované očekávání, vzhledem k němuž jsou produkovány další texty a na jehož pozadí jsou interpretovány. </a:t>
            </a:r>
          </a:p>
          <a:p>
            <a:pPr marL="0" indent="0">
              <a:buNone/>
            </a:pPr>
            <a:r>
              <a:rPr lang="cs-CZ" sz="2400" dirty="0"/>
              <a:t>Příklad je z knihy </a:t>
            </a:r>
            <a:r>
              <a:rPr lang="cs-CZ" sz="2400" dirty="0" err="1"/>
              <a:t>Čmejrková</a:t>
            </a:r>
            <a:r>
              <a:rPr lang="cs-CZ" sz="2400" dirty="0"/>
              <a:t>, S., Světlá, J., &amp; Daneš, F. (1999). </a:t>
            </a:r>
            <a:r>
              <a:rPr lang="cs-CZ" sz="2400" i="1" dirty="0"/>
              <a:t>Jak napsat odborný text</a:t>
            </a:r>
            <a:r>
              <a:rPr lang="cs-CZ" sz="2400" dirty="0"/>
              <a:t>. Praha: Leda (strana 37).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025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7524B-68D2-42F7-8486-031126BA5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80975"/>
            <a:ext cx="9601200" cy="695325"/>
          </a:xfrm>
        </p:spPr>
        <p:txBody>
          <a:bodyPr/>
          <a:lstStyle/>
          <a:p>
            <a:r>
              <a:rPr lang="cs-CZ" dirty="0"/>
              <a:t>Parafráze a citace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BC63DE-58FB-4534-BC07-3EE7B6572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76300"/>
            <a:ext cx="9601200" cy="580072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Ukázky parafrází</a:t>
            </a:r>
          </a:p>
          <a:p>
            <a:pPr marL="0" indent="0">
              <a:buNone/>
            </a:pPr>
            <a:r>
              <a:rPr lang="cs-CZ" sz="2400" dirty="0"/>
              <a:t>V souladu se zdravým rozumem se zdá být tvrzení, že ve fiktivním Shakespearově světě je pravda, že Hamlet je svobodný, a lež, že byl ženatý. Filozofové namítající, že fiktivní světy postrádají referent, a jsou tudíž nepravdivé – nebo že oba výroky o Hamletovi mají stejnou hodnotu (Russell 1919: 169) –, neberou v potaz skutečnost, že existují lidé, jejichž budoucnost závisí na rozpoznání nepravdivosti nebo pravdivosti podobných výroků. </a:t>
            </a:r>
          </a:p>
          <a:p>
            <a:pPr marL="0" indent="0">
              <a:buNone/>
            </a:pPr>
            <a:r>
              <a:rPr lang="it-IT" sz="2400" dirty="0"/>
              <a:t>Eco, U. (2004). </a:t>
            </a:r>
            <a:r>
              <a:rPr lang="it-IT" sz="2400" i="1" dirty="0"/>
              <a:t>Meze interpretace</a:t>
            </a:r>
            <a:r>
              <a:rPr lang="it-IT" sz="2400" dirty="0"/>
              <a:t>. Praha: Karolinum</a:t>
            </a:r>
            <a:r>
              <a:rPr lang="cs-CZ" sz="2400" dirty="0"/>
              <a:t>, s. 73.</a:t>
            </a:r>
          </a:p>
          <a:p>
            <a:pPr marL="0" indent="0">
              <a:buNone/>
            </a:pPr>
            <a:r>
              <a:rPr lang="cs-CZ" sz="2400" dirty="0"/>
              <a:t>Obdobný výzkum v evropské populaci však už zjistil přímou pozitivní závislost mezi socioekonomickým statusem a rozvodovostí: </a:t>
            </a:r>
            <a:r>
              <a:rPr lang="cs-CZ" sz="2400" dirty="0" err="1"/>
              <a:t>Thornesová</a:t>
            </a:r>
            <a:r>
              <a:rPr lang="cs-CZ" sz="2400" dirty="0"/>
              <a:t> a </a:t>
            </a:r>
            <a:r>
              <a:rPr lang="cs-CZ" sz="2400" dirty="0" err="1"/>
              <a:t>Collardová</a:t>
            </a:r>
            <a:r>
              <a:rPr lang="cs-CZ" sz="2400" dirty="0"/>
              <a:t> [1979] zjistily, že mezi ženami s povoláním vyššího statusu je signifikantně vyšší podíl rozvedených než mezi muži v povoláním obdobného statusu.</a:t>
            </a:r>
          </a:p>
          <a:p>
            <a:pPr marL="0" indent="0">
              <a:buNone/>
            </a:pPr>
            <a:r>
              <a:rPr lang="cs-CZ" sz="2400" dirty="0"/>
              <a:t>Možný, I. (2006). </a:t>
            </a:r>
            <a:r>
              <a:rPr lang="cs-CZ" sz="2400" i="1" dirty="0"/>
              <a:t>Rodina a společnost</a:t>
            </a:r>
            <a:r>
              <a:rPr lang="cs-CZ" sz="2400" dirty="0"/>
              <a:t>. Praha: Sociologické nakladatelství, s. 220.</a:t>
            </a:r>
          </a:p>
        </p:txBody>
      </p:sp>
    </p:spTree>
    <p:extLst>
      <p:ext uri="{BB962C8B-B14F-4D97-AF65-F5344CB8AC3E}">
        <p14:creationId xmlns:p14="http://schemas.microsoft.com/office/powerpoint/2010/main" val="14727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CD3638-35AF-4BA4-9FCB-ECAE1F2DE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80975"/>
            <a:ext cx="9601200" cy="828675"/>
          </a:xfrm>
        </p:spPr>
        <p:txBody>
          <a:bodyPr/>
          <a:lstStyle/>
          <a:p>
            <a:r>
              <a:rPr lang="cs-CZ" dirty="0"/>
              <a:t>Parafráze a citace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AB564B-D3D9-43C8-9E06-3FF09C7AD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0100"/>
            <a:ext cx="9601200" cy="61341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Citace</a:t>
            </a:r>
            <a:r>
              <a:rPr lang="cs-CZ" sz="2400" dirty="0"/>
              <a:t> je </a:t>
            </a:r>
            <a:r>
              <a:rPr lang="cs-CZ" sz="2400" b="1" dirty="0"/>
              <a:t>doslovný</a:t>
            </a:r>
            <a:r>
              <a:rPr lang="cs-CZ" sz="2400" dirty="0"/>
              <a:t> </a:t>
            </a:r>
            <a:r>
              <a:rPr lang="cs-CZ" sz="2400" b="1" dirty="0"/>
              <a:t>přepis</a:t>
            </a:r>
            <a:r>
              <a:rPr lang="cs-CZ" sz="2400" dirty="0"/>
              <a:t> textové pasáže z jiného díla.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Citujeme</a:t>
            </a:r>
            <a:r>
              <a:rPr lang="cs-CZ" sz="2400" dirty="0"/>
              <a:t>, abychom dostáli </a:t>
            </a:r>
            <a:r>
              <a:rPr lang="cs-CZ" sz="2400" b="1" dirty="0"/>
              <a:t>autorskému zákonu</a:t>
            </a:r>
            <a:r>
              <a:rPr lang="cs-CZ" sz="2400" dirty="0"/>
              <a:t>, </a:t>
            </a:r>
            <a:r>
              <a:rPr lang="cs-CZ" sz="2400" b="1" dirty="0"/>
              <a:t>podpořili vlastní argumentaci </a:t>
            </a:r>
            <a:r>
              <a:rPr lang="cs-CZ" sz="2400" dirty="0"/>
              <a:t>/ </a:t>
            </a:r>
            <a:r>
              <a:rPr lang="cs-CZ" sz="2400" b="1" dirty="0"/>
              <a:t>polemizovali s jiným autorem</a:t>
            </a:r>
            <a:r>
              <a:rPr lang="cs-CZ" sz="2400" dirty="0"/>
              <a:t>, </a:t>
            </a:r>
            <a:r>
              <a:rPr lang="cs-CZ" sz="2400" b="1" dirty="0"/>
              <a:t>umožnili čtenářům ověřit si informace</a:t>
            </a:r>
            <a:r>
              <a:rPr lang="cs-CZ" sz="2400" dirty="0"/>
              <a:t> z výchozích textů.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Citace</a:t>
            </a:r>
            <a:r>
              <a:rPr lang="cs-CZ" sz="2400" dirty="0"/>
              <a:t> je </a:t>
            </a:r>
            <a:r>
              <a:rPr lang="cs-CZ" sz="2400" b="1" dirty="0"/>
              <a:t>odlišena</a:t>
            </a:r>
            <a:r>
              <a:rPr lang="cs-CZ" sz="2400" dirty="0"/>
              <a:t> od (našeho) vlastního textu: u kratších citací (jeden až tři řádky) se většinou odlišuje prostřednictvím uvozovek, případně se citovaná pasáž píše kurzívou; u citací delších se citace často odsazuje od vlastního textu a volí se menší velikost písma.</a:t>
            </a:r>
          </a:p>
          <a:p>
            <a:pPr marL="0" indent="0">
              <a:buNone/>
            </a:pPr>
            <a:r>
              <a:rPr lang="cs-CZ" sz="2400" dirty="0"/>
              <a:t>Příklad:</a:t>
            </a:r>
          </a:p>
          <a:p>
            <a:pPr marL="0" indent="0">
              <a:buNone/>
            </a:pPr>
            <a:r>
              <a:rPr lang="cs-CZ" sz="2400" dirty="0"/>
              <a:t>I. </a:t>
            </a:r>
            <a:r>
              <a:rPr lang="cs-CZ" sz="2400" dirty="0" err="1"/>
              <a:t>Angová</a:t>
            </a:r>
            <a:r>
              <a:rPr lang="cs-CZ" sz="2400" dirty="0"/>
              <a:t> citující v knize Divákem Dallasu: </a:t>
            </a:r>
          </a:p>
          <a:p>
            <a:pPr marL="0" indent="0">
              <a:buNone/>
            </a:pPr>
            <a:r>
              <a:rPr lang="cs-CZ" sz="2400" dirty="0"/>
              <a:t>Peter </a:t>
            </a:r>
            <a:r>
              <a:rPr lang="cs-CZ" sz="2400" dirty="0" err="1"/>
              <a:t>Brooks</a:t>
            </a:r>
            <a:r>
              <a:rPr lang="cs-CZ" sz="2400" dirty="0"/>
              <a:t> charakterizuje melodramatickou imaginaci coby takový typ obraznosti, v níž probíhá (napůl zoufalý) pokus „dostat do dramatu lidské každodenní existence vyšší drama morálních sil“ (</a:t>
            </a:r>
            <a:r>
              <a:rPr lang="cs-CZ" sz="2400" dirty="0" err="1"/>
              <a:t>Brooks</a:t>
            </a:r>
            <a:r>
              <a:rPr lang="cs-CZ" sz="2400" dirty="0"/>
              <a:t> P. 1973: 2018; </a:t>
            </a:r>
            <a:r>
              <a:rPr lang="cs-CZ" sz="2400" dirty="0" err="1"/>
              <a:t>Brooks</a:t>
            </a:r>
            <a:r>
              <a:rPr lang="cs-CZ" sz="2400" dirty="0"/>
              <a:t> P. 1976).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Existují různé </a:t>
            </a:r>
            <a:r>
              <a:rPr lang="cs-CZ" sz="2400" b="1" dirty="0"/>
              <a:t>citační styly </a:t>
            </a:r>
            <a:r>
              <a:rPr lang="cs-CZ" sz="2400" dirty="0"/>
              <a:t>a různé </a:t>
            </a:r>
            <a:r>
              <a:rPr lang="cs-CZ" sz="2400" b="1" dirty="0"/>
              <a:t>citační metody</a:t>
            </a:r>
            <a:r>
              <a:rPr lang="cs-CZ" sz="2400" dirty="0"/>
              <a:t>, což znamená, že citace můžeme spolu s odkazy na výchozí zdroje uvádět různými způsoby, tedy existují různá pravidla, jakou formu mohou citace mít (viz dále).</a:t>
            </a:r>
          </a:p>
        </p:txBody>
      </p:sp>
    </p:spTree>
    <p:extLst>
      <p:ext uri="{BB962C8B-B14F-4D97-AF65-F5344CB8AC3E}">
        <p14:creationId xmlns:p14="http://schemas.microsoft.com/office/powerpoint/2010/main" val="41456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8868A-9DC6-48BE-BB06-4146748A7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0025"/>
            <a:ext cx="9601200" cy="866775"/>
          </a:xfrm>
        </p:spPr>
        <p:txBody>
          <a:bodyPr/>
          <a:lstStyle/>
          <a:p>
            <a:r>
              <a:rPr lang="cs-CZ" dirty="0"/>
              <a:t>Několik doporučení k citacím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8035D7-4E0F-41C1-971D-6DA643B27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62025"/>
            <a:ext cx="9601200" cy="55530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Zčásti inspirováno knihou </a:t>
            </a:r>
            <a:r>
              <a:rPr lang="pt-BR" sz="2400" dirty="0"/>
              <a:t>Eco, U. (1997). </a:t>
            </a:r>
            <a:r>
              <a:rPr lang="pt-BR" sz="2400" i="1" dirty="0"/>
              <a:t>Jak napsat diplomovou práci</a:t>
            </a:r>
            <a:r>
              <a:rPr lang="pt-BR" sz="2400" dirty="0"/>
              <a:t>. Olomouc: Votobia</a:t>
            </a:r>
            <a:r>
              <a:rPr lang="cs-CZ" sz="24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Citujeme, když je ve výchozí  literatuře pasáž definující koncept či problém, který je pro naši práci klíčový; který přebíráme nebo se vůči němu vymezujeme.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Citujeme, když je ve výchozí literatuře pasáž výstižně a hutně formulující názor, postoj, který zastáváme (nebo se vůči němu chceme vymezit).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Citujeme v rozumné míře: míra odbornosti textu není vyjádřena množstvím citací. Stává se, že jsou studentské práce přehlídkou zbytečných citací.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Citace musí být naprosto přesné, nevytržené z kontextu (kontext můžeme doplnit), ověřitelné.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Citujeme z dokumentů, které jsme četli (měli v ruce), nepřejímáme citace citované někým jiným.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677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933A0-5C1F-4A98-A19B-7C7EBE91A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manuálu pro psaní závěrečných prací na KSMŽ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7F00A3-7437-4505-8A7E-80728F53C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Součástí práce je seznam použitých zdrojů a předpokládáme jednotný systém citací. 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V závěrečných pracích používáme následující dvě citační normy. 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Doporučujeme používat citování literatury a strukturování bibliografických záznamů buď podle APA, anebo podle mezinárodních norem ISO 690 a ISO 690-2.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Záleží na autorech, jakou normu si vyberou, musí ji ale důsledně dodržovat v celém dokumentu. 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V seznamu zdrojů se neuvádí publikace v práci necitované.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55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57AA9-FAF3-4E55-A4D0-DCB416E4B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1000"/>
            <a:ext cx="9601200" cy="809625"/>
          </a:xfrm>
        </p:spPr>
        <p:txBody>
          <a:bodyPr>
            <a:normAutofit/>
          </a:bodyPr>
          <a:lstStyle/>
          <a:p>
            <a:r>
              <a:rPr lang="cs-CZ" dirty="0"/>
              <a:t>Citační metody a citační styly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AEF886-DD2F-4E7E-969C-265473911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90625"/>
            <a:ext cx="9601200" cy="55721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Citační metoda </a:t>
            </a:r>
            <a:r>
              <a:rPr lang="cs-CZ" sz="2400" dirty="0"/>
              <a:t>je způsob, jakým citaci uvádíme v textu a jak na ni odkazujeme.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 zásadě jde o tři základní metody či formy: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forma jméno–datum (harvardský systém)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forma číselného odkazu (Vancouver style) – lékařství, biomedicína apod.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forma průběžných poznámek pod čarou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Citační styl </a:t>
            </a:r>
            <a:r>
              <a:rPr lang="cs-CZ" sz="2400" dirty="0"/>
              <a:t>je soubor pravidel, jak citovat, parafrázovat a jak psát bibliografii.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Citační styl může být například: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ČSN ISO 690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Chicago style – společenské vědy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APA style (oborový) – psychologie a další obory (v ČR se rozšiřuje)</a:t>
            </a:r>
          </a:p>
        </p:txBody>
      </p:sp>
    </p:spTree>
    <p:extLst>
      <p:ext uri="{BB962C8B-B14F-4D97-AF65-F5344CB8AC3E}">
        <p14:creationId xmlns:p14="http://schemas.microsoft.com/office/powerpoint/2010/main" val="149371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4099B-3E82-4895-90FA-F1CB9D861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1753"/>
            <a:ext cx="9601200" cy="1104041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Ad citační metody </a:t>
            </a:r>
            <a:br>
              <a:rPr lang="cs-CZ" sz="3100" b="1" dirty="0"/>
            </a:br>
            <a:r>
              <a:rPr lang="cs-CZ" sz="2400" dirty="0"/>
              <a:t>(první dva příklady jsou od O. </a:t>
            </a:r>
            <a:r>
              <a:rPr lang="cs-CZ" sz="2400" dirty="0" err="1"/>
              <a:t>Biernátová</a:t>
            </a:r>
            <a:r>
              <a:rPr lang="cs-CZ" sz="2400" dirty="0"/>
              <a:t> a J. </a:t>
            </a:r>
            <a:r>
              <a:rPr lang="cs-CZ" sz="2400" dirty="0" err="1"/>
              <a:t>Skůpa</a:t>
            </a:r>
            <a:r>
              <a:rPr lang="cs-CZ" sz="2400" dirty="0"/>
              <a:t> z </a:t>
            </a:r>
            <a:r>
              <a:rPr lang="cs-CZ" sz="2400" dirty="0">
                <a:hlinkClick r:id="rId2"/>
              </a:rPr>
              <a:t>https://www.citace.com/CSN-ISO-690.pdf</a:t>
            </a:r>
            <a:r>
              <a:rPr lang="cs-CZ" sz="2400" dirty="0"/>
              <a:t>, třetí příklad z </a:t>
            </a:r>
            <a:r>
              <a:rPr lang="cs-CZ" sz="2400" dirty="0" err="1"/>
              <a:t>bak</a:t>
            </a:r>
            <a:r>
              <a:rPr lang="cs-CZ" sz="2400" dirty="0"/>
              <a:t>. práce K. Novotné)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6E272E-52FE-4F99-813C-C494F1208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5794"/>
            <a:ext cx="9601200" cy="5482206"/>
          </a:xfrm>
        </p:spPr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Forma jméno–datum (harvardský systém)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Forma číselného odkazu (Vancouver style)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Forma průběžných poznámek pod čarou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019C80-7011-42C5-BB97-E0D764700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117" y="3135051"/>
            <a:ext cx="7953375" cy="78105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74C5D8C-0A54-4AF9-A0C8-834966702C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5773" y="1777384"/>
            <a:ext cx="7143750" cy="781051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CBFB2CC-1AC1-4A26-BD5D-599D164ECB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4554" y="4380641"/>
            <a:ext cx="6181725" cy="108585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7D7D6C3-2C06-4E5D-94D1-F4D01A8420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44554" y="5500397"/>
            <a:ext cx="58674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120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7C15CB-6D5F-4AD2-A751-2106ACE61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"/>
            <a:ext cx="9601200" cy="676274"/>
          </a:xfrm>
        </p:spPr>
        <p:txBody>
          <a:bodyPr>
            <a:normAutofit fontScale="90000"/>
          </a:bodyPr>
          <a:lstStyle/>
          <a:p>
            <a:r>
              <a:rPr lang="cs-CZ" dirty="0"/>
              <a:t>Citační metody a styly: ukázky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915C2B-7165-4F18-A64A-720C43B70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76276"/>
            <a:ext cx="9601200" cy="6019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Forma jméno–datum:</a:t>
            </a:r>
          </a:p>
          <a:p>
            <a:pPr marL="0" indent="0">
              <a:buNone/>
            </a:pPr>
            <a:r>
              <a:rPr lang="cs-CZ" sz="2400" dirty="0"/>
              <a:t>Najdeme ale i názory, že </a:t>
            </a:r>
            <a:r>
              <a:rPr lang="cs-CZ" sz="2400" dirty="0" err="1"/>
              <a:t>populárněkulturní</a:t>
            </a:r>
            <a:r>
              <a:rPr lang="cs-CZ" sz="2400" dirty="0"/>
              <a:t> texty „musí […] obsahovat jak síly dominance, tak i příležitosti tuto dominanci kritizovat, možnosti oponovat silám dominance či se jim vyhýbat z pozice, která je podřízená, ale není zbavená veškeré moci“ (Fiske 2017: 100).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ČSN ISO 690:</a:t>
            </a:r>
          </a:p>
          <a:p>
            <a:pPr marL="0" indent="0">
              <a:buNone/>
            </a:pPr>
            <a:r>
              <a:rPr lang="cs-CZ" sz="2400" dirty="0"/>
              <a:t>FISKE, John. </a:t>
            </a:r>
            <a:r>
              <a:rPr lang="cs-CZ" sz="2400" i="1" dirty="0"/>
              <a:t>Jak rozumět populární kultuře</a:t>
            </a:r>
            <a:r>
              <a:rPr lang="cs-CZ" sz="2400" dirty="0"/>
              <a:t>. Praha: Akropolis, 2017. #</a:t>
            </a:r>
            <a:r>
              <a:rPr lang="cs-CZ" sz="2400" dirty="0" err="1"/>
              <a:t>POPs</a:t>
            </a:r>
            <a:r>
              <a:rPr lang="cs-CZ" sz="2400" dirty="0"/>
              <a:t>. ISBN 978-80-7470-190-0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APA:</a:t>
            </a:r>
          </a:p>
          <a:p>
            <a:pPr marL="0" indent="0">
              <a:buNone/>
            </a:pPr>
            <a:r>
              <a:rPr lang="cs-CZ" sz="2400" dirty="0"/>
              <a:t>Fiske, J. (2017). </a:t>
            </a:r>
            <a:r>
              <a:rPr lang="cs-CZ" sz="2400" i="1" dirty="0"/>
              <a:t>Jak rozumět populární kultuře</a:t>
            </a:r>
            <a:r>
              <a:rPr lang="cs-CZ" sz="2400" dirty="0"/>
              <a:t>. Praha: Akropolis.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Sociologický časopis:</a:t>
            </a:r>
          </a:p>
          <a:p>
            <a:pPr marL="0" indent="0">
              <a:buNone/>
            </a:pPr>
            <a:r>
              <a:rPr lang="cs-CZ" sz="2400" dirty="0"/>
              <a:t>Fiske, J. 2017. </a:t>
            </a:r>
            <a:r>
              <a:rPr lang="cs-CZ" sz="2400" i="1" dirty="0"/>
              <a:t>Jak rozumět populární kultuře</a:t>
            </a:r>
            <a:r>
              <a:rPr lang="cs-CZ" sz="2400" dirty="0"/>
              <a:t>. Praha: Akropolis.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9975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3FE2B-1B6D-4FF4-9869-76916C66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"/>
            <a:ext cx="9601200" cy="791852"/>
          </a:xfrm>
        </p:spPr>
        <p:txBody>
          <a:bodyPr/>
          <a:lstStyle/>
          <a:p>
            <a:r>
              <a:rPr lang="cs-CZ" dirty="0"/>
              <a:t>Norma ČSN </a:t>
            </a:r>
            <a:r>
              <a:rPr lang="cs-CZ"/>
              <a:t>ISO 690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C0296C-511E-47FF-98B1-8CDD76D14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7321"/>
            <a:ext cx="9601200" cy="623067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Základní prvky citace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primární odpovědnost – jméno a příjmení, společnost nebo instituce atd.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název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nosič – jen u elektronických dokumentů, například [CD-ROM]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vydání – první lze vynechat, druhé a další 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sekundární odpovědnost – překlad, ilustrace atd., většinou se tato informace vynechává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místo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vydavatel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rok vydání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datum citování – u elektronických dokumentů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ročník, číslo – u časopisu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edice – např. u odborných textů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rozsah stranؘ– například u časopisů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identifikátor – ISBN (knihy), ISSN (časopisy), DOI (elektronické dokumenty)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dostupnost – u elektronických dokumentů</a:t>
            </a:r>
          </a:p>
          <a:p>
            <a:pPr marL="530352" lvl="1" indent="0">
              <a:buNone/>
            </a:pPr>
            <a:r>
              <a:rPr lang="cs-CZ" i="0" dirty="0"/>
              <a:t>Příklad: GUTOROV, Vladimir, Alexander KORYUSHKIN a Konstantin ZAVERSHINSKIY. </a:t>
            </a:r>
            <a:r>
              <a:rPr lang="cs-CZ" i="0" dirty="0" err="1"/>
              <a:t>Anthropological</a:t>
            </a:r>
            <a:r>
              <a:rPr lang="cs-CZ" i="0" dirty="0"/>
              <a:t> </a:t>
            </a:r>
            <a:r>
              <a:rPr lang="cs-CZ" i="0" dirty="0" err="1"/>
              <a:t>Dimensions</a:t>
            </a:r>
            <a:r>
              <a:rPr lang="cs-CZ" i="0" dirty="0"/>
              <a:t> </a:t>
            </a:r>
            <a:r>
              <a:rPr lang="cs-CZ" i="0" dirty="0" err="1"/>
              <a:t>of</a:t>
            </a:r>
            <a:r>
              <a:rPr lang="cs-CZ" i="0" dirty="0"/>
              <a:t> </a:t>
            </a:r>
            <a:r>
              <a:rPr lang="cs-CZ" i="0" dirty="0" err="1"/>
              <a:t>the</a:t>
            </a:r>
            <a:r>
              <a:rPr lang="cs-CZ" i="0" dirty="0"/>
              <a:t> </a:t>
            </a:r>
            <a:r>
              <a:rPr lang="cs-CZ" i="0" dirty="0" err="1"/>
              <a:t>Political</a:t>
            </a:r>
            <a:r>
              <a:rPr lang="cs-CZ" i="0" dirty="0"/>
              <a:t> </a:t>
            </a:r>
            <a:r>
              <a:rPr lang="cs-CZ" i="0" dirty="0" err="1"/>
              <a:t>Culture</a:t>
            </a:r>
            <a:r>
              <a:rPr lang="cs-CZ" i="0" dirty="0"/>
              <a:t> in </a:t>
            </a:r>
            <a:r>
              <a:rPr lang="cs-CZ" i="0" dirty="0" err="1"/>
              <a:t>Transition</a:t>
            </a:r>
            <a:r>
              <a:rPr lang="cs-CZ" i="0" dirty="0"/>
              <a:t> </a:t>
            </a:r>
            <a:r>
              <a:rPr lang="cs-CZ" i="0" dirty="0" err="1"/>
              <a:t>Societies</a:t>
            </a:r>
            <a:r>
              <a:rPr lang="cs-CZ" i="0" dirty="0"/>
              <a:t>. </a:t>
            </a:r>
            <a:r>
              <a:rPr lang="cs-CZ" dirty="0"/>
              <a:t>Politologický časopis - Czech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Science </a:t>
            </a:r>
            <a:r>
              <a:rPr lang="cs-CZ" i="0" dirty="0"/>
              <a:t>[online]. 2019, </a:t>
            </a:r>
            <a:r>
              <a:rPr lang="cs-CZ" b="1" i="0" dirty="0"/>
              <a:t>26</a:t>
            </a:r>
            <a:r>
              <a:rPr lang="cs-CZ" i="0" dirty="0"/>
              <a:t>(2), 83–101 [cit. 2019-10-13]. DOI: 10.5817/PC2019-2-83. ISSN 12113247. Dostupné z: https://www.ceeol.com/search/article-detail?id=782264</a:t>
            </a:r>
          </a:p>
        </p:txBody>
      </p:sp>
    </p:spTree>
    <p:extLst>
      <p:ext uri="{BB962C8B-B14F-4D97-AF65-F5344CB8AC3E}">
        <p14:creationId xmlns:p14="http://schemas.microsoft.com/office/powerpoint/2010/main" val="197825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80E58-0324-40E5-8627-6D8B5E8B8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99222"/>
          </a:xfrm>
        </p:spPr>
        <p:txBody>
          <a:bodyPr>
            <a:normAutofit fontScale="90000"/>
          </a:bodyPr>
          <a:lstStyle/>
          <a:p>
            <a:r>
              <a:rPr lang="cs-CZ" dirty="0"/>
              <a:t>Případy plagiátorství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7654EC-60BE-494E-B9A5-ABBE7CCCD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885826"/>
            <a:ext cx="10058400" cy="553402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Masarykova univerzita (2019)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 roce 2019 posuzování 1 226 prací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šlo o práce bakalářské, magisterské a rigorózní z let 2000–2018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zahájení deseti řízení o odebrání titulů kvůli podezření z plagiátorství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Univerzita Karlova (2019)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profesor Martin Kovář podezřelý z plagiátorství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Etická komise Filozofické fakulty UK potvrdila plagiátorství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následně Etická komise Univerzity Karlovy potvrdila plagiátorství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podle právního výkladu mu tituly nelze odebrat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Mendelova univerzita (2018)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ministryně spravedlnosti Taťána Malá podezřelá z plagiátorství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Etická komise Mendelovy univerzity konstatovala, že se chovala neeticky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 titul z hlediska legislativního nepřišla (práce obhájená v roce 2005)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rezignovala na pozici ministryně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34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2D806-7A0A-4301-85DE-CC4575291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31976"/>
            <a:ext cx="9601200" cy="669302"/>
          </a:xfrm>
        </p:spPr>
        <p:txBody>
          <a:bodyPr>
            <a:normAutofit/>
          </a:bodyPr>
          <a:lstStyle/>
          <a:p>
            <a:r>
              <a:rPr lang="cs-CZ" sz="4000" dirty="0"/>
              <a:t>Příklady citování některých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48089D-9256-4783-A4BC-2A29F1EEB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1278"/>
            <a:ext cx="9601200" cy="60567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Tištěná monografie:</a:t>
            </a:r>
          </a:p>
          <a:p>
            <a:pPr marL="0" indent="0">
              <a:buNone/>
            </a:pPr>
            <a:r>
              <a:rPr lang="cs-CZ" sz="2400" dirty="0"/>
              <a:t>ČSN ISO 690</a:t>
            </a:r>
          </a:p>
          <a:p>
            <a:pPr marL="0" indent="0">
              <a:buNone/>
            </a:pPr>
            <a:r>
              <a:rPr lang="cs-CZ" sz="2400" dirty="0"/>
              <a:t>MERCIER, Hugo a Dan SPERBER. </a:t>
            </a:r>
            <a:r>
              <a:rPr lang="cs-CZ" sz="2400" i="1" dirty="0"/>
              <a:t>Záhada rozumu</a:t>
            </a:r>
            <a:r>
              <a:rPr lang="cs-CZ" sz="2400" dirty="0"/>
              <a:t>. Brno: Host, 2019. ISBN 978-80-7577-635-8.</a:t>
            </a:r>
          </a:p>
          <a:p>
            <a:pPr marL="0" indent="0">
              <a:buNone/>
            </a:pPr>
            <a:r>
              <a:rPr lang="cs-CZ" sz="2400" dirty="0"/>
              <a:t>APA</a:t>
            </a:r>
          </a:p>
          <a:p>
            <a:pPr marL="0" indent="0">
              <a:buNone/>
            </a:pPr>
            <a:r>
              <a:rPr lang="cs-CZ" sz="2400" dirty="0" err="1"/>
              <a:t>Mercier</a:t>
            </a:r>
            <a:r>
              <a:rPr lang="cs-CZ" sz="2400" dirty="0"/>
              <a:t>, H., &amp; </a:t>
            </a:r>
            <a:r>
              <a:rPr lang="cs-CZ" sz="2400" dirty="0" err="1"/>
              <a:t>Sperber</a:t>
            </a:r>
            <a:r>
              <a:rPr lang="cs-CZ" sz="2400" dirty="0"/>
              <a:t>, D. (2019). </a:t>
            </a:r>
            <a:r>
              <a:rPr lang="cs-CZ" sz="2400" i="1" dirty="0"/>
              <a:t>Záhada rozumu</a:t>
            </a:r>
            <a:r>
              <a:rPr lang="cs-CZ" sz="2400" dirty="0"/>
              <a:t>. Brno: Host.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Článek:</a:t>
            </a:r>
          </a:p>
          <a:p>
            <a:pPr marL="0" indent="0">
              <a:buNone/>
            </a:pPr>
            <a:r>
              <a:rPr lang="cs-CZ" sz="2400" dirty="0"/>
              <a:t>ČSN ISO 690</a:t>
            </a:r>
          </a:p>
          <a:p>
            <a:pPr marL="0" indent="0">
              <a:buNone/>
            </a:pPr>
            <a:r>
              <a:rPr lang="cs-CZ" sz="2400" dirty="0"/>
              <a:t>POTŮČEK, Martin. Vzpomínky na Iva. </a:t>
            </a:r>
            <a:r>
              <a:rPr lang="cs-CZ" sz="2400" i="1" dirty="0"/>
              <a:t>Sociologický časopis</a:t>
            </a:r>
            <a:r>
              <a:rPr lang="cs-CZ" sz="2400" dirty="0"/>
              <a:t>. 2016, </a:t>
            </a:r>
            <a:r>
              <a:rPr lang="cs-CZ" sz="2400" b="1" dirty="0"/>
              <a:t>52</a:t>
            </a:r>
            <a:r>
              <a:rPr lang="cs-CZ" sz="2400" dirty="0"/>
              <a:t>(5), 749-750. ISSN 0038-0288.</a:t>
            </a:r>
          </a:p>
          <a:p>
            <a:pPr marL="0" indent="0">
              <a:buNone/>
            </a:pPr>
            <a:r>
              <a:rPr lang="cs-CZ" sz="2400" dirty="0"/>
              <a:t>APA</a:t>
            </a:r>
          </a:p>
          <a:p>
            <a:pPr marL="0" indent="0">
              <a:buNone/>
            </a:pPr>
            <a:r>
              <a:rPr lang="cs-CZ" sz="2400" dirty="0"/>
              <a:t>Potůček, M. (2016). Vzpomínky na Iva. </a:t>
            </a:r>
            <a:r>
              <a:rPr lang="cs-CZ" sz="2400" i="1" dirty="0"/>
              <a:t>Sociologický časopis</a:t>
            </a:r>
            <a:r>
              <a:rPr lang="cs-CZ" sz="2400" dirty="0"/>
              <a:t>, </a:t>
            </a:r>
            <a:r>
              <a:rPr lang="cs-CZ" sz="2400" i="1" dirty="0"/>
              <a:t>52</a:t>
            </a:r>
            <a:r>
              <a:rPr lang="cs-CZ" sz="2400" dirty="0"/>
              <a:t>(5), 749-750.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77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D1ABC-910A-4C1A-B931-944D0824B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5276"/>
            <a:ext cx="9601200" cy="800099"/>
          </a:xfrm>
        </p:spPr>
        <p:txBody>
          <a:bodyPr>
            <a:normAutofit/>
          </a:bodyPr>
          <a:lstStyle/>
          <a:p>
            <a:r>
              <a:rPr lang="cs-CZ" dirty="0"/>
              <a:t>Příklady citování některých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D8AAC-4E1E-4AD3-898B-9DA36FC7E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42975"/>
            <a:ext cx="9601200" cy="541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Akademické práce</a:t>
            </a:r>
          </a:p>
          <a:p>
            <a:pPr marL="0" indent="0">
              <a:buNone/>
            </a:pPr>
            <a:r>
              <a:rPr lang="cs-CZ" sz="2400" dirty="0"/>
              <a:t>ČSN ISO 690</a:t>
            </a:r>
          </a:p>
          <a:p>
            <a:pPr marL="0" indent="0">
              <a:buNone/>
            </a:pPr>
            <a:r>
              <a:rPr lang="cs-CZ" sz="2400" dirty="0"/>
              <a:t>PAZDERNÍKOVÁ, Pavla. </a:t>
            </a:r>
            <a:r>
              <a:rPr lang="cs-CZ" sz="2400" i="1" dirty="0"/>
              <a:t>Tvůrčí psaní a vědecká práce: Využití tvůrčích technik při přípravě, psaní a prezentaci odborného textu</a:t>
            </a:r>
            <a:r>
              <a:rPr lang="cs-CZ" sz="2400" dirty="0"/>
              <a:t>[online]. Brno: 2009, 328 s. [cit. 2019-10-14]. Dostupné z: &lt;https://is.muni.cz/</a:t>
            </a:r>
            <a:r>
              <a:rPr lang="cs-CZ" sz="2400" dirty="0" err="1"/>
              <a:t>th</a:t>
            </a:r>
            <a:r>
              <a:rPr lang="cs-CZ" sz="2400" dirty="0"/>
              <a:t>/</a:t>
            </a:r>
            <a:r>
              <a:rPr lang="cs-CZ" sz="2400" dirty="0" err="1"/>
              <a:t>vmmru</a:t>
            </a:r>
            <a:r>
              <a:rPr lang="cs-CZ" sz="2400" dirty="0"/>
              <a:t>/&gt;. Disertační práce. Masarykova univerzita, Filozofická fakulta. Vedoucí práce Zbyněk Fišer.</a:t>
            </a:r>
          </a:p>
        </p:txBody>
      </p:sp>
    </p:spTree>
    <p:extLst>
      <p:ext uri="{BB962C8B-B14F-4D97-AF65-F5344CB8AC3E}">
        <p14:creationId xmlns:p14="http://schemas.microsoft.com/office/powerpoint/2010/main" val="324701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CF5E7-6FFE-4B98-879A-C8185FD1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63952"/>
            <a:ext cx="9601200" cy="688548"/>
          </a:xfrm>
        </p:spPr>
        <p:txBody>
          <a:bodyPr>
            <a:normAutofit/>
          </a:bodyPr>
          <a:lstStyle/>
          <a:p>
            <a:r>
              <a:rPr lang="cs-CZ" dirty="0"/>
              <a:t>Citování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671EB8-D2AF-45AA-B5FD-12C97E4E6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38225"/>
            <a:ext cx="9601200" cy="57396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nebudeme si uvádět vyčerpávající přehled všech citačních možností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podstatné je, zjistit si, podle kterého citačního stylu má být upraven dokument, který píšeme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odborné časopisy mají své citační styly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univerzity (i jednotlivé katedry) preferují či přímo předepisují určité citační styly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pravidla daného stylu si opatříme/zjistíme a důsledně dodržujeme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pomoci nám může citační software: generátory citací, citační manažery či podobné nástroje – viz Krčál, M., &amp; </a:t>
            </a:r>
            <a:r>
              <a:rPr lang="cs-CZ" sz="2400" dirty="0" err="1"/>
              <a:t>Teplíková</a:t>
            </a:r>
            <a:r>
              <a:rPr lang="cs-CZ" sz="2400" dirty="0"/>
              <a:t>, Z. (2014). </a:t>
            </a:r>
            <a:r>
              <a:rPr lang="cs-CZ" sz="2400" i="1" dirty="0"/>
              <a:t>Naučte (se) citovat</a:t>
            </a:r>
            <a:r>
              <a:rPr lang="cs-CZ" sz="2400" dirty="0"/>
              <a:t>. Blansko: Citace.com.</a:t>
            </a:r>
          </a:p>
        </p:txBody>
      </p:sp>
    </p:spTree>
    <p:extLst>
      <p:ext uri="{BB962C8B-B14F-4D97-AF65-F5344CB8AC3E}">
        <p14:creationId xmlns:p14="http://schemas.microsoft.com/office/powerpoint/2010/main" val="205101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8C86A-C318-4314-9A0F-F0771326E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88537"/>
            <a:ext cx="9601200" cy="840164"/>
          </a:xfrm>
        </p:spPr>
        <p:txBody>
          <a:bodyPr>
            <a:normAutofit/>
          </a:bodyPr>
          <a:lstStyle/>
          <a:p>
            <a:r>
              <a:rPr lang="cs-CZ" sz="3600" dirty="0"/>
              <a:t>Citační software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1454C4-2174-4E93-8184-708A5BFBB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85825"/>
            <a:ext cx="9601200" cy="578364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jako citační software označuje M. Krčál (2014) generátory citací, citační manažery a další citační nástroje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publikování odborných textů v různých odborných časopisech (jiných platformách) s sebou nese používání různých citačních stylů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jistou systematizaci a usnadnění může přinést právě citační software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generovat citace můžeme například na stránkách Moravské zemské knihovny (týká se děl z jejich fondu); k dispozici jsou různé styly (ČSN ISO 690, APA, Harvard, MLA…)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asi nejznámější český generátor citací je Citace.com </a:t>
            </a:r>
            <a:r>
              <a:rPr lang="cs-CZ" sz="2400" dirty="0">
                <a:hlinkClick r:id="rId2"/>
              </a:rPr>
              <a:t>https://www.citace.com/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citační manažery umožňují spravování citací, často už velmi sofistikované (využívání katalogů, archivaci poznámek, přepínání mezi různými styly, inkorporování do jiného softwaru – například Wordu)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patrně nejznámější je Citace PRO (komerční produkt tvůrců Citace.com)</a:t>
            </a:r>
          </a:p>
          <a:p>
            <a:pPr marL="0" indent="0">
              <a:buNone/>
            </a:pPr>
            <a:r>
              <a:rPr lang="cs-CZ" sz="2400" dirty="0"/>
              <a:t>      </a:t>
            </a:r>
            <a:r>
              <a:rPr lang="cs-CZ" sz="2400" dirty="0">
                <a:hlinkClick r:id="rId3"/>
              </a:rPr>
              <a:t>https://www.citacepro.com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101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7443DF-1247-4F77-8703-0C6771CC8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9488"/>
            <a:ext cx="9601200" cy="1127052"/>
          </a:xfrm>
        </p:spPr>
        <p:txBody>
          <a:bodyPr/>
          <a:lstStyle/>
          <a:p>
            <a:r>
              <a:rPr lang="cs-CZ" dirty="0" err="1"/>
              <a:t>Sokalova</a:t>
            </a:r>
            <a:r>
              <a:rPr lang="cs-CZ" dirty="0"/>
              <a:t> aféra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AAD3CB-10AD-4BB6-BE0B-A1721775C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46298"/>
            <a:ext cx="9601200" cy="5337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err="1"/>
              <a:t>Sokalova</a:t>
            </a:r>
            <a:r>
              <a:rPr lang="cs-CZ" sz="2400" dirty="0"/>
              <a:t> aféra asi nejznámější podvrh či parodie v akademickém světě – viz text k přečtení.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Diskuse na téma vědeckosti některých oborů.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Nejde o ojedinělou událost: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Peter Boyle a Jamie Lindsay</a:t>
            </a:r>
            <a:r>
              <a:rPr lang="cs-CZ" sz="2400" dirty="0"/>
              <a:t> napsali text parodující gender </a:t>
            </a:r>
            <a:r>
              <a:rPr lang="cs-CZ" sz="2400" dirty="0" err="1"/>
              <a:t>studies</a:t>
            </a:r>
            <a:r>
              <a:rPr lang="cs-CZ" sz="2400" dirty="0"/>
              <a:t> (byl ovšem nejprve v jednom časopise odmítnut, vydán pak v časopise, kde za vydání platí autoři – principy predátorských časopisů)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Anouk </a:t>
            </a:r>
            <a:r>
              <a:rPr lang="cs-CZ" sz="2400" dirty="0" err="1"/>
              <a:t>Barberousse</a:t>
            </a:r>
            <a:r>
              <a:rPr lang="cs-CZ" sz="2400" dirty="0"/>
              <a:t> a Philippe </a:t>
            </a:r>
            <a:r>
              <a:rPr lang="cs-CZ" sz="2400" dirty="0" err="1"/>
              <a:t>Huneman</a:t>
            </a:r>
            <a:r>
              <a:rPr lang="cs-CZ" sz="2400" dirty="0"/>
              <a:t> pod pseudonymem </a:t>
            </a:r>
            <a:r>
              <a:rPr lang="cs-CZ" sz="2400" dirty="0" err="1"/>
              <a:t>Benedetta</a:t>
            </a:r>
            <a:r>
              <a:rPr lang="cs-CZ" sz="2400" dirty="0"/>
              <a:t> </a:t>
            </a:r>
            <a:r>
              <a:rPr lang="cs-CZ" sz="2400" dirty="0" err="1"/>
              <a:t>Tripodi</a:t>
            </a:r>
            <a:r>
              <a:rPr lang="cs-CZ" sz="2400" dirty="0"/>
              <a:t> napsali mystifikační text propojující myšlenky A. </a:t>
            </a:r>
            <a:r>
              <a:rPr lang="cs-CZ" sz="2400" dirty="0" err="1"/>
              <a:t>Badioua</a:t>
            </a:r>
            <a:r>
              <a:rPr lang="cs-CZ" sz="2400" dirty="0"/>
              <a:t> (filosof) s </a:t>
            </a:r>
            <a:r>
              <a:rPr lang="cs-CZ" sz="2400" dirty="0" err="1"/>
              <a:t>queer</a:t>
            </a:r>
            <a:r>
              <a:rPr lang="cs-CZ" sz="2400" dirty="0"/>
              <a:t> teorií  (text byl uveřejněn v revue sdružující spřátelené autory/autorky, nemající výslovně vědecké cíle)</a:t>
            </a:r>
          </a:p>
          <a:p>
            <a:pPr marL="530352" lvl="1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9765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88E338-A8B2-496E-9C7C-E388C99C9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2231"/>
            <a:ext cx="9601200" cy="622169"/>
          </a:xfrm>
        </p:spPr>
        <p:txBody>
          <a:bodyPr>
            <a:normAutofit fontScale="90000"/>
          </a:bodyPr>
          <a:lstStyle/>
          <a:p>
            <a:r>
              <a:rPr lang="cs-CZ" dirty="0"/>
              <a:t>Predátorské časopisy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AF185B-3072-4425-BD74-211C7B169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27522"/>
            <a:ext cx="9601200" cy="58304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Časopisy, které se neprávem vydávají za vědecké časopisy.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Napodobují vědecké časopisy, ale rezignují na většinu základních principů.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Články volně zpřístupňují – zneužívají princip Open Access –, ovšem od autorů vybírají autorské příspěvky.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Neprobíhá v nich recenzní řízení, respektive může být fiktivní.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Nedodržují se publikační pravidla: využívají fiktivní citační metriky; často uvádí lživé informace o tom, že jsou indexovány v databázích; objevuje se v nich plagiátorství; používají falešné identifikátory (místo DOI např. SOI).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Uvádějí fiktivní jména členů redakčních rad nebo zneužívají jména vědců/vědkyň.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Uvádějí nedostatečné kontaktní údaje.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Napodobují názvy zavedených časopisů.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Podbízejí se: rozesílají e-maily, snaží se kontaktovat.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08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BE4C9-D5AA-4327-BBBD-016BB23F9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24526"/>
          </a:xfrm>
        </p:spPr>
        <p:txBody>
          <a:bodyPr>
            <a:normAutofit fontScale="90000"/>
          </a:bodyPr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3B1B65-3966-4654-835F-362BCA424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10326"/>
            <a:ext cx="9601200" cy="4557074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Dočekal, M. (1998). </a:t>
            </a:r>
            <a:r>
              <a:rPr lang="cs-CZ" dirty="0" err="1"/>
              <a:t>Sokalova</a:t>
            </a:r>
            <a:r>
              <a:rPr lang="cs-CZ" dirty="0"/>
              <a:t> aféra. </a:t>
            </a:r>
            <a:r>
              <a:rPr lang="cs-CZ" i="1" dirty="0"/>
              <a:t>Katedra filozofie FF MU.</a:t>
            </a:r>
            <a:r>
              <a:rPr lang="cs-CZ" dirty="0"/>
              <a:t> </a:t>
            </a:r>
            <a:r>
              <a:rPr lang="cs-CZ" dirty="0" err="1"/>
              <a:t>Retrieved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u="sng" dirty="0">
                <a:hlinkClick r:id="rId2"/>
              </a:rPr>
              <a:t>https://www.phil.muni.cz/fil/studenti/soutez99/docekal.html#tth_sEc1.1</a:t>
            </a:r>
            <a:endParaRPr lang="cs-CZ" dirty="0"/>
          </a:p>
          <a:p>
            <a:r>
              <a:rPr lang="cs-CZ" dirty="0"/>
              <a:t>Kratochvíl, J. (2014). </a:t>
            </a:r>
            <a:r>
              <a:rPr lang="cs-CZ" i="1" dirty="0"/>
              <a:t>Jak citovat</a:t>
            </a:r>
            <a:r>
              <a:rPr lang="cs-CZ" dirty="0"/>
              <a:t>. Brno: Knihovna univerzitního kampusu MU. </a:t>
            </a:r>
            <a:r>
              <a:rPr lang="cs-CZ" dirty="0" err="1"/>
              <a:t>Retrieved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>
                <a:hlinkClick r:id="rId3"/>
              </a:rPr>
              <a:t>https://kuk.muni.cz/vyuka/materialy/citace.php</a:t>
            </a:r>
            <a:endParaRPr lang="cs-CZ" dirty="0"/>
          </a:p>
          <a:p>
            <a:r>
              <a:rPr lang="cs-CZ" dirty="0"/>
              <a:t>Kratochvíl, J., &amp; Plch, L. (2018, 2. 1.). Jak poznat predátorský časopis. </a:t>
            </a:r>
            <a:r>
              <a:rPr lang="cs-CZ" i="1" dirty="0" err="1"/>
              <a:t>Universitas</a:t>
            </a:r>
            <a:r>
              <a:rPr lang="cs-CZ" dirty="0"/>
              <a:t>. </a:t>
            </a:r>
            <a:r>
              <a:rPr lang="cs-CZ" dirty="0" err="1"/>
              <a:t>Retrieved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u="sng" dirty="0">
                <a:hlinkClick r:id="rId4"/>
              </a:rPr>
              <a:t>https://www.universitas.cz/tema/258-jak-poznat-predatorsky-casopis</a:t>
            </a:r>
            <a:endParaRPr lang="cs-CZ" dirty="0"/>
          </a:p>
          <a:p>
            <a:r>
              <a:rPr lang="cs-CZ" dirty="0"/>
              <a:t>Kratochvíl, J.,</a:t>
            </a:r>
            <a:r>
              <a:rPr lang="cs-CZ" b="1" dirty="0"/>
              <a:t> </a:t>
            </a:r>
            <a:r>
              <a:rPr lang="cs-CZ" dirty="0"/>
              <a:t>&amp; Plch, L. (2016). </a:t>
            </a:r>
            <a:r>
              <a:rPr lang="cs-CZ" i="1" dirty="0"/>
              <a:t>Predátorské časopisy.</a:t>
            </a:r>
            <a:r>
              <a:rPr lang="cs-CZ" dirty="0"/>
              <a:t> Brno: Masarykova univerzita. </a:t>
            </a:r>
            <a:r>
              <a:rPr lang="cs-CZ" dirty="0" err="1"/>
              <a:t>Retrieved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u="sng" dirty="0">
                <a:hlinkClick r:id="rId5"/>
              </a:rPr>
              <a:t>https://www.academia.edu/25306033/Pred%C3%A1torsk%C3%A9_%C4%8Dasopisy?auto=download</a:t>
            </a:r>
            <a:endParaRPr lang="cs-CZ" dirty="0"/>
          </a:p>
          <a:p>
            <a:r>
              <a:rPr lang="cs-CZ" dirty="0" err="1"/>
              <a:t>Lachmann</a:t>
            </a:r>
            <a:r>
              <a:rPr lang="cs-CZ" dirty="0"/>
              <a:t>, F. (2017, 19. 6.). Co říká aféra „Konceptuální penis jako sociální konstrukt“ o gender </a:t>
            </a:r>
            <a:r>
              <a:rPr lang="cs-CZ" dirty="0" err="1"/>
              <a:t>studies</a:t>
            </a:r>
            <a:r>
              <a:rPr lang="cs-CZ" dirty="0"/>
              <a:t>? Nic. </a:t>
            </a:r>
            <a:r>
              <a:rPr lang="cs-CZ" i="1" dirty="0"/>
              <a:t>Sociální teorie.</a:t>
            </a:r>
            <a:r>
              <a:rPr lang="cs-CZ" dirty="0"/>
              <a:t> </a:t>
            </a:r>
            <a:r>
              <a:rPr lang="cs-CZ" dirty="0" err="1"/>
              <a:t>Retrieved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u="sng" dirty="0">
                <a:hlinkClick r:id="rId6"/>
              </a:rPr>
              <a:t>http://socialniteorie.cz/rika-afera-konceptualni-penis-jako-socialni-konstrukt-gender-studies-nic/</a:t>
            </a:r>
            <a:endParaRPr lang="cs-CZ" dirty="0"/>
          </a:p>
          <a:p>
            <a:r>
              <a:rPr lang="cs-CZ" dirty="0"/>
              <a:t>Picha, M. (2014). </a:t>
            </a:r>
            <a:r>
              <a:rPr lang="cs-CZ" i="1" dirty="0"/>
              <a:t>Kritické myšlení a rekonstrukce argumentu</a:t>
            </a:r>
            <a:r>
              <a:rPr lang="cs-CZ" dirty="0"/>
              <a:t>. Brno: Masarykova univerzita, pp. 9–16.</a:t>
            </a:r>
          </a:p>
          <a:p>
            <a:r>
              <a:rPr lang="cs-CZ" dirty="0"/>
              <a:t>Šanderová, J., &amp; </a:t>
            </a:r>
            <a:r>
              <a:rPr lang="cs-CZ" dirty="0" err="1"/>
              <a:t>Miltová</a:t>
            </a:r>
            <a:r>
              <a:rPr lang="cs-CZ" dirty="0"/>
              <a:t>, A. (2005). </a:t>
            </a:r>
            <a:r>
              <a:rPr lang="cs-CZ" i="1" dirty="0"/>
              <a:t>Jak číst a psát odborný text ve společenských vědách: několik zásad pro začátečníky</a:t>
            </a:r>
            <a:r>
              <a:rPr lang="cs-CZ" dirty="0"/>
              <a:t>. Praha: Sociologické nakladatelství.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02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582ED-458B-486F-96D6-934E2C466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9550"/>
            <a:ext cx="9601200" cy="981075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Proč nebo v čem je plagiátorství eticky a právně problematické?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EC50B5-9D84-4AE3-86CF-FC6A1BA3B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1600"/>
            <a:ext cx="96012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Zformulujte argumenty, které budou podporovat tezi, že plagiátorství (stručně řečeno nepřiznané přejímání pasáží z textů jiných autorů) je neetickým jednáním.</a:t>
            </a:r>
          </a:p>
          <a:p>
            <a:pPr marL="530352" lvl="1" indent="0">
              <a:buNone/>
            </a:pP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Proč bychom měli citovat?</a:t>
            </a:r>
          </a:p>
          <a:p>
            <a:pPr marL="530352" lvl="1" indent="0">
              <a:buNone/>
            </a:pP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Je otázka plagiátorství nějak právně upravena?</a:t>
            </a:r>
          </a:p>
          <a:p>
            <a:pPr marL="530352" lvl="1" indent="0">
              <a:buNone/>
            </a:pP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Zjistí-li se, že jste se jako studentky a studenti dopustili plagiátorství, můžete být nějak potrestáni?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4567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24299E7A-E095-4AB7-984D-F2AFD598F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5926"/>
            <a:ext cx="9601200" cy="965041"/>
          </a:xfrm>
        </p:spPr>
        <p:txBody>
          <a:bodyPr>
            <a:normAutofit/>
          </a:bodyPr>
          <a:lstStyle/>
          <a:p>
            <a:r>
              <a:rPr lang="cs-CZ" sz="4000" dirty="0"/>
              <a:t>Proč bychom měli citovat?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7637314-A859-4653-8B15-F562EE57B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8558"/>
            <a:ext cx="9601200" cy="5369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při výčtu důvodů vycházím z knihy: Krčál, M., &amp; </a:t>
            </a:r>
            <a:r>
              <a:rPr lang="cs-CZ" sz="1800" dirty="0" err="1"/>
              <a:t>Teplíková</a:t>
            </a:r>
            <a:r>
              <a:rPr lang="cs-CZ" sz="1800" dirty="0"/>
              <a:t>, Z. (2014). </a:t>
            </a:r>
            <a:r>
              <a:rPr lang="cs-CZ" sz="1800" i="1" dirty="0"/>
              <a:t>Naučte (se) citovat</a:t>
            </a:r>
            <a:r>
              <a:rPr lang="cs-CZ" sz="1800" dirty="0"/>
              <a:t>. Blansko: Citace.com.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legislativní důvody (přiblížíme následně)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užití autorských děl upravuje zákon 121/2000 Sb., jinak řečeno autorský zákon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etické aspekty</a:t>
            </a:r>
            <a:endParaRPr lang="cs-CZ" sz="2400" i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1" dirty="0"/>
              <a:t>publikační a citační je chápána jako soubor pravidel, která bychom při psaní odborného textu měli dodržovat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jde kupříkladu o povinnost citovat všechny zdroje; citovat přesně; vědět, jak používat </a:t>
            </a:r>
            <a:r>
              <a:rPr lang="cs-CZ" dirty="0" err="1"/>
              <a:t>autocitace</a:t>
            </a:r>
            <a:r>
              <a:rPr lang="cs-CZ" dirty="0"/>
              <a:t> (viz dále)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možnost zpětně ověřovat myšlenky jiných autorů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schopnost/dovednost pracovat s literaturou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30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D57CC-DB7A-4E58-9EC0-CFED93362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4656"/>
          </a:xfrm>
        </p:spPr>
        <p:txBody>
          <a:bodyPr/>
          <a:lstStyle/>
          <a:p>
            <a:r>
              <a:rPr lang="cs-CZ" dirty="0"/>
              <a:t>Co je to plagiát?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B60267-D859-464A-A231-11BA0871B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86540"/>
            <a:ext cx="9601200" cy="533754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Autorský</a:t>
            </a:r>
            <a:r>
              <a:rPr lang="cs-CZ" dirty="0"/>
              <a:t> </a:t>
            </a:r>
            <a:r>
              <a:rPr lang="cs-CZ" sz="2400" dirty="0"/>
              <a:t>zákon plagiátorství nedefinuje; zabývá se některými aspekty, které s plagiátorstvím souvisejí: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co je to autorské dílo; co je to autorství; vznik autorského práva; co je to citace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Plagiát definuje norma </a:t>
            </a:r>
            <a:r>
              <a:rPr lang="cs-CZ" altLang="cs-CZ" sz="2400" dirty="0"/>
              <a:t>ČSN ISO 5127–2003 jako „představení díla jiného autora půjčeného nebo napodobeného v celku nebo z části jako vlastního“.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400" dirty="0"/>
              <a:t>Autorským dílem není podle </a:t>
            </a:r>
            <a:r>
              <a:rPr lang="cs-CZ" sz="2400" dirty="0"/>
              <a:t>zákona 121/2000 Sb. „zejména námět díla sám o sobě, denní zpráva nebo jiný údaj sám o sobě, myšlenka, postup, princip, metoda, objev, vědecká teorie, matematický a obdobný vzorec, statistický graf a podobný předmět sám o sobě“.</a:t>
            </a:r>
            <a:endParaRPr lang="cs-CZ" alt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Plagiátem může být například: přejímání/opisování cizích myšlenek; kopírování cizího textu a vydávání za vlastní; neuvádění citací či nepřesné citování (i z nedbalosti); nepřiznané kopírování autorské struktury díla…</a:t>
            </a:r>
          </a:p>
        </p:txBody>
      </p:sp>
    </p:spTree>
    <p:extLst>
      <p:ext uri="{BB962C8B-B14F-4D97-AF65-F5344CB8AC3E}">
        <p14:creationId xmlns:p14="http://schemas.microsoft.com/office/powerpoint/2010/main" val="1372235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7D719-BF46-4D04-A497-9F1CFDB7A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3122"/>
            <a:ext cx="9601200" cy="857839"/>
          </a:xfrm>
        </p:spPr>
        <p:txBody>
          <a:bodyPr>
            <a:normAutofit/>
          </a:bodyPr>
          <a:lstStyle/>
          <a:p>
            <a:r>
              <a:rPr lang="cs-CZ" dirty="0"/>
              <a:t>Legislativní úprava (autorský zákon)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87481A-A23F-4B93-8EE7-BA2C58444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54642"/>
            <a:ext cx="9601200" cy="5490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Výňatek z autorského zákona (</a:t>
            </a:r>
            <a:r>
              <a:rPr lang="cs-CZ" dirty="0"/>
              <a:t>zákon 121/2000 Sb.)</a:t>
            </a:r>
          </a:p>
          <a:p>
            <a:pPr marL="0" indent="0">
              <a:buNone/>
            </a:pPr>
            <a:r>
              <a:rPr lang="cs-CZ" dirty="0"/>
              <a:t>§ 31 </a:t>
            </a:r>
            <a:r>
              <a:rPr lang="cs-CZ" b="1" dirty="0"/>
              <a:t>Citace</a:t>
            </a:r>
            <a:endParaRPr lang="cs-CZ" b="1" i="1" dirty="0"/>
          </a:p>
          <a:p>
            <a:pPr marL="0" indent="0">
              <a:buNone/>
            </a:pPr>
            <a:r>
              <a:rPr lang="cs-CZ" i="1" dirty="0"/>
              <a:t>(1)</a:t>
            </a:r>
            <a:r>
              <a:rPr lang="cs-CZ" dirty="0"/>
              <a:t> Do práva autorského nezasahuje ten, kdo</a:t>
            </a:r>
          </a:p>
          <a:p>
            <a:pPr marL="0" indent="0">
              <a:buNone/>
            </a:pPr>
            <a:r>
              <a:rPr lang="cs-CZ" i="1" dirty="0"/>
              <a:t>a)</a:t>
            </a:r>
            <a:r>
              <a:rPr lang="cs-CZ" dirty="0"/>
              <a:t> užije v odůvodněné míře výňatky ze zveřejněných děl jiných autorů ve svém díle,</a:t>
            </a:r>
          </a:p>
          <a:p>
            <a:pPr marL="0" indent="0">
              <a:buNone/>
            </a:pPr>
            <a:r>
              <a:rPr lang="cs-CZ" i="1" dirty="0"/>
              <a:t>b)</a:t>
            </a:r>
            <a:r>
              <a:rPr lang="cs-CZ" dirty="0"/>
              <a:t> užije výňatky z díla nebo drobná celá díla pro účely kritiky nebo recenze vztahující se k takovému dílu, vědecké či odborné tvorby a takové užití bude v souladu s poctivými zvyklostmi a v rozsahu vyžadovaném konkrétním účelem,</a:t>
            </a:r>
          </a:p>
          <a:p>
            <a:pPr marL="0" indent="0">
              <a:buNone/>
            </a:pPr>
            <a:r>
              <a:rPr lang="cs-CZ" i="1" dirty="0"/>
              <a:t>c)</a:t>
            </a:r>
            <a:r>
              <a:rPr lang="cs-CZ" dirty="0"/>
              <a:t> užije dílo při vyučování pro ilustrační účel nebo při vědeckém výzkumu, jejichž účelem není dosažení přímého nebo nepřímého hospodářského nebo obchodního prospěchu, a nepřesáhne rozsah odpovídající sledovanému účelu;</a:t>
            </a:r>
          </a:p>
          <a:p>
            <a:pPr marL="0" indent="0">
              <a:buNone/>
            </a:pPr>
            <a:r>
              <a:rPr lang="cs-CZ" dirty="0"/>
              <a:t>vždy je však nutno uvést, je-li to možné, jméno autora, nejde-li o dílo anonymní, nebo jméno osoby, pod jejímž jménem se dílo uvádí na veřejnost, a dále název díla a pramen.</a:t>
            </a:r>
          </a:p>
          <a:p>
            <a:pPr marL="0" indent="0">
              <a:buNone/>
            </a:pPr>
            <a:r>
              <a:rPr lang="cs-CZ" i="1" dirty="0"/>
              <a:t>(2)</a:t>
            </a:r>
            <a:r>
              <a:rPr lang="cs-CZ" dirty="0"/>
              <a:t> Do práva autorského nezasahuje ani ten, kdo výňatky z díla nebo drobná celá díla citovaná podle odstavce 1 písm. a) nebo b) dále užije; ustanovení odstavce 1 části věty za středníkem platí obdobně.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469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35ABA-E140-4076-A1A9-2C98A1C98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80976"/>
            <a:ext cx="9601200" cy="809624"/>
          </a:xfrm>
        </p:spPr>
        <p:txBody>
          <a:bodyPr/>
          <a:lstStyle/>
          <a:p>
            <a:r>
              <a:rPr lang="cs-CZ" dirty="0"/>
              <a:t>Studenti a studentky coby plagiátoři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93D1C8-FE30-4671-9C6F-25826D9DD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23925"/>
            <a:ext cx="9601200" cy="57530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dirty="0"/>
              <a:t>Ze stránek MUNI </a:t>
            </a:r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https://www.muni.cz/studenti/citovani-zdroju-a-plagiatorstvi/jaka-rizika-a-sankce-mi-hrozi-pri-zjisteni-plagiatorstvi</a:t>
            </a:r>
            <a:endParaRPr lang="cs-CZ" dirty="0"/>
          </a:p>
          <a:p>
            <a:pPr marL="0" indent="0" algn="just">
              <a:buNone/>
            </a:pPr>
            <a:r>
              <a:rPr lang="cs-CZ" sz="2400" dirty="0"/>
              <a:t>„Sankce za plagiátorství jsou stanoveny již na úrovni autorského zákona. Z pohledu studia a vytváření závěrečných bakalářských, magisterských a disertačních prací, případně jiných prací v rámci studia, je plagiátorství jedním ze základních přestupků vůči akademickým mravům, a má tedy své místo mezi přestupky v disciplinárním řádu každé fakulty. Za disciplinární přestupek lze uložit napomenutí, podmíněné vyloučení ze studia se stanovením lhůty a podmínek k osvědčení, nebo i vyloučení ze studia, je-li zřejmé, že byl disciplinární přestupek spáchán úmyslně.“</a:t>
            </a:r>
          </a:p>
          <a:p>
            <a:pPr marL="0" indent="0">
              <a:buNone/>
            </a:pPr>
            <a:r>
              <a:rPr lang="cs-CZ" sz="2200" dirty="0"/>
              <a:t>Ze stránek MUNI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>
                <a:hlinkClick r:id="rId3"/>
              </a:rPr>
              <a:t>https://www.muni.cz/studenti/citovani-zdroju-a-plagiatorstvi/jak-se-na-mu-odhaluji-plagiaty</a:t>
            </a:r>
            <a:endParaRPr lang="cs-CZ" sz="2200" dirty="0"/>
          </a:p>
          <a:p>
            <a:pPr marL="0" indent="0" algn="just">
              <a:buNone/>
            </a:pPr>
            <a:r>
              <a:rPr lang="cs-CZ" sz="2400" dirty="0"/>
              <a:t>„S plagiátorstvím je spojena otázka, jak plagiáty vyhledávat. Na MU slouží k odhalování potenciálních plagiátů speciální aplikace, která je implementována v Informačním systému MU. Systém na odhalování plagiátů umožňuje vzájemné srovnávání dokumentů a internetových zdrojů, které jsou součástí jeho databáze. Pomocí funkce ,vejce vejci‘ odhaluje shodné pasáže, tedy potenciální plagiáty. Tento nástroj mohou využívat vyučující, administrativní pracovníci i studenti.“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2800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A4CFD1-0650-4E67-A73F-0189729EB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97964"/>
            <a:ext cx="9601200" cy="1184270"/>
          </a:xfrm>
        </p:spPr>
        <p:txBody>
          <a:bodyPr>
            <a:normAutofit/>
          </a:bodyPr>
          <a:lstStyle/>
          <a:p>
            <a:r>
              <a:rPr lang="cs-CZ" dirty="0"/>
              <a:t>Formy plagiátorství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EF2F71-1B3B-4A9E-B4AE-59EB9B2FA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10093"/>
            <a:ext cx="9601200" cy="5411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při výčtu forem vycházím z knihy: Krčál, M., &amp; </a:t>
            </a:r>
            <a:r>
              <a:rPr lang="cs-CZ" sz="1800" dirty="0" err="1"/>
              <a:t>Teplíková</a:t>
            </a:r>
            <a:r>
              <a:rPr lang="cs-CZ" sz="1800" dirty="0"/>
              <a:t>, Z. (2014). </a:t>
            </a:r>
            <a:r>
              <a:rPr lang="cs-CZ" sz="1800" i="1" dirty="0"/>
              <a:t>Naučte (se) citovat</a:t>
            </a:r>
            <a:r>
              <a:rPr lang="cs-CZ" sz="1800" dirty="0"/>
              <a:t>. Blansko: Citace.com.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doslovné</a:t>
            </a:r>
            <a:r>
              <a:rPr lang="cs-CZ" sz="2400" dirty="0"/>
              <a:t> </a:t>
            </a:r>
            <a:r>
              <a:rPr lang="cs-CZ" sz="2400" b="1" dirty="0"/>
              <a:t>okopírování</a:t>
            </a:r>
            <a:r>
              <a:rPr lang="cs-CZ" sz="2400" dirty="0"/>
              <a:t> dokumentu (do písmene převezmeme text, vydávajíce jej za vlastní); nejzávažnější forma plagiátorství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kopírování</a:t>
            </a:r>
            <a:r>
              <a:rPr lang="cs-CZ" sz="2400" dirty="0"/>
              <a:t> </a:t>
            </a:r>
            <a:r>
              <a:rPr lang="cs-CZ" sz="2400" b="1" dirty="0"/>
              <a:t>části</a:t>
            </a:r>
            <a:r>
              <a:rPr lang="cs-CZ" sz="2400" dirty="0"/>
              <a:t> textu (doslovné okopírování některé pasáže) bez uvedení výchozího zdroje; může k tomu dojít vědomě i z nedbalosti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nepatrné úpravy </a:t>
            </a:r>
            <a:r>
              <a:rPr lang="cs-CZ" sz="2400" dirty="0"/>
              <a:t>výchozího dokumentu, tedy pozměnění některých slov či formulací, aniž bychom uvedli výchozí zdroj (nejde tak ani o citaci, ani o parafrázi – o citování a parafrázování viz dále)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využití</a:t>
            </a:r>
            <a:r>
              <a:rPr lang="cs-CZ" sz="2400" dirty="0"/>
              <a:t> </a:t>
            </a:r>
            <a:r>
              <a:rPr lang="cs-CZ" sz="2400" b="1" dirty="0"/>
              <a:t>jednoho zdroje </a:t>
            </a:r>
            <a:r>
              <a:rPr lang="cs-CZ" sz="2400" dirty="0"/>
              <a:t>a </a:t>
            </a:r>
            <a:r>
              <a:rPr lang="cs-CZ" sz="2400" b="1" dirty="0"/>
              <a:t>kopírování</a:t>
            </a:r>
            <a:r>
              <a:rPr lang="cs-CZ" sz="2400" dirty="0"/>
              <a:t> jeho </a:t>
            </a:r>
            <a:r>
              <a:rPr lang="cs-CZ" sz="2400" b="1" dirty="0"/>
              <a:t>struktury</a:t>
            </a:r>
            <a:r>
              <a:rPr lang="cs-CZ" sz="2400" dirty="0"/>
              <a:t>; tento zdroj je sice doplněn o vlastní myšlenky, ale není vůbec uveden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spojování</a:t>
            </a:r>
            <a:r>
              <a:rPr lang="cs-CZ" sz="2400" dirty="0"/>
              <a:t> textů jiných autorů/autorek (</a:t>
            </a:r>
            <a:r>
              <a:rPr lang="cs-CZ" sz="2400" dirty="0" err="1"/>
              <a:t>mashups</a:t>
            </a:r>
            <a:r>
              <a:rPr lang="cs-CZ" sz="2400" dirty="0"/>
              <a:t>); kompilace, u které chybí vlastní postřehy, vlastní vklad; necitují se výchozí zdroje</a:t>
            </a:r>
          </a:p>
        </p:txBody>
      </p:sp>
    </p:spTree>
    <p:extLst>
      <p:ext uri="{BB962C8B-B14F-4D97-AF65-F5344CB8AC3E}">
        <p14:creationId xmlns:p14="http://schemas.microsoft.com/office/powerpoint/2010/main" val="313822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E42667-EA57-4F90-932F-AB60F0034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20512"/>
            <a:ext cx="9601200" cy="848412"/>
          </a:xfrm>
        </p:spPr>
        <p:txBody>
          <a:bodyPr>
            <a:normAutofit/>
          </a:bodyPr>
          <a:lstStyle/>
          <a:p>
            <a:r>
              <a:rPr lang="cs-CZ" dirty="0"/>
              <a:t>Formy plagiátorství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F1CB5-FC73-44BB-A79D-7EA4AF7CC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61535"/>
            <a:ext cx="9601200" cy="57786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/>
              <a:t>při výčtu forem vycházím z knihy: Krčál, M., &amp; </a:t>
            </a:r>
            <a:r>
              <a:rPr lang="cs-CZ" sz="1800" dirty="0" err="1"/>
              <a:t>Teplíková</a:t>
            </a:r>
            <a:r>
              <a:rPr lang="cs-CZ" sz="1800" dirty="0"/>
              <a:t>, Z. (2014). </a:t>
            </a:r>
            <a:r>
              <a:rPr lang="cs-CZ" sz="1800" i="1" dirty="0"/>
              <a:t>Naučte (se) citovat. </a:t>
            </a:r>
            <a:r>
              <a:rPr lang="cs-CZ" sz="1800" dirty="0"/>
              <a:t>Blansko: Citace.com.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necitování</a:t>
            </a:r>
            <a:r>
              <a:rPr lang="cs-CZ" sz="2400" dirty="0"/>
              <a:t> přejatých míst: ve vlastním dokumentu použijeme pasáže z jiných dokumentů, ale neodkazujeme na ně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citáty bez uvozovek</a:t>
            </a:r>
            <a:r>
              <a:rPr lang="cs-CZ" sz="2400" dirty="0"/>
              <a:t>: ve vlastním dokumentu použijeme pasáže z jiných dokumentů, připojíme odkaz, ale pasáž neoznačíme uvozovkami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vymyšlený zdroj</a:t>
            </a:r>
            <a:r>
              <a:rPr lang="cs-CZ" sz="2400" dirty="0"/>
              <a:t>: zdroj neexistuje, protože jsme si jej vymysleli</a:t>
            </a: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zneužití </a:t>
            </a:r>
            <a:r>
              <a:rPr lang="cs-CZ" sz="2400" b="1" dirty="0" err="1"/>
              <a:t>autocitací</a:t>
            </a:r>
            <a:r>
              <a:rPr lang="cs-CZ" sz="2400" dirty="0"/>
              <a:t>: autor/</a:t>
            </a:r>
            <a:r>
              <a:rPr lang="cs-CZ" sz="2400" dirty="0" err="1"/>
              <a:t>ka</a:t>
            </a:r>
            <a:r>
              <a:rPr lang="cs-CZ" sz="2400" dirty="0"/>
              <a:t> v některých dokumentech cituje sám/sama sebe (to samozřejmě lze) pouze kvůli zvyšování citovanosti, přitom citovaná pasáž nemá přímou souvislost s novým textem; příklad možné </a:t>
            </a:r>
            <a:r>
              <a:rPr lang="cs-CZ" sz="2400" dirty="0" err="1"/>
              <a:t>autocitace</a:t>
            </a:r>
            <a:r>
              <a:rPr lang="cs-CZ" sz="2400" dirty="0"/>
              <a:t> – píšete doktorskou práci o tématu, kterému jste se věnovali v magisterské práci, a citujete sami sebe v souvislosti s tím, co už jste k tématu zjistili; příklad nevhodné </a:t>
            </a:r>
            <a:r>
              <a:rPr lang="cs-CZ" sz="2400" dirty="0" err="1"/>
              <a:t>autocitace</a:t>
            </a:r>
            <a:r>
              <a:rPr lang="cs-CZ" sz="2400" dirty="0"/>
              <a:t> – píšete článek do oborového časopisu a citujete pasáž z vaší dřívější práce, která se věnovala jinému tématu (citujete jen kvůli zvýšení citačního indexu)</a:t>
            </a:r>
          </a:p>
          <a:p>
            <a:pPr marL="0" indent="0">
              <a:buNone/>
            </a:pPr>
            <a:endParaRPr lang="cs-CZ" sz="2400" b="1" dirty="0"/>
          </a:p>
          <a:p>
            <a:pPr marL="530352" lvl="1" indent="0">
              <a:buNone/>
            </a:pP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081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1430</TotalTime>
  <Words>3342</Words>
  <Application>Microsoft Office PowerPoint</Application>
  <PresentationFormat>Širokoúhlá obrazovka</PresentationFormat>
  <Paragraphs>219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Franklin Gothic Book</vt:lpstr>
      <vt:lpstr>Garamond</vt:lpstr>
      <vt:lpstr>Wingdings</vt:lpstr>
      <vt:lpstr>Oříznutí</vt:lpstr>
      <vt:lpstr>Publikační etika</vt:lpstr>
      <vt:lpstr>Případy plagiátorství</vt:lpstr>
      <vt:lpstr>Proč nebo v čem je plagiátorství eticky a právně problematické?</vt:lpstr>
      <vt:lpstr>Proč bychom měli citovat?</vt:lpstr>
      <vt:lpstr>Co je to plagiát?</vt:lpstr>
      <vt:lpstr>Legislativní úprava (autorský zákon)</vt:lpstr>
      <vt:lpstr>Studenti a studentky coby plagiátoři</vt:lpstr>
      <vt:lpstr>Formy plagiátorství</vt:lpstr>
      <vt:lpstr>Formy plagiátorství</vt:lpstr>
      <vt:lpstr>Formy plagiátorství</vt:lpstr>
      <vt:lpstr>Parafráze a citace</vt:lpstr>
      <vt:lpstr>Parafráze a citace</vt:lpstr>
      <vt:lpstr>Parafráze a citace</vt:lpstr>
      <vt:lpstr>Několik doporučení k citacím</vt:lpstr>
      <vt:lpstr>Z manuálu pro psaní závěrečných prací na KSMŽ</vt:lpstr>
      <vt:lpstr>Citační metody a citační styly</vt:lpstr>
      <vt:lpstr>Ad citační metody  (první dva příklady jsou od O. Biernátová a J. Skůpa z https://www.citace.com/CSN-ISO-690.pdf, třetí příklad z bak. práce K. Novotné)</vt:lpstr>
      <vt:lpstr>Citační metody a styly: ukázky</vt:lpstr>
      <vt:lpstr>Norma ČSN ISO 690</vt:lpstr>
      <vt:lpstr>Příklady citování některých dokumentů</vt:lpstr>
      <vt:lpstr>Příklady citování některých dokumentů</vt:lpstr>
      <vt:lpstr>Citování </vt:lpstr>
      <vt:lpstr>Citační software</vt:lpstr>
      <vt:lpstr>Sokalova aféra</vt:lpstr>
      <vt:lpstr>Predátorské časopisy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odborný styl</dc:title>
  <dc:creator> </dc:creator>
  <cp:lastModifiedBy>Radan Plasek</cp:lastModifiedBy>
  <cp:revision>181</cp:revision>
  <dcterms:created xsi:type="dcterms:W3CDTF">2019-09-22T19:18:49Z</dcterms:created>
  <dcterms:modified xsi:type="dcterms:W3CDTF">2021-10-14T07:19:40Z</dcterms:modified>
</cp:coreProperties>
</file>