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8" r:id="rId1"/>
  </p:sldMasterIdLst>
  <p:notesMasterIdLst>
    <p:notesMasterId r:id="rId28"/>
  </p:notesMasterIdLst>
  <p:sldIdLst>
    <p:sldId id="333" r:id="rId2"/>
    <p:sldId id="336" r:id="rId3"/>
    <p:sldId id="350" r:id="rId4"/>
    <p:sldId id="317" r:id="rId5"/>
    <p:sldId id="326" r:id="rId6"/>
    <p:sldId id="329" r:id="rId7"/>
    <p:sldId id="338" r:id="rId8"/>
    <p:sldId id="339" r:id="rId9"/>
    <p:sldId id="340" r:id="rId10"/>
    <p:sldId id="346" r:id="rId11"/>
    <p:sldId id="344" r:id="rId12"/>
    <p:sldId id="347" r:id="rId13"/>
    <p:sldId id="352" r:id="rId14"/>
    <p:sldId id="353" r:id="rId15"/>
    <p:sldId id="354" r:id="rId16"/>
    <p:sldId id="337" r:id="rId17"/>
    <p:sldId id="330" r:id="rId18"/>
    <p:sldId id="349" r:id="rId19"/>
    <p:sldId id="348" r:id="rId20"/>
    <p:sldId id="323" r:id="rId21"/>
    <p:sldId id="332" r:id="rId22"/>
    <p:sldId id="343" r:id="rId23"/>
    <p:sldId id="296" r:id="rId24"/>
    <p:sldId id="351" r:id="rId25"/>
    <p:sldId id="324" r:id="rId26"/>
    <p:sldId id="264" r:id="rId27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32" autoAdjust="0"/>
  </p:normalViewPr>
  <p:slideViewPr>
    <p:cSldViewPr>
      <p:cViewPr varScale="1">
        <p:scale>
          <a:sx n="98" d="100"/>
          <a:sy n="98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46921AE-E10E-4C3E-96D9-DBBA8189B9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0F5A0B-1DB0-4BD0-9BC8-4E53992E7A6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CEFCB89-4303-4A58-81F7-CD4CA4601621}" type="datetimeFigureOut">
              <a:rPr lang="cs-CZ"/>
              <a:pPr>
                <a:defRPr/>
              </a:pPr>
              <a:t>8.11.2021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403F6C3-BFCB-43F5-9129-3F3942F30C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DA6B99F5-B8BA-4F6A-9D57-32DF8EE3F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C679BA-0D5F-4FF4-82A0-584027B98A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5DA9C6-66DD-4E0C-8FDE-5C31925DE4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432AE2-6E2F-450E-BB51-4752D2BE1C0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>
            <a:extLst>
              <a:ext uri="{FF2B5EF4-FFF2-40B4-BE49-F238E27FC236}">
                <a16:creationId xmlns:a16="http://schemas.microsoft.com/office/drawing/2014/main" id="{6F79F9B6-F140-4AAA-B57A-5FD673BAC3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>
            <a:extLst>
              <a:ext uri="{FF2B5EF4-FFF2-40B4-BE49-F238E27FC236}">
                <a16:creationId xmlns:a16="http://schemas.microsoft.com/office/drawing/2014/main" id="{A0192039-88C5-4B85-B113-4166E448A9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0BC1907A-DAEB-46DF-A8A5-0C86BF99BE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D9E5124A-C8B3-4A99-A7DC-E187EBE16CA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9A048E81-78F5-45A5-B0CC-46C00CEB6C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DDE4B17C-2C83-42E8-AD9E-2F32C8E8C3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8BC76B3F-CAA5-4648-B4D4-079DB10587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F15A1C49-848E-48B5-8663-8061A2447584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BBE8E34D-DD14-4CA2-80D2-B30A0A6D9E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4BD77D75-D46C-4445-BC82-3AA76DB5F7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F1867195-2DF5-416A-BB03-28B998BDC2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2D66E9D4-0F8F-47D5-B928-5F1A70295B2E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C72092BF-FDBF-40B2-B37A-A8EDEBF295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8F5CE644-FF99-4245-9EAB-11DFABD970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68531721-FAD5-4BCD-89D2-9E170C3F07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7A332820-08D9-4E04-AAD1-5AAAD84D5D0B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>
            <a:extLst>
              <a:ext uri="{FF2B5EF4-FFF2-40B4-BE49-F238E27FC236}">
                <a16:creationId xmlns:a16="http://schemas.microsoft.com/office/drawing/2014/main" id="{D12A5C40-0490-4434-ACE6-4A7B140A67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>
            <a:extLst>
              <a:ext uri="{FF2B5EF4-FFF2-40B4-BE49-F238E27FC236}">
                <a16:creationId xmlns:a16="http://schemas.microsoft.com/office/drawing/2014/main" id="{7EF237AE-A563-49C1-9961-4BC76E8678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27652" name="Zástupný symbol pro číslo snímku 3">
            <a:extLst>
              <a:ext uri="{FF2B5EF4-FFF2-40B4-BE49-F238E27FC236}">
                <a16:creationId xmlns:a16="http://schemas.microsoft.com/office/drawing/2014/main" id="{4EC7C3DF-E38D-4F84-8E0C-4BEF2CF673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8504211D-C536-4CFD-BA1F-271A011A9C0D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>
            <a:extLst>
              <a:ext uri="{FF2B5EF4-FFF2-40B4-BE49-F238E27FC236}">
                <a16:creationId xmlns:a16="http://schemas.microsoft.com/office/drawing/2014/main" id="{BE9B35F6-CD77-46B4-89E5-77A2659468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>
            <a:extLst>
              <a:ext uri="{FF2B5EF4-FFF2-40B4-BE49-F238E27FC236}">
                <a16:creationId xmlns:a16="http://schemas.microsoft.com/office/drawing/2014/main" id="{716DE26C-A827-42CC-9B99-535AA93276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9700" name="Zástupný symbol pro číslo snímku 3">
            <a:extLst>
              <a:ext uri="{FF2B5EF4-FFF2-40B4-BE49-F238E27FC236}">
                <a16:creationId xmlns:a16="http://schemas.microsoft.com/office/drawing/2014/main" id="{FCB20B2F-8342-4D8D-B219-973A6325C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27713A64-F114-46EB-AF61-CE7BCE771EAA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>
            <a:extLst>
              <a:ext uri="{FF2B5EF4-FFF2-40B4-BE49-F238E27FC236}">
                <a16:creationId xmlns:a16="http://schemas.microsoft.com/office/drawing/2014/main" id="{7C37881B-D353-4A7A-90A1-154389923E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>
            <a:extLst>
              <a:ext uri="{FF2B5EF4-FFF2-40B4-BE49-F238E27FC236}">
                <a16:creationId xmlns:a16="http://schemas.microsoft.com/office/drawing/2014/main" id="{526CED65-779C-4B13-8DCC-8088F5804D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D7F7F0F6-9798-457F-8242-447638BFB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D2C19385-F22D-4EB5-B223-A2278493F622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BA6DA94-92FE-4AA2-96A5-D738D0B0D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14338"/>
            <a:ext cx="15017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3261F38D-0992-4E0B-968A-EEE0E05989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4159AAAE-98E8-4346-A4CF-AA48C2FAD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1651A6-A4F0-4FFB-8954-C6B0A1ED66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621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5">
            <a:extLst>
              <a:ext uri="{FF2B5EF4-FFF2-40B4-BE49-F238E27FC236}">
                <a16:creationId xmlns:a16="http://schemas.microsoft.com/office/drawing/2014/main" id="{4C105A5F-E557-4092-AB10-7FE1FA528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998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6251279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6251280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zápatí 1">
            <a:extLst>
              <a:ext uri="{FF2B5EF4-FFF2-40B4-BE49-F238E27FC236}">
                <a16:creationId xmlns:a16="http://schemas.microsoft.com/office/drawing/2014/main" id="{14CD218B-6417-42F7-89C7-46C7ABBE743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4" name="Zástupný symbol pro číslo snímku 2">
            <a:extLst>
              <a:ext uri="{FF2B5EF4-FFF2-40B4-BE49-F238E27FC236}">
                <a16:creationId xmlns:a16="http://schemas.microsoft.com/office/drawing/2014/main" id="{271DE00A-EF23-44AC-B829-392DC567104C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3B109D7A-AC24-470C-BAA6-B4DBD8A165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181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4CDF6D25-7D51-4E05-A660-D322E6F46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A95EF09-0CA7-4BE6-87DD-7466953106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81C89506-1BD0-41B6-812C-6C9C7E91C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8D4333-0379-4E4E-AF10-185A0CF717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842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>
            <a:extLst>
              <a:ext uri="{FF2B5EF4-FFF2-40B4-BE49-F238E27FC236}">
                <a16:creationId xmlns:a16="http://schemas.microsoft.com/office/drawing/2014/main" id="{93A4E16B-9D8D-497D-AA3C-DC46112FF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900" y="6048375"/>
            <a:ext cx="865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16273AA-214A-488B-B965-BC9404438A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995CCAA-EA9B-4BFE-B095-1B2DD4797E8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719013-2BFD-44D7-BF22-8B56644281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3128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EFD27CC4-FEEF-45B3-A51C-75995DF53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2019300"/>
            <a:ext cx="4087812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D5A1F80-E3C1-44A6-BAB3-FBB33F0678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D1B4E0F-7919-41C0-853D-FC7B23F83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F4033EDB-56AF-4DCD-B535-69572884A12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7609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>
            <a:extLst>
              <a:ext uri="{FF2B5EF4-FFF2-40B4-BE49-F238E27FC236}">
                <a16:creationId xmlns:a16="http://schemas.microsoft.com/office/drawing/2014/main" id="{122C4C11-0323-4347-880E-F3B0FA34C8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2433638"/>
            <a:ext cx="76739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08096FF-5725-4DAF-9C57-E95D2D5796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29AAB78-19FB-40AA-8333-36FF8F1FEE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0AFA0873-D2A3-468F-8407-3BFBF30330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8183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FE1954DA-F7A6-49B9-9C90-8B3352B13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zápatí 3">
            <a:extLst>
              <a:ext uri="{FF2B5EF4-FFF2-40B4-BE49-F238E27FC236}">
                <a16:creationId xmlns:a16="http://schemas.microsoft.com/office/drawing/2014/main" id="{8B546148-0995-4412-AC21-52898721ED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4">
            <a:extLst>
              <a:ext uri="{FF2B5EF4-FFF2-40B4-BE49-F238E27FC236}">
                <a16:creationId xmlns:a16="http://schemas.microsoft.com/office/drawing/2014/main" id="{DEDADE07-33E3-4455-8978-D1A2845E2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48C6AE-0676-4ADB-8B0A-405B9BBBF7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57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8E0E93B4-5C31-40E9-B899-98B6C28E1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14338"/>
            <a:ext cx="149066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8D6D3207-52DF-4DCC-B2A5-AE55FCAFB8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26A2D2DC-6011-424E-BB04-612143D5D4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74B470-8108-406B-AB60-3F98BB7F55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205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>
            <a:extLst>
              <a:ext uri="{FF2B5EF4-FFF2-40B4-BE49-F238E27FC236}">
                <a16:creationId xmlns:a16="http://schemas.microsoft.com/office/drawing/2014/main" id="{BAB81164-F5B4-496C-AC1B-EECF92618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zápatí 3">
            <a:extLst>
              <a:ext uri="{FF2B5EF4-FFF2-40B4-BE49-F238E27FC236}">
                <a16:creationId xmlns:a16="http://schemas.microsoft.com/office/drawing/2014/main" id="{B39CD8CB-41C6-454F-9C31-44F91946FFF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id="{AD56414E-692B-48EF-98F6-C79067166DD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B8C406C-7B1C-4738-B85C-256928C78A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429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5">
            <a:extLst>
              <a:ext uri="{FF2B5EF4-FFF2-40B4-BE49-F238E27FC236}">
                <a16:creationId xmlns:a16="http://schemas.microsoft.com/office/drawing/2014/main" id="{EB8E783C-72CF-4E64-BBA1-F18710B5D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6251279" y="1290515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1" y="169027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B71FB41A-12C0-4624-A2A4-A722EAEBCB73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Zástupný symbol pro číslo snímku 2">
            <a:extLst>
              <a:ext uri="{FF2B5EF4-FFF2-40B4-BE49-F238E27FC236}">
                <a16:creationId xmlns:a16="http://schemas.microsoft.com/office/drawing/2014/main" id="{B1662A38-CD43-443F-98E1-3EDE4E8E9272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fld id="{82D46CDE-269B-44A1-B669-03A7D44B1A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80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25691512-8FCF-4432-B913-8C925FD2AC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137" y="1695076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1" y="1667024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CE97A050-16A8-42A8-84F5-FE749C07D6C9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číslo snímku 2">
            <a:extLst>
              <a:ext uri="{FF2B5EF4-FFF2-40B4-BE49-F238E27FC236}">
                <a16:creationId xmlns:a16="http://schemas.microsoft.com/office/drawing/2014/main" id="{444D07A6-7EFF-46D1-9547-6E452BBD5C4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fld id="{DFB1962E-BB10-4632-8B5B-A24B69F2ED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63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>
            <a:extLst>
              <a:ext uri="{FF2B5EF4-FFF2-40B4-BE49-F238E27FC236}">
                <a16:creationId xmlns:a16="http://schemas.microsoft.com/office/drawing/2014/main" id="{34F03185-2B97-47B0-88C0-4C3C1D4E35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444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72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8160002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2" name="Zástupný symbol pro zápatí 1">
            <a:extLst>
              <a:ext uri="{FF2B5EF4-FFF2-40B4-BE49-F238E27FC236}">
                <a16:creationId xmlns:a16="http://schemas.microsoft.com/office/drawing/2014/main" id="{181D4E99-D91D-41D9-BBDE-785CD02E8931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23" name="Zástupný symbol pro číslo snímku 2">
            <a:extLst>
              <a:ext uri="{FF2B5EF4-FFF2-40B4-BE49-F238E27FC236}">
                <a16:creationId xmlns:a16="http://schemas.microsoft.com/office/drawing/2014/main" id="{DBA7883E-B456-4DBF-8DCF-BA360C9BAAF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8045A8E2-87BD-48AE-AB50-E8F4479D6F0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293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>
            <a:extLst>
              <a:ext uri="{FF2B5EF4-FFF2-40B4-BE49-F238E27FC236}">
                <a16:creationId xmlns:a16="http://schemas.microsoft.com/office/drawing/2014/main" id="{6174B28D-56CD-48CE-A7D8-193CDF9E6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3" y="692150"/>
            <a:ext cx="5200987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137" y="692152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0B5B42EB-6261-4738-8120-38A1799190C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2">
            <a:extLst>
              <a:ext uri="{FF2B5EF4-FFF2-40B4-BE49-F238E27FC236}">
                <a16:creationId xmlns:a16="http://schemas.microsoft.com/office/drawing/2014/main" id="{901C6A47-7966-489A-8713-06649BAD405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93CF717B-BED5-4416-9EE7-4B575FCCD66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395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>
            <a:extLst>
              <a:ext uri="{FF2B5EF4-FFF2-40B4-BE49-F238E27FC236}">
                <a16:creationId xmlns:a16="http://schemas.microsoft.com/office/drawing/2014/main" id="{A8D8CBE6-01C9-412F-B628-A17B0732F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A272BE5-58F8-41B9-AA0D-4A96F0C63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D4445F72-7F99-4107-BC7C-05218A6C58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9BA0B0-A969-4F84-8729-E44FDC91A5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708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>
            <a:extLst>
              <a:ext uri="{FF2B5EF4-FFF2-40B4-BE49-F238E27FC236}">
                <a16:creationId xmlns:a16="http://schemas.microsoft.com/office/drawing/2014/main" id="{EEF04C66-C282-4DC8-9FFB-94C52D9536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725" y="6227763"/>
            <a:ext cx="7920038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id="{4B532F5B-7FEC-4A28-8F32-EE7BD4D737E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338" y="6227763"/>
            <a:ext cx="2524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209065E9-22DD-4CDD-81BA-4B768588643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28" name="Zástupný nadpis 1">
            <a:extLst>
              <a:ext uri="{FF2B5EF4-FFF2-40B4-BE49-F238E27FC236}">
                <a16:creationId xmlns:a16="http://schemas.microsoft.com/office/drawing/2014/main" id="{034B434D-42A9-410D-A875-A8B1ABC9E1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0725" y="720725"/>
            <a:ext cx="107521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9" name="Zástupný symbol pro text 4">
            <a:extLst>
              <a:ext uri="{FF2B5EF4-FFF2-40B4-BE49-F238E27FC236}">
                <a16:creationId xmlns:a16="http://schemas.microsoft.com/office/drawing/2014/main" id="{3FAD01F5-EF93-4CAC-9B44-DA3E657623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19138" y="1871663"/>
            <a:ext cx="10752137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3" r:id="rId1"/>
    <p:sldLayoutId id="2147484664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  <p:sldLayoutId id="2147484674" r:id="rId12"/>
    <p:sldLayoutId id="2147484675" r:id="rId13"/>
    <p:sldLayoutId id="2147484676" r:id="rId14"/>
  </p:sldLayoutIdLst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bcanskevzdelavani.cz/argumentacni-faul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general_writing/academic_writing/essay_writing/argumentative_essays.html" TargetMode="External"/><Relationship Id="rId2" Type="http://schemas.openxmlformats.org/officeDocument/2006/relationships/hyperlink" Target="https://owl.purdue.edu/owl/general_writing/academic_writing/establishing_arguments/organizing_your_argument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course/criticalthinking" TargetMode="External"/><Relationship Id="rId2" Type="http://schemas.openxmlformats.org/officeDocument/2006/relationships/hyperlink" Target="https://www.coursera.org/course/introphi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general_writing/academic_writin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4F8795B-4683-46E9-A5CC-FD062F49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3684588"/>
            <a:ext cx="6858000" cy="116046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sz="2800" dirty="0">
                <a:latin typeface="+mn-lt"/>
                <a:cs typeface="Arial" charset="0"/>
              </a:rPr>
              <a:t>Argumentace v odborném 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15A0BA-C8E1-4C79-AF9E-A55B68DFD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4116388"/>
            <a:ext cx="11280775" cy="6985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>
                <a:latin typeface="+mn-lt"/>
                <a:cs typeface="Arial" pitchFamily="34" charset="0"/>
              </a:rPr>
              <a:t>ZURb1224 Odborné a akademické psaní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91F2E9F1-16B3-4F11-A997-13E5B985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 (Picha)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D2D125A4-E35E-4F81-A171-46315008B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standardizace argumentu</a:t>
            </a:r>
          </a:p>
          <a:p>
            <a:pPr marL="377825" lvl="1" indent="-134938" eaLnBrk="1" hangingPunct="1"/>
            <a:r>
              <a:rPr lang="cs-CZ" altLang="cs-CZ" sz="1800"/>
              <a:t>medikace se netýká psychologických problémů plynoucích ze životního stylu</a:t>
            </a:r>
          </a:p>
          <a:p>
            <a:pPr marL="377825" lvl="1" indent="-134938" eaLnBrk="1" hangingPunct="1"/>
            <a:r>
              <a:rPr lang="cs-CZ" altLang="cs-CZ" sz="1800"/>
              <a:t>medikace má často vedlejší účinky</a:t>
            </a:r>
          </a:p>
          <a:p>
            <a:pPr marL="377825" lvl="1" indent="-134938" eaLnBrk="1" hangingPunct="1"/>
            <a:r>
              <a:rPr lang="cs-CZ" altLang="cs-CZ" sz="1800"/>
              <a:t>tudíž zdravotní problémy mohou být léčeny pouze medikací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71B5DC3B-8C44-4512-9723-343F7059D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 (Picha)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9CF0D2F6-7C0B-4B7F-AB6B-3B523DEC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Každá praxe, která oceňuje kvalitu služby, je dobrá. Tudíž dávání spropitného je dobrá praxe.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F2EDF60-F151-42B7-9895-9ED7F981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 (Picha)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8E8E8E2-C042-44FB-B744-36FAC4D2B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standardizace argumentu</a:t>
            </a:r>
          </a:p>
          <a:p>
            <a:pPr marL="377825" lvl="1" indent="-134938" eaLnBrk="1" hangingPunct="1"/>
            <a:r>
              <a:rPr lang="cs-CZ" altLang="cs-CZ" sz="1800" dirty="0"/>
              <a:t>Každá praxe, která oceňuje kvalitu služby, je dobrá</a:t>
            </a:r>
          </a:p>
          <a:p>
            <a:pPr marL="377825" lvl="1" indent="-134938" eaLnBrk="1" hangingPunct="1"/>
            <a:r>
              <a:rPr lang="cs-CZ" altLang="cs-CZ" sz="1800" dirty="0"/>
              <a:t>(Také) dávání spropitného oceňuje kvalitu služby</a:t>
            </a:r>
          </a:p>
          <a:p>
            <a:pPr marL="377825" lvl="1" indent="-134938" eaLnBrk="1" hangingPunct="1"/>
            <a:r>
              <a:rPr lang="cs-CZ" altLang="cs-CZ" sz="1800" dirty="0"/>
              <a:t>Tudíž je dávání spropitného dobrá praxe.</a:t>
            </a:r>
          </a:p>
          <a:p>
            <a:pPr marL="377825" lvl="1" indent="-134938" eaLnBrk="1" hangingPunct="1"/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protiargument, doplnění relevantních (?!) premis</a:t>
            </a:r>
          </a:p>
          <a:p>
            <a:pPr marL="377825" lvl="1" indent="-134938" eaLnBrk="1" hangingPunct="1"/>
            <a:r>
              <a:rPr lang="cs-CZ" altLang="cs-CZ" sz="1800" dirty="0"/>
              <a:t>Pokud nějaká praxe vede k tomu, že se osoby cítí v sociální výměně slabší, jedná se o špatnou praxi, která by měla být zrušena. Dávání spropitného vede k tomu, že se osoby cítí v sociální výměně slabší. To říkám ze své vlastní zkušenosti.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F2EDF60-F151-42B7-9895-9ED7F981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8E8E8E2-C042-44FB-B744-36FAC4D2B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1: </a:t>
            </a:r>
            <a:r>
              <a:rPr lang="cs-CZ" altLang="cs-CZ" sz="1800" i="1" dirty="0"/>
              <a:t>Dobrý novinář je empatický novinář, protože empatií se násobí jeho porozumění reportované kauze/jejím různým účastníkům a schopnost hlouběji vidět událost z více pohledů jej de facto chrání před tím, aby napsal nekvalitní - zkreslenou – subjektivní zprávu.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sz="1800" dirty="0"/>
              <a:t>2: </a:t>
            </a:r>
            <a:r>
              <a:rPr lang="en-US" sz="1800" dirty="0"/>
              <a:t>News making and reporting are caught in a process of </a:t>
            </a:r>
            <a:r>
              <a:rPr lang="en-US" sz="1800" dirty="0" err="1"/>
              <a:t>rationalisation</a:t>
            </a:r>
            <a:r>
              <a:rPr lang="en-US" sz="1800" dirty="0"/>
              <a:t> which can be </a:t>
            </a:r>
            <a:r>
              <a:rPr lang="en-US" sz="1800" dirty="0" err="1"/>
              <a:t>summarised</a:t>
            </a:r>
            <a:r>
              <a:rPr lang="cs-CZ" sz="1800" dirty="0"/>
              <a:t> </a:t>
            </a:r>
            <a:r>
              <a:rPr lang="en-US" sz="1800" dirty="0"/>
              <a:t>in the injunction to produce fast, to write short and simple, and to value useful news for audiences</a:t>
            </a:r>
            <a:r>
              <a:rPr lang="cs-CZ" sz="1800" dirty="0"/>
              <a:t> </a:t>
            </a:r>
            <a:r>
              <a:rPr lang="en-US" sz="1800" dirty="0"/>
              <a:t>only interested by practical matters. This paper would, firstly, suggest that if this new style of</a:t>
            </a:r>
            <a:r>
              <a:rPr lang="cs-CZ" sz="1800" dirty="0"/>
              <a:t> </a:t>
            </a:r>
            <a:r>
              <a:rPr lang="en-US" sz="1800" dirty="0"/>
              <a:t>journalism has produced interesting innovations, its costs are more worthy of debate than its</a:t>
            </a:r>
            <a:r>
              <a:rPr lang="cs-CZ" sz="1800" dirty="0"/>
              <a:t> </a:t>
            </a:r>
            <a:r>
              <a:rPr lang="en-US" sz="1800" dirty="0"/>
              <a:t>contributions. It would then argue that </a:t>
            </a:r>
            <a:r>
              <a:rPr lang="en-US" sz="1800" dirty="0" err="1"/>
              <a:t>mobilising</a:t>
            </a:r>
            <a:r>
              <a:rPr lang="en-US" sz="1800" dirty="0"/>
              <a:t> the competitive advantages of a tradition of</a:t>
            </a:r>
            <a:r>
              <a:rPr lang="cs-CZ" sz="1800" dirty="0"/>
              <a:t> </a:t>
            </a:r>
            <a:r>
              <a:rPr lang="en-US" sz="1800" dirty="0"/>
              <a:t>investigative and narrative journalism may be a reasonable bet to struggle against the news</a:t>
            </a:r>
            <a:r>
              <a:rPr lang="cs-CZ" sz="1800" dirty="0"/>
              <a:t> </a:t>
            </a:r>
            <a:r>
              <a:rPr lang="en-US" sz="1800" dirty="0"/>
              <a:t>supplied by blogs, aggregators and short-format news sources. A third part suggests how this</a:t>
            </a:r>
            <a:r>
              <a:rPr lang="cs-CZ" sz="1800" dirty="0"/>
              <a:t> </a:t>
            </a:r>
            <a:r>
              <a:rPr lang="en-US" sz="1800" dirty="0"/>
              <a:t>apparent “back to basics” approach involves nonetheless significant changes in both the training</a:t>
            </a:r>
            <a:r>
              <a:rPr lang="cs-CZ" sz="1800" dirty="0"/>
              <a:t> </a:t>
            </a:r>
            <a:r>
              <a:rPr lang="en-US" sz="1800" dirty="0"/>
              <a:t>of journalists and the nature of the medium used for the diffusion of this renewed style of</a:t>
            </a:r>
            <a:r>
              <a:rPr lang="cs-CZ" sz="1800" dirty="0"/>
              <a:t> </a:t>
            </a:r>
            <a:r>
              <a:rPr lang="en-US" sz="1800" dirty="0"/>
              <a:t>reporting. </a:t>
            </a:r>
            <a:br>
              <a:rPr lang="en-US" sz="1800" dirty="0"/>
            </a:b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2067791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F2EDF60-F151-42B7-9895-9ED7F981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8E8E8E2-C042-44FB-B744-36FAC4D2B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3: </a:t>
            </a:r>
            <a:r>
              <a:rPr lang="en-US" sz="1800" dirty="0"/>
              <a:t>Since 2016, there has been an explosion of academic work that fixes its subject</a:t>
            </a:r>
            <a:r>
              <a:rPr lang="cs-CZ" sz="1800" dirty="0"/>
              <a:t> </a:t>
            </a:r>
            <a:r>
              <a:rPr lang="en-US" sz="1800" dirty="0"/>
              <a:t>matter using the terms ‘fake news’ and ‘post-truth’. In this paper, I argue that this</a:t>
            </a:r>
            <a:r>
              <a:rPr lang="cs-CZ" sz="1800" dirty="0"/>
              <a:t> </a:t>
            </a:r>
            <a:r>
              <a:rPr lang="en-US" sz="1800" dirty="0"/>
              <a:t>terminology is not up to scratch, and that academics and journalists ought to</a:t>
            </a:r>
            <a:r>
              <a:rPr lang="cs-CZ" sz="1800" dirty="0"/>
              <a:t> </a:t>
            </a:r>
            <a:r>
              <a:rPr lang="en-US" sz="1800" dirty="0"/>
              <a:t>completely stop using the terms ‘fake news’ and ‘post-truth’. I set out three</a:t>
            </a:r>
            <a:r>
              <a:rPr lang="cs-CZ" sz="1800" dirty="0"/>
              <a:t> </a:t>
            </a:r>
            <a:r>
              <a:rPr lang="en-US" sz="1800" dirty="0"/>
              <a:t>arguments for abandonment. First, that ‘fake news’ and ‘post-truth’ do not</a:t>
            </a:r>
            <a:r>
              <a:rPr lang="cs-CZ" sz="1800" dirty="0"/>
              <a:t> </a:t>
            </a:r>
            <a:r>
              <a:rPr lang="en-US" sz="1800" dirty="0"/>
              <a:t>have stable public meanings, entailing that they are either nonsense, context</a:t>
            </a:r>
            <a:r>
              <a:rPr lang="cs-CZ" sz="1800" dirty="0"/>
              <a:t> </a:t>
            </a:r>
            <a:r>
              <a:rPr lang="en-US" sz="1800" dirty="0"/>
              <a:t>sensitive, or contested. Secondly, that these terms are unnecessary, because</a:t>
            </a:r>
            <a:r>
              <a:rPr lang="cs-CZ" sz="1800" dirty="0"/>
              <a:t> </a:t>
            </a:r>
            <a:r>
              <a:rPr lang="en-US" sz="1800" dirty="0"/>
              <a:t>we already have a rich vocabulary for thinking about epistemic dysfunction.</a:t>
            </a:r>
            <a:r>
              <a:rPr lang="cs-CZ" sz="1800" dirty="0"/>
              <a:t> </a:t>
            </a:r>
            <a:r>
              <a:rPr lang="en-US" sz="1800" dirty="0"/>
              <a:t>Thirdly, I observe that ‘fake news’ and ‘post-truth’ have propagandistic uses,</a:t>
            </a:r>
            <a:r>
              <a:rPr lang="cs-CZ" sz="1800" dirty="0"/>
              <a:t> </a:t>
            </a:r>
            <a:r>
              <a:rPr lang="en-US" sz="1800" dirty="0"/>
              <a:t>meaning that using these terms legitimates anti-democratic propaganda, and</a:t>
            </a:r>
            <a:r>
              <a:rPr lang="cs-CZ" sz="1800" dirty="0"/>
              <a:t> </a:t>
            </a:r>
            <a:r>
              <a:rPr lang="en-US" sz="1800" dirty="0"/>
              <a:t>risks smuggling bad ideology into conversations. </a:t>
            </a:r>
            <a:endParaRPr lang="cs-CZ" sz="1800" dirty="0"/>
          </a:p>
          <a:p>
            <a:pPr marL="188913" indent="-134938" eaLnBrk="1" hangingPunct="1">
              <a:lnSpc>
                <a:spcPct val="100000"/>
              </a:lnSpc>
            </a:pPr>
            <a:endParaRPr 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sz="1800" dirty="0"/>
              <a:t>4: Dallas mezi realitou a fikcí. (…) to, co vnímají jako „reálné“, poukazuje především k jistému strukturování pocitu vyvolaného seriálem: k tragicky strukturovanému pocitu. Zdá se, že v tom mnozí příznivci Dallasu poznávají sami sebe, a právě proto seriál vnímají jako „reálný“. [… </a:t>
            </a:r>
            <a:r>
              <a:rPr lang="cs-CZ" sz="1800" i="1" dirty="0"/>
              <a:t>Přitom</a:t>
            </a:r>
            <a:r>
              <a:rPr lang="cs-CZ" sz="1800" dirty="0"/>
              <a:t>] diváci jsou si dobře vědomi skutečnosti, že sledují fikční svět. </a:t>
            </a:r>
            <a:r>
              <a:rPr lang="cs-CZ" sz="1800" i="1" dirty="0"/>
              <a:t>[Pro adekvátní porozumění diváckých požitků potřebujeme koncept emocionálního realismu].</a:t>
            </a:r>
            <a:br>
              <a:rPr lang="cs-CZ" sz="1800" i="1" dirty="0"/>
            </a:br>
            <a:br>
              <a:rPr lang="en-US" sz="1800" dirty="0"/>
            </a:br>
            <a:br>
              <a:rPr lang="en-US" sz="1800" dirty="0"/>
            </a:b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201804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F2EDF60-F151-42B7-9895-9ED7F981E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18E8E8E2-C042-44FB-B744-36FAC4D2B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standardizace?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sz="1800" dirty="0"/>
              <a:t>protiargumenty?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sz="1800" dirty="0" err="1"/>
              <a:t>proargumenty</a:t>
            </a:r>
            <a:r>
              <a:rPr lang="cs-CZ" sz="1800" dirty="0"/>
              <a:t>?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5208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6D2D8A8F-03CC-4154-8C0F-F925526A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pravdivost a validita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7879E9AF-ECEC-49B9-B70A-EE47E0089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měl by být logicky vyvozen z premis (A = B, C = B, pak C = A)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pokud je, uvažujeme o pravdivosti či nepravdivosti argumentu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příklad</a:t>
            </a:r>
          </a:p>
          <a:p>
            <a:pPr marL="377825" lvl="1" indent="-134938" eaLnBrk="1" hangingPunct="1"/>
            <a:r>
              <a:rPr lang="cs-CZ" altLang="cs-CZ" sz="2100"/>
              <a:t>p1: Všechny žáby (A) jsou růžové (B).</a:t>
            </a:r>
          </a:p>
          <a:p>
            <a:pPr marL="377825" lvl="1" indent="-134938" eaLnBrk="1" hangingPunct="1"/>
            <a:r>
              <a:rPr lang="cs-CZ" altLang="cs-CZ" sz="2100"/>
              <a:t>p2: Ropucha (C) je druh žáby (A).</a:t>
            </a:r>
          </a:p>
          <a:p>
            <a:pPr marL="377825" lvl="1" indent="-134938" eaLnBrk="1" hangingPunct="1"/>
            <a:r>
              <a:rPr lang="cs-CZ" altLang="cs-CZ" sz="2100"/>
              <a:t>závěr: Ropucha (C) je růžová (B).</a:t>
            </a:r>
            <a:endParaRPr lang="cs-CZ" altLang="cs-CZ" sz="18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chybná první premisa, proto nepravdivý, byť validní (logicky vyvozený) argument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rozlišujte pravdivost a validitu</a:t>
            </a:r>
          </a:p>
          <a:p>
            <a:pPr marL="377825" lvl="1" indent="-134938" eaLnBrk="1" hangingPunct="1"/>
            <a:r>
              <a:rPr lang="cs-CZ" altLang="cs-CZ" sz="1800"/>
              <a:t>validita je pro formální správnost</a:t>
            </a:r>
          </a:p>
          <a:p>
            <a:pPr marL="377825" lvl="1" indent="-134938" eaLnBrk="1" hangingPunct="1"/>
            <a:r>
              <a:rPr lang="cs-CZ" altLang="cs-CZ" sz="1800"/>
              <a:t>pravdivost je pro věcnou správnost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385D95E-6FCC-4F67-96C1-733D5B0B4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argumentační fauly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DC60FD7D-49FD-413A-BB2F-12073259E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nevalidní argument = argumentační faul</a:t>
            </a:r>
          </a:p>
          <a:p>
            <a:pPr marL="377825" lvl="1" indent="-134938" eaLnBrk="1" hangingPunct="1"/>
            <a:r>
              <a:rPr lang="cs-CZ" altLang="cs-CZ" sz="1800"/>
              <a:t>nevyplývá z premis: není logicky vyvozen, premisy nejsou úplné</a:t>
            </a:r>
          </a:p>
          <a:p>
            <a:pPr marL="377825" lvl="1" indent="-134938" eaLnBrk="1" hangingPunct="1"/>
            <a:endParaRPr lang="cs-CZ" altLang="cs-CZ" sz="21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příklad (faul ad hominem)</a:t>
            </a:r>
          </a:p>
          <a:p>
            <a:pPr marL="377825" lvl="1" indent="-134938" eaLnBrk="1" hangingPunct="1"/>
            <a:r>
              <a:rPr lang="cs-CZ" altLang="cs-CZ" sz="1800"/>
              <a:t>p1: Turing (A) tvrdí, že stroje umějí myslet (B).</a:t>
            </a:r>
          </a:p>
          <a:p>
            <a:pPr marL="377825" lvl="1" indent="-134938" eaLnBrk="1" hangingPunct="1"/>
            <a:r>
              <a:rPr lang="cs-CZ" altLang="cs-CZ" sz="1800"/>
              <a:t>p2: Turing (A) je gay (C).</a:t>
            </a:r>
          </a:p>
          <a:p>
            <a:pPr marL="377825" lvl="1" indent="-134938" eaLnBrk="1" hangingPunct="1"/>
            <a:r>
              <a:rPr lang="cs-CZ" altLang="cs-CZ" sz="1800"/>
              <a:t>závěr: (negace B) Stroje neumějí myslet.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cherry picking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slaměný panák, šikmý svah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ad populum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tu quoque/you too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000"/>
          </a:p>
          <a:p>
            <a:pPr marL="188913" indent="-134938" eaLnBrk="1" hangingPunct="1">
              <a:lnSpc>
                <a:spcPct val="100000"/>
              </a:lnSpc>
            </a:pPr>
            <a:r>
              <a:rPr lang="en-GB" altLang="cs-CZ" sz="2400">
                <a:hlinkClick r:id="rId2"/>
              </a:rPr>
              <a:t>http://www.obcanskevzdelavani.cz/argumentacni-fauly</a:t>
            </a:r>
            <a:endParaRPr lang="cs-CZ" altLang="cs-CZ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D530529-15E2-4A9B-B60F-6E88CDC2A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Běžná logická/argumentační selhání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EE35CA75-069A-4D56-BC02-074A176D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používání emocionálně zabarvených slov, kde vhodnost implicitního hodnocení není reflektována ani vysvětlena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neadekvátní generalizace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nevhodné analogie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zkreslování diskurzů, s nimiž chcete polemizovat</a:t>
            </a:r>
          </a:p>
          <a:p>
            <a:pPr marL="377825" lvl="1" indent="-134938" eaLnBrk="1" hangingPunct="1"/>
            <a:r>
              <a:rPr lang="cs-CZ" altLang="cs-CZ" sz="1800" dirty="0"/>
              <a:t>neadekvátní parafráze – slaměný panák</a:t>
            </a:r>
          </a:p>
          <a:p>
            <a:pPr marL="377825" lvl="1" indent="-134938" eaLnBrk="1" hangingPunct="1"/>
            <a:r>
              <a:rPr lang="cs-CZ" altLang="cs-CZ" sz="1800" dirty="0"/>
              <a:t>dovádění původních argumentů ad absurdum – šikmý svah</a:t>
            </a:r>
          </a:p>
          <a:p>
            <a:pPr marL="377825" lvl="1" indent="-134938" eaLnBrk="1" hangingPunct="1"/>
            <a:r>
              <a:rPr lang="cs-CZ" altLang="cs-CZ" sz="1800" dirty="0"/>
              <a:t>výběrová prezentace – </a:t>
            </a:r>
            <a:r>
              <a:rPr lang="cs-CZ" altLang="cs-CZ" sz="1800" dirty="0" err="1"/>
              <a:t>cherry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picking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volba špatné autority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špatná úvaha o souslednosti - post hoc ergo </a:t>
            </a:r>
            <a:r>
              <a:rPr lang="cs-CZ" altLang="cs-CZ" dirty="0" err="1"/>
              <a:t>propter</a:t>
            </a:r>
            <a:r>
              <a:rPr lang="cs-CZ" altLang="cs-CZ" dirty="0"/>
              <a:t> hoc, záměna korelace a kauzality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BA9DC9D0-916C-4F06-9339-F8C05AA5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Proč mohou být slabé nebo i neplatné argumenty přesvědčivé</a:t>
            </a:r>
          </a:p>
        </p:txBody>
      </p:sp>
      <p:sp>
        <p:nvSpPr>
          <p:cNvPr id="38915" name="Zástupný symbol pro obsah 1">
            <a:extLst>
              <a:ext uri="{FF2B5EF4-FFF2-40B4-BE49-F238E27FC236}">
                <a16:creationId xmlns:a16="http://schemas.microsoft.com/office/drawing/2014/main" id="{6E7DD9A8-6E43-4F98-B3A0-BCFBE50E5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sociální, kognitivní psychologie (Cialdini 1993)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kontrast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reciprocita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konzistence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konformita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oblíbenost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autorita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vzácnost/nedostatkovost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pragma-dialektika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deliberativní veřejná diskuze x vědecká argumentace</a:t>
            </a:r>
            <a:endParaRPr lang="en-GB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28D940B-4D3C-40ED-ACDF-2301E8A1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Argumentace v sociálních vědách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71B32FCF-FF0C-4EFC-9A24-FAE410C0B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608513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povrchová blízkost sociologického/</a:t>
            </a:r>
            <a:r>
              <a:rPr lang="cs-CZ" altLang="cs-CZ" dirty="0" err="1"/>
              <a:t>mediálněvědného</a:t>
            </a:r>
            <a:r>
              <a:rPr lang="cs-CZ" altLang="cs-CZ" dirty="0"/>
              <a:t> a laického vědění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nezamykat se do akademického </a:t>
            </a:r>
            <a:r>
              <a:rPr lang="cs-CZ" altLang="cs-CZ" dirty="0" err="1"/>
              <a:t>newspeaku</a:t>
            </a:r>
            <a:r>
              <a:rPr lang="cs-CZ" altLang="cs-CZ" dirty="0"/>
              <a:t>, terminologii používat, ale vysvětlovat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vůbec vysvětlovat, ne jen něco tvrdit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respektovat komunikačního partnera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nevzdávat se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obecněji, tři základní způsoby přesvědčování </a:t>
            </a:r>
            <a:r>
              <a:rPr lang="cs-CZ" altLang="cs-CZ" dirty="0">
                <a:cs typeface="Arial" panose="020B0604020202020204" pitchFamily="34" charset="0"/>
              </a:rPr>
              <a:t>(Aristoteles)</a:t>
            </a:r>
          </a:p>
          <a:p>
            <a:pPr marL="377825" lvl="1" indent="-134938" eaLnBrk="1" hangingPunct="1"/>
            <a:r>
              <a:rPr lang="cs-CZ" altLang="cs-CZ" sz="1800" dirty="0" err="1"/>
              <a:t>ethos</a:t>
            </a:r>
            <a:endParaRPr lang="cs-CZ" altLang="cs-CZ" sz="1800" dirty="0"/>
          </a:p>
          <a:p>
            <a:pPr marL="377825" lvl="1" indent="-134938" eaLnBrk="1" hangingPunct="1"/>
            <a:r>
              <a:rPr lang="cs-CZ" altLang="cs-CZ" sz="1800" dirty="0" err="1"/>
              <a:t>pathos</a:t>
            </a:r>
            <a:endParaRPr lang="cs-CZ" altLang="cs-CZ" sz="1800" dirty="0"/>
          </a:p>
          <a:p>
            <a:pPr marL="377825" lvl="1" indent="-134938" eaLnBrk="1" hangingPunct="1"/>
            <a:r>
              <a:rPr lang="cs-CZ" altLang="cs-CZ" sz="1800" dirty="0"/>
              <a:t>logos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ne/přijatelnost jmenovaných způsobů přesvědčování v odborném textu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dialektický aspekt argumentace: přispívat k dialogu, nepsat sebestředně, urážlivě vůči druhým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84B53443-7614-44F9-A665-214957E4A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Úkol: argumentační esej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C4C6646-993B-4F1E-9152-C9FEE1936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Napište souvislý </a:t>
            </a:r>
            <a:r>
              <a:rPr lang="cs-CZ" altLang="cs-CZ" sz="1800" dirty="0" err="1"/>
              <a:t>argumentativní</a:t>
            </a:r>
            <a:r>
              <a:rPr lang="cs-CZ" altLang="cs-CZ" sz="1800" dirty="0"/>
              <a:t> text, jehož cílem je oponovat výchozímu textu (pokud s jeho </a:t>
            </a:r>
            <a:r>
              <a:rPr lang="cs-CZ" altLang="cs-CZ" sz="1800" b="1" dirty="0"/>
              <a:t>závěry</a:t>
            </a:r>
            <a:r>
              <a:rPr lang="cs-CZ" altLang="cs-CZ" sz="1800" dirty="0"/>
              <a:t> nesouhlasíte), nebo jej dál argumentačně podepřít (pokud se Vám jeho závěry zdají nadále v něčem platné a smysluplné). 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Rozporujte tedy, nebo rozšiřte jeho </a:t>
            </a:r>
            <a:r>
              <a:rPr lang="cs-CZ" altLang="cs-CZ" sz="1800" b="1" dirty="0"/>
              <a:t>premisy</a:t>
            </a:r>
            <a:r>
              <a:rPr lang="cs-CZ" altLang="cs-CZ" sz="1800" dirty="0"/>
              <a:t>, reflektujte text z hlediska představených standardů odborného psaní, zkuste teze autorky/autora přesadit do současného českého prostředí, posoudit jejich relevanci a jejich heuristickou hodnotu (užitečnost v kontextu výzkumnické imaginace/přemýšlení o novinařině).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V tomto textu byste měli pracovat s prvky odborného textu (dílčí shrnutí pozice, vůči které se vymezujete; parafráze; citace; práce se sekundární literaturou; práce s dalšími relevantními zdroji – viz třeba výzkumy, další teoretické texty, vlastní rešerše či analýza určitého mediálního produktu…). Nezapomeňte na úvod a závěr, kde shrnete řešený problém, respektive to, k čemu jste došli a v čem je to důležité. Ideálně svou esej i patřičně pojmenujte. Rozsah 2-3 NS. 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 err="1"/>
              <a:t>Srv</a:t>
            </a:r>
            <a:r>
              <a:rPr lang="cs-CZ" altLang="cs-CZ" sz="1800" dirty="0"/>
              <a:t>. </a:t>
            </a:r>
            <a:r>
              <a:rPr lang="cs-CZ" altLang="cs-CZ" sz="1800" dirty="0">
                <a:hlinkClick r:id="rId2"/>
              </a:rPr>
              <a:t>https://owl.purdue.edu/owl/general_writing/academic_writing/establishing_arguments/organizing_your_argument.html</a:t>
            </a:r>
            <a:r>
              <a:rPr lang="cs-CZ" altLang="cs-CZ" sz="1800" dirty="0"/>
              <a:t> 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3"/>
              </a:rPr>
              <a:t>https://owl.purdue.edu/owl/general_writing/academic_writing/essay_writing/argumentative_essays.html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189FC354-6F6A-4782-B665-932B56C0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Rekonstrukce a kritika argumentu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CE876239-1495-4C89-A84E-862A24A7B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773238"/>
            <a:ext cx="10631488" cy="4608512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cílem rekonstrukce je přehledné zachycení jen těch prvků, které se podílejí na podpoře nějakého tvrzení (</a:t>
            </a:r>
            <a:r>
              <a:rPr lang="cs-CZ" altLang="cs-CZ" dirty="0" err="1"/>
              <a:t>srv</a:t>
            </a:r>
            <a:r>
              <a:rPr lang="cs-CZ" altLang="cs-CZ" dirty="0"/>
              <a:t>. Picha 2014, s. 19)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1: rekonstruovat závěr a premisy v textu, na který reagujete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2: vybudování vlastního argumentu (dávejte si pozor na principiálně stejné věci jako u argumentu, kterému oponujete – který doplňujete)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u argumentu posuzujte</a:t>
            </a:r>
          </a:p>
          <a:p>
            <a:pPr marL="377825" lvl="1" indent="-134938" eaLnBrk="1" hangingPunct="1"/>
            <a:r>
              <a:rPr lang="cs-CZ" altLang="cs-CZ" sz="1800" dirty="0"/>
              <a:t>zda jsou premisy explicitní a přesvědčivé (fakta, tvrzení, názory)</a:t>
            </a:r>
          </a:p>
          <a:p>
            <a:pPr marL="377825" lvl="1" indent="-134938" eaLnBrk="1" hangingPunct="1"/>
            <a:r>
              <a:rPr lang="cs-CZ" altLang="cs-CZ" sz="1800" dirty="0"/>
              <a:t>zda jsou premisy implicitní a </a:t>
            </a:r>
            <a:r>
              <a:rPr lang="cs-CZ" altLang="cs-CZ" sz="1800" dirty="0" err="1"/>
              <a:t>dovoditelné</a:t>
            </a:r>
            <a:r>
              <a:rPr lang="cs-CZ" altLang="cs-CZ" sz="1800" dirty="0"/>
              <a:t> z kontextu (rešerše – </a:t>
            </a:r>
            <a:r>
              <a:rPr lang="cs-CZ" altLang="cs-CZ" sz="1800" dirty="0" err="1"/>
              <a:t>kontextualizace</a:t>
            </a:r>
            <a:r>
              <a:rPr lang="cs-CZ" altLang="cs-CZ" sz="1800" dirty="0"/>
              <a:t>)</a:t>
            </a:r>
          </a:p>
          <a:p>
            <a:pPr marL="377825" lvl="1" indent="-134938" eaLnBrk="1" hangingPunct="1"/>
            <a:r>
              <a:rPr lang="cs-CZ" altLang="cs-CZ" sz="1800" dirty="0"/>
              <a:t>pokud ani jedno neplatí/pouze něco platí, zhodnoťte, jak to ovlivňuje přesvědčivost argumentu</a:t>
            </a:r>
          </a:p>
          <a:p>
            <a:pPr marL="377825" lvl="1" indent="-134938" eaLnBrk="1" hangingPunct="1"/>
            <a:r>
              <a:rPr lang="cs-CZ" altLang="cs-CZ" sz="1800" dirty="0"/>
              <a:t>zda je závěr explicitní a logicky vyvozený z rekonstruovaných premis</a:t>
            </a:r>
          </a:p>
          <a:p>
            <a:pPr marL="377825" lvl="1" indent="-134938" eaLnBrk="1" hangingPunct="1"/>
            <a:r>
              <a:rPr lang="cs-CZ" altLang="cs-CZ" sz="1800" dirty="0"/>
              <a:t>pokud je závěr implicitní, zhodnoťte, jak to ovlivňuje přesvědčivost argumentu</a:t>
            </a:r>
          </a:p>
          <a:p>
            <a:pPr marL="377825" lvl="1" indent="-134938" eaLnBrk="1" hangingPunct="1"/>
            <a:r>
              <a:rPr lang="cs-CZ" altLang="cs-CZ" sz="1800" dirty="0"/>
              <a:t>zda je argument inovativní, inspirativní, v jakém smyslu, v čem je jeho síla – užitečnost pro odbornou diskuzi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40EBDFAB-851C-4F6A-8841-C3B9B30BF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Rekonstrukce a kritika argumentu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E5EC67EA-1C76-4439-9BE6-C40C0A837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773238"/>
            <a:ext cx="10631488" cy="4608512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potencionální nebezpečí</a:t>
            </a:r>
          </a:p>
          <a:p>
            <a:pPr marL="377825" lvl="1" indent="-134938" eaLnBrk="1" hangingPunct="1"/>
            <a:r>
              <a:rPr lang="cs-CZ" altLang="cs-CZ" sz="1800" dirty="0"/>
              <a:t>příliš subjektivizovaný text, vymýšlení krásných, ovšem irelevantních argumentů</a:t>
            </a:r>
          </a:p>
          <a:p>
            <a:pPr marL="377825" lvl="1" indent="-134938" eaLnBrk="1" hangingPunct="1"/>
            <a:r>
              <a:rPr lang="cs-CZ" altLang="cs-CZ" sz="1800" dirty="0"/>
              <a:t>neschopnost propojit znalosti z knih se zkušeností</a:t>
            </a:r>
          </a:p>
          <a:p>
            <a:pPr marL="377825" lvl="1" indent="-134938" eaLnBrk="1" hangingPunct="1"/>
            <a:endParaRPr lang="cs-CZ" altLang="cs-CZ" sz="21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princip kooperace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konverzační maximy</a:t>
            </a:r>
          </a:p>
          <a:p>
            <a:pPr marL="377825" lvl="1" indent="-134938" eaLnBrk="1" hangingPunct="1"/>
            <a:r>
              <a:rPr lang="cs-CZ" altLang="cs-CZ" sz="1800" dirty="0"/>
              <a:t>maxima kvantity</a:t>
            </a:r>
          </a:p>
          <a:p>
            <a:pPr marL="377825" lvl="1" indent="-134938" eaLnBrk="1" hangingPunct="1"/>
            <a:r>
              <a:rPr lang="cs-CZ" altLang="cs-CZ" sz="1800" dirty="0"/>
              <a:t>maxima kvality</a:t>
            </a:r>
          </a:p>
          <a:p>
            <a:pPr marL="377825" lvl="1" indent="-134938" eaLnBrk="1" hangingPunct="1"/>
            <a:r>
              <a:rPr lang="cs-CZ" altLang="cs-CZ" sz="1800" dirty="0"/>
              <a:t>maxima relevance</a:t>
            </a:r>
          </a:p>
          <a:p>
            <a:pPr marL="377825" lvl="1" indent="-134938" eaLnBrk="1" hangingPunct="1"/>
            <a:r>
              <a:rPr lang="cs-CZ" altLang="cs-CZ" sz="1800" dirty="0"/>
              <a:t>maxima způsobu</a:t>
            </a:r>
          </a:p>
          <a:p>
            <a:pPr marL="188825" indent="-134938" eaLnBrk="1" hangingPunct="1"/>
            <a:endParaRPr lang="cs-CZ" alt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BAFFF664-E272-4C42-91C6-53F68470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Rekonstrukce argumentu, vymyšlené příklady</a:t>
            </a:r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AAB1CB9B-DDEF-4624-B585-AE781A183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Fiske</a:t>
            </a:r>
          </a:p>
          <a:p>
            <a:pPr marL="377825" lvl="1" indent="-134938" eaLnBrk="1" hangingPunct="1"/>
            <a:r>
              <a:rPr lang="cs-CZ" altLang="cs-CZ" sz="1800" dirty="0"/>
              <a:t>P1: Publikum je aktivní při interpretaci obsahů textů populární kultury.</a:t>
            </a:r>
            <a:br>
              <a:rPr lang="cs-CZ" altLang="cs-CZ" sz="1800" dirty="0"/>
            </a:br>
            <a:r>
              <a:rPr lang="cs-CZ" altLang="cs-CZ" sz="1800" dirty="0"/>
              <a:t>P2: Seriál Dallas je textem populární kultury.</a:t>
            </a:r>
            <a:br>
              <a:rPr lang="cs-CZ" altLang="cs-CZ" sz="1800" dirty="0"/>
            </a:br>
            <a:r>
              <a:rPr lang="cs-CZ" altLang="cs-CZ" sz="1800" dirty="0"/>
              <a:t>------------</a:t>
            </a:r>
            <a:br>
              <a:rPr lang="cs-CZ" altLang="cs-CZ" sz="1800" dirty="0"/>
            </a:br>
            <a:r>
              <a:rPr lang="cs-CZ" altLang="cs-CZ" sz="1800" dirty="0"/>
              <a:t>C: Existují různé interpretace seriálu Dallas. / Seriál Dallas není přímým nástrojem </a:t>
            </a:r>
            <a:r>
              <a:rPr lang="cs-CZ" altLang="cs-CZ" sz="1800" dirty="0" err="1"/>
              <a:t>disciplinace</a:t>
            </a:r>
            <a:r>
              <a:rPr lang="cs-CZ" altLang="cs-CZ" sz="1800" dirty="0"/>
              <a:t> publika.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 err="1"/>
              <a:t>Adorno</a:t>
            </a:r>
            <a:r>
              <a:rPr lang="cs-CZ" altLang="cs-CZ" dirty="0"/>
              <a:t> – </a:t>
            </a:r>
            <a:r>
              <a:rPr lang="cs-CZ" altLang="cs-CZ" dirty="0" err="1"/>
              <a:t>Horkheimer</a:t>
            </a:r>
            <a:endParaRPr lang="cs-CZ" altLang="cs-CZ" dirty="0"/>
          </a:p>
          <a:p>
            <a:pPr marL="377825" lvl="1" indent="-134938" eaLnBrk="1" hangingPunct="1"/>
            <a:r>
              <a:rPr lang="cs-CZ" altLang="cs-CZ" sz="1800" dirty="0"/>
              <a:t>P1: Osvícenecký projekt byl v moderních společnostech redukován na instrumentální racionalitu.</a:t>
            </a:r>
            <a:br>
              <a:rPr lang="cs-CZ" altLang="cs-CZ" sz="1800" dirty="0"/>
            </a:br>
            <a:r>
              <a:rPr lang="cs-CZ" altLang="cs-CZ" sz="1800" dirty="0"/>
              <a:t>P2: Instrumentální racionalita zvýznamňuje procesy kvantifikace, </a:t>
            </a:r>
            <a:r>
              <a:rPr lang="cs-CZ" altLang="cs-CZ" sz="1800" dirty="0" err="1"/>
              <a:t>technologizace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prediktability</a:t>
            </a:r>
            <a:r>
              <a:rPr lang="cs-CZ" altLang="cs-CZ" sz="1800" dirty="0"/>
              <a:t>, efektivity.</a:t>
            </a:r>
            <a:br>
              <a:rPr lang="cs-CZ" altLang="cs-CZ" sz="1800" dirty="0"/>
            </a:br>
            <a:r>
              <a:rPr lang="cs-CZ" altLang="cs-CZ" sz="1800" dirty="0"/>
              <a:t>P3: Instrumentální racionalita proniká všemi oblastmi moderního života, včetně masové kulturní produkce.</a:t>
            </a:r>
            <a:br>
              <a:rPr lang="cs-CZ" altLang="cs-CZ" sz="1800" dirty="0"/>
            </a:br>
            <a:r>
              <a:rPr lang="cs-CZ" altLang="cs-CZ" sz="1800" dirty="0"/>
              <a:t>-----------</a:t>
            </a:r>
            <a:br>
              <a:rPr lang="cs-CZ" altLang="cs-CZ" sz="1800" dirty="0"/>
            </a:br>
            <a:r>
              <a:rPr lang="cs-CZ" altLang="cs-CZ" sz="1800" dirty="0"/>
              <a:t>C: Kulturní průmysl je založen na mechanismech kvantifikace, </a:t>
            </a:r>
            <a:r>
              <a:rPr lang="cs-CZ" altLang="cs-CZ" sz="1800" dirty="0" err="1"/>
              <a:t>technologizace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prediktability</a:t>
            </a:r>
            <a:r>
              <a:rPr lang="cs-CZ" altLang="cs-CZ" sz="1800" dirty="0"/>
              <a:t>, efektivity.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F762ED0-15DD-47F3-8846-73052C34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 err="1">
                <a:latin typeface="+mn-lt"/>
                <a:cs typeface="Arial" charset="0"/>
              </a:rPr>
              <a:t>Mmch</a:t>
            </a:r>
            <a:r>
              <a:rPr lang="cs-CZ" dirty="0">
                <a:latin typeface="+mn-lt"/>
                <a:cs typeface="Arial" charset="0"/>
              </a:rPr>
              <a:t> doporučení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47E46DA1-FB8C-48CF-AFA3-8EA4A2EDC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 dirty="0"/>
              <a:t>pojmenujte svůj text </a:t>
            </a:r>
            <a:r>
              <a:rPr lang="cs-CZ" altLang="cs-CZ" sz="1600" dirty="0"/>
              <a:t>(proč není ideální nazvat jej „úkolem č. 3“ nebo „argumentační esejí“ – aluze odjinud: novinové články rovněž netitulujete jako „článek č. 1“; shrnutí: na názvu záleží)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5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dirty="0"/>
              <a:t>neignorujte doporučení pro psaní </a:t>
            </a:r>
            <a:r>
              <a:rPr lang="cs-CZ" altLang="cs-CZ" sz="1600" b="1" dirty="0"/>
              <a:t>úvodu</a:t>
            </a:r>
            <a:r>
              <a:rPr lang="cs-CZ" altLang="cs-CZ" sz="1600" dirty="0"/>
              <a:t>, zdůvodněte relevanci řešeného problému a uveďte jej do patřičných souvislostí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dirty="0"/>
              <a:t>buďte přesní, dodržujte terminologii, vysvětlujte základní koncepty a jejich kontextové zasazení (těžko psát esej o masové kultuře, když ji nedefinujete a nedokážete odlišit od populární kultury, </a:t>
            </a:r>
            <a:r>
              <a:rPr lang="cs-CZ" altLang="cs-CZ" sz="1600" dirty="0" err="1"/>
              <a:t>midcultu</a:t>
            </a:r>
            <a:r>
              <a:rPr lang="cs-CZ" altLang="cs-CZ" sz="1600" dirty="0"/>
              <a:t> aj.)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5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dirty="0"/>
              <a:t>teze, vůči kterým argumentujete, </a:t>
            </a:r>
            <a:r>
              <a:rPr lang="cs-CZ" altLang="cs-CZ" sz="1600" b="1" dirty="0"/>
              <a:t>musí být doloženy citací </a:t>
            </a:r>
            <a:r>
              <a:rPr lang="cs-CZ" altLang="cs-CZ" sz="1600" dirty="0"/>
              <a:t>(je snadné vymezovat se vůči přehnaným stanoviskům, která si sami naformulujete; nicméně eticky velmi sporné/nepřípustné)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 dirty="0"/>
              <a:t>nevybírejte si tvrzení, kde </a:t>
            </a:r>
            <a:r>
              <a:rPr lang="cs-CZ" altLang="cs-CZ" sz="1600" dirty="0"/>
              <a:t>záleží primárně na empirické doložitelnosti, méně na konceptuálním rozporování (např. „subkultury jsou vždy extremistické“)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dirty="0"/>
              <a:t>v rozvádění svého argumentu </a:t>
            </a:r>
            <a:r>
              <a:rPr lang="cs-CZ" altLang="cs-CZ" sz="1600" b="1" dirty="0"/>
              <a:t>se</a:t>
            </a:r>
            <a:r>
              <a:rPr lang="cs-CZ" altLang="cs-CZ" sz="1600" dirty="0"/>
              <a:t> </a:t>
            </a:r>
            <a:r>
              <a:rPr lang="cs-CZ" altLang="cs-CZ" sz="1600" b="1" dirty="0"/>
              <a:t>nedopouštějte faulů </a:t>
            </a:r>
            <a:r>
              <a:rPr lang="cs-CZ" altLang="cs-CZ" sz="1600" dirty="0"/>
              <a:t>(viz výše; nejoblíbenější: „je obecně známo“, „všichni víme“, „politologové dokázali“, „je jen logické“, „je samozřejmě správné“), vysvětlujte své pozice, </a:t>
            </a:r>
            <a:r>
              <a:rPr lang="cs-CZ" altLang="cs-CZ" sz="1600" b="1" dirty="0"/>
              <a:t>uvádějte konkrétní příklady </a:t>
            </a:r>
            <a:r>
              <a:rPr lang="cs-CZ" altLang="cs-CZ" sz="1600" dirty="0"/>
              <a:t>(ilustrace)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dirty="0"/>
              <a:t>nepochlebujte, </a:t>
            </a:r>
            <a:r>
              <a:rPr lang="cs-CZ" altLang="cs-CZ" sz="1600" b="1" dirty="0"/>
              <a:t>nečiňte osobní výpady</a:t>
            </a:r>
            <a:r>
              <a:rPr lang="cs-CZ" altLang="cs-CZ" sz="1600" dirty="0"/>
              <a:t>, zpřítomňujte potencionální stanoviska různých zainteresovaných aktérů, zvažujte a doplňujte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8A34BA99-1E24-4297-B16A-E03564A69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 err="1">
                <a:latin typeface="+mn-lt"/>
                <a:cs typeface="Arial" charset="0"/>
              </a:rPr>
              <a:t>Mmch</a:t>
            </a:r>
            <a:r>
              <a:rPr lang="cs-CZ" dirty="0">
                <a:latin typeface="+mn-lt"/>
                <a:cs typeface="Arial" charset="0"/>
              </a:rPr>
              <a:t> doporučení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E38468F0-9194-4E19-B7D4-A69DD8396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/>
              <a:t>buďte kritičtí sami k sobě</a:t>
            </a:r>
            <a:r>
              <a:rPr lang="cs-CZ" altLang="cs-CZ" sz="1600"/>
              <a:t>, sledujte vetchá místa vlastní argumentace, rozporujte svá tvrzení, vylučte irelevantní poznámky, zkonstruujte argumenty </a:t>
            </a:r>
            <a:r>
              <a:rPr lang="cs-CZ" altLang="cs-CZ" sz="1600" b="1"/>
              <a:t>znovu a stabilněji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/>
              <a:t>vyslovte jasný závěr, </a:t>
            </a:r>
            <a:r>
              <a:rPr lang="cs-CZ" altLang="cs-CZ" sz="1600" b="1"/>
              <a:t>nekličkujte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/>
              <a:t>nezapisujte volné asociace</a:t>
            </a:r>
            <a:r>
              <a:rPr lang="cs-CZ" altLang="cs-CZ" sz="1600"/>
              <a:t>, dodržujte strukturu pro rozvíjení argumentu (viz výše): vaše stanovisko musí z něčeho vycházet, být nějak ilustrováno, k něčemu směřovat (nejde o vyprávěnky „já si myslím“ a „myslím si i toto“, kdy jednotlivé body spolu souvisejí pouze skrze vaši zkušenost, nikoli věcně, a postupně se vzdalují původní tezi, která má být potvrzena/uvedena v pochybnost)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5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/>
              <a:t>neignorujte doporučení pro psaní </a:t>
            </a:r>
            <a:r>
              <a:rPr lang="cs-CZ" altLang="cs-CZ" sz="1600" b="1"/>
              <a:t>závěru</a:t>
            </a:r>
            <a:r>
              <a:rPr lang="cs-CZ" altLang="cs-CZ" sz="1600"/>
              <a:t>, shrňte stručně a věcně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5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/>
              <a:t>dodržujte zadání </a:t>
            </a:r>
            <a:r>
              <a:rPr lang="cs-CZ" altLang="cs-CZ" sz="1600"/>
              <a:t>(pokud psáno „nutné tři teze“, nestačí dvě; pokud psáno „argumentační esej“, nepište recenzi)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 b="1"/>
              <a:t>pište bez hrubek</a:t>
            </a:r>
            <a:r>
              <a:rPr lang="cs-CZ" altLang="cs-CZ" sz="1600"/>
              <a:t>, překlepů aj., dodržujte pravidla </a:t>
            </a:r>
            <a:r>
              <a:rPr lang="cs-CZ" altLang="cs-CZ" sz="1600" b="1"/>
              <a:t>odborného stylu</a:t>
            </a:r>
            <a:r>
              <a:rPr lang="cs-CZ" altLang="cs-CZ" sz="1600"/>
              <a:t>, vyhněte se zdaleka manýrám stylu publicistického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600"/>
              <a:t>dodržujte pravidla </a:t>
            </a:r>
            <a:r>
              <a:rPr lang="cs-CZ" altLang="cs-CZ" sz="1600" b="1"/>
              <a:t>citační normy</a:t>
            </a:r>
            <a:r>
              <a:rPr lang="cs-CZ" altLang="cs-CZ" sz="1600"/>
              <a:t>; odkazujte na konkrétní strany, nikoli pouze publikace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1794A0C-67C9-4E74-B65F-7604D5B75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Literatura</a:t>
            </a:r>
            <a:endParaRPr lang="cs-CZ" dirty="0">
              <a:latin typeface="+mn-lt"/>
            </a:endParaRP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50D72449-2D19-45FD-9E7F-6C5DE7D04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Hart, Ch. (2018). </a:t>
            </a:r>
            <a:r>
              <a:rPr lang="cs-CZ" altLang="cs-CZ" sz="1800" i="1" dirty="0" err="1"/>
              <a:t>Doing</a:t>
            </a:r>
            <a:r>
              <a:rPr lang="cs-CZ" altLang="cs-CZ" sz="1800" i="1" dirty="0"/>
              <a:t> a </a:t>
            </a:r>
            <a:r>
              <a:rPr lang="cs-CZ" altLang="cs-CZ" sz="1800" i="1" dirty="0" err="1"/>
              <a:t>literature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review</a:t>
            </a:r>
            <a:r>
              <a:rPr lang="cs-CZ" altLang="cs-CZ" sz="1800" i="1" dirty="0"/>
              <a:t>: </a:t>
            </a:r>
            <a:r>
              <a:rPr lang="cs-CZ" altLang="cs-CZ" sz="1800" i="1" dirty="0" err="1"/>
              <a:t>releasing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the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research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imagination</a:t>
            </a:r>
            <a:r>
              <a:rPr lang="cs-CZ" altLang="cs-CZ" sz="1800" dirty="0"/>
              <a:t>. Los Angeles: </a:t>
            </a:r>
            <a:r>
              <a:rPr lang="cs-CZ" altLang="cs-CZ" sz="1800" dirty="0" err="1"/>
              <a:t>Sage</a:t>
            </a:r>
            <a:r>
              <a:rPr lang="cs-CZ" altLang="cs-CZ" sz="1800" dirty="0"/>
              <a:t>.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Picha, M. (2014). </a:t>
            </a:r>
            <a:r>
              <a:rPr lang="cs-CZ" altLang="cs-CZ" sz="1800" i="1" dirty="0"/>
              <a:t>Kritické myšlení a rekonstrukce argumentu</a:t>
            </a:r>
            <a:r>
              <a:rPr lang="cs-CZ" altLang="cs-CZ" sz="1800" dirty="0"/>
              <a:t>. Brno: Masarykova univerzita 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en-US" altLang="cs-CZ" sz="1800" dirty="0"/>
              <a:t>Richardson, J</a:t>
            </a:r>
            <a:r>
              <a:rPr lang="cs-CZ" altLang="cs-CZ" sz="1800" dirty="0"/>
              <a:t>.</a:t>
            </a:r>
            <a:r>
              <a:rPr lang="en-US" altLang="cs-CZ" sz="1800" dirty="0"/>
              <a:t>E. </a:t>
            </a:r>
            <a:r>
              <a:rPr lang="cs-CZ" altLang="cs-CZ" sz="1800" dirty="0"/>
              <a:t>(</a:t>
            </a:r>
            <a:r>
              <a:rPr lang="en-US" altLang="cs-CZ" sz="1800" dirty="0"/>
              <a:t>2007</a:t>
            </a:r>
            <a:r>
              <a:rPr lang="cs-CZ" altLang="cs-CZ" sz="1800" dirty="0"/>
              <a:t>)</a:t>
            </a:r>
            <a:r>
              <a:rPr lang="en-US" altLang="cs-CZ" sz="1800" dirty="0"/>
              <a:t>. </a:t>
            </a:r>
            <a:r>
              <a:rPr lang="en-US" altLang="cs-CZ" sz="1800" i="1" dirty="0" err="1"/>
              <a:t>Analysing</a:t>
            </a:r>
            <a:r>
              <a:rPr lang="en-US" altLang="cs-CZ" sz="1800" i="1" dirty="0"/>
              <a:t> Newspapers: An Approach from Critical Discourse Analysis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Houndmilts</a:t>
            </a:r>
            <a:r>
              <a:rPr lang="en-US" altLang="cs-CZ" sz="1800" dirty="0"/>
              <a:t>, Basingstoke, Hampshire: Palgrave Macmillan.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Šanderová, J. (2005). </a:t>
            </a:r>
            <a:r>
              <a:rPr lang="cs-CZ" altLang="cs-CZ" sz="1800" i="1" dirty="0"/>
              <a:t>Jak číst a psát odborný text ve společenských vědách</a:t>
            </a:r>
            <a:r>
              <a:rPr lang="cs-CZ" altLang="cs-CZ" sz="1800" dirty="0"/>
              <a:t>. Praha: SLON.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en-US" altLang="cs-CZ" sz="1800" dirty="0" err="1"/>
              <a:t>Reisigl</a:t>
            </a:r>
            <a:r>
              <a:rPr lang="en-US" altLang="cs-CZ" sz="1800" dirty="0"/>
              <a:t>, M</a:t>
            </a:r>
            <a:r>
              <a:rPr lang="cs-CZ" altLang="cs-CZ" sz="1800" dirty="0"/>
              <a:t>.</a:t>
            </a:r>
            <a:r>
              <a:rPr lang="en-US" altLang="cs-CZ" sz="1800" dirty="0"/>
              <a:t> &amp; </a:t>
            </a:r>
            <a:r>
              <a:rPr lang="en-US" altLang="cs-CZ" sz="1800" dirty="0" err="1"/>
              <a:t>Wodak</a:t>
            </a:r>
            <a:r>
              <a:rPr lang="en-US" altLang="cs-CZ" sz="1800" dirty="0"/>
              <a:t>, R. </a:t>
            </a:r>
            <a:r>
              <a:rPr lang="cs-CZ" altLang="cs-CZ" sz="1800" dirty="0"/>
              <a:t>(</a:t>
            </a:r>
            <a:r>
              <a:rPr lang="en-US" altLang="cs-CZ" sz="1800" dirty="0"/>
              <a:t>2001</a:t>
            </a:r>
            <a:r>
              <a:rPr lang="cs-CZ" altLang="cs-CZ" sz="1800" dirty="0"/>
              <a:t>)</a:t>
            </a:r>
            <a:r>
              <a:rPr lang="en-US" altLang="cs-CZ" sz="1800" dirty="0"/>
              <a:t>. </a:t>
            </a:r>
            <a:r>
              <a:rPr lang="en-US" altLang="cs-CZ" sz="1800" i="1" dirty="0"/>
              <a:t>Discourse and discrimination: </a:t>
            </a:r>
            <a:r>
              <a:rPr lang="en-US" altLang="cs-CZ" sz="1800" i="1" dirty="0" err="1"/>
              <a:t>rhetorics</a:t>
            </a:r>
            <a:r>
              <a:rPr lang="en-US" altLang="cs-CZ" sz="1800" i="1" dirty="0"/>
              <a:t> of racism and antisemitism</a:t>
            </a:r>
            <a:r>
              <a:rPr lang="en-US" altLang="cs-CZ" sz="1800" dirty="0"/>
              <a:t>. London: Routledge.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 err="1">
                <a:cs typeface="Arial" panose="020B0604020202020204" pitchFamily="34" charset="0"/>
              </a:rPr>
              <a:t>Walton</a:t>
            </a:r>
            <a:r>
              <a:rPr lang="cs-CZ" altLang="cs-CZ" sz="1800" dirty="0">
                <a:cs typeface="Arial" panose="020B0604020202020204" pitchFamily="34" charset="0"/>
              </a:rPr>
              <a:t>, D.N. </a:t>
            </a:r>
            <a:r>
              <a:rPr lang="cs-CZ" altLang="cs-CZ" sz="1800" dirty="0"/>
              <a:t>(</a:t>
            </a:r>
            <a:r>
              <a:rPr lang="cs-CZ" altLang="cs-CZ" sz="1800" dirty="0">
                <a:cs typeface="Arial" panose="020B0604020202020204" pitchFamily="34" charset="0"/>
              </a:rPr>
              <a:t>2008). </a:t>
            </a:r>
            <a:r>
              <a:rPr lang="cs-CZ" altLang="cs-CZ" sz="1800" i="1" dirty="0" err="1">
                <a:cs typeface="Arial" panose="020B0604020202020204" pitchFamily="34" charset="0"/>
              </a:rPr>
              <a:t>Argumentation</a:t>
            </a:r>
            <a:r>
              <a:rPr lang="cs-CZ" altLang="cs-CZ" sz="1800" i="1" dirty="0">
                <a:cs typeface="Arial" panose="020B0604020202020204" pitchFamily="34" charset="0"/>
              </a:rPr>
              <a:t> </a:t>
            </a:r>
            <a:r>
              <a:rPr lang="cs-CZ" altLang="cs-CZ" sz="1800" i="1" dirty="0" err="1">
                <a:cs typeface="Arial" panose="020B0604020202020204" pitchFamily="34" charset="0"/>
              </a:rPr>
              <a:t>schemes</a:t>
            </a:r>
            <a:r>
              <a:rPr lang="cs-CZ" altLang="cs-CZ" sz="1800" dirty="0">
                <a:cs typeface="Arial" panose="020B0604020202020204" pitchFamily="34" charset="0"/>
              </a:rPr>
              <a:t>. Cambridge : Cambridge University </a:t>
            </a:r>
            <a:r>
              <a:rPr lang="cs-CZ" altLang="cs-CZ" sz="1800" dirty="0" err="1">
                <a:cs typeface="Arial" panose="020B0604020202020204" pitchFamily="34" charset="0"/>
              </a:rPr>
              <a:t>Press</a:t>
            </a:r>
            <a:r>
              <a:rPr lang="cs-CZ" altLang="cs-CZ" sz="1800" dirty="0">
                <a:cs typeface="Arial" panose="020B0604020202020204" pitchFamily="34" charset="0"/>
              </a:rPr>
              <a:t>.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2"/>
              </a:rPr>
              <a:t>https://www.coursera.org/course/introphil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3"/>
              </a:rPr>
              <a:t>https://www.coursera.org/course/criticalthinking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4"/>
              </a:rPr>
              <a:t>https://owl.purdue.edu/owl/general_writing/academic_writing/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AF0D722A-CD2E-458A-945F-F8E923FE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Argumentace a akademické psaní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F06434A8-2449-4F1E-8394-4E62A7BC9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608513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argumentace, koheze a koherence textu</a:t>
            </a:r>
          </a:p>
          <a:p>
            <a:pPr marL="377825" lvl="1" indent="-134938" eaLnBrk="1" hangingPunct="1"/>
            <a:r>
              <a:rPr lang="cs-CZ" altLang="cs-CZ" sz="1800" dirty="0"/>
              <a:t>nebýt v implicitním sporu sám se sebou</a:t>
            </a:r>
          </a:p>
          <a:p>
            <a:pPr marL="377825" lvl="1" indent="-134938" eaLnBrk="1" hangingPunct="1"/>
            <a:r>
              <a:rPr lang="cs-CZ" altLang="cs-CZ" sz="1800" dirty="0"/>
              <a:t>nepřeskakovat</a:t>
            </a:r>
          </a:p>
          <a:p>
            <a:pPr marL="377825" lvl="1" indent="-134938" eaLnBrk="1" hangingPunct="1"/>
            <a:r>
              <a:rPr lang="cs-CZ" altLang="cs-CZ" sz="1800" dirty="0"/>
              <a:t>propojovat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rozlišujte</a:t>
            </a:r>
          </a:p>
          <a:p>
            <a:pPr marL="377825" lvl="1" indent="-134938" eaLnBrk="1" hangingPunct="1"/>
            <a:r>
              <a:rPr lang="cs-CZ" altLang="cs-CZ" sz="1800" dirty="0"/>
              <a:t>koincidence</a:t>
            </a:r>
          </a:p>
          <a:p>
            <a:pPr marL="377825" lvl="1" indent="-134938" eaLnBrk="1" hangingPunct="1"/>
            <a:r>
              <a:rPr lang="cs-CZ" altLang="cs-CZ" sz="1800" dirty="0"/>
              <a:t>korelace</a:t>
            </a:r>
          </a:p>
          <a:p>
            <a:pPr marL="377825" lvl="1" indent="-134938" eaLnBrk="1" hangingPunct="1"/>
            <a:r>
              <a:rPr lang="cs-CZ" altLang="cs-CZ" sz="1800" dirty="0"/>
              <a:t>kauzalita</a:t>
            </a:r>
          </a:p>
          <a:p>
            <a:pPr marL="377825" lvl="1" indent="-134938" eaLnBrk="1" hangingPunct="1"/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struktura</a:t>
            </a:r>
          </a:p>
          <a:p>
            <a:pPr marL="377825" lvl="1" indent="-134938" eaLnBrk="1" hangingPunct="1"/>
            <a:r>
              <a:rPr lang="cs-CZ" altLang="cs-CZ" sz="1800" dirty="0"/>
              <a:t>chronologická, respektující původní narativ/argument</a:t>
            </a:r>
          </a:p>
          <a:p>
            <a:pPr marL="377825" lvl="1" indent="-134938" eaLnBrk="1" hangingPunct="1"/>
            <a:r>
              <a:rPr lang="cs-CZ" altLang="cs-CZ" sz="1800" dirty="0"/>
              <a:t>přeuspořádaná: obsahově nepoškozovat argumenty, na které reagujete, jejich re-hierarchizací můžete získat nový pohled na věc, rozbít souvislosti, které plynou z uspořádání víc než z podstaty věci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5C3A9265-3BF4-4415-A422-CDB390568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Co je argument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D6EA11EB-7A45-42CC-AD4F-AE768E02F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608513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argument = soubor alespoň dvou tvrzení, kdy jedno je předkládáno s úmyslem zvýšit přijatelnost druhého tvrzení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 err="1"/>
              <a:t>narrative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journalism</a:t>
            </a:r>
            <a:r>
              <a:rPr lang="cs-CZ" altLang="cs-CZ" sz="1800" dirty="0"/>
              <a:t> může být řešením současné krize médií, protože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/>
              <a:t>někteří výzkumníci zařazují politickou satiru k </a:t>
            </a:r>
            <a:r>
              <a:rPr lang="cs-CZ" altLang="cs-CZ" sz="1800" dirty="0" err="1"/>
              <a:t>fake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news</a:t>
            </a:r>
            <a:r>
              <a:rPr lang="cs-CZ" altLang="cs-CZ" sz="1800" dirty="0"/>
              <a:t> z důvodu…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/>
              <a:t>…, proto bez empatie novinář nenatočí dobrou reportáž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argument ≠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nepodpořené tvrzení (závěr bez uvedení důvodu)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podmínkové tvrzení (pokud – pak; chronologická souvislost, ne nutně věcná, nebo implikace, která nezdůvodňuje)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vysvětlení („</a:t>
            </a:r>
            <a:r>
              <a:rPr lang="cs-CZ" sz="1800" dirty="0"/>
              <a:t>u argumentu jde o zvýšení přijatelnosti problematického tvrzení, u vysvětlení jde zjednodušeně řečeno o popis příčin, které k </a:t>
            </a:r>
            <a:r>
              <a:rPr lang="cs-CZ" sz="1800" dirty="0" err="1"/>
              <a:t>udáIosti</a:t>
            </a:r>
            <a:r>
              <a:rPr lang="cs-CZ" sz="1800" dirty="0"/>
              <a:t> vyjádřené v tvrzení vedly“, Picha 2014, s. 18)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ilustrace (slouží pro lepší názornost tvrzení, ale neuvádí důvody pro jeho přijetí)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4C1EFE3C-CB4C-4C16-A070-0A8D2DFF6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solidFill>
                  <a:schemeClr val="accent1"/>
                </a:solidFill>
                <a:latin typeface="+mn-lt"/>
                <a:cs typeface="Arial" charset="0"/>
              </a:rPr>
              <a:t>Struktura argumentace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34AC0067-AD79-4C79-A1BB-82F25DF20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standardizace argumentu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alespoň dvě premisy a z nich vyvozený závěr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2400" dirty="0"/>
              <a:t>příklady</a:t>
            </a:r>
          </a:p>
          <a:p>
            <a:pPr marL="377825" lvl="1" indent="-134938" eaLnBrk="1" hangingPunct="1"/>
            <a:r>
              <a:rPr lang="cs-CZ" altLang="cs-CZ" sz="2100" dirty="0"/>
              <a:t>premisa 1: Všichni lidé jsou smrtelní.</a:t>
            </a:r>
          </a:p>
          <a:p>
            <a:pPr marL="377825" lvl="1" indent="-134938" eaLnBrk="1" hangingPunct="1"/>
            <a:r>
              <a:rPr lang="cs-CZ" altLang="cs-CZ" sz="2100" dirty="0"/>
              <a:t>premisa 2: Sokrates je člověk.</a:t>
            </a:r>
          </a:p>
          <a:p>
            <a:pPr marL="377825" lvl="1" indent="-134938" eaLnBrk="1" hangingPunct="1"/>
            <a:r>
              <a:rPr lang="cs-CZ" altLang="cs-CZ" sz="2100" dirty="0"/>
              <a:t>závěr: Sokrates je smrtelný.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formalizované schéma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v textech zpravidla nejsou premisy a závěry takto hezky lineárně uspořádány, (častěji i naopak, nejprve závěr, pak důvody) někdy jsou premisy jen implicitní, někdy závěr z předkládanými premisami vůbec nesouvisí aj.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98B45CF0-AA12-47CA-BD90-24E0CA516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premisy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6C8DBE47-4173-4BEC-AB55-552D23834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631488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premisy = předpoklady, východiska, vysvětlení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mohou mít různou platnost (fakta, tvrzení, názory)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mohou být implicitní i explicitní</a:t>
            </a:r>
          </a:p>
          <a:p>
            <a:pPr marL="377825" lvl="1" indent="-134938" eaLnBrk="1" hangingPunct="1"/>
            <a:r>
              <a:rPr lang="cs-CZ" altLang="cs-CZ" sz="1800"/>
              <a:t>doplňování nevyjádřených premis: ohled na validitu, přijatelnost a vstřícnost, jinak hrozí zkreslení argumentu</a:t>
            </a:r>
          </a:p>
          <a:p>
            <a:pPr marL="377825" lvl="1" indent="-134938" eaLnBrk="1" hangingPunct="1"/>
            <a:r>
              <a:rPr lang="cs-CZ" altLang="cs-CZ" sz="1800"/>
              <a:t>při standardizaci delších argumentů není nutné, často ani vhodné (přehlednost) doplnit všechny implicitní premisy – ale především ty, které mohou hrát roli při kritice argumentu</a:t>
            </a: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což je oboje podstatné pro zhodnocení přesvědčivosti argumentu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pragma-dialektické hledisko:</a:t>
            </a:r>
          </a:p>
          <a:p>
            <a:pPr marL="377825" lvl="1" indent="-134938" eaLnBrk="1" hangingPunct="1"/>
            <a:r>
              <a:rPr lang="cs-CZ" altLang="cs-CZ" sz="1800"/>
              <a:t>jsou premisy přijatelné?</a:t>
            </a:r>
          </a:p>
          <a:p>
            <a:pPr marL="377825" lvl="1" indent="-134938" eaLnBrk="1" hangingPunct="1"/>
            <a:r>
              <a:rPr lang="cs-CZ" altLang="cs-CZ" sz="1800"/>
              <a:t>jsou premisy relevantní?</a:t>
            </a:r>
          </a:p>
          <a:p>
            <a:pPr marL="377825" lvl="1" indent="-134938" eaLnBrk="1" hangingPunct="1"/>
            <a:r>
              <a:rPr lang="cs-CZ" altLang="cs-CZ" sz="1800"/>
              <a:t>jsou premisy dostatečné?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2660BCAB-57E4-443D-AABC-6C1E91166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závěr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2D8E3B0E-892B-43D5-ACAD-0A7DCA57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773238"/>
            <a:ext cx="10631488" cy="4608512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závěr = centrální point textu/kapitoly/odstavce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(ne nutně přítomné) jazykové ukazatele: proto, tedy, ergo, pak, z toho plyne…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může být jen implikovaný / nevyjádřený, naznačovaný, odvoditelný z kontextu (</a:t>
            </a:r>
            <a:r>
              <a:rPr lang="cs-CZ" altLang="cs-CZ" dirty="0" err="1"/>
              <a:t>Grice</a:t>
            </a:r>
            <a:r>
              <a:rPr lang="cs-CZ" altLang="cs-CZ" dirty="0"/>
              <a:t>: konverzační maximy)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může být ve formě řečnické otázky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může být zároveň premisou (postupná konstrukce argumentační linie, argumentační řetězce)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4EC7BD7-CB86-4898-A9D6-A311672C8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doporučení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9612D255-52FE-4E83-9698-BECEC3F4A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pro určení závěru se ptejme: o co v úseku textu jde, co nám chce autor sdělit?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pro určení premis se ptejme: čím se autor snaží své tvrzení podepřít, jak chce přesvědčit o jeho relevanci?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1C238DA2-9ACD-4FD2-8A92-85DAFB49D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Struktura argumentace, příklady (Picha)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8E95FCA0-A5AD-4DEC-9FC2-C26475C7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5" y="1844675"/>
            <a:ext cx="10560050" cy="4537075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Bylo by špatné si myslet, že zdravotní problémy mohou být léčeny pouze medikací. Zaprvé, medikace se netýká psychologických problémů plynoucích ze životního stylu. A za druhé, medikace má často vedlejší účinky.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2598</TotalTime>
  <Words>2573</Words>
  <Application>Microsoft Office PowerPoint</Application>
  <PresentationFormat>Širokoúhlá obrazovka</PresentationFormat>
  <Paragraphs>227</Paragraphs>
  <Slides>26</Slides>
  <Notes>7</Notes>
  <HiddenSlides>4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Gill Sans MT</vt:lpstr>
      <vt:lpstr>Tahoma</vt:lpstr>
      <vt:lpstr>Wingdings</vt:lpstr>
      <vt:lpstr>Prezentace_MU_CZ</vt:lpstr>
      <vt:lpstr>Argumentace v odborném textu</vt:lpstr>
      <vt:lpstr>Argumentace v sociálních vědách</vt:lpstr>
      <vt:lpstr>Argumentace a akademické psaní</vt:lpstr>
      <vt:lpstr>Co je argument</vt:lpstr>
      <vt:lpstr>Struktura argumentace</vt:lpstr>
      <vt:lpstr>Struktura argumentace, premisy</vt:lpstr>
      <vt:lpstr>Struktura argumentace, závěr</vt:lpstr>
      <vt:lpstr>Struktura argumentace, doporučení</vt:lpstr>
      <vt:lpstr>Struktura argumentace, příklady (Picha)</vt:lpstr>
      <vt:lpstr>Struktura argumentace, příklady (Picha)</vt:lpstr>
      <vt:lpstr>Struktura argumentace, příklady (Picha)</vt:lpstr>
      <vt:lpstr>Struktura argumentace, příklady (Picha)</vt:lpstr>
      <vt:lpstr>Struktura argumentace, příklady</vt:lpstr>
      <vt:lpstr>Struktura argumentace, příklady</vt:lpstr>
      <vt:lpstr>Struktura argumentace, příklady</vt:lpstr>
      <vt:lpstr>Struktura argumentace, pravdivost a validita</vt:lpstr>
      <vt:lpstr>Struktura argumentace, argumentační fauly</vt:lpstr>
      <vt:lpstr>Běžná logická/argumentační selhání</vt:lpstr>
      <vt:lpstr>Proč mohou být slabé nebo i neplatné argumenty přesvědčivé</vt:lpstr>
      <vt:lpstr>Úkol: argumentační esej</vt:lpstr>
      <vt:lpstr>Rekonstrukce a kritika argumentu</vt:lpstr>
      <vt:lpstr>Rekonstrukce a kritika argumentu</vt:lpstr>
      <vt:lpstr>Rekonstrukce argumentu, vymyšlené příklady</vt:lpstr>
      <vt:lpstr>Mmch doporučení</vt:lpstr>
      <vt:lpstr>Mmch doporučení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Kateřina Kirkosová</cp:lastModifiedBy>
  <cp:revision>181</cp:revision>
  <dcterms:created xsi:type="dcterms:W3CDTF">2011-11-06T20:42:00Z</dcterms:created>
  <dcterms:modified xsi:type="dcterms:W3CDTF">2021-11-08T11:43:13Z</dcterms:modified>
</cp:coreProperties>
</file>