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8" r:id="rId1"/>
  </p:sldMasterIdLst>
  <p:notesMasterIdLst>
    <p:notesMasterId r:id="rId16"/>
  </p:notesMasterIdLst>
  <p:sldIdLst>
    <p:sldId id="333" r:id="rId2"/>
    <p:sldId id="320" r:id="rId3"/>
    <p:sldId id="334" r:id="rId4"/>
    <p:sldId id="339" r:id="rId5"/>
    <p:sldId id="340" r:id="rId6"/>
    <p:sldId id="341" r:id="rId7"/>
    <p:sldId id="342" r:id="rId8"/>
    <p:sldId id="343" r:id="rId9"/>
    <p:sldId id="338" r:id="rId10"/>
    <p:sldId id="345" r:id="rId11"/>
    <p:sldId id="336" r:id="rId12"/>
    <p:sldId id="335" r:id="rId13"/>
    <p:sldId id="344" r:id="rId14"/>
    <p:sldId id="264" r:id="rId15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ill Sans MT" panose="020B0502020104020203" pitchFamily="34" charset="-18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132" autoAdjust="0"/>
  </p:normalViewPr>
  <p:slideViewPr>
    <p:cSldViewPr>
      <p:cViewPr varScale="1">
        <p:scale>
          <a:sx n="98" d="100"/>
          <a:sy n="98" d="100"/>
        </p:scale>
        <p:origin x="9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E4A7A81-BFEE-423A-9F80-82194553010F}" type="datetimeFigureOut">
              <a:rPr lang="cs-CZ"/>
              <a:pPr>
                <a:defRPr/>
              </a:pPr>
              <a:t>15.11.2021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47A78A-8521-469A-A3FF-84F3E12870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899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ill Sans MT" panose="020B0502020104020203" pitchFamily="34" charset="-18"/>
                <a:cs typeface="Arial" panose="020B0604020202020204" pitchFamily="34" charset="0"/>
              </a:defRPr>
            </a:lvl9pPr>
          </a:lstStyle>
          <a:p>
            <a:fld id="{BC0B0A96-9253-4367-8468-99289D4FFC25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5241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14338"/>
            <a:ext cx="15017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3" y="4116404"/>
            <a:ext cx="113616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B0DF7-9FD0-4AEE-9CC9-6EF62997967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0885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719998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/>
          <p:cNvSpPr>
            <a:spLocks noGrp="1"/>
          </p:cNvSpPr>
          <p:nvPr>
            <p:ph type="body" sz="quarter" idx="20"/>
          </p:nvPr>
        </p:nvSpPr>
        <p:spPr>
          <a:xfrm>
            <a:off x="6251279" y="4500000"/>
            <a:ext cx="5220000" cy="1331998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825"/>
              </a:lnSpc>
              <a:defRPr sz="675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/>
          <p:cNvSpPr>
            <a:spLocks noGrp="1"/>
          </p:cNvSpPr>
          <p:nvPr>
            <p:ph sz="quarter" idx="25"/>
          </p:nvPr>
        </p:nvSpPr>
        <p:spPr>
          <a:xfrm>
            <a:off x="6251280" y="718714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zápatí 1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14" name="Zástupný symbol pro číslo snímku 2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9DB14-3B1C-4011-BE24-922A50BCEA2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6318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749D3-BC15-4E1F-85E6-BDD75D3624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31792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3900" y="6048375"/>
            <a:ext cx="865188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rtlCol="0" anchor="ctr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zápatí 1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38E116B-0508-4582-940A-EBBFF4CA709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8942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3363" y="2019300"/>
            <a:ext cx="4087812" cy="282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pPr>
              <a:defRPr/>
            </a:pPr>
            <a:fld id="{6FDC3800-4BFF-4281-B210-36626EDA7FE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350810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488" y="2433638"/>
            <a:ext cx="7673975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B5C4B8BE-5394-45C8-A269-FBFC9DE9F5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81489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657AA-22D1-4B77-BADD-5AFE21C95A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27848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414338"/>
            <a:ext cx="1490662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398503" y="2900365"/>
            <a:ext cx="11361600" cy="1171580"/>
          </a:xfrm>
        </p:spPr>
        <p:txBody>
          <a:bodyPr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3" y="4116404"/>
            <a:ext cx="11361600" cy="698497"/>
          </a:xfrm>
        </p:spPr>
        <p:txBody>
          <a:bodyPr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C51EECB-7A96-4F16-881E-4BE5256840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925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/>
          </a:p>
        </p:txBody>
      </p:sp>
      <p:sp>
        <p:nvSpPr>
          <p:cNvPr id="8" name="Zástupný symbol pro číslo snímk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1BD6D-6A2E-4EDD-B409-B034BE39985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433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Zástupný symbol pro text 7"/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/>
          <p:cNvSpPr>
            <a:spLocks noGrp="1"/>
          </p:cNvSpPr>
          <p:nvPr>
            <p:ph type="body" sz="quarter" idx="27"/>
          </p:nvPr>
        </p:nvSpPr>
        <p:spPr>
          <a:xfrm>
            <a:off x="6251279" y="1290515"/>
            <a:ext cx="5220000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1" y="1692001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1" y="1690271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8" name="Zástupný symbol pro zápatí 1"/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Zástupný symbol pro číslo snímku 2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61464-3E25-46F0-828E-ED674F9C058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0769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719137" y="1695076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6" y="5599670"/>
            <a:ext cx="5218412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1" y="1667024"/>
            <a:ext cx="5219999" cy="414000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7" name="Zástupný symbol pro zápatí 1"/>
          <p:cNvSpPr>
            <a:spLocks noGrp="1"/>
          </p:cNvSpPr>
          <p:nvPr>
            <p:ph type="ftr" sz="quarter" idx="2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Zástupný symbol pro číslo snímku 2"/>
          <p:cNvSpPr>
            <a:spLocks noGrp="1"/>
          </p:cNvSpPr>
          <p:nvPr>
            <p:ph type="sldNum" sz="quarter" idx="3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E9192-52BD-4782-A781-3633B27600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0639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Zástupný symbol pro obsah 12"/>
          <p:cNvSpPr>
            <a:spLocks noGrp="1"/>
          </p:cNvSpPr>
          <p:nvPr>
            <p:ph sz="quarter" idx="22"/>
          </p:nvPr>
        </p:nvSpPr>
        <p:spPr>
          <a:xfrm>
            <a:off x="444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/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/>
          <p:cNvSpPr>
            <a:spLocks noGrp="1"/>
          </p:cNvSpPr>
          <p:nvPr>
            <p:ph type="body" sz="quarter" idx="20"/>
          </p:nvPr>
        </p:nvSpPr>
        <p:spPr>
          <a:xfrm>
            <a:off x="444047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/>
          <p:cNvSpPr>
            <a:spLocks noGrp="1"/>
          </p:cNvSpPr>
          <p:nvPr>
            <p:ph sz="quarter" idx="23"/>
          </p:nvPr>
        </p:nvSpPr>
        <p:spPr>
          <a:xfrm>
            <a:off x="720000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8160002" y="1692004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/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9" cy="271576"/>
          </a:xfrm>
        </p:spPr>
        <p:txBody>
          <a:bodyPr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2" name="Zástupný symbol pro zápatí 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23" name="Zástupný symbol pro číslo snímku 2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5D70A-0D9D-47D5-BE02-17AFDB5A473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111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3" y="692150"/>
            <a:ext cx="5200987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2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/>
          <p:cNvSpPr>
            <a:spLocks noGrp="1"/>
          </p:cNvSpPr>
          <p:nvPr>
            <p:ph sz="quarter" idx="24"/>
          </p:nvPr>
        </p:nvSpPr>
        <p:spPr>
          <a:xfrm>
            <a:off x="719137" y="692152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/>
          <p:cNvSpPr>
            <a:spLocks noGrp="1"/>
          </p:cNvSpPr>
          <p:nvPr>
            <p:ph type="body" sz="quarter" idx="19"/>
          </p:nvPr>
        </p:nvSpPr>
        <p:spPr>
          <a:xfrm>
            <a:off x="720726" y="5599670"/>
            <a:ext cx="5218412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zápatí 1"/>
          <p:cNvSpPr>
            <a:spLocks noGrp="1"/>
          </p:cNvSpPr>
          <p:nvPr>
            <p:ph type="ftr" sz="quarter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7" name="Zástupný symbol pro číslo snímku 2"/>
          <p:cNvSpPr>
            <a:spLocks noGrp="1"/>
          </p:cNvSpPr>
          <p:nvPr>
            <p:ph type="sldNum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E101B-80A5-4060-ACC5-B9BF498331E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4889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3425" y="6062663"/>
            <a:ext cx="8429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D501D3-DC8E-41B5-A419-71CAEF5DCC5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71018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725" y="6227763"/>
            <a:ext cx="7920038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338" y="6227763"/>
            <a:ext cx="252412" cy="25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2A655240-67F7-46FE-B85F-70D2E8C1BE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028" name="Zástupný nadpis 1"/>
          <p:cNvSpPr>
            <a:spLocks noGrp="1"/>
          </p:cNvSpPr>
          <p:nvPr>
            <p:ph type="title"/>
          </p:nvPr>
        </p:nvSpPr>
        <p:spPr bwMode="auto">
          <a:xfrm>
            <a:off x="720725" y="720725"/>
            <a:ext cx="10752138" cy="45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Kliknutím lze upravit styl.</a:t>
            </a:r>
          </a:p>
        </p:txBody>
      </p:sp>
      <p:sp>
        <p:nvSpPr>
          <p:cNvPr id="1029" name="Zástupný symbol pro text 4"/>
          <p:cNvSpPr>
            <a:spLocks noGrp="1"/>
          </p:cNvSpPr>
          <p:nvPr>
            <p:ph type="body" idx="1"/>
          </p:nvPr>
        </p:nvSpPr>
        <p:spPr bwMode="auto">
          <a:xfrm>
            <a:off x="719138" y="1871663"/>
            <a:ext cx="10752137" cy="396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75" r:id="rId1"/>
    <p:sldLayoutId id="2147484776" r:id="rId2"/>
    <p:sldLayoutId id="2147484777" r:id="rId3"/>
    <p:sldLayoutId id="2147484778" r:id="rId4"/>
    <p:sldLayoutId id="2147484779" r:id="rId5"/>
    <p:sldLayoutId id="2147484780" r:id="rId6"/>
    <p:sldLayoutId id="2147484781" r:id="rId7"/>
    <p:sldLayoutId id="2147484782" r:id="rId8"/>
    <p:sldLayoutId id="2147484783" r:id="rId9"/>
    <p:sldLayoutId id="2147484784" r:id="rId10"/>
    <p:sldLayoutId id="2147484785" r:id="rId11"/>
    <p:sldLayoutId id="2147484786" r:id="rId12"/>
    <p:sldLayoutId id="2147484787" r:id="rId13"/>
    <p:sldLayoutId id="2147484788" r:id="rId14"/>
  </p:sldLayoutIdLst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algn="l" rtl="0" eaLnBrk="0" fontAlgn="base" hangingPunct="0">
        <a:spcBef>
          <a:spcPct val="0"/>
        </a:spcBef>
        <a:spcAft>
          <a:spcPct val="0"/>
        </a:spcAft>
        <a:buClr>
          <a:schemeClr val="tx2"/>
        </a:buClr>
        <a:buSzPct val="100000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tx2"/>
        </a:buClr>
        <a:buSzPct val="100000"/>
        <a:defRPr sz="1100">
          <a:solidFill>
            <a:schemeClr val="tx1"/>
          </a:solidFill>
          <a:latin typeface="+mn-lt"/>
        </a:defRPr>
      </a:lvl2pPr>
      <a:lvl3pPr marL="6858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folHlink"/>
        </a:buClr>
        <a:buSzPct val="80000"/>
        <a:defRPr sz="1100">
          <a:solidFill>
            <a:schemeClr val="tx1"/>
          </a:solidFill>
          <a:latin typeface="+mn-lt"/>
        </a:defRPr>
      </a:lvl3pPr>
      <a:lvl4pPr marL="10287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2"/>
        </a:buClr>
        <a:buSzPct val="90000"/>
        <a:defRPr sz="1100">
          <a:solidFill>
            <a:schemeClr val="tx1"/>
          </a:solidFill>
          <a:latin typeface="+mn-lt"/>
        </a:defRPr>
      </a:lvl4pPr>
      <a:lvl5pPr marL="1371600" algn="l" rtl="0" eaLnBrk="0" fontAlgn="base" hangingPunct="0">
        <a:lnSpc>
          <a:spcPts val="1350"/>
        </a:lnSpc>
        <a:spcBef>
          <a:spcPct val="0"/>
        </a:spcBef>
        <a:spcAft>
          <a:spcPct val="0"/>
        </a:spcAft>
        <a:buClr>
          <a:schemeClr val="accent1"/>
        </a:buClr>
        <a:defRPr sz="11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80/02602938.2020.1742872" TargetMode="External"/><Relationship Id="rId2" Type="http://schemas.openxmlformats.org/officeDocument/2006/relationships/hyperlink" Target="https://doi.org/10.1080/02602938.2018.142431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do/cjv/impact/archiv/ka5/VY_05_12_Mansfie/4._Giving_feedback_in_academic_writing.pdf" TargetMode="External"/><Relationship Id="rId5" Type="http://schemas.openxmlformats.org/officeDocument/2006/relationships/hyperlink" Target="https://www.bath.ac.uk/guides/feedback-on-your-assignments-what-it-is-and-how-to-use-it/" TargetMode="External"/><Relationship Id="rId4" Type="http://schemas.openxmlformats.org/officeDocument/2006/relationships/hyperlink" Target="https://libguides.usc.edu/writingguide/peergrading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479425" y="3684588"/>
            <a:ext cx="6858000" cy="1160462"/>
          </a:xfrm>
        </p:spPr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sz="2800" dirty="0">
                <a:latin typeface="+mn-lt"/>
                <a:cs typeface="Arial" charset="0"/>
              </a:rPr>
              <a:t>Jak hodnotit a recenzovat odborné texty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9425" y="4116388"/>
            <a:ext cx="11280775" cy="698500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>
                <a:latin typeface="+mn-lt"/>
                <a:cs typeface="Arial" pitchFamily="34" charset="0"/>
              </a:rPr>
              <a:t>ZURb1224 Odborné a akademické psaní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Doporučení pro smysluplný feedback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numerické – slovní hodnocení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opakované čtení (znát celý text, než začnete hodnotit)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formy feedbacku</a:t>
            </a:r>
          </a:p>
          <a:p>
            <a:pPr marL="377913" lvl="1" indent="-134938" eaLnBrk="1" hangingPunct="1"/>
            <a:r>
              <a:rPr lang="cs-CZ" altLang="cs-CZ" sz="1800" dirty="0"/>
              <a:t>shrnující komentář na konci</a:t>
            </a:r>
          </a:p>
          <a:p>
            <a:pPr marL="377913" lvl="1" indent="-134938" eaLnBrk="1" hangingPunct="1"/>
            <a:r>
              <a:rPr lang="cs-CZ" altLang="cs-CZ" sz="1800" dirty="0"/>
              <a:t>poznámky/komentáře přímo v textu</a:t>
            </a:r>
          </a:p>
          <a:p>
            <a:pPr marL="377913" lvl="1" indent="-134938" eaLnBrk="1" hangingPunct="1"/>
            <a:r>
              <a:rPr lang="cs-CZ" altLang="cs-CZ" sz="1800" dirty="0"/>
              <a:t>návrh reformulací v textu (v modu sledování revizí, nebo barevně označeno)</a:t>
            </a:r>
          </a:p>
        </p:txBody>
      </p:sp>
    </p:spTree>
    <p:extLst>
      <p:ext uri="{BB962C8B-B14F-4D97-AF65-F5344CB8AC3E}">
        <p14:creationId xmlns:p14="http://schemas.microsoft.com/office/powerpoint/2010/main" val="2337090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Doporučení pro smysluplný feedback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nabídněte </a:t>
            </a:r>
            <a:r>
              <a:rPr lang="cs-CZ" altLang="cs-CZ" sz="1800" b="1"/>
              <a:t>jasnou a výstižnou </a:t>
            </a:r>
            <a:r>
              <a:rPr lang="cs-CZ" altLang="cs-CZ" sz="1800"/>
              <a:t>zpětnou vazbu, spíše než neopodstatněné, vágní, nepřátelsky/arogantně formulované výtky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zaměřte se na </a:t>
            </a:r>
            <a:r>
              <a:rPr lang="cs-CZ" altLang="cs-CZ" sz="1800" b="1"/>
              <a:t>silné i slabé </a:t>
            </a:r>
            <a:r>
              <a:rPr lang="cs-CZ" altLang="cs-CZ" sz="1800"/>
              <a:t>stránky výzkumu; zkuste vyvažovat negativní hodnocení s pozitivními poznámkami, abyste nepůsobili povýšenecky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navrhujte </a:t>
            </a:r>
            <a:r>
              <a:rPr lang="cs-CZ" altLang="cs-CZ" sz="1800" b="1"/>
              <a:t>konstruktivní</a:t>
            </a:r>
            <a:r>
              <a:rPr lang="cs-CZ" altLang="cs-CZ" sz="1800"/>
              <a:t> řešení, klidně i víc alternativ, ale nepředepisujte je ani neprezentujte jako nejlepší možná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dívejte se na text z pozice </a:t>
            </a:r>
            <a:r>
              <a:rPr lang="cs-CZ" altLang="cs-CZ" sz="1800" b="1"/>
              <a:t>editora</a:t>
            </a:r>
            <a:r>
              <a:rPr lang="cs-CZ" altLang="cs-CZ" sz="1800"/>
              <a:t>, nevnucujte autorovi, jak byste text napsali sami, snažte se ho pochopit a navrhovat úpravy tak, aby respektovaly autorův styl/východiska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vyvarujte se jednoduše souhlasu s každým tvrzením, pochvala potěší, ale stále by ideálně měla být </a:t>
            </a:r>
            <a:r>
              <a:rPr lang="cs-CZ" altLang="cs-CZ" sz="1800" b="1"/>
              <a:t>vysvětlena</a:t>
            </a:r>
            <a:r>
              <a:rPr lang="cs-CZ" altLang="cs-CZ" sz="1800"/>
              <a:t>, zahrňte vlastní zkušenosti, které vás k souhlasu vedou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klaďte </a:t>
            </a:r>
            <a:r>
              <a:rPr lang="cs-CZ" altLang="cs-CZ" sz="1800" b="1"/>
              <a:t>otázky</a:t>
            </a:r>
            <a:r>
              <a:rPr lang="cs-CZ" altLang="cs-CZ" sz="1800"/>
              <a:t>: pomocí otevřených, podnětných, neinvazivních otázek vyzvěte kolegu, aby zvážil nové perspektivy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/>
              <a:t>pište zpětnou vazbu, jakou byste sami chtěli číst ke svým textům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Častá kritéria hodnocení u úkolů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psát přímo, bez vycpávek, bez mlžení: věcná správnost a koherence textu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přemýšlet: originalita, kreativnost (v argumentaci, volbě tématu, zvolené perspektivě)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ale nevymýšlet si: evidence/zdroje podporující autorovu interpretaci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dodržování formálních náležitostí (předepsaná struktura u různých typů článků – empirická, teoretická stať; horizontální a vertikální struktura textu; rozsah; rejstříky…)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stylistická a gramatická správnost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Úkol: Feedback k argumentačnímu eseji kolegy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zdůvodnění relevance, věcná správnost, koherence, originalita textu</a:t>
            </a:r>
          </a:p>
          <a:p>
            <a:pPr marL="377825" lvl="1" indent="-134938" eaLnBrk="1" hangingPunct="1"/>
            <a:r>
              <a:rPr lang="cs-CZ" altLang="cs-CZ" sz="1400"/>
              <a:t>Vysvětluje autor úvodem, jaký problém bude řešit, proč jej považuje za podstatný a proč?</a:t>
            </a:r>
          </a:p>
          <a:p>
            <a:pPr marL="377825" lvl="1" indent="-134938" eaLnBrk="1" hangingPunct="1"/>
            <a:r>
              <a:rPr lang="cs-CZ" altLang="cs-CZ" sz="1400"/>
              <a:t>Pracuje autor i s jinými zdroji k řešenému problému, než je výchozí text? </a:t>
            </a:r>
          </a:p>
          <a:p>
            <a:pPr marL="377825" lvl="1" indent="-134938" eaLnBrk="1" hangingPunct="1"/>
            <a:r>
              <a:rPr lang="cs-CZ" altLang="cs-CZ" sz="1400"/>
              <a:t>Shrnuje autor úvodem, jak bude v eseji postupovat? Považujete to za podstatné, nebo irelevantní?</a:t>
            </a:r>
          </a:p>
          <a:p>
            <a:pPr marL="377825" lvl="1" indent="-134938" eaLnBrk="1" hangingPunct="1"/>
            <a:r>
              <a:rPr lang="cs-CZ" altLang="cs-CZ" sz="1400"/>
              <a:t>Rekonstruuje autor korektně tvrzení, na která reaguje?</a:t>
            </a:r>
          </a:p>
          <a:p>
            <a:pPr marL="377825" lvl="1" indent="-134938" eaLnBrk="1" hangingPunct="1"/>
            <a:r>
              <a:rPr lang="cs-CZ" altLang="cs-CZ" sz="1400"/>
              <a:t>Považujete autorova vlastní tvrzení za argumentačně stabilní, slabá, nebo faulující? Proč a v čem? Reflektujte, jestli Vás příliš neovlivňuje Váš implicitní ne/souhlas.</a:t>
            </a:r>
          </a:p>
          <a:p>
            <a:pPr marL="377825" lvl="1" indent="-134938" eaLnBrk="1" hangingPunct="1"/>
            <a:r>
              <a:rPr lang="cs-CZ" altLang="cs-CZ" sz="1400"/>
              <a:t>Je autorovo vyvozování závěrů, respektive vztah mezi předloženými premisami a závěrem, korektní? Neopomíjí autor nějaký podstatný aspekt problému?</a:t>
            </a:r>
          </a:p>
          <a:p>
            <a:pPr marL="377825" lvl="1" indent="-134938" eaLnBrk="1" hangingPunct="1"/>
            <a:r>
              <a:rPr lang="cs-CZ" altLang="cs-CZ" sz="1400"/>
              <a:t>Propojuje autor dílčí body své argumentace, nebo je prezentuje jako nesouvisející? Syntetizuje je aspoň závěrem? Jak to ovlivňuje kvalitu argumentu, jak jeho přesvědčivost?</a:t>
            </a:r>
          </a:p>
          <a:p>
            <a:pPr marL="377825" lvl="1" indent="-134938" eaLnBrk="1" hangingPunct="1"/>
            <a:r>
              <a:rPr lang="cs-CZ" altLang="cs-CZ" sz="1400"/>
              <a:t>Považujete posuzovaný esej za originální, v čem? Je kvůli tomu lépe, nebo hůře čitelný/srozumitelný?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dodržování formálních náležitostí, stylistická a gramatická správnost</a:t>
            </a:r>
          </a:p>
          <a:p>
            <a:pPr marL="377825" lvl="1" indent="-134938" eaLnBrk="1" hangingPunct="1"/>
            <a:r>
              <a:rPr lang="cs-CZ" altLang="cs-CZ" sz="1400"/>
              <a:t>Píše autor srozumitelně? Používá vhodnou terminologii?</a:t>
            </a:r>
          </a:p>
          <a:p>
            <a:pPr marL="377825" lvl="1" indent="-134938" eaLnBrk="1" hangingPunct="1"/>
            <a:r>
              <a:rPr lang="cs-CZ" altLang="cs-CZ" sz="1400"/>
              <a:t>Cituje nebo parafrázuje autor korektně? Odlišuje zřetelně svá stanoviska od těch citovaných/parafrázovaných?</a:t>
            </a:r>
          </a:p>
          <a:p>
            <a:pPr marL="377825" lvl="1" indent="-134938" eaLnBrk="1" hangingPunct="1"/>
            <a:r>
              <a:rPr lang="cs-CZ" altLang="cs-CZ" sz="1400"/>
              <a:t>Dodržuje autor konzistentně zvolenou citační normu? Uvádí závěrem reference?</a:t>
            </a:r>
          </a:p>
          <a:p>
            <a:pPr marL="377825" lvl="1" indent="-134938" eaLnBrk="1" hangingPunct="1"/>
            <a:r>
              <a:rPr lang="cs-CZ" altLang="cs-CZ" sz="1400"/>
              <a:t>Pracuje autor s poznámkovým aparátem? Přispívá to k mělkosti argumentace, nebo naopak předchází její chaotičnosti?</a:t>
            </a:r>
          </a:p>
          <a:p>
            <a:pPr marL="377825" lvl="1" indent="-134938" eaLnBrk="1" hangingPunct="1"/>
            <a:r>
              <a:rPr lang="cs-CZ" altLang="cs-CZ" sz="1400"/>
              <a:t>Píše autor spisovně? Charakterizovali byste jeho esej jako stylem odborný, nebo popularizační, nebo publicistický? Co to implikuje pro jeho výpovědní hodnotu a přesvědčivost?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Literatura</a:t>
            </a:r>
            <a:endParaRPr lang="cs-CZ" dirty="0">
              <a:latin typeface="+mn-lt"/>
            </a:endParaRP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 err="1"/>
              <a:t>Huisman</a:t>
            </a:r>
            <a:r>
              <a:rPr lang="cs-CZ" altLang="cs-CZ" sz="1800" dirty="0"/>
              <a:t>, B., Saab, N., van </a:t>
            </a:r>
            <a:r>
              <a:rPr lang="cs-CZ" altLang="cs-CZ" sz="1800" dirty="0" err="1"/>
              <a:t>Driel</a:t>
            </a:r>
            <a:r>
              <a:rPr lang="cs-CZ" altLang="cs-CZ" sz="1800" dirty="0"/>
              <a:t>, J. &amp; van der </a:t>
            </a:r>
            <a:r>
              <a:rPr lang="cs-CZ" altLang="cs-CZ" sz="1800" dirty="0" err="1"/>
              <a:t>Brock</a:t>
            </a:r>
            <a:r>
              <a:rPr lang="cs-CZ" altLang="cs-CZ" sz="1800" dirty="0"/>
              <a:t>, P. (2018) </a:t>
            </a:r>
            <a:r>
              <a:rPr lang="en-US" altLang="cs-CZ" sz="1800" dirty="0"/>
              <a:t>Peer feedback on academic writing: undergraduate students’ peer feedback role, peer feedback perceptions and essay performance</a:t>
            </a:r>
            <a:r>
              <a:rPr lang="cs-CZ" altLang="cs-CZ" sz="1800" dirty="0"/>
              <a:t>. </a:t>
            </a:r>
            <a:r>
              <a:rPr lang="en-US" altLang="cs-CZ" sz="1800" i="1" dirty="0"/>
              <a:t>Assessment &amp; Evaluation in Higher Education</a:t>
            </a:r>
            <a:r>
              <a:rPr lang="cs-CZ" altLang="cs-CZ" sz="1800" dirty="0"/>
              <a:t>, 43(6). </a:t>
            </a:r>
            <a:r>
              <a:rPr lang="cs-CZ" altLang="cs-CZ" sz="1800" dirty="0">
                <a:hlinkClick r:id="rId2"/>
              </a:rPr>
              <a:t>https://doi.org/10.1080/02602938.2018.1424318</a:t>
            </a:r>
            <a:r>
              <a:rPr lang="cs-CZ" altLang="cs-CZ" sz="1800" dirty="0"/>
              <a:t> 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/>
              <a:t>Yu, S. (2021). </a:t>
            </a:r>
            <a:r>
              <a:rPr lang="en-US" altLang="cs-CZ" sz="1800" dirty="0"/>
              <a:t>Giving genre-based peer feedback in academic writing: sources of knowledge and skills, difficulties and challenges</a:t>
            </a:r>
            <a:r>
              <a:rPr lang="cs-CZ" altLang="cs-CZ" sz="1800" dirty="0"/>
              <a:t>. </a:t>
            </a:r>
            <a:r>
              <a:rPr lang="en-US" altLang="cs-CZ" sz="1800" i="1" dirty="0"/>
              <a:t>Assessment &amp; Evaluation in Higher Education</a:t>
            </a:r>
            <a:r>
              <a:rPr lang="cs-CZ" altLang="cs-CZ" sz="1800" dirty="0"/>
              <a:t>, 46(1). </a:t>
            </a:r>
            <a:r>
              <a:rPr lang="cs-CZ" altLang="cs-CZ" sz="1800" dirty="0">
                <a:hlinkClick r:id="rId3"/>
              </a:rPr>
              <a:t>https://doi.org/10.1080/02602938.2020.1742872</a:t>
            </a:r>
            <a:r>
              <a:rPr lang="cs-CZ" altLang="cs-CZ" sz="1800" dirty="0"/>
              <a:t> </a:t>
            </a:r>
            <a:endParaRPr lang="cs-CZ" altLang="cs-CZ" sz="1800" dirty="0">
              <a:hlinkClick r:id="rId4"/>
            </a:endParaRP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 dirty="0">
              <a:hlinkClick r:id="rId4"/>
            </a:endParaRP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4"/>
              </a:rPr>
              <a:t>https://libguides.usc.edu/writingguide/peergrading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5"/>
              </a:rPr>
              <a:t>https://www.bath.ac.uk/guides/feedback-on-your-assignments-what-it-is-and-how-to-use-it/</a:t>
            </a:r>
            <a:r>
              <a:rPr lang="cs-CZ" altLang="cs-CZ" sz="1800" dirty="0"/>
              <a:t> 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sz="1800" dirty="0">
                <a:hlinkClick r:id="rId6"/>
              </a:rPr>
              <a:t>https://is.muni.cz/do/cjv/impact/archiv/ka5/VY_05_12_Mansfie/4._Giving_feedback_in_academic_writing.pdf</a:t>
            </a:r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Peer </a:t>
            </a:r>
            <a:r>
              <a:rPr lang="cs-CZ" dirty="0" err="1">
                <a:latin typeface="+mn-lt"/>
                <a:cs typeface="Arial" charset="0"/>
              </a:rPr>
              <a:t>grading</a:t>
            </a:r>
            <a:r>
              <a:rPr lang="cs-CZ" dirty="0">
                <a:latin typeface="+mn-lt"/>
                <a:cs typeface="Arial" charset="0"/>
              </a:rPr>
              <a:t> a peer </a:t>
            </a:r>
            <a:r>
              <a:rPr lang="cs-CZ" dirty="0" err="1">
                <a:latin typeface="+mn-lt"/>
                <a:cs typeface="Arial" charset="0"/>
              </a:rPr>
              <a:t>reviews</a:t>
            </a:r>
            <a:endParaRPr lang="cs-CZ" dirty="0">
              <a:latin typeface="+mn-lt"/>
              <a:cs typeface="Arial" charset="0"/>
            </a:endParaRP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  <a:defRPr/>
            </a:pPr>
            <a:r>
              <a:rPr lang="cs-CZ" altLang="cs-CZ" dirty="0"/>
              <a:t>peer </a:t>
            </a:r>
            <a:r>
              <a:rPr lang="cs-CZ" altLang="cs-CZ" dirty="0" err="1"/>
              <a:t>reviews</a:t>
            </a:r>
            <a:r>
              <a:rPr lang="cs-CZ" altLang="cs-CZ" dirty="0"/>
              <a:t> v akademickém diskurzu; </a:t>
            </a:r>
            <a:r>
              <a:rPr lang="cs-CZ" altLang="cs-CZ" dirty="0" err="1"/>
              <a:t>mmj</a:t>
            </a:r>
            <a:r>
              <a:rPr lang="cs-CZ" altLang="cs-CZ" dirty="0"/>
              <a:t>. měřítko kvality, zda jsou studie</a:t>
            </a:r>
          </a:p>
          <a:p>
            <a:pPr marL="377913" lvl="1" indent="-134938" eaLnBrk="1" hangingPunct="1">
              <a:defRPr/>
            </a:pPr>
            <a:r>
              <a:rPr lang="cs-CZ" altLang="cs-CZ" sz="1800" dirty="0"/>
              <a:t>recenzované</a:t>
            </a:r>
          </a:p>
          <a:p>
            <a:pPr marL="377913" lvl="1" indent="-134938" eaLnBrk="1" hangingPunct="1">
              <a:defRPr/>
            </a:pPr>
            <a:r>
              <a:rPr lang="cs-CZ" altLang="cs-CZ" sz="1800" dirty="0"/>
              <a:t>impaktované</a:t>
            </a:r>
          </a:p>
          <a:p>
            <a:pPr marL="377913" lvl="1" indent="-134938" eaLnBrk="1" hangingPunct="1">
              <a:defRPr/>
            </a:pPr>
            <a:r>
              <a:rPr lang="cs-CZ" altLang="cs-CZ" sz="1800" dirty="0"/>
              <a:t>citované</a:t>
            </a:r>
          </a:p>
          <a:p>
            <a:pPr marL="188913" indent="-134938" eaLnBrk="1" hangingPunct="1">
              <a:lnSpc>
                <a:spcPct val="100000"/>
              </a:lnSpc>
              <a:defRPr/>
            </a:pPr>
            <a:endParaRPr lang="cs-CZ" altLang="cs-CZ" dirty="0"/>
          </a:p>
          <a:p>
            <a:pPr marL="188913" indent="-134938" eaLnBrk="1" hangingPunct="1">
              <a:lnSpc>
                <a:spcPct val="100000"/>
              </a:lnSpc>
              <a:defRPr/>
            </a:pPr>
            <a:r>
              <a:rPr lang="cs-CZ" altLang="cs-CZ" dirty="0"/>
              <a:t>v čem má být užitečné: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prostředkuje pohled na text z jiné perspektivy, takže může upozornit</a:t>
            </a:r>
          </a:p>
          <a:p>
            <a:pPr marL="549275" lvl="2" eaLnBrk="1" hangingPunct="1">
              <a:lnSpc>
                <a:spcPct val="100000"/>
              </a:lnSpc>
              <a:defRPr/>
            </a:pPr>
            <a:r>
              <a:rPr lang="cs-CZ" altLang="cs-CZ" sz="1800" dirty="0"/>
              <a:t>na přehnaná tvrzení – která dostatečně nevysvětlujete, nebo pro ně nemáte evidenci z dat</a:t>
            </a:r>
            <a:endParaRPr lang="en-US" altLang="cs-CZ" sz="1800" dirty="0"/>
          </a:p>
          <a:p>
            <a:pPr marL="549275" lvl="2" eaLnBrk="1" hangingPunct="1">
              <a:lnSpc>
                <a:spcPct val="100000"/>
              </a:lnSpc>
              <a:defRPr/>
            </a:pPr>
            <a:r>
              <a:rPr lang="cs-CZ" altLang="cs-CZ" sz="1800" dirty="0"/>
              <a:t>na podceněná tvrzení – která jsou třeba implikována kontextem, ale v rozboru je přehlížíte</a:t>
            </a:r>
            <a:endParaRPr lang="en-US" altLang="cs-CZ" sz="1800" dirty="0"/>
          </a:p>
          <a:p>
            <a:pPr marL="549275" lvl="2" eaLnBrk="1" hangingPunct="1">
              <a:lnSpc>
                <a:spcPct val="100000"/>
              </a:lnSpc>
              <a:defRPr/>
            </a:pPr>
            <a:r>
              <a:rPr lang="cs-CZ" altLang="cs-CZ" sz="1800" dirty="0"/>
              <a:t>vágní popisy</a:t>
            </a:r>
            <a:endParaRPr lang="en-US" altLang="cs-CZ" sz="1800" dirty="0"/>
          </a:p>
          <a:p>
            <a:pPr marL="549275" lvl="2" eaLnBrk="1" hangingPunct="1">
              <a:lnSpc>
                <a:spcPct val="100000"/>
              </a:lnSpc>
              <a:defRPr/>
            </a:pPr>
            <a:r>
              <a:rPr lang="cs-CZ" altLang="cs-CZ" sz="1800" dirty="0"/>
              <a:t>chyby v práci s daty</a:t>
            </a:r>
            <a:endParaRPr lang="en-US" altLang="cs-CZ" sz="1800" dirty="0"/>
          </a:p>
          <a:p>
            <a:pPr marL="549275" lvl="2" eaLnBrk="1" hangingPunct="1">
              <a:lnSpc>
                <a:spcPct val="100000"/>
              </a:lnSpc>
              <a:defRPr/>
            </a:pPr>
            <a:r>
              <a:rPr lang="cs-CZ" altLang="cs-CZ" sz="1800" dirty="0" err="1"/>
              <a:t>biases</a:t>
            </a:r>
            <a:r>
              <a:rPr lang="cs-CZ" altLang="cs-CZ" sz="1800" dirty="0"/>
              <a:t> nebo nereflektované předpoklady výzkumníka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překonává případný autorský blok</a:t>
            </a:r>
          </a:p>
          <a:p>
            <a:pPr marL="377825" lvl="1" indent="-134938" eaLnBrk="1" hangingPunct="1">
              <a:defRPr/>
            </a:pPr>
            <a:r>
              <a:rPr lang="cs-CZ" altLang="cs-CZ" sz="1800" dirty="0"/>
              <a:t>dozvíte se něco nového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Recenzní formuláře / Mediální studia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  <a:defRPr/>
            </a:pPr>
            <a:r>
              <a:rPr lang="cs-CZ" altLang="cs-CZ" dirty="0"/>
              <a:t>numerické hodnocení textu na škále 1-3</a:t>
            </a:r>
          </a:p>
          <a:p>
            <a:pPr marL="188913" indent="-134938" eaLnBrk="1" hangingPunct="1">
              <a:lnSpc>
                <a:spcPct val="100000"/>
              </a:lnSpc>
              <a:defRPr/>
            </a:pPr>
            <a:endParaRPr lang="cs-CZ" altLang="cs-CZ" sz="1000" dirty="0"/>
          </a:p>
          <a:p>
            <a:pPr marL="188913" indent="-134938" eaLnBrk="1" hangingPunct="1">
              <a:lnSpc>
                <a:spcPct val="100000"/>
              </a:lnSpc>
              <a:defRPr/>
            </a:pPr>
            <a:r>
              <a:rPr lang="cs-CZ" altLang="cs-CZ" dirty="0"/>
              <a:t>písemné hodnocení: při hodnocení předložené statě zohledněte především následující kritéria:</a:t>
            </a:r>
          </a:p>
          <a:p>
            <a:pPr marL="377913" lvl="1" indent="-134938" eaLnBrk="1" hangingPunct="1">
              <a:defRPr/>
            </a:pPr>
            <a:r>
              <a:rPr lang="cs-CZ" altLang="cs-CZ" sz="1600" dirty="0"/>
              <a:t>1. do jaké míry je předložený text zakotven v relevantní </a:t>
            </a:r>
            <a:r>
              <a:rPr lang="cs-CZ" altLang="cs-CZ" sz="1600" b="1" dirty="0"/>
              <a:t>teoretické</a:t>
            </a:r>
            <a:r>
              <a:rPr lang="cs-CZ" altLang="cs-CZ" sz="1600" dirty="0"/>
              <a:t> literatuře a do jaké míry reflektuje současné </a:t>
            </a:r>
            <a:r>
              <a:rPr lang="cs-CZ" altLang="cs-CZ" sz="1600" dirty="0" err="1"/>
              <a:t>sociálněvědné</a:t>
            </a:r>
            <a:r>
              <a:rPr lang="cs-CZ" altLang="cs-CZ" sz="1600" dirty="0"/>
              <a:t> trendy s důrazem na mediální studia</a:t>
            </a:r>
          </a:p>
          <a:p>
            <a:pPr marL="377913" lvl="1" indent="-134938" eaLnBrk="1" hangingPunct="1">
              <a:defRPr/>
            </a:pPr>
            <a:r>
              <a:rPr lang="cs-CZ" altLang="cs-CZ" sz="1600" dirty="0"/>
              <a:t>2. do jaké míry autor/ autoři dodržují základní </a:t>
            </a:r>
            <a:r>
              <a:rPr lang="cs-CZ" altLang="cs-CZ" sz="1600" b="1" dirty="0"/>
              <a:t>metodologická</a:t>
            </a:r>
            <a:r>
              <a:rPr lang="cs-CZ" altLang="cs-CZ" sz="1600" dirty="0"/>
              <a:t> kritéria </a:t>
            </a:r>
          </a:p>
          <a:p>
            <a:pPr marL="377913" lvl="1" indent="-134938" eaLnBrk="1" hangingPunct="1">
              <a:defRPr/>
            </a:pPr>
            <a:r>
              <a:rPr lang="cs-CZ" altLang="cs-CZ" sz="1600" dirty="0"/>
              <a:t>3. do jaké míry je předložená stať </a:t>
            </a:r>
            <a:r>
              <a:rPr lang="cs-CZ" altLang="cs-CZ" sz="1600" b="1" dirty="0"/>
              <a:t>originální</a:t>
            </a:r>
            <a:r>
              <a:rPr lang="cs-CZ" altLang="cs-CZ" sz="1600" dirty="0"/>
              <a:t>, tj. zda obsahově a metodologicky přináší nová témata a nové výzkumné postupy, respektive zda v tomto smyslu znamená přínos pro rozvoj oboru mediální studia</a:t>
            </a:r>
          </a:p>
          <a:p>
            <a:pPr marL="377913" lvl="1" indent="-134938" eaLnBrk="1" hangingPunct="1">
              <a:defRPr/>
            </a:pPr>
            <a:r>
              <a:rPr lang="cs-CZ" altLang="cs-CZ" sz="1600" dirty="0"/>
              <a:t>4. do jaké míry autor/ autoři dodržují elementární stylistické a formální postupy, respektive </a:t>
            </a:r>
            <a:r>
              <a:rPr lang="cs-CZ" altLang="cs-CZ" sz="1600" b="1" dirty="0"/>
              <a:t>žánr</a:t>
            </a:r>
            <a:r>
              <a:rPr lang="cs-CZ" altLang="cs-CZ" sz="1600" dirty="0"/>
              <a:t> odborné statě</a:t>
            </a:r>
          </a:p>
          <a:p>
            <a:pPr marL="188913" indent="-134938" eaLnBrk="1" hangingPunct="1">
              <a:lnSpc>
                <a:spcPct val="100000"/>
              </a:lnSpc>
              <a:defRPr/>
            </a:pPr>
            <a:endParaRPr lang="cs-CZ" altLang="cs-CZ" sz="1000" dirty="0"/>
          </a:p>
          <a:p>
            <a:pPr>
              <a:lnSpc>
                <a:spcPct val="100000"/>
              </a:lnSpc>
              <a:defRPr/>
            </a:pPr>
            <a:r>
              <a:rPr lang="cs-CZ" dirty="0"/>
              <a:t>závěrečné hodnocení: autor na závěr svého posudku uvede, zda:</a:t>
            </a:r>
          </a:p>
          <a:p>
            <a:pPr lvl="1">
              <a:defRPr/>
            </a:pPr>
            <a:r>
              <a:rPr lang="cs-CZ" sz="1600" dirty="0"/>
              <a:t>doporučuje příspěvek k publikaci bez jakýchkoliv korekcí</a:t>
            </a:r>
          </a:p>
          <a:p>
            <a:pPr lvl="1">
              <a:defRPr/>
            </a:pPr>
            <a:r>
              <a:rPr lang="cs-CZ" sz="1600" dirty="0"/>
              <a:t>doporučuje příspěvek k publikaci poté, co budou odstraněny dílčí výtky zmíněné v posudku (minor </a:t>
            </a:r>
            <a:r>
              <a:rPr lang="cs-CZ" sz="1600" dirty="0" err="1"/>
              <a:t>changes</a:t>
            </a:r>
            <a:r>
              <a:rPr lang="cs-CZ" sz="1600" dirty="0"/>
              <a:t>)</a:t>
            </a:r>
          </a:p>
          <a:p>
            <a:pPr lvl="1">
              <a:defRPr/>
            </a:pPr>
            <a:r>
              <a:rPr lang="cs-CZ" sz="1600" dirty="0"/>
              <a:t>doporučuje příspěvek k publikaci poté, co budou odstraněny závažné výtky v posudku zmíněné (major </a:t>
            </a:r>
            <a:r>
              <a:rPr lang="cs-CZ" sz="1600" dirty="0" err="1"/>
              <a:t>changes</a:t>
            </a:r>
            <a:r>
              <a:rPr lang="cs-CZ" sz="1600" dirty="0"/>
              <a:t>)</a:t>
            </a:r>
          </a:p>
          <a:p>
            <a:pPr lvl="1">
              <a:defRPr/>
            </a:pPr>
            <a:r>
              <a:rPr lang="cs-CZ" sz="1600" dirty="0"/>
              <a:t>nedoporučuje příspěvek k publikaci</a:t>
            </a:r>
          </a:p>
          <a:p>
            <a:pPr marL="188913" indent="-134938" eaLnBrk="1" hangingPunct="1">
              <a:lnSpc>
                <a:spcPct val="10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Recenzní formuláře / jiné časopisy 1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>
              <a:lnSpc>
                <a:spcPct val="100000"/>
              </a:lnSpc>
            </a:pPr>
            <a:r>
              <a:rPr lang="cs-CZ" altLang="cs-CZ"/>
              <a:t>kritéria</a:t>
            </a:r>
          </a:p>
          <a:p>
            <a:pPr marL="377825" lvl="1" indent="-134938"/>
            <a:r>
              <a:rPr lang="cs-CZ" altLang="cs-CZ" sz="1600" b="1"/>
              <a:t>Tematická relevance textu </a:t>
            </a:r>
            <a:r>
              <a:rPr lang="cs-CZ" altLang="cs-CZ" sz="1600"/>
              <a:t>(viz přiložený Call for papers)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soulad se základním tematickým vymezením čísla 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původnost, </a:t>
            </a:r>
            <a:r>
              <a:rPr lang="cs-CZ" altLang="cs-CZ" sz="1600" b="1"/>
              <a:t>originalita</a:t>
            </a:r>
            <a:r>
              <a:rPr lang="cs-CZ" altLang="cs-CZ" sz="1600"/>
              <a:t> textu (tématu)</a:t>
            </a:r>
          </a:p>
          <a:p>
            <a:pPr lvl="2">
              <a:lnSpc>
                <a:spcPct val="100000"/>
              </a:lnSpc>
            </a:pPr>
            <a:r>
              <a:rPr lang="cs-CZ" altLang="cs-CZ" sz="1600" b="1"/>
              <a:t>důležitost a zajímavost </a:t>
            </a:r>
            <a:r>
              <a:rPr lang="cs-CZ" altLang="cs-CZ" sz="1600"/>
              <a:t>zpracovávaného tématu či problému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relevance zpracovávaného tématu či problému v rámci současného stavu bádání (v mezinárodním, resp. českém kontextu)</a:t>
            </a:r>
          </a:p>
          <a:p>
            <a:pPr marL="377825" lvl="1" indent="-134938"/>
            <a:r>
              <a:rPr lang="cs-CZ" altLang="cs-CZ" sz="1600"/>
              <a:t> </a:t>
            </a:r>
            <a:r>
              <a:rPr lang="cs-CZ" altLang="cs-CZ" sz="1600" b="1"/>
              <a:t>Odborná úroveň textu</a:t>
            </a:r>
            <a:endParaRPr lang="cs-CZ" altLang="cs-CZ" sz="1600"/>
          </a:p>
          <a:p>
            <a:pPr lvl="2">
              <a:lnSpc>
                <a:spcPct val="100000"/>
              </a:lnSpc>
            </a:pPr>
            <a:r>
              <a:rPr lang="cs-CZ" altLang="cs-CZ" sz="1600"/>
              <a:t>zřetelná </a:t>
            </a:r>
            <a:r>
              <a:rPr lang="cs-CZ" altLang="cs-CZ" sz="1600" b="1"/>
              <a:t>formulace tématu/problému </a:t>
            </a:r>
            <a:r>
              <a:rPr lang="cs-CZ" altLang="cs-CZ" sz="1600"/>
              <a:t>(resp. výzkumné otázky) 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respekt k </a:t>
            </a:r>
            <a:r>
              <a:rPr lang="cs-CZ" altLang="cs-CZ" sz="1600" b="1"/>
              <a:t>žánru</a:t>
            </a:r>
            <a:r>
              <a:rPr lang="cs-CZ" altLang="cs-CZ" sz="1600"/>
              <a:t> (empirická stať, přehledová studie, teoretická esej...)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jasná </a:t>
            </a:r>
            <a:r>
              <a:rPr lang="cs-CZ" altLang="cs-CZ" sz="1600" b="1"/>
              <a:t>struktura</a:t>
            </a:r>
            <a:r>
              <a:rPr lang="cs-CZ" altLang="cs-CZ" sz="1600"/>
              <a:t> textu a přehledné zpracování tématu 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důkladnost a </a:t>
            </a:r>
            <a:r>
              <a:rPr lang="cs-CZ" altLang="cs-CZ" sz="1600" b="1"/>
              <a:t>přesvědčivost argumentace</a:t>
            </a:r>
            <a:r>
              <a:rPr lang="cs-CZ" altLang="cs-CZ" sz="1600"/>
              <a:t>, formulace jasného závěru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přiměřený </a:t>
            </a:r>
            <a:r>
              <a:rPr lang="cs-CZ" altLang="cs-CZ" sz="1600" b="1"/>
              <a:t>metodologický</a:t>
            </a:r>
            <a:r>
              <a:rPr lang="cs-CZ" altLang="cs-CZ" sz="1600"/>
              <a:t> přístup, adekvátnost použité metody</a:t>
            </a:r>
          </a:p>
          <a:p>
            <a:pPr lvl="2">
              <a:lnSpc>
                <a:spcPct val="100000"/>
              </a:lnSpc>
            </a:pPr>
            <a:r>
              <a:rPr lang="cs-CZ" altLang="cs-CZ" sz="1600" b="1"/>
              <a:t>korektní</a:t>
            </a:r>
            <a:r>
              <a:rPr lang="cs-CZ" altLang="cs-CZ" sz="1600"/>
              <a:t> a spolehlivá práce s empirickými daty (resp. zdroji obecně)</a:t>
            </a:r>
          </a:p>
          <a:p>
            <a:pPr marL="377825" lvl="1" indent="-134938"/>
            <a:r>
              <a:rPr lang="cs-CZ" altLang="cs-CZ"/>
              <a:t> </a:t>
            </a:r>
            <a:r>
              <a:rPr lang="cs-CZ" altLang="cs-CZ" sz="1600" b="1"/>
              <a:t>Formální a stylistická úroveň</a:t>
            </a:r>
            <a:r>
              <a:rPr lang="cs-CZ" altLang="cs-CZ" sz="1600"/>
              <a:t> </a:t>
            </a:r>
            <a:r>
              <a:rPr lang="cs-CZ" altLang="cs-CZ" sz="1600" b="1"/>
              <a:t>textu</a:t>
            </a:r>
            <a:endParaRPr lang="cs-CZ" altLang="cs-CZ" sz="1600"/>
          </a:p>
          <a:p>
            <a:pPr lvl="2">
              <a:lnSpc>
                <a:spcPct val="100000"/>
              </a:lnSpc>
            </a:pPr>
            <a:r>
              <a:rPr lang="cs-CZ" altLang="cs-CZ" sz="1600"/>
              <a:t>jasnost a </a:t>
            </a:r>
            <a:r>
              <a:rPr lang="cs-CZ" altLang="cs-CZ" sz="1600" b="1"/>
              <a:t>srozumitelnost</a:t>
            </a:r>
            <a:r>
              <a:rPr lang="cs-CZ" altLang="cs-CZ" sz="1600"/>
              <a:t> klíčových sdělení 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náležité zacházení s odbornou </a:t>
            </a:r>
            <a:r>
              <a:rPr lang="cs-CZ" altLang="cs-CZ" sz="1600" b="1"/>
              <a:t>terminologií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korektní </a:t>
            </a:r>
            <a:r>
              <a:rPr lang="cs-CZ" altLang="cs-CZ" sz="1600" b="1"/>
              <a:t>citování</a:t>
            </a:r>
            <a:r>
              <a:rPr lang="cs-CZ" altLang="cs-CZ" sz="1600"/>
              <a:t> užitých zdrojů</a:t>
            </a:r>
          </a:p>
          <a:p>
            <a:pPr lvl="2">
              <a:lnSpc>
                <a:spcPct val="100000"/>
              </a:lnSpc>
            </a:pPr>
            <a:r>
              <a:rPr lang="cs-CZ" altLang="cs-CZ" sz="1600"/>
              <a:t>standardní formální a </a:t>
            </a:r>
            <a:r>
              <a:rPr lang="cs-CZ" altLang="cs-CZ" sz="1600" b="1"/>
              <a:t>grafická úprava </a:t>
            </a:r>
            <a:r>
              <a:rPr lang="cs-CZ" altLang="cs-CZ" sz="1600"/>
              <a:t>textu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Recenzní formuláře / jiné časopisy 1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cs-CZ" sz="1600" dirty="0"/>
              <a:t>Své hodnocení posuzovaného textu formulujte v podobě </a:t>
            </a:r>
            <a:r>
              <a:rPr lang="cs-CZ" sz="1600" b="1" dirty="0"/>
              <a:t>uceleného</a:t>
            </a:r>
            <a:r>
              <a:rPr lang="cs-CZ" sz="1600" dirty="0"/>
              <a:t> </a:t>
            </a:r>
            <a:r>
              <a:rPr lang="cs-CZ" sz="1600" b="1" dirty="0"/>
              <a:t>sdělení či doporučení pro autora/autorku</a:t>
            </a:r>
            <a:r>
              <a:rPr lang="cs-CZ" sz="1600" dirty="0"/>
              <a:t> textu (viz níže). Upozorněte především na problematické prvky textu tak, abyste tak poskytli co nejzřetelnější vodítko pro jeho odpovídající úpravu či přepracování. Snažte se být </a:t>
            </a:r>
            <a:r>
              <a:rPr lang="cs-CZ" sz="1600" b="1" dirty="0"/>
              <a:t>struční a věcní</a:t>
            </a:r>
            <a:r>
              <a:rPr lang="cs-CZ" sz="1600" dirty="0"/>
              <a:t>; </a:t>
            </a:r>
            <a:r>
              <a:rPr lang="cs-CZ" sz="1600" b="1" dirty="0"/>
              <a:t>držte se výše načrtnuté osnovy</a:t>
            </a:r>
            <a:r>
              <a:rPr lang="cs-CZ" sz="1600" dirty="0"/>
              <a:t>. </a:t>
            </a:r>
            <a:r>
              <a:rPr lang="cs-CZ" sz="1600" b="1" dirty="0"/>
              <a:t>Vyhýbejte se, prosím, osobně laděným poznámkám </a:t>
            </a:r>
            <a:r>
              <a:rPr lang="cs-CZ" sz="1600" dirty="0"/>
              <a:t>či komentářům, které nesouvisejí s obsahem posuzovaného textu. Mějte na paměti, že hlavním smyslem recenzního posudku je poskytnutí </a:t>
            </a:r>
            <a:r>
              <a:rPr lang="cs-CZ" sz="1600" b="1" dirty="0"/>
              <a:t>věcné a odborně fundované zpětné vazby</a:t>
            </a:r>
            <a:r>
              <a:rPr lang="cs-CZ" sz="1600" dirty="0"/>
              <a:t> autorovi/autorce textu.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 Požadovaný rozsah posudku není striktně daný, odvíjí se od posuzovaného textu i potřeb recenzenta/recenzentky. Očekáváme však, že posudek pokryje alespoň </a:t>
            </a:r>
            <a:r>
              <a:rPr lang="cs-CZ" sz="1600" b="1" dirty="0"/>
              <a:t>1 normostranu</a:t>
            </a:r>
            <a:r>
              <a:rPr lang="cs-CZ" sz="1600" dirty="0"/>
              <a:t>. Na závěr posudku uveďte </a:t>
            </a:r>
            <a:r>
              <a:rPr lang="cs-CZ" sz="1600" b="1" dirty="0"/>
              <a:t>celkové stanovisko</a:t>
            </a:r>
            <a:r>
              <a:rPr lang="cs-CZ" sz="1600" dirty="0"/>
              <a:t> k posuzovanému textu: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 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Text doporučuji k publikaci bez dalších úprav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Text doporučuji k publikaci po menších úpravách 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Text vyžaduje zásadnější úpravy a následně nové posouzení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Text nedoporučuji k publikaci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 </a:t>
            </a:r>
          </a:p>
          <a:p>
            <a:pPr>
              <a:lnSpc>
                <a:spcPct val="100000"/>
              </a:lnSpc>
              <a:defRPr/>
            </a:pPr>
            <a:r>
              <a:rPr lang="cs-CZ" sz="1600" dirty="0"/>
              <a:t>Budete-li považovat recenzovaný text za nepublikovatelný (případně publikovatelný pouze po zásadnější úpravě), uveďte, prosím, </a:t>
            </a:r>
            <a:r>
              <a:rPr lang="cs-CZ" sz="1600" b="1" dirty="0"/>
              <a:t>zřetelný důvod</a:t>
            </a:r>
            <a:r>
              <a:rPr lang="cs-CZ" sz="1600" dirty="0"/>
              <a:t> tohoto stanoviska a naznačte povahu žádoucích úprav.</a:t>
            </a:r>
          </a:p>
          <a:p>
            <a:pPr marL="188913" indent="-134938" eaLnBrk="1" hangingPunct="1">
              <a:lnSpc>
                <a:spcPct val="100000"/>
              </a:lnSpc>
              <a:defRPr/>
            </a:pPr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Recenzní formuláře / jiné časopisy 2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jazyková a formální úroveň práce </a:t>
            </a:r>
            <a:r>
              <a:rPr lang="cs-CZ" altLang="cs-CZ" b="1"/>
              <a:t>(</a:t>
            </a:r>
            <a:r>
              <a:rPr lang="cs-CZ" altLang="cs-CZ"/>
              <a:t>přidělte bodové hodnocení</a:t>
            </a:r>
            <a:r>
              <a:rPr lang="cs-CZ" altLang="cs-CZ" b="1"/>
              <a:t>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720725" y="2058988"/>
          <a:ext cx="10674350" cy="38417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029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64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8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2944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>
                          <a:effectLst/>
                        </a:rPr>
                        <a:t>Kritérium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Bodové hodnocení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92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effectLst/>
                        </a:rPr>
                        <a:t>maximum</a:t>
                      </a:r>
                      <a:endParaRPr lang="cs-CZ" sz="16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>
                          <a:effectLst/>
                        </a:rPr>
                        <a:t>přidělené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Jazyková úroveň </a:t>
                      </a:r>
                      <a:r>
                        <a:rPr lang="cs-CZ" sz="1600" dirty="0">
                          <a:effectLst/>
                        </a:rPr>
                        <a:t>práce. Úroveň pravopisu. Celková jazyková a slohová úroveň. Úroveň anglického résumé (v případě studie).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Přesné vyjadřování myšlenek a problémů, logická a sledovatelná </a:t>
                      </a:r>
                      <a:r>
                        <a:rPr lang="cs-CZ" sz="1600" b="1" dirty="0">
                          <a:effectLst/>
                        </a:rPr>
                        <a:t>argumentace</a:t>
                      </a:r>
                      <a:r>
                        <a:rPr lang="cs-CZ" sz="1600" dirty="0">
                          <a:effectLst/>
                        </a:rPr>
                        <a:t>, konzistentní práce s termíny.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76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Kompozice a přehlednost práce, její logická </a:t>
                      </a:r>
                      <a:r>
                        <a:rPr lang="cs-CZ" sz="1600" b="1" dirty="0">
                          <a:effectLst/>
                        </a:rPr>
                        <a:t>struktura</a:t>
                      </a:r>
                      <a:r>
                        <a:rPr lang="cs-CZ" sz="1600" dirty="0">
                          <a:effectLst/>
                        </a:rPr>
                        <a:t>, proporcionalita jednotlivých částí.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Bibliografické odkazy</a:t>
                      </a:r>
                      <a:r>
                        <a:rPr lang="cs-CZ" sz="1600" dirty="0">
                          <a:effectLst/>
                        </a:rPr>
                        <a:t>. Přesnost, úplnost a konzistentnost bibliografických údajů v textu a v závěrečném seznamu literatury.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Formální přesnost práce se zdroji. </a:t>
                      </a:r>
                      <a:r>
                        <a:rPr lang="cs-CZ" sz="1600" b="1" dirty="0">
                          <a:effectLst/>
                        </a:rPr>
                        <a:t>Přesná rozlišitelnost vlastního textu od citací </a:t>
                      </a:r>
                      <a:r>
                        <a:rPr lang="cs-CZ" sz="1600" dirty="0">
                          <a:effectLst/>
                        </a:rPr>
                        <a:t>i parafrází. Správnost citací a výstižnost parafrází.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8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Grafická úprava</a:t>
                      </a:r>
                      <a:r>
                        <a:rPr lang="cs-CZ" sz="1600" dirty="0">
                          <a:effectLst/>
                        </a:rPr>
                        <a:t>. Typografická kvalita, kvalita obrazových příloh, kvalita tabulek a grafů apod.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3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3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Celkový počet bodů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2" marR="68582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Recenzní formuláře / jiné časopisy 2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odborná úroveň práce (přidělte bodové hodnocení)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b="1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b="1"/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/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20725" y="2060575"/>
          <a:ext cx="10601325" cy="39020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042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92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7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388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>
                          <a:effectLst/>
                        </a:rPr>
                        <a:t>Kritérium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Bodové hodnocení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388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>
                          <a:effectLst/>
                        </a:rPr>
                        <a:t>maximum</a:t>
                      </a:r>
                      <a:endParaRPr lang="cs-CZ" sz="16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i="1" dirty="0">
                          <a:effectLst/>
                        </a:rPr>
                        <a:t>přidělené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55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Odborná kvalita zpracování. Jasné a přesné vyjádření sledovaného </a:t>
                      </a:r>
                      <a:r>
                        <a:rPr lang="cs-CZ" sz="1600" b="1" dirty="0">
                          <a:effectLst/>
                        </a:rPr>
                        <a:t>výzkumného problému </a:t>
                      </a:r>
                      <a:r>
                        <a:rPr lang="cs-CZ" sz="1600" dirty="0">
                          <a:effectLst/>
                        </a:rPr>
                        <a:t>a cílů práce. Sledování výzkumných otázek </a:t>
                      </a:r>
                      <a:r>
                        <a:rPr lang="cs-CZ" sz="1600" b="1" dirty="0">
                          <a:effectLst/>
                        </a:rPr>
                        <a:t>bez zbytečných odboček</a:t>
                      </a:r>
                      <a:r>
                        <a:rPr lang="cs-CZ" sz="1600" dirty="0">
                          <a:effectLst/>
                        </a:rPr>
                        <a:t>. Jasné zodpovězení výzkumných otázek. Přesvědčivost výsledků. Jejich původnost, podnětnost a odborný přínos. Dosažení cílů práce.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7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Teoretická úroveň </a:t>
                      </a:r>
                      <a:r>
                        <a:rPr lang="cs-CZ" sz="1600" dirty="0">
                          <a:effectLst/>
                        </a:rPr>
                        <a:t>práce. Jasnost teoretických východisek. Jejich skutečné a kvalifikované využití k řešení výzkumného problému. Vymezování užívané terminologie.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1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Metodologická úroveň </a:t>
                      </a:r>
                      <a:r>
                        <a:rPr lang="cs-CZ" sz="1600" dirty="0">
                          <a:effectLst/>
                        </a:rPr>
                        <a:t>práce. Ujasněnost metodologie. Vhodnost použitých metod k řešení daných výzkumných otázek na základě příslušných dat / pramenných údajů. Konzistentní využívání zvolených metod. Kvalita jejich využití. Hloubka provedené analýzy.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16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Kvalita zdrojů </a:t>
                      </a:r>
                      <a:r>
                        <a:rPr lang="cs-CZ" sz="1600" dirty="0">
                          <a:effectLst/>
                        </a:rPr>
                        <a:t>a úroveň jejich zpracování. Relevance a dostatečnost použitých zdrojů, případné opomenutí významných zdrojů (uveďte níže). Kritická, diferencovaná, kvalitní a přesná práce se zdroji. Kvalita jejich využití pro řešení daného výzkumného problému.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Celkový počet bodů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75" marR="68575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Formuláře posudků závěrečných prací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není standardizováno, ale zpravidla se hodnotí </a:t>
            </a:r>
          </a:p>
          <a:p>
            <a:pPr marL="377825" lvl="1" indent="-134938" eaLnBrk="1" hangingPunct="1"/>
            <a:r>
              <a:rPr lang="cs-CZ" altLang="cs-CZ" sz="1800" dirty="0"/>
              <a:t>jednotlivé části práce: teoretická, metodologická aj.</a:t>
            </a:r>
          </a:p>
          <a:p>
            <a:pPr marL="377825" lvl="1" indent="-134938" eaLnBrk="1" hangingPunct="1"/>
            <a:r>
              <a:rPr lang="cs-CZ" altLang="cs-CZ" sz="1800" dirty="0"/>
              <a:t>jejich návaznost</a:t>
            </a:r>
          </a:p>
          <a:p>
            <a:pPr marL="377825" lvl="1" indent="-134938" eaLnBrk="1" hangingPunct="1"/>
            <a:r>
              <a:rPr lang="cs-CZ" altLang="cs-CZ" sz="1800" dirty="0"/>
              <a:t>jasnost vymezení výzkumného cíle v úvodu a dodržování tohoto v průběhu práce</a:t>
            </a:r>
          </a:p>
          <a:p>
            <a:pPr marL="377825" lvl="1" indent="-134938" eaLnBrk="1" hangingPunct="1"/>
            <a:r>
              <a:rPr lang="cs-CZ" altLang="cs-CZ" sz="1800" dirty="0"/>
              <a:t>kvalita mediálního produktu u praktických závěrečných prací / provedené analýzy u empirických závěrečných prací </a:t>
            </a:r>
          </a:p>
          <a:p>
            <a:pPr marL="377825" lvl="1" indent="-134938" eaLnBrk="1" hangingPunct="1"/>
            <a:r>
              <a:rPr lang="cs-CZ" altLang="cs-CZ" sz="1800" dirty="0"/>
              <a:t>formální náležitosti (rejstříky, formátování, jazyková správnost…)</a:t>
            </a:r>
          </a:p>
          <a:p>
            <a:pPr marL="377825" lvl="1" indent="-134938" eaLnBrk="1" hangingPunct="1"/>
            <a:endParaRPr lang="cs-CZ" altLang="cs-CZ" sz="1800" dirty="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 dirty="0"/>
              <a:t>někteří vedoucí zohledňují</a:t>
            </a:r>
          </a:p>
          <a:p>
            <a:pPr marL="377825" lvl="1" indent="-134938" eaLnBrk="1" hangingPunct="1"/>
            <a:r>
              <a:rPr lang="cs-CZ" altLang="cs-CZ" sz="1800" dirty="0"/>
              <a:t>styl práce studenta (samostatnost, komunikace, dodržování </a:t>
            </a:r>
            <a:r>
              <a:rPr lang="cs-CZ" altLang="cs-CZ" sz="1800" dirty="0" err="1"/>
              <a:t>deadlinů</a:t>
            </a:r>
            <a:r>
              <a:rPr lang="cs-CZ" altLang="cs-CZ" sz="1800" dirty="0"/>
              <a:t>)</a:t>
            </a:r>
          </a:p>
          <a:p>
            <a:pPr marL="377825" lvl="1" indent="-134938" eaLnBrk="1" hangingPunct="1"/>
            <a:r>
              <a:rPr lang="cs-CZ" altLang="cs-CZ" sz="1800" dirty="0"/>
              <a:t>styl psaní</a:t>
            </a:r>
          </a:p>
          <a:p>
            <a:pPr marL="188913" indent="-134938" eaLnBrk="1" hangingPunct="1">
              <a:lnSpc>
                <a:spcPct val="10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hangingPunct="1">
              <a:defRPr/>
            </a:pPr>
            <a:r>
              <a:rPr lang="cs-CZ" dirty="0">
                <a:latin typeface="+mn-lt"/>
                <a:cs typeface="Arial" charset="0"/>
              </a:rPr>
              <a:t>Peer </a:t>
            </a:r>
            <a:r>
              <a:rPr lang="cs-CZ" dirty="0" err="1">
                <a:latin typeface="+mn-lt"/>
                <a:cs typeface="Arial" charset="0"/>
              </a:rPr>
              <a:t>evaluation</a:t>
            </a:r>
            <a:r>
              <a:rPr lang="cs-CZ" dirty="0">
                <a:latin typeface="+mn-lt"/>
                <a:cs typeface="Arial" charset="0"/>
              </a:rPr>
              <a:t> jako metoda výuky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720725" y="1692275"/>
            <a:ext cx="10752138" cy="4140200"/>
          </a:xfrm>
        </p:spPr>
        <p:txBody>
          <a:bodyPr/>
          <a:lstStyle/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(idealistické) předpoklady</a:t>
            </a:r>
          </a:p>
          <a:p>
            <a:pPr marL="377825" lvl="1" indent="-134938" eaLnBrk="1" hangingPunct="1"/>
            <a:r>
              <a:rPr lang="cs-CZ" altLang="cs-CZ" sz="1800"/>
              <a:t>positive learning outcomes: člověk si lépe osvojí diskutovanou problematiku, vyzkouší-li si ji z pozice autora i hodnotitele</a:t>
            </a:r>
          </a:p>
          <a:p>
            <a:pPr marL="377825" lvl="1" indent="-134938" eaLnBrk="1" hangingPunct="1"/>
            <a:r>
              <a:rPr lang="cs-CZ" altLang="cs-CZ" sz="1800"/>
              <a:t>má zlepšit schopnosti práce v týmu (empatie, vstřícnost, porozumění ze zpřítomnění jiných hledisek + nechcete číst odbyté texty, nebo poslouchat nekvalitní feedback, proto tak sami nepíšete) a time management</a:t>
            </a:r>
          </a:p>
          <a:p>
            <a:pPr marL="377825" lvl="1" indent="-134938" eaLnBrk="1" hangingPunct="1"/>
            <a:r>
              <a:rPr lang="cs-CZ" altLang="cs-CZ" sz="1800"/>
              <a:t>aktivní a demokratičtější způsob učení (x učitel zadá, student napíše, učitel oznámkuje)</a:t>
            </a:r>
          </a:p>
          <a:p>
            <a:pPr marL="377825" lvl="1" indent="-134938" eaLnBrk="1" hangingPunct="1"/>
            <a:r>
              <a:rPr lang="cs-CZ" altLang="cs-CZ" sz="1800"/>
              <a:t>posílení zpětné vazby (kdyby jen kvantitativně)</a:t>
            </a:r>
          </a:p>
          <a:p>
            <a:pPr marL="377825" lvl="1" indent="-134938" eaLnBrk="1" hangingPunct="1"/>
            <a:endParaRPr lang="cs-CZ" altLang="cs-CZ" sz="1800"/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kooperační princip</a:t>
            </a:r>
          </a:p>
          <a:p>
            <a:pPr marL="188913" indent="-134938" eaLnBrk="1" hangingPunct="1">
              <a:lnSpc>
                <a:spcPct val="100000"/>
              </a:lnSpc>
            </a:pPr>
            <a:r>
              <a:rPr lang="cs-CZ" altLang="cs-CZ"/>
              <a:t>kritika destruktivní, </a:t>
            </a:r>
            <a:r>
              <a:rPr lang="cs-CZ" altLang="cs-CZ" b="1"/>
              <a:t>konstruktivní</a:t>
            </a:r>
            <a:r>
              <a:rPr lang="cs-CZ" altLang="cs-CZ"/>
              <a:t>, pomrkávací</a:t>
            </a:r>
          </a:p>
          <a:p>
            <a:pPr marL="377825" lvl="1" indent="-134938" eaLnBrk="1" hangingPunct="1"/>
            <a:endParaRPr lang="cs-CZ" altLang="cs-CZ"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UNI MED">
    <a:dk1>
      <a:srgbClr val="000000"/>
    </a:dk1>
    <a:lt1>
      <a:srgbClr val="FFFFFF"/>
    </a:lt1>
    <a:dk2>
      <a:srgbClr val="0000DC"/>
    </a:dk2>
    <a:lt2>
      <a:srgbClr val="FFC000"/>
    </a:lt2>
    <a:accent1>
      <a:srgbClr val="0000DC"/>
    </a:accent1>
    <a:accent2>
      <a:srgbClr val="F01928"/>
    </a:accent2>
    <a:accent3>
      <a:srgbClr val="00AF3F"/>
    </a:accent3>
    <a:accent4>
      <a:srgbClr val="4BC8FF"/>
    </a:accent4>
    <a:accent5>
      <a:srgbClr val="FF7300"/>
    </a:accent5>
    <a:accent6>
      <a:srgbClr val="B9006E"/>
    </a:accent6>
    <a:hlink>
      <a:srgbClr val="0000DC"/>
    </a:hlink>
    <a:folHlink>
      <a:srgbClr val="5AC8A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2375</TotalTime>
  <Words>1802</Words>
  <Application>Microsoft Office PowerPoint</Application>
  <PresentationFormat>Širokoúhlá obrazovka</PresentationFormat>
  <Paragraphs>185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Gill Sans MT</vt:lpstr>
      <vt:lpstr>Tahoma</vt:lpstr>
      <vt:lpstr>Times New Roman</vt:lpstr>
      <vt:lpstr>Wingdings</vt:lpstr>
      <vt:lpstr>Prezentace_MU_CZ</vt:lpstr>
      <vt:lpstr>Jak hodnotit a recenzovat odborné texty</vt:lpstr>
      <vt:lpstr>Peer grading a peer reviews</vt:lpstr>
      <vt:lpstr>Recenzní formuláře / Mediální studia</vt:lpstr>
      <vt:lpstr>Recenzní formuláře / jiné časopisy 1</vt:lpstr>
      <vt:lpstr>Recenzní formuláře / jiné časopisy 1</vt:lpstr>
      <vt:lpstr>Recenzní formuláře / jiné časopisy 2</vt:lpstr>
      <vt:lpstr>Recenzní formuláře / jiné časopisy 2</vt:lpstr>
      <vt:lpstr>Formuláře posudků závěrečných prací</vt:lpstr>
      <vt:lpstr>Peer evaluation jako metoda výuky</vt:lpstr>
      <vt:lpstr>Doporučení pro smysluplný feedback</vt:lpstr>
      <vt:lpstr>Doporučení pro smysluplný feedback</vt:lpstr>
      <vt:lpstr>Častá kritéria hodnocení u úkolů</vt:lpstr>
      <vt:lpstr>Úkol: Feedback k argumentačnímu eseji kolegy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Kateřina Kirkosová</cp:lastModifiedBy>
  <cp:revision>186</cp:revision>
  <dcterms:created xsi:type="dcterms:W3CDTF">2011-11-06T20:42:00Z</dcterms:created>
  <dcterms:modified xsi:type="dcterms:W3CDTF">2021-11-15T11:20:34Z</dcterms:modified>
</cp:coreProperties>
</file>