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7" r:id="rId5"/>
    <p:sldId id="268" r:id="rId6"/>
    <p:sldId id="262" r:id="rId7"/>
    <p:sldId id="264" r:id="rId8"/>
    <p:sldId id="265" r:id="rId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D1CF8-F533-4566-B4CF-EFC6C77B39D7}" type="datetimeFigureOut">
              <a:rPr lang="cs-CZ" smtClean="0"/>
              <a:t>15.04.2020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6253-493D-4DA2-9532-EF4652A5B7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5836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D1CF8-F533-4566-B4CF-EFC6C77B39D7}" type="datetimeFigureOut">
              <a:rPr lang="cs-CZ" smtClean="0"/>
              <a:t>15.04.2020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6253-493D-4DA2-9532-EF4652A5B7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9896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D1CF8-F533-4566-B4CF-EFC6C77B39D7}" type="datetimeFigureOut">
              <a:rPr lang="cs-CZ" smtClean="0"/>
              <a:t>15.04.2020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6253-493D-4DA2-9532-EF4652A5B7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7544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D1CF8-F533-4566-B4CF-EFC6C77B39D7}" type="datetimeFigureOut">
              <a:rPr lang="cs-CZ" smtClean="0"/>
              <a:t>15.04.2020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6253-493D-4DA2-9532-EF4652A5B7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6351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D1CF8-F533-4566-B4CF-EFC6C77B39D7}" type="datetimeFigureOut">
              <a:rPr lang="cs-CZ" smtClean="0"/>
              <a:t>15.04.2020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6253-493D-4DA2-9532-EF4652A5B7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5857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D1CF8-F533-4566-B4CF-EFC6C77B39D7}" type="datetimeFigureOut">
              <a:rPr lang="cs-CZ" smtClean="0"/>
              <a:t>15.04.2020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6253-493D-4DA2-9532-EF4652A5B7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7034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D1CF8-F533-4566-B4CF-EFC6C77B39D7}" type="datetimeFigureOut">
              <a:rPr lang="cs-CZ" smtClean="0"/>
              <a:t>15.04.2020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6253-493D-4DA2-9532-EF4652A5B7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6777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D1CF8-F533-4566-B4CF-EFC6C77B39D7}" type="datetimeFigureOut">
              <a:rPr lang="cs-CZ" smtClean="0"/>
              <a:t>15.04.2020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6253-493D-4DA2-9532-EF4652A5B7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4676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D1CF8-F533-4566-B4CF-EFC6C77B39D7}" type="datetimeFigureOut">
              <a:rPr lang="cs-CZ" smtClean="0"/>
              <a:t>15.04.2020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6253-493D-4DA2-9532-EF4652A5B7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86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D1CF8-F533-4566-B4CF-EFC6C77B39D7}" type="datetimeFigureOut">
              <a:rPr lang="cs-CZ" smtClean="0"/>
              <a:t>15.04.2020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6253-493D-4DA2-9532-EF4652A5B7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0717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D1CF8-F533-4566-B4CF-EFC6C77B39D7}" type="datetimeFigureOut">
              <a:rPr lang="cs-CZ" smtClean="0"/>
              <a:t>15.04.2020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6253-493D-4DA2-9532-EF4652A5B7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9602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D1CF8-F533-4566-B4CF-EFC6C77B39D7}" type="datetimeFigureOut">
              <a:rPr lang="cs-CZ" smtClean="0"/>
              <a:t>15.04.2020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B6253-493D-4DA2-9532-EF4652A5B7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8921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Vybrat podstatné do zvuku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400" dirty="0"/>
              <a:t>Pamětní deska připomíná ve Velehradě vyhnání řeholníků z klášterů</a:t>
            </a:r>
          </a:p>
          <a:p>
            <a:pPr marL="0" indent="0">
              <a:buNone/>
            </a:pPr>
            <a:r>
              <a:rPr lang="cs-CZ" sz="1400" dirty="0"/>
              <a:t>Velehrad (Uherskohradišťsko) 13. dubna (ČTK) - Ve Velehradě na Uherskohradišťsku dnes byla instalována pamětní deska, která připomíná Akci K před 70 lety - likvidaci klášterů komunistickým režimem. V noci ze 13. na 14. dubna 1950 byli vyhnáni a vyvezeni téměř všichni řeholníci z mužských klášterů, na konci září následovala akce Ř, jejímž cílem byly kláštery ženské. Jedním z míst, kde komunisté zasáhli, byl i Velehrad, který je významným poutním místem. Bylo zde 25 jezuitů a 46 noviců, řekl dnes ČTK velehradský farář Josef Čunek.</a:t>
            </a:r>
          </a:p>
          <a:p>
            <a:pPr marL="0" indent="0">
              <a:buNone/>
            </a:pPr>
            <a:r>
              <a:rPr lang="cs-CZ" sz="1400" u="sng" dirty="0"/>
              <a:t>"Měli to velice dobře zorganizované, přesně o půlnoci vtrhli do všech klášterů od Chebu až po Košice. Vytrhli ze spánku řeholníky, shromáždili je v refektářích, donutili je vzít si jenom nejnutnější oblečení a celou noc a celý druhý den je vláčeli po různých cestách, až je dopravili do centralizačních táborů,"</a:t>
            </a:r>
            <a:r>
              <a:rPr lang="cs-CZ" sz="1400" dirty="0"/>
              <a:t> uvedl farář. Řeholníci byli uvězněni v internačních táborech, státu připadly nemovitosti, umělecké předměty či knihy.</a:t>
            </a:r>
          </a:p>
          <a:p>
            <a:pPr marL="0" indent="0">
              <a:buNone/>
            </a:pPr>
            <a:r>
              <a:rPr lang="cs-CZ" sz="1400" u="sng" dirty="0"/>
              <a:t>"Moje generace, my jsme žili z těchto lidí, kteří prošli brutálními zásahy totalitních režimů, byli ve vězeních nebo byli různě ostrakizováni. Ale prožívali to v jakési trpělivosti, v duchu Kristovy oběti, a nám potom mohli sdělovat to, že pro pravdu se dá také něco vytrpět a vlastně vyjít z utrpení ještě nějak posíleni," </a:t>
            </a:r>
            <a:r>
              <a:rPr lang="cs-CZ" sz="1400" dirty="0"/>
              <a:t>uvedl Čunek.</a:t>
            </a:r>
          </a:p>
          <a:p>
            <a:pPr marL="0" indent="0">
              <a:buNone/>
            </a:pPr>
            <a:r>
              <a:rPr lang="cs-CZ" sz="1400" dirty="0"/>
              <a:t>Pamětní desku vysokou přes dva metry vytvořil velehradský sochař Otmar Oliva, umístěná je na budově gymnázia. Text připomíná Akci K nejen na Velehradě, ale v celé republice. "Vloženy jsou dvě stuhy, na jedné je Nezapomínáme, na druhé text Jana Zahradníčka ze Znamení moci, který napsal na Mírově, na Mírově seděl třeba i můj </a:t>
            </a:r>
            <a:r>
              <a:rPr lang="cs-CZ" sz="1400" dirty="0" err="1"/>
              <a:t>tata</a:t>
            </a:r>
            <a:r>
              <a:rPr lang="cs-CZ" sz="1400" dirty="0"/>
              <a:t>," řekl dnes ČTK Oliva. Součástí plastiky je jezuitský znak, protože na Velehradě byli jezuité. V dolní části desky je srdce protkané štolami i ostnatými dráty. "Nakonec vykvetou do vítězství, protože ti chlapi to vydrželi, to je pro nás obrovská věc, mít příklad těchto lidí," uvedl Oliva.</a:t>
            </a:r>
          </a:p>
          <a:p>
            <a:pPr marL="0" indent="0">
              <a:buNone/>
            </a:pPr>
            <a:r>
              <a:rPr lang="cs-CZ" sz="1400" dirty="0"/>
              <a:t>Na desku přispěla řada institucí i lidí, celkem bylo 85 dárců, uvedl jeden z organizátorů sbírky Vladimír Výleta. Na podzim by se mělo konat slavnostní žehnání desky, uveden bude také almanach se vzpomínkami pamětníků i okolnostmi vzniku pamětní desky.</a:t>
            </a:r>
          </a:p>
          <a:p>
            <a:pPr marL="0" indent="0">
              <a:buNone/>
            </a:pPr>
            <a:r>
              <a:rPr lang="cs-CZ" sz="1400" dirty="0" err="1"/>
              <a:t>jmk</a:t>
            </a:r>
            <a:r>
              <a:rPr lang="cs-CZ" sz="1400" dirty="0"/>
              <a:t> </a:t>
            </a:r>
            <a:r>
              <a:rPr lang="cs-CZ" sz="1400" dirty="0" err="1"/>
              <a:t>hj</a:t>
            </a:r>
            <a:endParaRPr lang="cs-CZ" sz="1400" dirty="0"/>
          </a:p>
          <a:p>
            <a:endParaRPr lang="cs-CZ" sz="1400" dirty="0"/>
          </a:p>
        </p:txBody>
      </p:sp>
      <p:pic>
        <p:nvPicPr>
          <p:cNvPr id="6" name="1_fss_15_0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2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4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dirty="0" smtClean="0"/>
              <a:t>Vybrat podstatné do zvuku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cs-CZ" sz="5600" dirty="0"/>
              <a:t>V </a:t>
            </a:r>
            <a:r>
              <a:rPr lang="cs-CZ" sz="5600" dirty="0" err="1"/>
              <a:t>Č.Budějovicích</a:t>
            </a:r>
            <a:r>
              <a:rPr lang="cs-CZ" sz="5600" dirty="0"/>
              <a:t> je kvůli viru zrušené hrkání, lákalo stovky lidí</a:t>
            </a:r>
          </a:p>
          <a:p>
            <a:pPr marL="0" indent="0">
              <a:buNone/>
            </a:pPr>
            <a:r>
              <a:rPr lang="cs-CZ" sz="5600" dirty="0"/>
              <a:t>České Budějovice 7. dubna (ČTK) - Kvůli vládním omezením spjatým s </a:t>
            </a:r>
            <a:r>
              <a:rPr lang="cs-CZ" sz="5600" dirty="0" err="1"/>
              <a:t>koronavirem</a:t>
            </a:r>
            <a:r>
              <a:rPr lang="cs-CZ" sz="5600" dirty="0"/>
              <a:t> zrušili letos organizátoři velikonoční hrkání v Českých Budějovicích, do nějž se poslední roky zapojovaly stovky lidí. Zakladatel tradice, divadelník Víťa Marčík, tak po dlouhé době stráví svátky s rodinou. Přestože nemůže jezdit s divadlem a je bez příjmů, vidí jako křesťan v omezení i přínosy, řekl v rozhovoru s ČTK.</a:t>
            </a:r>
          </a:p>
          <a:p>
            <a:pPr marL="0" indent="0">
              <a:buNone/>
            </a:pPr>
            <a:r>
              <a:rPr lang="cs-CZ" sz="5600" dirty="0"/>
              <a:t>Do hrkání měl vymyšlenou i novinku, hrkači s trakaři by měli na nohou okovy. </a:t>
            </a:r>
            <a:r>
              <a:rPr lang="cs-CZ" sz="5600" u="sng" dirty="0"/>
              <a:t>"Symbolizuje to naše vlastní otroctví, náš problém, že jsme natolik svobodní, nakolik se svobodnými uděláme," </a:t>
            </a:r>
            <a:r>
              <a:rPr lang="cs-CZ" sz="5600" dirty="0"/>
              <a:t>řekl divadelník.</a:t>
            </a:r>
          </a:p>
          <a:p>
            <a:pPr marL="0" indent="0">
              <a:buNone/>
            </a:pPr>
            <a:r>
              <a:rPr lang="cs-CZ" sz="5600" dirty="0"/>
              <a:t>Při hrkání prochází městem několikrát průvod stovek lidí. Pomocí dřevěných klepačů a řehtaček nahrazují zvuk zvonů, jež podle tradice přestanou na Zelený čtvrtek bít. Na náměstí dobrovolníci tesají a vztyčují kříže. Hrkači v černých pláštích s bílými maskami vycházejí ze čtyř míst, po pochodu historickým centrem se na čtyřech rozích náměstí Přemysla Otakara II. spojí v jeden průvod. Obvykle se akce účastní mnoho přihlížejících včetně fotoreportérů a kameramanů zahraničních tiskových agentur a televizí.</a:t>
            </a:r>
          </a:p>
          <a:p>
            <a:pPr marL="0" indent="0">
              <a:buNone/>
            </a:pPr>
            <a:r>
              <a:rPr lang="cs-CZ" sz="5600" dirty="0"/>
              <a:t>Marčík si jako věřící plánoval, jak postní období prožije. "Jsem kafař, mám hodně rád jídlo, </a:t>
            </a:r>
            <a:r>
              <a:rPr lang="cs-CZ" sz="5600" u="sng" dirty="0"/>
              <a:t>na postní období nepiju </a:t>
            </a:r>
            <a:r>
              <a:rPr lang="cs-CZ" sz="5600" u="sng" dirty="0" err="1"/>
              <a:t>kafe</a:t>
            </a:r>
            <a:r>
              <a:rPr lang="cs-CZ" sz="5600" u="sng" dirty="0"/>
              <a:t>, nejím maso, přijde mi dobré se omezovat, protože všechno, co chceme, okamžitě máme. Připravoval jsem si, jak to prožiju, najednou se nehraje a je to jinak,"</a:t>
            </a:r>
            <a:r>
              <a:rPr lang="cs-CZ" sz="5600" dirty="0"/>
              <a:t> řekl. Chvíli mu trvalo, než se smířil s omezujícími vládními opatřeními. </a:t>
            </a:r>
            <a:r>
              <a:rPr lang="cs-CZ" sz="5600" u="sng" dirty="0"/>
              <a:t>"Teď přemýšlím, čtu a najednou vím jistě, že dělám, co mám. Našel jsem i starý zpěvník, zpívání mě uklidnilo," </a:t>
            </a:r>
            <a:r>
              <a:rPr lang="cs-CZ" sz="5600" dirty="0"/>
              <a:t>popsal.</a:t>
            </a:r>
          </a:p>
          <a:p>
            <a:pPr marL="0" indent="0">
              <a:buNone/>
            </a:pPr>
            <a:r>
              <a:rPr lang="cs-CZ" sz="5600" dirty="0"/>
              <a:t>Na jaře měl se svým divadlem Teátr Víti Marčíka odehrát 35 představení na téma pašijí, stihl jich osm. Žije z úspor, v poštovní schránce ale našel dárek, pomáhají i někteří pořadatelé.</a:t>
            </a:r>
          </a:p>
          <a:p>
            <a:pPr marL="0" indent="0">
              <a:buNone/>
            </a:pPr>
            <a:r>
              <a:rPr lang="cs-CZ" sz="5600" dirty="0"/>
              <a:t>Vnímá, že větší aglomerace mohou působit jako města duchů, i to, že po obloze létá málo letadel a silnice jsou prázdné. </a:t>
            </a:r>
            <a:r>
              <a:rPr lang="cs-CZ" sz="5600" u="sng" dirty="0"/>
              <a:t>"Zastavení je úžasné, protože když se člověk zastaví, má čas na probuzení, aby začal vnímat věci jinak," </a:t>
            </a:r>
            <a:r>
              <a:rPr lang="cs-CZ" sz="5600" dirty="0"/>
              <a:t>řekl Marčík, který působil i v českobudějovickém Malém divadle. Hraje po celé zemi včetně festivalů jako Prázdniny v Telči i v zahraničí.</a:t>
            </a:r>
          </a:p>
          <a:p>
            <a:pPr marL="0" indent="0">
              <a:buNone/>
            </a:pPr>
            <a:r>
              <a:rPr lang="cs-CZ" sz="5600" dirty="0"/>
              <a:t>Velikonoce podle něj věřící prožívají nejvíc sami v sobě. Je rád, že některé mše se vysílají on-line. "Ale nejdůležitější jsou obyčejné věci: že otevřeš Písmo, vezmeš kytaru, uděláš si svůj rodinný obřad," řekl. Svátky prožije s rodinou, při vigilii na Bílou sobotu možná přespí na zahradě.</a:t>
            </a:r>
          </a:p>
          <a:p>
            <a:pPr marL="0" indent="0">
              <a:buNone/>
            </a:pPr>
            <a:r>
              <a:rPr lang="cs-CZ" sz="5600" dirty="0" err="1"/>
              <a:t>vkc</a:t>
            </a:r>
            <a:r>
              <a:rPr lang="cs-CZ" sz="5600" dirty="0"/>
              <a:t> </a:t>
            </a:r>
            <a:r>
              <a:rPr lang="cs-CZ" sz="5600" dirty="0" err="1"/>
              <a:t>sd</a:t>
            </a:r>
            <a:endParaRPr lang="cs-CZ" sz="56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2_fss_15_0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1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2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dirty="0" smtClean="0"/>
              <a:t>16. března časně ráno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1600" u="sng" dirty="0"/>
              <a:t>Od dnešní půlnoci</a:t>
            </a:r>
            <a:r>
              <a:rPr lang="cs-CZ" sz="1600" dirty="0"/>
              <a:t> vláda vyhlásila zákaz volného pohybu osob. Toto nařízení by mělo zamezit šíření nového typu </a:t>
            </a:r>
            <a:r>
              <a:rPr lang="cs-CZ" sz="1600" dirty="0" err="1"/>
              <a:t>koronaviru</a:t>
            </a:r>
            <a:r>
              <a:rPr lang="cs-CZ" sz="1600" dirty="0"/>
              <a:t>. Občané můžou vyřizovat pouze neodkladné úřední záležitosti, cestovat hromadnou dopravou, výjimka se dále vztahuje na nákup potravin, léků </a:t>
            </a:r>
            <a:r>
              <a:rPr lang="cs-CZ" sz="1600" u="sng" dirty="0"/>
              <a:t>a cesty do práce</a:t>
            </a:r>
            <a:r>
              <a:rPr lang="cs-CZ" sz="1600" dirty="0"/>
              <a:t>. </a:t>
            </a:r>
          </a:p>
          <a:p>
            <a:pPr marL="0" indent="0">
              <a:buNone/>
            </a:pPr>
            <a:r>
              <a:rPr lang="cs-CZ" sz="1600" dirty="0"/>
              <a:t> </a:t>
            </a:r>
            <a:r>
              <a:rPr lang="cs-CZ" sz="1600" dirty="0" smtClean="0"/>
              <a:t>ZVUK</a:t>
            </a:r>
            <a:r>
              <a:rPr lang="cs-CZ" sz="1600" dirty="0"/>
              <a:t>: „Nikdo nikomu nezakazuje jít na procházku Pokud </a:t>
            </a:r>
            <a:r>
              <a:rPr lang="cs-CZ" sz="1600" dirty="0" err="1"/>
              <a:t>půjdete</a:t>
            </a:r>
            <a:r>
              <a:rPr lang="cs-CZ" sz="1600" dirty="0"/>
              <a:t> s </a:t>
            </a:r>
            <a:r>
              <a:rPr lang="cs-CZ" sz="1600" dirty="0" err="1"/>
              <a:t>někým</a:t>
            </a:r>
            <a:r>
              <a:rPr lang="cs-CZ" sz="1600" dirty="0"/>
              <a:t>, s </a:t>
            </a:r>
            <a:r>
              <a:rPr lang="cs-CZ" sz="1600" dirty="0" err="1"/>
              <a:t>kým</a:t>
            </a:r>
            <a:r>
              <a:rPr lang="cs-CZ" sz="1600" dirty="0"/>
              <a:t> </a:t>
            </a:r>
            <a:r>
              <a:rPr lang="cs-CZ" sz="1600" dirty="0" err="1"/>
              <a:t>žijete</a:t>
            </a:r>
            <a:r>
              <a:rPr lang="cs-CZ" sz="1600" dirty="0"/>
              <a:t> v </a:t>
            </a:r>
            <a:r>
              <a:rPr lang="cs-CZ" sz="1600" dirty="0" err="1"/>
              <a:t>rodine</a:t>
            </a:r>
            <a:r>
              <a:rPr lang="cs-CZ" sz="1600" dirty="0"/>
              <a:t>̌, v bytě a </a:t>
            </a:r>
            <a:r>
              <a:rPr lang="cs-CZ" sz="1600" dirty="0" err="1"/>
              <a:t>půjdete</a:t>
            </a:r>
            <a:r>
              <a:rPr lang="cs-CZ" sz="1600" dirty="0"/>
              <a:t> se </a:t>
            </a:r>
            <a:r>
              <a:rPr lang="cs-CZ" sz="1600" dirty="0" err="1"/>
              <a:t>projít</a:t>
            </a:r>
            <a:r>
              <a:rPr lang="cs-CZ" sz="1600" dirty="0"/>
              <a:t> do parku, tak </a:t>
            </a:r>
            <a:r>
              <a:rPr lang="cs-CZ" sz="1600" dirty="0" err="1"/>
              <a:t>vám</a:t>
            </a:r>
            <a:r>
              <a:rPr lang="cs-CZ" sz="1600" dirty="0"/>
              <a:t> to nikdo </a:t>
            </a:r>
            <a:r>
              <a:rPr lang="cs-CZ" sz="1600" dirty="0" err="1"/>
              <a:t>nezakáže</a:t>
            </a:r>
            <a:r>
              <a:rPr lang="cs-CZ" sz="1600" dirty="0"/>
              <a:t>,“ </a:t>
            </a:r>
            <a:r>
              <a:rPr lang="cs-CZ" sz="1600" dirty="0" err="1"/>
              <a:t>řekl</a:t>
            </a:r>
            <a:r>
              <a:rPr lang="cs-CZ" sz="1600" dirty="0"/>
              <a:t> o </a:t>
            </a:r>
            <a:r>
              <a:rPr lang="cs-CZ" sz="1600" dirty="0" err="1"/>
              <a:t>krátkém</a:t>
            </a:r>
            <a:r>
              <a:rPr lang="cs-CZ" sz="1600" dirty="0"/>
              <a:t> pobytu na vzduchu ministr vnitra Jan </a:t>
            </a:r>
            <a:r>
              <a:rPr lang="cs-CZ" sz="1600" dirty="0" err="1"/>
              <a:t>Hamáček</a:t>
            </a:r>
            <a:r>
              <a:rPr lang="cs-CZ" sz="1600" dirty="0"/>
              <a:t>. </a:t>
            </a:r>
          </a:p>
          <a:p>
            <a:pPr marL="0" indent="0">
              <a:buNone/>
            </a:pPr>
            <a:r>
              <a:rPr lang="cs-CZ" sz="1600" dirty="0"/>
              <a:t> </a:t>
            </a:r>
            <a:r>
              <a:rPr lang="cs-CZ" sz="1600" dirty="0" smtClean="0"/>
              <a:t>Premiér </a:t>
            </a:r>
            <a:r>
              <a:rPr lang="cs-CZ" sz="1600" dirty="0"/>
              <a:t>Andrej </a:t>
            </a:r>
            <a:r>
              <a:rPr lang="cs-CZ" sz="1600" dirty="0" err="1"/>
              <a:t>Babiš</a:t>
            </a:r>
            <a:r>
              <a:rPr lang="cs-CZ" sz="1600" dirty="0"/>
              <a:t> dodal, aby lidé opatření nezneužívali a dodržovali podmínky vládních nařízení, která platí </a:t>
            </a:r>
            <a:r>
              <a:rPr lang="cs-CZ" sz="1600" u="sng" dirty="0"/>
              <a:t>do 24. dubna 2020</a:t>
            </a:r>
            <a:r>
              <a:rPr lang="cs-CZ" sz="1600" dirty="0"/>
              <a:t>.</a:t>
            </a:r>
          </a:p>
          <a:p>
            <a:pPr marL="0" indent="0">
              <a:buNone/>
            </a:pPr>
            <a:endParaRPr lang="cs-CZ" sz="1700" dirty="0" smtClean="0"/>
          </a:p>
          <a:p>
            <a:pPr marL="0" indent="0">
              <a:buNone/>
            </a:pPr>
            <a:r>
              <a:rPr lang="cs-CZ" sz="1700" dirty="0" smtClean="0"/>
              <a:t>Lidé </a:t>
            </a:r>
            <a:r>
              <a:rPr lang="cs-CZ" sz="1700" dirty="0"/>
              <a:t>na území České republiky se </a:t>
            </a:r>
            <a:r>
              <a:rPr lang="cs-CZ" sz="1700" u="sng" dirty="0"/>
              <a:t>od nedělní půlnoci </a:t>
            </a:r>
            <a:r>
              <a:rPr lang="cs-CZ" sz="1700" dirty="0"/>
              <a:t>nesmí volně pohybovat. Nové opatření vlády má za úkol zastavit šíření </a:t>
            </a:r>
            <a:r>
              <a:rPr lang="cs-CZ" sz="1700" dirty="0" err="1"/>
              <a:t>koronaviru</a:t>
            </a:r>
            <a:r>
              <a:rPr lang="cs-CZ" sz="1700" dirty="0"/>
              <a:t>. Zákaz vycházení se nevztahuje na cesty do zaměstnání, za rodinou, na nákup a k lékaři, </a:t>
            </a:r>
            <a:r>
              <a:rPr lang="cs-CZ" sz="1700" u="sng" dirty="0"/>
              <a:t>na tiskové konferenci</a:t>
            </a:r>
            <a:r>
              <a:rPr lang="cs-CZ" sz="1700" dirty="0"/>
              <a:t> to řekl premiér Andrej </a:t>
            </a:r>
            <a:r>
              <a:rPr lang="cs-CZ" sz="1700" dirty="0" err="1"/>
              <a:t>Babiš</a:t>
            </a:r>
            <a:r>
              <a:rPr lang="cs-CZ" sz="1700" dirty="0"/>
              <a:t>. </a:t>
            </a:r>
          </a:p>
          <a:p>
            <a:pPr marL="0" indent="0">
              <a:buNone/>
            </a:pPr>
            <a:r>
              <a:rPr lang="cs-CZ" sz="1700" dirty="0"/>
              <a:t>Nadále zůstane v provozu veřejná hromadná doprava, zásobování a rozvážková služba. Povoleny jsou také ozdravné procházky v přírodě. „Nikdo nikomu nezakazuje jít na procházku. Pokud půjdete s někým, s kým žijete v rodině, v bytě a půjdete se projít do parku, tak vám to nikdo nezakáže,“ řekl ministr vnitra Jan Hamáček. </a:t>
            </a:r>
          </a:p>
          <a:p>
            <a:pPr marL="0" indent="0">
              <a:buNone/>
            </a:pPr>
            <a:r>
              <a:rPr lang="cs-CZ" sz="1700" dirty="0"/>
              <a:t>Česko je po Itálii, Španělsku a Rakousku čtvrtou evropskou zemí, která přistoupila k omezení pohybu obyvatel. Toto opatření platí do 24. března. </a:t>
            </a:r>
          </a:p>
          <a:p>
            <a:endParaRPr lang="cs-CZ" dirty="0"/>
          </a:p>
        </p:txBody>
      </p:sp>
      <p:pic>
        <p:nvPicPr>
          <p:cNvPr id="4" name="4_fss_15_0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28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4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16. března časně ráno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1400" u="sng" dirty="0"/>
              <a:t>Od půlnoci platí</a:t>
            </a:r>
            <a:r>
              <a:rPr lang="cs-CZ" sz="1400" dirty="0"/>
              <a:t> po celé České republice zákaz volného pohybu lidí. Včera to po jednání vlády uvedl premiér Andrej </a:t>
            </a:r>
            <a:r>
              <a:rPr lang="cs-CZ" sz="1400" dirty="0" err="1"/>
              <a:t>Babiš</a:t>
            </a:r>
            <a:r>
              <a:rPr lang="cs-CZ" sz="1400" dirty="0"/>
              <a:t>. Podle něj se zákaz netýká cest do zaměstnání, zpět na místo svého bydliště, za rodinou nebo za účelem zajištění základních potřeb. Výjimku tvoří například i účast na pohřbech nebo procházky do přírody, jak uvedl </a:t>
            </a:r>
            <a:r>
              <a:rPr lang="cs-CZ" sz="1400" u="sng" dirty="0"/>
              <a:t>ministr Hamáček</a:t>
            </a:r>
            <a:r>
              <a:rPr lang="cs-CZ" sz="1400" dirty="0"/>
              <a:t>. </a:t>
            </a:r>
          </a:p>
          <a:p>
            <a:pPr marL="0" indent="0">
              <a:buNone/>
            </a:pPr>
            <a:r>
              <a:rPr lang="cs-CZ" sz="1400" dirty="0"/>
              <a:t>ZVUK </a:t>
            </a:r>
            <a:r>
              <a:rPr lang="cs-CZ" sz="1400" i="1" dirty="0"/>
              <a:t>„Nikdo nikomu nezakazuje jít na procházku. Pokud půjdete s někým, s kým žijete v rodině, v bytě, z domu a půjdete se projít do parku, tak vám to nikdo nezakáže, ba naopak, je třeba se občas vyvětrat. Ale jde o to, abyste do toho parku nešla na předzahrádku a tam s dvaceti </a:t>
            </a:r>
            <a:r>
              <a:rPr lang="cs-CZ" sz="1400" i="1" dirty="0" err="1"/>
              <a:t>lidma</a:t>
            </a:r>
            <a:r>
              <a:rPr lang="cs-CZ" sz="1400" i="1" dirty="0"/>
              <a:t> si dávala pivo.“</a:t>
            </a:r>
            <a:endParaRPr lang="cs-CZ" sz="1400" dirty="0"/>
          </a:p>
          <a:p>
            <a:pPr marL="0" indent="0">
              <a:buNone/>
            </a:pPr>
            <a:r>
              <a:rPr lang="cs-CZ" sz="1400" dirty="0"/>
              <a:t>Vláda zejména vyzývá lidi, aby omezili kontakt s jinými osobami na nezbytně nutnou míru. Jedině tak se podle ní vyhneme podobnému scénáři jako </a:t>
            </a:r>
            <a:r>
              <a:rPr lang="cs-CZ" sz="1400" u="sng" dirty="0"/>
              <a:t>v Itálii</a:t>
            </a:r>
            <a:r>
              <a:rPr lang="cs-CZ" sz="1400" dirty="0"/>
              <a:t>. </a:t>
            </a:r>
          </a:p>
          <a:p>
            <a:pPr marL="0" indent="0">
              <a:buNone/>
            </a:pPr>
            <a:r>
              <a:rPr lang="cs-CZ" sz="1400" dirty="0"/>
              <a:t>Česko je </a:t>
            </a:r>
            <a:r>
              <a:rPr lang="cs-CZ" sz="1400" u="sng" dirty="0"/>
              <a:t>po Itálii</a:t>
            </a:r>
            <a:r>
              <a:rPr lang="cs-CZ" sz="1400" dirty="0"/>
              <a:t>, Španělsku a Rakousku čtvrtou zemí v Evropě, která podobná opatření přijala. Zákaz platí do šesté hodiny ranní 24. března</a:t>
            </a:r>
            <a:r>
              <a:rPr lang="cs-CZ" sz="1400" dirty="0" smtClean="0"/>
              <a:t>.</a:t>
            </a:r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r>
              <a:rPr lang="sk-SK" sz="1400" dirty="0"/>
              <a:t>Vláda od dnešnej polnoci zakázala po celej republike voľný pohyb osôb. Nariadenie má zamedziť šírenie nového typu </a:t>
            </a:r>
            <a:r>
              <a:rPr lang="sk-SK" sz="1400" dirty="0" err="1"/>
              <a:t>koronavírusu</a:t>
            </a:r>
            <a:r>
              <a:rPr lang="sk-SK" sz="1400" dirty="0"/>
              <a:t> a chrániť ľudí pred nákazou. </a:t>
            </a:r>
            <a:r>
              <a:rPr lang="sk-SK" sz="1400" u="sng" dirty="0"/>
              <a:t>Zákaz voľného pohybu, o ktorom vláda rozhodla, však má svoje výnimky. </a:t>
            </a:r>
            <a:r>
              <a:rPr lang="sk-SK" sz="1400" dirty="0"/>
              <a:t>Občania môžu cestovať do zamestnania, za rodinou, môžu naďalej nakupovať potraviny, lieky, navštevovať zdravotnícke zariadenia a vybavovať si neodkladné úradné záležitosti.  Zákaz taktiež neplatí na pobyt vo voľnej prírode a na cestovanie verejnou hromadnou dopravou.  Minister vnútra Ján </a:t>
            </a:r>
            <a:r>
              <a:rPr lang="sk-SK" sz="1400" dirty="0" err="1"/>
              <a:t>Hamáček</a:t>
            </a:r>
            <a:r>
              <a:rPr lang="sk-SK" sz="1400" dirty="0"/>
              <a:t> vyzval ľudí, aby dodržovali nariadenia a výnimky nezneužívali, aby Česko nenasledovalo Taliansko.</a:t>
            </a:r>
            <a:endParaRPr lang="cs-CZ" sz="1400" dirty="0"/>
          </a:p>
          <a:p>
            <a:pPr marL="0" indent="0">
              <a:buNone/>
            </a:pPr>
            <a:r>
              <a:rPr lang="sk-SK" sz="1400" dirty="0"/>
              <a:t> </a:t>
            </a:r>
            <a:r>
              <a:rPr lang="sk-SK" sz="1400" dirty="0" smtClean="0"/>
              <a:t>Zvuk</a:t>
            </a:r>
            <a:r>
              <a:rPr lang="sk-SK" sz="1400" dirty="0"/>
              <a:t>: Nikto nikomu nezakazuje ísť na prechádzku. Ak pôjdete s niekým, s kým žijete v rodine, byte, tak vám to nikto nezakáže. </a:t>
            </a:r>
            <a:r>
              <a:rPr lang="sk-SK" sz="1400" u="sng" dirty="0"/>
              <a:t>Je ale potrebné obmedziť medziľudský kontakt na minimum. </a:t>
            </a:r>
            <a:endParaRPr lang="cs-CZ" sz="1400" u="sng" dirty="0"/>
          </a:p>
          <a:p>
            <a:pPr marL="0" indent="0">
              <a:buNone/>
            </a:pPr>
            <a:r>
              <a:rPr lang="sk-SK" sz="1400" dirty="0"/>
              <a:t> </a:t>
            </a:r>
            <a:r>
              <a:rPr lang="sk-SK" sz="1400" dirty="0" smtClean="0"/>
              <a:t>Premiér </a:t>
            </a:r>
            <a:r>
              <a:rPr lang="sk-SK" sz="1400" dirty="0"/>
              <a:t>Andrej </a:t>
            </a:r>
            <a:r>
              <a:rPr lang="sk-SK" sz="1400" dirty="0" err="1"/>
              <a:t>Babiš</a:t>
            </a:r>
            <a:r>
              <a:rPr lang="sk-SK" sz="1400" dirty="0"/>
              <a:t> dodal, že je naďalej nutné zachovávať dvojmetrový odstup pri kontakte s inými ľuďmi a nákupné centrá a pošty na to majú vytvoriť vhodné podmienky.  </a:t>
            </a:r>
            <a:r>
              <a:rPr lang="sk-SK" sz="1400" u="sng" dirty="0"/>
              <a:t>Česko je po Taliansku v poradí štvrtou európskou krajinou,</a:t>
            </a:r>
            <a:r>
              <a:rPr lang="sk-SK" sz="1400" dirty="0"/>
              <a:t> ktorá obmedzenie voľného pohybu osôb zaviedla. </a:t>
            </a: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</p:txBody>
      </p:sp>
      <p:pic>
        <p:nvPicPr>
          <p:cNvPr id="4" name="5_fss_15_0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3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9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Rozhlasový rozhovor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Základní prostředek rozhlasové žurnalistiky</a:t>
            </a:r>
          </a:p>
          <a:p>
            <a:pPr marL="0" indent="0">
              <a:buNone/>
            </a:pPr>
            <a:r>
              <a:rPr lang="cs-CZ" dirty="0" smtClean="0"/>
              <a:t>Rozhovor – informační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- analytický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- investigativní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- emocionální</a:t>
            </a:r>
          </a:p>
          <a:p>
            <a:pPr marL="0" indent="0">
              <a:buNone/>
            </a:pPr>
            <a:r>
              <a:rPr lang="cs-CZ" dirty="0" smtClean="0"/>
              <a:t>Rozhovor zpravodajský a publicistický (reportážní, portrétní, komentující, rozborový) </a:t>
            </a:r>
            <a:endParaRPr lang="cs-CZ" dirty="0"/>
          </a:p>
        </p:txBody>
      </p:sp>
      <p:pic>
        <p:nvPicPr>
          <p:cNvPr id="4" name="6_fss_15_0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9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Zásady rozhlasového rozhovoru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Rozhovor jako komunikační prostředek, i když finálním produktem není rozhovor</a:t>
            </a:r>
          </a:p>
          <a:p>
            <a:r>
              <a:rPr lang="cs-CZ" dirty="0" smtClean="0"/>
              <a:t>Systém otázek, odpovědí, příp. stručných glos</a:t>
            </a:r>
          </a:p>
          <a:p>
            <a:r>
              <a:rPr lang="cs-CZ" dirty="0" smtClean="0"/>
              <a:t>Kvalitní záznam otázek, jejich precizní položení</a:t>
            </a:r>
          </a:p>
          <a:p>
            <a:r>
              <a:rPr lang="cs-CZ" dirty="0" smtClean="0"/>
              <a:t>Pro možnost dotočení otázky – zvuk prostředí</a:t>
            </a:r>
            <a:endParaRPr lang="cs-CZ" dirty="0"/>
          </a:p>
        </p:txBody>
      </p:sp>
      <p:pic>
        <p:nvPicPr>
          <p:cNvPr id="4" name="7_fss_15_0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8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Na </a:t>
            </a:r>
            <a:r>
              <a:rPr lang="cs-CZ" smtClean="0"/>
              <a:t>co nezapomenout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Příprava, znalost tématu i respondenta</a:t>
            </a:r>
          </a:p>
          <a:p>
            <a:r>
              <a:rPr lang="cs-CZ" dirty="0"/>
              <a:t>Otázky předem jen na vyžádání, nejsou dogma</a:t>
            </a:r>
          </a:p>
          <a:p>
            <a:r>
              <a:rPr lang="cs-CZ" dirty="0"/>
              <a:t>Rozmluvení hosta, rozlišení výpovědí </a:t>
            </a:r>
            <a:r>
              <a:rPr lang="cs-CZ" dirty="0" err="1"/>
              <a:t>off</a:t>
            </a:r>
            <a:r>
              <a:rPr lang="cs-CZ" dirty="0"/>
              <a:t> </a:t>
            </a:r>
            <a:r>
              <a:rPr lang="cs-CZ" dirty="0" err="1"/>
              <a:t>record</a:t>
            </a:r>
            <a:endParaRPr lang="cs-CZ" dirty="0"/>
          </a:p>
          <a:p>
            <a:r>
              <a:rPr lang="cs-CZ" dirty="0"/>
              <a:t>Reagovat v průběhu rozhovoru na nejasnosti</a:t>
            </a:r>
          </a:p>
          <a:p>
            <a:r>
              <a:rPr lang="cs-CZ" dirty="0"/>
              <a:t>Doplňovací, ne zjišťovací otázky</a:t>
            </a:r>
          </a:p>
          <a:p>
            <a:r>
              <a:rPr lang="cs-CZ" dirty="0"/>
              <a:t>Vyčkávavé mlčení (Martin Veselovský)</a:t>
            </a:r>
          </a:p>
          <a:p>
            <a:endParaRPr lang="cs-CZ" dirty="0"/>
          </a:p>
        </p:txBody>
      </p:sp>
      <p:pic>
        <p:nvPicPr>
          <p:cNvPr id="4" name="8_fss_15_0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05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0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Úkol do 28.4. 2020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Natočit rozhovor s reálným člověkem k tématu, které odpovídá jeho postavení či odbornosti</a:t>
            </a:r>
          </a:p>
          <a:p>
            <a:r>
              <a:rPr lang="cs-CZ" sz="2400" dirty="0" smtClean="0"/>
              <a:t>Stopáž libovolná, připravit zpravodajský výstup (ohlášení a zvuk, ev. zvuky se </a:t>
            </a:r>
            <a:r>
              <a:rPr lang="cs-CZ" sz="2400" dirty="0" err="1" smtClean="0"/>
              <a:t>spojováky</a:t>
            </a:r>
            <a:r>
              <a:rPr lang="cs-CZ" sz="2400" dirty="0" smtClean="0"/>
              <a:t>, do 1 minuty)</a:t>
            </a:r>
          </a:p>
          <a:p>
            <a:r>
              <a:rPr lang="cs-CZ" sz="2400" dirty="0" err="1" smtClean="0"/>
              <a:t>Odevzdávárna</a:t>
            </a:r>
            <a:r>
              <a:rPr lang="cs-CZ" sz="2400" dirty="0" smtClean="0"/>
              <a:t> „Rozhovor 15.4.“ – založte složku se svým jménem a do ní vložte: </a:t>
            </a:r>
          </a:p>
          <a:p>
            <a:r>
              <a:rPr lang="cs-CZ" sz="2400" dirty="0" smtClean="0"/>
              <a:t>1. Hrubou nahrávku celého rozhovoru, </a:t>
            </a:r>
          </a:p>
          <a:p>
            <a:r>
              <a:rPr lang="cs-CZ" sz="2400" dirty="0" smtClean="0"/>
              <a:t>2. Střižený finální zvuk zpravodajského výstupu, </a:t>
            </a:r>
          </a:p>
          <a:p>
            <a:r>
              <a:rPr lang="cs-CZ" sz="2400" dirty="0" smtClean="0"/>
              <a:t>3. Text ohlášení</a:t>
            </a:r>
            <a:endParaRPr lang="cs-CZ" sz="2400" dirty="0"/>
          </a:p>
        </p:txBody>
      </p:sp>
      <p:pic>
        <p:nvPicPr>
          <p:cNvPr id="4" name="9_fss_15_04_opraven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1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1214</Words>
  <Application>Microsoft Office PowerPoint</Application>
  <PresentationFormat>Předvádění na obrazovce (4:3)</PresentationFormat>
  <Paragraphs>61</Paragraphs>
  <Slides>8</Slides>
  <Notes>0</Notes>
  <HiddenSlides>0</HiddenSlides>
  <MMClips>8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9" baseType="lpstr">
      <vt:lpstr>Motiv systému Office</vt:lpstr>
      <vt:lpstr>Vybrat podstatné do zvuku</vt:lpstr>
      <vt:lpstr>Vybrat podstatné do zvuku</vt:lpstr>
      <vt:lpstr>16. března časně ráno</vt:lpstr>
      <vt:lpstr>16. března časně ráno</vt:lpstr>
      <vt:lpstr>Rozhlasový rozhovor</vt:lpstr>
      <vt:lpstr>Zásady rozhlasového rozhovoru</vt:lpstr>
      <vt:lpstr>Na co nezapomenout</vt:lpstr>
      <vt:lpstr>Úkol do 28.4. 2020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Vybrat podstatné do zvuku</dc:title>
  <dc:creator>Filda</dc:creator>
  <cp:lastModifiedBy>Filda</cp:lastModifiedBy>
  <cp:revision>6</cp:revision>
  <dcterms:created xsi:type="dcterms:W3CDTF">2020-04-15T13:09:38Z</dcterms:created>
  <dcterms:modified xsi:type="dcterms:W3CDTF">2020-04-15T15:07:20Z</dcterms:modified>
</cp:coreProperties>
</file>