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86" r:id="rId4"/>
    <p:sldId id="258" r:id="rId5"/>
    <p:sldId id="285" r:id="rId6"/>
    <p:sldId id="259" r:id="rId7"/>
    <p:sldId id="260" r:id="rId8"/>
    <p:sldId id="261" r:id="rId9"/>
    <p:sldId id="287" r:id="rId10"/>
    <p:sldId id="293" r:id="rId11"/>
    <p:sldId id="262" r:id="rId12"/>
    <p:sldId id="288" r:id="rId13"/>
    <p:sldId id="290" r:id="rId14"/>
    <p:sldId id="294" r:id="rId15"/>
    <p:sldId id="298" r:id="rId16"/>
    <p:sldId id="292" r:id="rId17"/>
    <p:sldId id="263" r:id="rId18"/>
    <p:sldId id="296" r:id="rId19"/>
    <p:sldId id="264" r:id="rId20"/>
    <p:sldId id="295" r:id="rId21"/>
    <p:sldId id="265" r:id="rId22"/>
    <p:sldId id="297" r:id="rId23"/>
    <p:sldId id="266" r:id="rId24"/>
    <p:sldId id="291" r:id="rId25"/>
    <p:sldId id="267" r:id="rId26"/>
    <p:sldId id="269" r:id="rId27"/>
    <p:sldId id="271" r:id="rId28"/>
    <p:sldId id="272" r:id="rId29"/>
    <p:sldId id="273" r:id="rId30"/>
    <p:sldId id="276" r:id="rId31"/>
    <p:sldId id="277" r:id="rId32"/>
    <p:sldId id="278" r:id="rId33"/>
    <p:sldId id="280" r:id="rId34"/>
    <p:sldId id="281" r:id="rId35"/>
    <p:sldId id="282" r:id="rId36"/>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7"/>
    <p:restoredTop sz="94643"/>
  </p:normalViewPr>
  <p:slideViewPr>
    <p:cSldViewPr snapToGrid="0" snapToObjects="1">
      <p:cViewPr varScale="1">
        <p:scale>
          <a:sx n="81" d="100"/>
          <a:sy n="81" d="100"/>
        </p:scale>
        <p:origin x="208" y="28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86119161"/>
      </p:ext>
    </p:extLst>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02119"/>
            <a:ext cx="11133666" cy="456767"/>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1549" y="2803533"/>
            <a:ext cx="1709863" cy="205184"/>
          </a:xfrm>
          <a:prstGeom prst="rect">
            <a:avLst/>
          </a:prstGeom>
        </p:spPr>
      </p:pic>
      <p:sp>
        <p:nvSpPr>
          <p:cNvPr id="17" name="Rectangle 16"/>
          <p:cNvSpPr/>
          <p:nvPr/>
        </p:nvSpPr>
        <p:spPr>
          <a:xfrm>
            <a:off x="0" y="866986"/>
            <a:ext cx="11133666" cy="194588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1291550" y="866986"/>
            <a:ext cx="1709863" cy="1945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54380" y="8442578"/>
            <a:ext cx="2926080" cy="519289"/>
          </a:xfrm>
          <a:prstGeom prst="rect">
            <a:avLst/>
          </a:prstGeom>
        </p:spPr>
        <p:txBody>
          <a:bodyPr/>
          <a:lstStyle/>
          <a:p>
            <a:fld id="{E6161774-2649-684E-AD90-56C27D17ACB1}" type="datetimeFigureOut">
              <a:rPr lang="en-US" smtClean="0"/>
              <a:t>9/24/18</a:t>
            </a:fld>
            <a:endParaRPr lang="en-US"/>
          </a:p>
        </p:txBody>
      </p:sp>
      <p:sp>
        <p:nvSpPr>
          <p:cNvPr id="5" name="Footer Placeholder 4"/>
          <p:cNvSpPr>
            <a:spLocks noGrp="1"/>
          </p:cNvSpPr>
          <p:nvPr>
            <p:ph type="ftr" sz="quarter" idx="11"/>
          </p:nvPr>
        </p:nvSpPr>
        <p:spPr>
          <a:xfrm>
            <a:off x="725676" y="8442579"/>
            <a:ext cx="7328704" cy="519289"/>
          </a:xfrm>
          <a:prstGeom prst="rect">
            <a:avLst/>
          </a:prstGeom>
        </p:spPr>
        <p:txBody>
          <a:bodyPr/>
          <a:lstStyle/>
          <a:p>
            <a:endParaRPr lang="en-US"/>
          </a:p>
        </p:txBody>
      </p:sp>
      <p:sp>
        <p:nvSpPr>
          <p:cNvPr id="6" name="Slide Number Placeholder 5"/>
          <p:cNvSpPr>
            <a:spLocks noGrp="1"/>
          </p:cNvSpPr>
          <p:nvPr>
            <p:ph type="sldNum" sz="quarter" idx="12"/>
          </p:nvPr>
        </p:nvSpPr>
        <p:spPr>
          <a:xfrm>
            <a:off x="11444753" y="1071257"/>
            <a:ext cx="1231094" cy="1551344"/>
          </a:xfrm>
          <a:prstGeom prst="rect">
            <a:avLst/>
          </a:prstGeom>
        </p:spPr>
        <p:txBody>
          <a:bodyPr/>
          <a:lstStyle/>
          <a:p>
            <a:fld id="{35454297-FACD-094B-BDE7-E8C060CE6DC5}" type="slidenum">
              <a:rPr lang="en-US" smtClean="0"/>
              <a:t>‹#›</a:t>
            </a:fld>
            <a:endParaRPr lang="en-US"/>
          </a:p>
        </p:txBody>
      </p:sp>
    </p:spTree>
    <p:extLst>
      <p:ext uri="{BB962C8B-B14F-4D97-AF65-F5344CB8AC3E}">
        <p14:creationId xmlns:p14="http://schemas.microsoft.com/office/powerpoint/2010/main" val="197972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loeser@tlu.e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feature=player_detailpage&amp;v=6PXORQE5-CY" TargetMode="Externa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8600440" y="7308636"/>
            <a:ext cx="7200900" cy="12526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10000"/>
              </a:lnSpc>
              <a:defRPr sz="2600" b="1" i="1"/>
            </a:lvl1pPr>
          </a:lstStyle>
          <a:p>
            <a:pPr lvl="0">
              <a:defRPr sz="1800" b="0" i="0">
                <a:solidFill>
                  <a:srgbClr val="000000"/>
                </a:solidFill>
              </a:defRPr>
            </a:pPr>
            <a:r>
              <a:rPr sz="2400" b="1" i="1" dirty="0">
                <a:solidFill>
                  <a:srgbClr val="414141"/>
                </a:solidFill>
              </a:rPr>
              <a:t>Henry </a:t>
            </a:r>
            <a:r>
              <a:rPr sz="2400" b="1" i="1" dirty="0" smtClean="0">
                <a:solidFill>
                  <a:srgbClr val="414141"/>
                </a:solidFill>
              </a:rPr>
              <a:t>Loeser</a:t>
            </a:r>
            <a:endParaRPr lang="en-US" sz="2400" b="1" i="1" dirty="0" smtClean="0">
              <a:solidFill>
                <a:srgbClr val="414141"/>
              </a:solidFill>
            </a:endParaRPr>
          </a:p>
          <a:p>
            <a:pPr lvl="0">
              <a:defRPr sz="1800" b="0" i="0">
                <a:solidFill>
                  <a:srgbClr val="000000"/>
                </a:solidFill>
              </a:defRPr>
            </a:pPr>
            <a:r>
              <a:rPr lang="en-US" sz="2400" dirty="0" smtClean="0">
                <a:hlinkClick r:id="rId2"/>
              </a:rPr>
              <a:t>hloeser@tlu.ee</a:t>
            </a:r>
            <a:endParaRPr lang="en-US" sz="2400" dirty="0" smtClean="0"/>
          </a:p>
          <a:p>
            <a:pPr lvl="0">
              <a:defRPr sz="1800" b="0" i="0">
                <a:solidFill>
                  <a:srgbClr val="000000"/>
                </a:solidFill>
              </a:defRPr>
            </a:pPr>
            <a:r>
              <a:rPr sz="2600" b="1" i="1" dirty="0" smtClean="0">
                <a:solidFill>
                  <a:srgbClr val="414141"/>
                </a:solidFill>
              </a:rPr>
              <a:t> </a:t>
            </a:r>
            <a:endParaRPr sz="2600" b="1" i="1" dirty="0">
              <a:solidFill>
                <a:srgbClr val="414141"/>
              </a:solidFill>
            </a:endParaRPr>
          </a:p>
        </p:txBody>
      </p:sp>
      <p:sp>
        <p:nvSpPr>
          <p:cNvPr id="44" name="Shape 44"/>
          <p:cNvSpPr>
            <a:spLocks noGrp="1"/>
          </p:cNvSpPr>
          <p:nvPr>
            <p:ph type="title"/>
          </p:nvPr>
        </p:nvSpPr>
        <p:spPr>
          <a:xfrm>
            <a:off x="462280" y="1720850"/>
            <a:ext cx="7200900" cy="2413000"/>
          </a:xfrm>
          <a:prstGeom prst="rect">
            <a:avLst/>
          </a:prstGeom>
        </p:spPr>
        <p:txBody>
          <a:bodyPr/>
          <a:lstStyle>
            <a:lvl1pPr defTabSz="449833">
              <a:spcBef>
                <a:spcPts val="1200"/>
              </a:spcBef>
              <a:defRPr sz="5390"/>
            </a:lvl1pPr>
          </a:lstStyle>
          <a:p>
            <a:pPr lvl="0">
              <a:defRPr sz="1800">
                <a:solidFill>
                  <a:srgbClr val="000000"/>
                </a:solidFill>
              </a:defRPr>
            </a:pPr>
            <a:r>
              <a:rPr sz="5390">
                <a:solidFill>
                  <a:srgbClr val="D93E2B"/>
                </a:solidFill>
              </a:rPr>
              <a:t>The Nature of Broadcasting - A Theoretical Perspective</a:t>
            </a:r>
          </a:p>
        </p:txBody>
      </p:sp>
      <p:sp>
        <p:nvSpPr>
          <p:cNvPr id="45" name="Shape 45"/>
          <p:cNvSpPr>
            <a:spLocks noGrp="1"/>
          </p:cNvSpPr>
          <p:nvPr>
            <p:ph type="body" idx="1"/>
          </p:nvPr>
        </p:nvSpPr>
        <p:spPr>
          <a:xfrm>
            <a:off x="8279705" y="4133850"/>
            <a:ext cx="4241801" cy="2413000"/>
          </a:xfrm>
          <a:prstGeom prst="rect">
            <a:avLst/>
          </a:prstGeom>
        </p:spPr>
        <p:txBody>
          <a:bodyPr/>
          <a:lstStyle>
            <a:lvl1pPr>
              <a:defRPr sz="2900" b="1"/>
            </a:lvl1pPr>
          </a:lstStyle>
          <a:p>
            <a:pPr lvl="0">
              <a:defRPr sz="1800" b="0">
                <a:solidFill>
                  <a:srgbClr val="000000"/>
                </a:solidFill>
              </a:defRPr>
            </a:pPr>
            <a:r>
              <a:rPr sz="2900" b="1">
                <a:solidFill>
                  <a:srgbClr val="414141"/>
                </a:solidFill>
              </a:rPr>
              <a:t>Past, Present and Future</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Humanities</a:t>
            </a:r>
            <a:endParaRPr lang="en-US" dirty="0"/>
          </a:p>
        </p:txBody>
      </p:sp>
      <p:sp>
        <p:nvSpPr>
          <p:cNvPr id="3" name="Text Placeholder 2"/>
          <p:cNvSpPr>
            <a:spLocks noGrp="1"/>
          </p:cNvSpPr>
          <p:nvPr>
            <p:ph type="body" idx="1"/>
          </p:nvPr>
        </p:nvSpPr>
        <p:spPr/>
        <p:txBody>
          <a:bodyPr/>
          <a:lstStyle/>
          <a:p>
            <a:r>
              <a:rPr lang="en-US" dirty="0" smtClean="0"/>
              <a:t>Language</a:t>
            </a:r>
          </a:p>
          <a:p>
            <a:r>
              <a:rPr lang="en-US" dirty="0" smtClean="0"/>
              <a:t>Literature</a:t>
            </a:r>
          </a:p>
          <a:p>
            <a:r>
              <a:rPr lang="en-US" dirty="0" smtClean="0"/>
              <a:t>Geography</a:t>
            </a:r>
          </a:p>
          <a:p>
            <a:r>
              <a:rPr lang="en-US" dirty="0" smtClean="0"/>
              <a:t>History</a:t>
            </a:r>
            <a:endParaRPr lang="en-US" dirty="0"/>
          </a:p>
        </p:txBody>
      </p:sp>
    </p:spTree>
    <p:extLst>
      <p:ext uri="{BB962C8B-B14F-4D97-AF65-F5344CB8AC3E}">
        <p14:creationId xmlns:p14="http://schemas.microsoft.com/office/powerpoint/2010/main" val="19177859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7"/>
          <p:cNvGrpSpPr/>
          <p:nvPr/>
        </p:nvGrpSpPr>
        <p:grpSpPr>
          <a:xfrm>
            <a:off x="6680199" y="2579831"/>
            <a:ext cx="5816601" cy="6651338"/>
            <a:chOff x="-126999" y="-88900"/>
            <a:chExt cx="5816600" cy="6651336"/>
          </a:xfrm>
        </p:grpSpPr>
        <p:pic>
          <p:nvPicPr>
            <p:cNvPr id="76" name="Screen Shot 2014-06-22 at 6.03.30 PM.png"/>
            <p:cNvPicPr/>
            <p:nvPr/>
          </p:nvPicPr>
          <p:blipFill>
            <a:blip r:embed="rId2">
              <a:extLst/>
            </a:blip>
            <a:srcRect l="17436" r="17436"/>
            <a:stretch>
              <a:fillRect/>
            </a:stretch>
          </p:blipFill>
          <p:spPr>
            <a:xfrm>
              <a:off x="0" y="0"/>
              <a:ext cx="5562600" cy="6321137"/>
            </a:xfrm>
            <a:prstGeom prst="rect">
              <a:avLst/>
            </a:prstGeom>
            <a:ln>
              <a:noFill/>
            </a:ln>
            <a:effectLst/>
          </p:spPr>
        </p:pic>
        <p:pic>
          <p:nvPicPr>
            <p:cNvPr id="75" name="Picture 74"/>
            <p:cNvPicPr/>
            <p:nvPr/>
          </p:nvPicPr>
          <p:blipFill>
            <a:blip r:embed="rId3">
              <a:extLst/>
            </a:blip>
            <a:stretch>
              <a:fillRect/>
            </a:stretch>
          </p:blipFill>
          <p:spPr>
            <a:xfrm>
              <a:off x="-127000" y="-88900"/>
              <a:ext cx="5816601" cy="6651337"/>
            </a:xfrm>
            <a:prstGeom prst="rect">
              <a:avLst/>
            </a:prstGeom>
            <a:effectLst/>
          </p:spPr>
        </p:pic>
      </p:grpSp>
      <p:sp>
        <p:nvSpPr>
          <p:cNvPr id="78" name="Shape 78"/>
          <p:cNvSpPr>
            <a:spLocks noGrp="1"/>
          </p:cNvSpPr>
          <p:nvPr>
            <p:ph type="title"/>
          </p:nvPr>
        </p:nvSpPr>
        <p:spPr>
          <a:prstGeom prst="rect">
            <a:avLst/>
          </a:prstGeom>
        </p:spPr>
        <p:txBody>
          <a:bodyPr/>
          <a:lstStyle/>
          <a:p>
            <a:pPr lvl="0">
              <a:defRPr sz="1800">
                <a:solidFill>
                  <a:srgbClr val="000000"/>
                </a:solidFill>
              </a:defRPr>
            </a:pPr>
            <a:r>
              <a:rPr sz="7000" dirty="0">
                <a:solidFill>
                  <a:srgbClr val="D93E2B"/>
                </a:solidFill>
              </a:rPr>
              <a:t>Modernity</a:t>
            </a:r>
          </a:p>
        </p:txBody>
      </p:sp>
      <p:sp>
        <p:nvSpPr>
          <p:cNvPr id="79" name="Shape 79"/>
          <p:cNvSpPr>
            <a:spLocks noGrp="1"/>
          </p:cNvSpPr>
          <p:nvPr>
            <p:ph type="body" idx="1"/>
          </p:nvPr>
        </p:nvSpPr>
        <p:spPr>
          <a:prstGeom prst="rect">
            <a:avLst/>
          </a:prstGeom>
        </p:spPr>
        <p:txBody>
          <a:bodyPr/>
          <a:lstStyle/>
          <a:p>
            <a:pPr lvl="0">
              <a:defRPr sz="1800">
                <a:solidFill>
                  <a:srgbClr val="000000"/>
                </a:solidFill>
              </a:defRPr>
            </a:pPr>
            <a:r>
              <a:rPr sz="3200" dirty="0">
                <a:solidFill>
                  <a:schemeClr val="tx1">
                    <a:lumMod val="75000"/>
                  </a:schemeClr>
                </a:solidFill>
              </a:rPr>
              <a:t>Urbanization</a:t>
            </a:r>
          </a:p>
          <a:p>
            <a:pPr lvl="0">
              <a:defRPr sz="1800">
                <a:solidFill>
                  <a:srgbClr val="000000"/>
                </a:solidFill>
              </a:defRPr>
            </a:pPr>
            <a:r>
              <a:rPr sz="3200" dirty="0">
                <a:solidFill>
                  <a:schemeClr val="tx1">
                    <a:lumMod val="75000"/>
                  </a:schemeClr>
                </a:solidFill>
              </a:rPr>
              <a:t>Democracy</a:t>
            </a:r>
          </a:p>
          <a:p>
            <a:pPr lvl="0">
              <a:defRPr sz="1800">
                <a:solidFill>
                  <a:srgbClr val="000000"/>
                </a:solidFill>
              </a:defRPr>
            </a:pPr>
            <a:r>
              <a:rPr sz="3200" dirty="0">
                <a:solidFill>
                  <a:schemeClr val="tx1">
                    <a:lumMod val="75000"/>
                  </a:schemeClr>
                </a:solidFill>
              </a:rPr>
              <a:t>Mass Media </a:t>
            </a:r>
            <a:r>
              <a:rPr sz="3200" dirty="0" smtClean="0">
                <a:solidFill>
                  <a:schemeClr val="tx1">
                    <a:lumMod val="75000"/>
                  </a:schemeClr>
                </a:solidFill>
              </a:rPr>
              <a:t>forms</a:t>
            </a:r>
            <a:endParaRPr lang="en-US" sz="3200" dirty="0" smtClean="0">
              <a:solidFill>
                <a:schemeClr val="tx1">
                  <a:lumMod val="75000"/>
                </a:schemeClr>
              </a:solidFill>
            </a:endParaRPr>
          </a:p>
          <a:p>
            <a:pPr>
              <a:defRPr sz="1800">
                <a:solidFill>
                  <a:srgbClr val="000000"/>
                </a:solidFill>
              </a:defRPr>
            </a:pPr>
            <a:r>
              <a:rPr lang="en-US" sz="3200" dirty="0">
                <a:solidFill>
                  <a:schemeClr val="tx1">
                    <a:lumMod val="75000"/>
                  </a:schemeClr>
                </a:solidFill>
              </a:rPr>
              <a:t>Sociology (Locke, Durkheim, Hegel, Marx)</a:t>
            </a:r>
          </a:p>
          <a:p>
            <a:pPr lvl="0">
              <a:defRPr sz="1800">
                <a:solidFill>
                  <a:srgbClr val="000000"/>
                </a:solidFill>
              </a:defRPr>
            </a:pPr>
            <a:endParaRPr sz="3000" dirty="0">
              <a:solidFill>
                <a:srgbClr val="414141"/>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Social Sciences</a:t>
            </a:r>
            <a:endParaRPr lang="en-US" sz="6600" dirty="0"/>
          </a:p>
        </p:txBody>
      </p:sp>
      <p:sp>
        <p:nvSpPr>
          <p:cNvPr id="3" name="Content Placeholder 2"/>
          <p:cNvSpPr>
            <a:spLocks noGrp="1"/>
          </p:cNvSpPr>
          <p:nvPr>
            <p:ph idx="1"/>
          </p:nvPr>
        </p:nvSpPr>
        <p:spPr/>
        <p:txBody>
          <a:bodyPr>
            <a:normAutofit/>
          </a:bodyPr>
          <a:lstStyle/>
          <a:p>
            <a:r>
              <a:rPr lang="en-US" sz="2800" dirty="0" smtClean="0"/>
              <a:t>Individual - Psychology</a:t>
            </a:r>
          </a:p>
          <a:p>
            <a:endParaRPr lang="en-US" sz="2800" dirty="0" smtClean="0"/>
          </a:p>
          <a:p>
            <a:r>
              <a:rPr lang="en-US" sz="2800" dirty="0" smtClean="0"/>
              <a:t>Groups - Sociology, Economics, Political Science</a:t>
            </a:r>
          </a:p>
          <a:p>
            <a:endParaRPr lang="en-US" sz="2800" dirty="0" smtClean="0"/>
          </a:p>
          <a:p>
            <a:r>
              <a:rPr lang="en-US" sz="2800" dirty="0" smtClean="0"/>
              <a:t>Positivist (Natural Sciences, mathematics)</a:t>
            </a:r>
          </a:p>
          <a:p>
            <a:r>
              <a:rPr lang="en-US" sz="2800" dirty="0" smtClean="0"/>
              <a:t>Interpretivist (Symbolic interpretation / critique)</a:t>
            </a:r>
          </a:p>
        </p:txBody>
      </p:sp>
    </p:spTree>
    <p:extLst>
      <p:ext uri="{BB962C8B-B14F-4D97-AF65-F5344CB8AC3E}">
        <p14:creationId xmlns:p14="http://schemas.microsoft.com/office/powerpoint/2010/main" val="112085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a:t>
            </a:r>
            <a:endParaRPr lang="en-US" dirty="0"/>
          </a:p>
        </p:txBody>
      </p:sp>
      <p:sp>
        <p:nvSpPr>
          <p:cNvPr id="3" name="Content Placeholder 2"/>
          <p:cNvSpPr>
            <a:spLocks noGrp="1"/>
          </p:cNvSpPr>
          <p:nvPr>
            <p:ph idx="1"/>
          </p:nvPr>
        </p:nvSpPr>
        <p:spPr/>
        <p:txBody>
          <a:bodyPr/>
          <a:lstStyle/>
          <a:p>
            <a:r>
              <a:rPr lang="en-US" dirty="0" smtClean="0"/>
              <a:t>Structure</a:t>
            </a:r>
          </a:p>
          <a:p>
            <a:r>
              <a:rPr lang="en-US" dirty="0"/>
              <a:t>   </a:t>
            </a:r>
            <a:r>
              <a:rPr lang="en-US" sz="2800" dirty="0"/>
              <a:t>- Spencer</a:t>
            </a:r>
            <a:r>
              <a:rPr lang="en-US" sz="2800" dirty="0" smtClean="0"/>
              <a:t>:  ”each </a:t>
            </a:r>
            <a:r>
              <a:rPr lang="en-US" sz="2800" dirty="0"/>
              <a:t>feature, custom, or practice, its effect on the functioning of a supposedly stable, cohesive </a:t>
            </a:r>
            <a:r>
              <a:rPr lang="en-US" sz="2800" dirty="0" smtClean="0"/>
              <a:t>system”</a:t>
            </a:r>
          </a:p>
          <a:p>
            <a:r>
              <a:rPr lang="en-US" sz="2800" dirty="0"/>
              <a:t> </a:t>
            </a:r>
            <a:r>
              <a:rPr lang="en-US" sz="2800" dirty="0" smtClean="0"/>
              <a:t>  - Giddens:  “the </a:t>
            </a:r>
            <a:r>
              <a:rPr lang="en-US" sz="2800" dirty="0"/>
              <a:t>pre-eminence of the social world over its individual parts (i.e. its constituent actors, human subjects</a:t>
            </a:r>
            <a:r>
              <a:rPr lang="en-US" sz="2800" dirty="0" smtClean="0"/>
              <a:t>)”</a:t>
            </a:r>
          </a:p>
          <a:p>
            <a:endParaRPr lang="en-US" dirty="0" smtClean="0"/>
          </a:p>
          <a:p>
            <a:endParaRPr lang="en-US" dirty="0"/>
          </a:p>
        </p:txBody>
      </p:sp>
    </p:spTree>
    <p:extLst>
      <p:ext uri="{BB962C8B-B14F-4D97-AF65-F5344CB8AC3E}">
        <p14:creationId xmlns:p14="http://schemas.microsoft.com/office/powerpoint/2010/main" val="206475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a:t>
            </a:r>
            <a:endParaRPr lang="en-US" dirty="0"/>
          </a:p>
        </p:txBody>
      </p:sp>
      <p:sp>
        <p:nvSpPr>
          <p:cNvPr id="3" name="Content Placeholder 2"/>
          <p:cNvSpPr>
            <a:spLocks noGrp="1"/>
          </p:cNvSpPr>
          <p:nvPr>
            <p:ph idx="1"/>
          </p:nvPr>
        </p:nvSpPr>
        <p:spPr/>
        <p:txBody>
          <a:bodyPr/>
          <a:lstStyle/>
          <a:p>
            <a:r>
              <a:rPr lang="en-US" dirty="0" smtClean="0"/>
              <a:t>Agency</a:t>
            </a:r>
          </a:p>
          <a:p>
            <a:r>
              <a:rPr lang="en-US" sz="2800" dirty="0"/>
              <a:t>   - Parsons: “the capacity of individual "agents" to construct and reconstruct their </a:t>
            </a:r>
            <a:r>
              <a:rPr lang="en-US" sz="2800" dirty="0" smtClean="0"/>
              <a:t>worlds.”</a:t>
            </a:r>
          </a:p>
          <a:p>
            <a:r>
              <a:rPr lang="en-US" sz="2800" dirty="0" smtClean="0"/>
              <a:t>   - </a:t>
            </a:r>
            <a:r>
              <a:rPr lang="en-US" sz="2800" dirty="0" err="1" smtClean="0"/>
              <a:t>Bordieau</a:t>
            </a:r>
            <a:r>
              <a:rPr lang="en-US" sz="2800" dirty="0"/>
              <a:t>: "</a:t>
            </a:r>
            <a:r>
              <a:rPr lang="en-US" sz="2800" dirty="0" err="1"/>
              <a:t>externalising</a:t>
            </a:r>
            <a:r>
              <a:rPr lang="en-US" sz="2800" dirty="0"/>
              <a:t> the internal", and "</a:t>
            </a:r>
            <a:r>
              <a:rPr lang="en-US" sz="2800" dirty="0" err="1"/>
              <a:t>internalising</a:t>
            </a:r>
            <a:r>
              <a:rPr lang="en-US" sz="2800" dirty="0"/>
              <a:t> the external."</a:t>
            </a:r>
            <a:endParaRPr lang="en-US" sz="2800" dirty="0" smtClean="0"/>
          </a:p>
          <a:p>
            <a:r>
              <a:rPr lang="en-US" sz="2800" dirty="0"/>
              <a:t> </a:t>
            </a:r>
            <a:r>
              <a:rPr lang="en-US" sz="2800" dirty="0" smtClean="0"/>
              <a:t>  - Berger &amp; Luckman: Society </a:t>
            </a:r>
            <a:r>
              <a:rPr lang="en-US" sz="2800" dirty="0"/>
              <a:t>forms the individuals who create society - forming a continuous </a:t>
            </a:r>
            <a:r>
              <a:rPr lang="en-US" sz="2800" dirty="0" smtClean="0"/>
              <a:t>loop in the “social </a:t>
            </a:r>
            <a:r>
              <a:rPr lang="en-US" sz="2800" dirty="0"/>
              <a:t>construction of </a:t>
            </a:r>
            <a:r>
              <a:rPr lang="en-US" sz="2800" dirty="0" smtClean="0"/>
              <a:t>reality”. </a:t>
            </a:r>
            <a:endParaRPr lang="en-US" sz="2800" dirty="0"/>
          </a:p>
        </p:txBody>
      </p:sp>
    </p:spTree>
    <p:extLst>
      <p:ext uri="{BB962C8B-B14F-4D97-AF65-F5344CB8AC3E}">
        <p14:creationId xmlns:p14="http://schemas.microsoft.com/office/powerpoint/2010/main" val="6655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Society</a:t>
            </a:r>
            <a:endParaRPr lang="en-US" dirty="0"/>
          </a:p>
        </p:txBody>
      </p:sp>
      <p:sp>
        <p:nvSpPr>
          <p:cNvPr id="3" name="Text Placeholder 2"/>
          <p:cNvSpPr>
            <a:spLocks noGrp="1"/>
          </p:cNvSpPr>
          <p:nvPr>
            <p:ph type="body" idx="1"/>
          </p:nvPr>
        </p:nvSpPr>
        <p:spPr>
          <a:xfrm>
            <a:off x="508000" y="2730500"/>
            <a:ext cx="10998200" cy="6350000"/>
          </a:xfrm>
        </p:spPr>
        <p:txBody>
          <a:bodyPr/>
          <a:lstStyle/>
          <a:p>
            <a:r>
              <a:rPr lang="en-US" dirty="0"/>
              <a:t>a segment of society apart from commerce and government occupied by individuals and groups in public life outside the home, encompassing their cultural, ethical, political, and/or religious interests </a:t>
            </a:r>
            <a:endParaRPr lang="en-US" dirty="0" smtClean="0"/>
          </a:p>
          <a:p>
            <a:r>
              <a:rPr lang="en-US" dirty="0" smtClean="0"/>
              <a:t>Culture</a:t>
            </a:r>
          </a:p>
          <a:p>
            <a:r>
              <a:rPr lang="en-US" dirty="0" smtClean="0"/>
              <a:t>Politics</a:t>
            </a:r>
            <a:endParaRPr lang="en-US" dirty="0"/>
          </a:p>
        </p:txBody>
      </p:sp>
    </p:spTree>
    <p:extLst>
      <p:ext uri="{BB962C8B-B14F-4D97-AF65-F5344CB8AC3E}">
        <p14:creationId xmlns:p14="http://schemas.microsoft.com/office/powerpoint/2010/main" val="209795642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Society</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r>
              <a:rPr lang="en-US" dirty="0" smtClean="0"/>
              <a:t>Aristotle</a:t>
            </a:r>
            <a:r>
              <a:rPr lang="en-US" dirty="0"/>
              <a:t>: “</a:t>
            </a:r>
            <a:r>
              <a:rPr lang="en-US" dirty="0" err="1"/>
              <a:t>koinōnía</a:t>
            </a:r>
            <a:r>
              <a:rPr lang="en-US" dirty="0"/>
              <a:t> </a:t>
            </a:r>
            <a:r>
              <a:rPr lang="en-US" dirty="0" err="1" smtClean="0"/>
              <a:t>politike</a:t>
            </a:r>
            <a:r>
              <a:rPr lang="en-US" dirty="0" smtClean="0"/>
              <a:t>” (society </a:t>
            </a:r>
            <a:r>
              <a:rPr lang="en-US" dirty="0"/>
              <a:t>apart from family &amp; </a:t>
            </a:r>
            <a:r>
              <a:rPr lang="en-US" dirty="0" smtClean="0"/>
              <a:t>government</a:t>
            </a:r>
            <a:r>
              <a:rPr lang="en-US" dirty="0"/>
              <a:t>)</a:t>
            </a:r>
            <a:endParaRPr lang="en-US" dirty="0" smtClean="0"/>
          </a:p>
          <a:p>
            <a:r>
              <a:rPr lang="en-US" dirty="0" smtClean="0"/>
              <a:t> </a:t>
            </a:r>
            <a:r>
              <a:rPr lang="en-US" dirty="0"/>
              <a:t>Hegel: “</a:t>
            </a:r>
            <a:r>
              <a:rPr lang="en-US" dirty="0" err="1"/>
              <a:t>burgerliche</a:t>
            </a:r>
            <a:r>
              <a:rPr lang="en-US" dirty="0"/>
              <a:t> </a:t>
            </a:r>
            <a:r>
              <a:rPr lang="en-US" dirty="0" err="1"/>
              <a:t>gessellschaft</a:t>
            </a:r>
            <a:r>
              <a:rPr lang="en-US" dirty="0"/>
              <a:t>” </a:t>
            </a:r>
            <a:r>
              <a:rPr lang="en-US" dirty="0" smtClean="0"/>
              <a:t>(citizens’ society)</a:t>
            </a:r>
            <a:endParaRPr lang="en-US" dirty="0"/>
          </a:p>
          <a:p>
            <a:r>
              <a:rPr lang="en-US" dirty="0" smtClean="0"/>
              <a:t>Heller</a:t>
            </a:r>
            <a:r>
              <a:rPr lang="en-US" dirty="0"/>
              <a:t>: </a:t>
            </a:r>
            <a:r>
              <a:rPr lang="en-US" dirty="0" smtClean="0"/>
              <a:t>“mosaic </a:t>
            </a:r>
            <a:r>
              <a:rPr lang="en-US" dirty="0"/>
              <a:t>of identities” </a:t>
            </a:r>
          </a:p>
          <a:p>
            <a:r>
              <a:rPr lang="en-US" dirty="0" err="1" smtClean="0"/>
              <a:t>Habermas</a:t>
            </a:r>
            <a:r>
              <a:rPr lang="en-US" dirty="0"/>
              <a:t>: “communicative action in possibility spaces” </a:t>
            </a:r>
          </a:p>
          <a:p>
            <a:r>
              <a:rPr lang="en-US" dirty="0" err="1" smtClean="0"/>
              <a:t>Bordieau</a:t>
            </a:r>
            <a:r>
              <a:rPr lang="en-US" dirty="0"/>
              <a:t>, Giddens: “media reproduces culture in civil society”</a:t>
            </a:r>
          </a:p>
          <a:p>
            <a:endParaRPr lang="en-US" dirty="0"/>
          </a:p>
        </p:txBody>
      </p:sp>
    </p:spTree>
    <p:extLst>
      <p:ext uri="{BB962C8B-B14F-4D97-AF65-F5344CB8AC3E}">
        <p14:creationId xmlns:p14="http://schemas.microsoft.com/office/powerpoint/2010/main" val="1488588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3"/>
          <p:cNvGrpSpPr/>
          <p:nvPr/>
        </p:nvGrpSpPr>
        <p:grpSpPr>
          <a:xfrm>
            <a:off x="4849217" y="2066209"/>
            <a:ext cx="7685683" cy="7678582"/>
            <a:chOff x="-127000" y="-1109966"/>
            <a:chExt cx="7685682" cy="7678581"/>
          </a:xfrm>
        </p:grpSpPr>
        <p:pic>
          <p:nvPicPr>
            <p:cNvPr id="82" name="pasted-image.png"/>
            <p:cNvPicPr/>
            <p:nvPr/>
          </p:nvPicPr>
          <p:blipFill>
            <a:blip r:embed="rId2">
              <a:extLst/>
            </a:blip>
            <a:srcRect/>
            <a:stretch>
              <a:fillRect/>
            </a:stretch>
          </p:blipFill>
          <p:spPr>
            <a:xfrm>
              <a:off x="0" y="0"/>
              <a:ext cx="7431683" cy="4865347"/>
            </a:xfrm>
            <a:prstGeom prst="rect">
              <a:avLst/>
            </a:prstGeom>
            <a:ln>
              <a:noFill/>
            </a:ln>
            <a:effectLst/>
          </p:spPr>
        </p:pic>
        <p:pic>
          <p:nvPicPr>
            <p:cNvPr id="81" name="Picture 80"/>
            <p:cNvPicPr/>
            <p:nvPr/>
          </p:nvPicPr>
          <p:blipFill>
            <a:blip r:embed="rId3">
              <a:extLst/>
            </a:blip>
            <a:stretch>
              <a:fillRect/>
            </a:stretch>
          </p:blipFill>
          <p:spPr>
            <a:xfrm>
              <a:off x="-127001" y="-1109967"/>
              <a:ext cx="7685684" cy="7678583"/>
            </a:xfrm>
            <a:prstGeom prst="rect">
              <a:avLst/>
            </a:prstGeom>
            <a:effectLst/>
          </p:spPr>
        </p:pic>
      </p:grpSp>
      <p:sp>
        <p:nvSpPr>
          <p:cNvPr id="84" name="Shape 84"/>
          <p:cNvSpPr>
            <a:spLocks noGrp="1"/>
          </p:cNvSpPr>
          <p:nvPr>
            <p:ph type="title"/>
          </p:nvPr>
        </p:nvSpPr>
        <p:spPr>
          <a:xfrm>
            <a:off x="508000" y="793750"/>
            <a:ext cx="11988800" cy="1219200"/>
          </a:xfrm>
          <a:prstGeom prst="rect">
            <a:avLst/>
          </a:prstGeom>
        </p:spPr>
        <p:txBody>
          <a:bodyPr/>
          <a:lstStyle/>
          <a:p>
            <a:pPr lvl="0">
              <a:defRPr sz="1800">
                <a:solidFill>
                  <a:srgbClr val="000000"/>
                </a:solidFill>
              </a:defRPr>
            </a:pPr>
            <a:r>
              <a:rPr sz="7000">
                <a:solidFill>
                  <a:srgbClr val="D93E2B"/>
                </a:solidFill>
              </a:rPr>
              <a:t>Conflict Theory </a:t>
            </a:r>
          </a:p>
        </p:txBody>
      </p:sp>
      <p:sp>
        <p:nvSpPr>
          <p:cNvPr id="85" name="Shape 85"/>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Dysfunctional society</a:t>
            </a:r>
          </a:p>
          <a:p>
            <a:pPr lvl="0">
              <a:defRPr sz="1800">
                <a:solidFill>
                  <a:srgbClr val="000000"/>
                </a:solidFill>
              </a:defRPr>
            </a:pPr>
            <a:r>
              <a:rPr sz="3000">
                <a:solidFill>
                  <a:srgbClr val="414141"/>
                </a:solidFill>
              </a:rPr>
              <a:t>Agency vs. Structure</a:t>
            </a:r>
          </a:p>
          <a:p>
            <a:pPr lvl="0">
              <a:defRPr sz="1800">
                <a:solidFill>
                  <a:srgbClr val="000000"/>
                </a:solidFill>
              </a:defRPr>
            </a:pPr>
            <a:r>
              <a:rPr sz="3000">
                <a:solidFill>
                  <a:srgbClr val="414141"/>
                </a:solidFill>
              </a:rPr>
              <a:t>Legal alternativism</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a:t>
            </a:r>
            <a:endParaRPr lang="en-US" dirty="0"/>
          </a:p>
        </p:txBody>
      </p:sp>
      <p:sp>
        <p:nvSpPr>
          <p:cNvPr id="3" name="Text Placeholder 2"/>
          <p:cNvSpPr>
            <a:spLocks noGrp="1"/>
          </p:cNvSpPr>
          <p:nvPr>
            <p:ph type="body" idx="1"/>
          </p:nvPr>
        </p:nvSpPr>
        <p:spPr>
          <a:xfrm>
            <a:off x="508000" y="2730500"/>
            <a:ext cx="10891520" cy="6350000"/>
          </a:xfrm>
        </p:spPr>
        <p:txBody>
          <a:bodyPr/>
          <a:lstStyle/>
          <a:p>
            <a:r>
              <a:rPr lang="en-US" dirty="0" err="1" smtClean="0"/>
              <a:t>Horkheimer</a:t>
            </a:r>
            <a:r>
              <a:rPr lang="en-US" dirty="0" smtClean="0"/>
              <a:t> &amp; Adorno: </a:t>
            </a:r>
          </a:p>
          <a:p>
            <a:r>
              <a:rPr lang="en-US" dirty="0" smtClean="0"/>
              <a:t>In the </a:t>
            </a:r>
            <a:r>
              <a:rPr lang="en-US" sz="2800" dirty="0" smtClean="0"/>
              <a:t>“culture </a:t>
            </a:r>
            <a:r>
              <a:rPr lang="en-US" sz="2800" dirty="0"/>
              <a:t>industries</a:t>
            </a:r>
            <a:r>
              <a:rPr lang="en-US" sz="2800" dirty="0" smtClean="0"/>
              <a:t>”, </a:t>
            </a:r>
            <a:r>
              <a:rPr lang="en-US" sz="2800" dirty="0"/>
              <a:t>the rise of </a:t>
            </a:r>
            <a:r>
              <a:rPr lang="en-US" sz="2800" dirty="0" smtClean="0"/>
              <a:t>20</a:t>
            </a:r>
            <a:r>
              <a:rPr lang="en-US" sz="2800" baseline="30000" dirty="0" smtClean="0"/>
              <a:t>th</a:t>
            </a:r>
            <a:r>
              <a:rPr lang="en-US" sz="2800" dirty="0" smtClean="0"/>
              <a:t> century large </a:t>
            </a:r>
            <a:r>
              <a:rPr lang="en-US" sz="2800" dirty="0"/>
              <a:t>cultural industry players had created a structured, supply-driven system </a:t>
            </a:r>
            <a:r>
              <a:rPr lang="en-US" sz="2800" dirty="0" smtClean="0"/>
              <a:t>that </a:t>
            </a:r>
            <a:r>
              <a:rPr lang="en-US" sz="2800" dirty="0"/>
              <a:t>“integrates its consumers from above” and was negating the opportunities for individuals and small groups of producers to comprise “a more diverse and pluralistic platform for societal understanding" </a:t>
            </a:r>
            <a:endParaRPr lang="en-US" sz="2800" dirty="0" smtClean="0"/>
          </a:p>
          <a:p>
            <a:r>
              <a:rPr lang="en-US" sz="2800" dirty="0"/>
              <a:t>R</a:t>
            </a:r>
            <a:r>
              <a:rPr lang="en-US" sz="2800" dirty="0" smtClean="0"/>
              <a:t>esearching </a:t>
            </a:r>
            <a:r>
              <a:rPr lang="en-US" sz="2800" dirty="0"/>
              <a:t>the development of public policy should include not just an examination of the actors' behavior, but also an exploration of the value systems upon which the actions were based </a:t>
            </a:r>
          </a:p>
        </p:txBody>
      </p:sp>
    </p:spTree>
    <p:extLst>
      <p:ext uri="{BB962C8B-B14F-4D97-AF65-F5344CB8AC3E}">
        <p14:creationId xmlns:p14="http://schemas.microsoft.com/office/powerpoint/2010/main" val="5217442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9"/>
          <p:cNvGrpSpPr/>
          <p:nvPr/>
        </p:nvGrpSpPr>
        <p:grpSpPr>
          <a:xfrm>
            <a:off x="6807213" y="2976714"/>
            <a:ext cx="5118087" cy="5857572"/>
            <a:chOff x="-127000" y="-88899"/>
            <a:chExt cx="5118086" cy="5857570"/>
          </a:xfrm>
        </p:grpSpPr>
        <p:pic>
          <p:nvPicPr>
            <p:cNvPr id="88" name="Screen Shot 2014-06-22 at 1.47.35 PM.png"/>
            <p:cNvPicPr/>
            <p:nvPr/>
          </p:nvPicPr>
          <p:blipFill>
            <a:blip r:embed="rId2">
              <a:extLst/>
            </a:blip>
            <a:srcRect l="46529" r="3184"/>
            <a:stretch>
              <a:fillRect/>
            </a:stretch>
          </p:blipFill>
          <p:spPr>
            <a:xfrm>
              <a:off x="0" y="0"/>
              <a:ext cx="4864087" cy="5527371"/>
            </a:xfrm>
            <a:prstGeom prst="rect">
              <a:avLst/>
            </a:prstGeom>
            <a:ln>
              <a:noFill/>
            </a:ln>
            <a:effectLst/>
          </p:spPr>
        </p:pic>
        <p:pic>
          <p:nvPicPr>
            <p:cNvPr id="87" name="Picture 86"/>
            <p:cNvPicPr/>
            <p:nvPr/>
          </p:nvPicPr>
          <p:blipFill>
            <a:blip r:embed="rId3">
              <a:extLst/>
            </a:blip>
            <a:stretch>
              <a:fillRect/>
            </a:stretch>
          </p:blipFill>
          <p:spPr>
            <a:xfrm>
              <a:off x="-127000" y="-88900"/>
              <a:ext cx="5118087" cy="5857571"/>
            </a:xfrm>
            <a:prstGeom prst="rect">
              <a:avLst/>
            </a:prstGeom>
            <a:effectLst/>
          </p:spPr>
        </p:pic>
      </p:grpSp>
      <p:sp>
        <p:nvSpPr>
          <p:cNvPr id="90" name="Shape 9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The Public Sphere</a:t>
            </a:r>
          </a:p>
        </p:txBody>
      </p:sp>
      <p:pic>
        <p:nvPicPr>
          <p:cNvPr id="91" name="Screen Shot 2014-06-22 at 1.48.49 PM.png"/>
          <p:cNvPicPr/>
          <p:nvPr/>
        </p:nvPicPr>
        <p:blipFill>
          <a:blip r:embed="rId4">
            <a:extLst/>
          </a:blip>
          <a:stretch>
            <a:fillRect/>
          </a:stretch>
        </p:blipFill>
        <p:spPr>
          <a:xfrm>
            <a:off x="1161277" y="3201068"/>
            <a:ext cx="4064916" cy="512532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9"/>
          <p:cNvGrpSpPr/>
          <p:nvPr/>
        </p:nvGrpSpPr>
        <p:grpSpPr>
          <a:xfrm>
            <a:off x="6692900" y="2565400"/>
            <a:ext cx="5842000" cy="6680200"/>
            <a:chOff x="-127000" y="-88900"/>
            <a:chExt cx="5842000" cy="6680200"/>
          </a:xfrm>
        </p:grpSpPr>
        <p:pic>
          <p:nvPicPr>
            <p:cNvPr id="48" name="Screen Shot 2014-06-22 at 1.12.25 PM.png"/>
            <p:cNvPicPr/>
            <p:nvPr/>
          </p:nvPicPr>
          <p:blipFill>
            <a:blip r:embed="rId2">
              <a:extLst/>
            </a:blip>
            <a:srcRect l="1045" r="1045"/>
            <a:stretch>
              <a:fillRect/>
            </a:stretch>
          </p:blipFill>
          <p:spPr>
            <a:xfrm>
              <a:off x="0" y="0"/>
              <a:ext cx="5588000" cy="6350000"/>
            </a:xfrm>
            <a:prstGeom prst="rect">
              <a:avLst/>
            </a:prstGeom>
            <a:ln>
              <a:noFill/>
            </a:ln>
            <a:effectLst/>
          </p:spPr>
        </p:pic>
        <p:pic>
          <p:nvPicPr>
            <p:cNvPr id="47" name="Picture 46"/>
            <p:cNvPicPr/>
            <p:nvPr/>
          </p:nvPicPr>
          <p:blipFill>
            <a:blip r:embed="rId3">
              <a:extLst/>
            </a:blip>
            <a:stretch>
              <a:fillRect/>
            </a:stretch>
          </p:blipFill>
          <p:spPr>
            <a:xfrm>
              <a:off x="-127000" y="-88900"/>
              <a:ext cx="5842000" cy="6680200"/>
            </a:xfrm>
            <a:prstGeom prst="rect">
              <a:avLst/>
            </a:prstGeom>
            <a:effectLst/>
          </p:spPr>
        </p:pic>
      </p:grpSp>
      <p:sp>
        <p:nvSpPr>
          <p:cNvPr id="50" name="Shape 50"/>
          <p:cNvSpPr>
            <a:spLocks noGrp="1"/>
          </p:cNvSpPr>
          <p:nvPr>
            <p:ph type="title"/>
          </p:nvPr>
        </p:nvSpPr>
        <p:spPr>
          <a:xfrm>
            <a:off x="508000" y="793750"/>
            <a:ext cx="11988800" cy="1219200"/>
          </a:xfrm>
          <a:prstGeom prst="rect">
            <a:avLst/>
          </a:prstGeom>
        </p:spPr>
        <p:txBody>
          <a:bodyPr/>
          <a:lstStyle/>
          <a:p>
            <a:pPr lvl="0">
              <a:defRPr sz="1800">
                <a:solidFill>
                  <a:srgbClr val="000000"/>
                </a:solidFill>
              </a:defRPr>
            </a:pPr>
            <a:r>
              <a:rPr sz="7000">
                <a:solidFill>
                  <a:srgbClr val="D93E2B"/>
                </a:solidFill>
              </a:rPr>
              <a:t>Natural Law</a:t>
            </a:r>
          </a:p>
        </p:txBody>
      </p:sp>
      <p:sp>
        <p:nvSpPr>
          <p:cNvPr id="51" name="Shape 51"/>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Structure of Nature </a:t>
            </a:r>
          </a:p>
          <a:p>
            <a:pPr lvl="0">
              <a:defRPr sz="1800">
                <a:solidFill>
                  <a:srgbClr val="000000"/>
                </a:solidFill>
              </a:defRPr>
            </a:pPr>
            <a:r>
              <a:rPr sz="3000">
                <a:solidFill>
                  <a:srgbClr val="414141"/>
                </a:solidFill>
              </a:rPr>
              <a:t>All living things seek utility</a:t>
            </a:r>
          </a:p>
          <a:p>
            <a:pPr lvl="0">
              <a:defRPr sz="1800">
                <a:solidFill>
                  <a:srgbClr val="000000"/>
                </a:solidFill>
              </a:defRPr>
            </a:pPr>
            <a:r>
              <a:rPr sz="3000">
                <a:solidFill>
                  <a:srgbClr val="414141"/>
                </a:solidFill>
              </a:rPr>
              <a:t>Nurture (Rationality)</a:t>
            </a:r>
          </a:p>
          <a:p>
            <a:pPr lvl="0">
              <a:defRPr sz="1800">
                <a:solidFill>
                  <a:srgbClr val="000000"/>
                </a:solidFill>
              </a:defRPr>
            </a:pPr>
            <a:r>
              <a:rPr sz="3000">
                <a:solidFill>
                  <a:srgbClr val="414141"/>
                </a:solidFill>
              </a:rPr>
              <a:t>Communication</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 Sphere</a:t>
            </a:r>
            <a:endParaRPr lang="en-US" dirty="0"/>
          </a:p>
        </p:txBody>
      </p:sp>
      <p:sp>
        <p:nvSpPr>
          <p:cNvPr id="3" name="Text Placeholder 2"/>
          <p:cNvSpPr>
            <a:spLocks noGrp="1"/>
          </p:cNvSpPr>
          <p:nvPr>
            <p:ph type="body" idx="1"/>
          </p:nvPr>
        </p:nvSpPr>
        <p:spPr>
          <a:xfrm>
            <a:off x="508000" y="2730500"/>
            <a:ext cx="11562080" cy="6350000"/>
          </a:xfrm>
        </p:spPr>
        <p:txBody>
          <a:bodyPr/>
          <a:lstStyle/>
          <a:p>
            <a:r>
              <a:rPr lang="en-US" dirty="0"/>
              <a:t>a participatory bourgeois public sphere of real discourse among equals that transformed into a site of spectator politics manipulated by elites who took control of the medium </a:t>
            </a:r>
            <a:endParaRPr lang="en-US" dirty="0" smtClean="0"/>
          </a:p>
          <a:p>
            <a:r>
              <a:rPr lang="en-US" dirty="0" smtClean="0"/>
              <a:t>the </a:t>
            </a:r>
            <a:r>
              <a:rPr lang="en-US" dirty="0"/>
              <a:t>public sphere merged the private concerns of literate individuals regarding family and social integration with the larger public concerns of society </a:t>
            </a:r>
            <a:endParaRPr lang="en-US" dirty="0" smtClean="0"/>
          </a:p>
          <a:p>
            <a:r>
              <a:rPr lang="en-US" dirty="0"/>
              <a:t>presented in spaces reserved for open discourse among citizens and delineated through argumentative discourse intended to identify and prioritize interests for the common good. Individuals could inform and influence public opinion, even if it was in opposition to the current political status quo. </a:t>
            </a:r>
            <a:endParaRPr lang="en-US" dirty="0" smtClean="0"/>
          </a:p>
          <a:p>
            <a:endParaRPr lang="en-US" dirty="0" smtClean="0"/>
          </a:p>
          <a:p>
            <a:endParaRPr lang="en-US" dirty="0"/>
          </a:p>
        </p:txBody>
      </p:sp>
    </p:spTree>
    <p:extLst>
      <p:ext uri="{BB962C8B-B14F-4D97-AF65-F5344CB8AC3E}">
        <p14:creationId xmlns:p14="http://schemas.microsoft.com/office/powerpoint/2010/main" val="3814734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5"/>
          <p:cNvGrpSpPr/>
          <p:nvPr/>
        </p:nvGrpSpPr>
        <p:grpSpPr>
          <a:xfrm>
            <a:off x="5786771" y="2178050"/>
            <a:ext cx="6673332" cy="7624895"/>
            <a:chOff x="-127000" y="-1403190"/>
            <a:chExt cx="6673331" cy="7624894"/>
          </a:xfrm>
        </p:grpSpPr>
        <p:pic>
          <p:nvPicPr>
            <p:cNvPr id="94" name="Screen Shot 2014-06-22 at 1.30.35 PM.png"/>
            <p:cNvPicPr/>
            <p:nvPr/>
          </p:nvPicPr>
          <p:blipFill>
            <a:blip r:embed="rId2">
              <a:extLst/>
            </a:blip>
            <a:srcRect/>
            <a:stretch>
              <a:fillRect/>
            </a:stretch>
          </p:blipFill>
          <p:spPr>
            <a:xfrm>
              <a:off x="0" y="0"/>
              <a:ext cx="6419331" cy="4666114"/>
            </a:xfrm>
            <a:prstGeom prst="rect">
              <a:avLst/>
            </a:prstGeom>
            <a:ln>
              <a:noFill/>
            </a:ln>
            <a:effectLst/>
          </p:spPr>
        </p:pic>
        <p:pic>
          <p:nvPicPr>
            <p:cNvPr id="93" name="Picture 92"/>
            <p:cNvPicPr/>
            <p:nvPr/>
          </p:nvPicPr>
          <p:blipFill>
            <a:blip r:embed="rId3">
              <a:extLst/>
            </a:blip>
            <a:stretch>
              <a:fillRect/>
            </a:stretch>
          </p:blipFill>
          <p:spPr>
            <a:xfrm>
              <a:off x="-127001" y="-1403191"/>
              <a:ext cx="6673333" cy="7624896"/>
            </a:xfrm>
            <a:prstGeom prst="rect">
              <a:avLst/>
            </a:prstGeom>
            <a:effectLst/>
          </p:spPr>
        </p:pic>
      </p:grpSp>
      <p:sp>
        <p:nvSpPr>
          <p:cNvPr id="96" name="Shape 9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Alternative Press</a:t>
            </a:r>
          </a:p>
        </p:txBody>
      </p:sp>
      <p:sp>
        <p:nvSpPr>
          <p:cNvPr id="97" name="Shape 97"/>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Activist media</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Sphere</a:t>
            </a:r>
            <a:endParaRPr lang="en-US" dirty="0"/>
          </a:p>
        </p:txBody>
      </p:sp>
      <p:sp>
        <p:nvSpPr>
          <p:cNvPr id="3" name="Text Placeholder 2"/>
          <p:cNvSpPr>
            <a:spLocks noGrp="1"/>
          </p:cNvSpPr>
          <p:nvPr>
            <p:ph type="body" idx="1"/>
          </p:nvPr>
        </p:nvSpPr>
        <p:spPr>
          <a:xfrm>
            <a:off x="508000" y="2730500"/>
            <a:ext cx="11135360" cy="6350000"/>
          </a:xfrm>
        </p:spPr>
        <p:txBody>
          <a:bodyPr/>
          <a:lstStyle/>
          <a:p>
            <a:r>
              <a:rPr lang="en-US" dirty="0"/>
              <a:t>T</a:t>
            </a:r>
            <a:r>
              <a:rPr lang="en-US" dirty="0" smtClean="0"/>
              <a:t>he </a:t>
            </a:r>
            <a:r>
              <a:rPr lang="en-US" dirty="0"/>
              <a:t>degradation of the public sphere began in the late 19th century concurrent with the societal transition to a system marked by merging economic and political forces, the decline of the individual, and the manipulation of the culture industries </a:t>
            </a:r>
          </a:p>
        </p:txBody>
      </p:sp>
    </p:spTree>
    <p:extLst>
      <p:ext uri="{BB962C8B-B14F-4D97-AF65-F5344CB8AC3E}">
        <p14:creationId xmlns:p14="http://schemas.microsoft.com/office/powerpoint/2010/main" val="145091653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1"/>
          <p:cNvGrpSpPr/>
          <p:nvPr/>
        </p:nvGrpSpPr>
        <p:grpSpPr>
          <a:xfrm>
            <a:off x="6692900" y="2565400"/>
            <a:ext cx="5842000" cy="6680200"/>
            <a:chOff x="-127000" y="-88900"/>
            <a:chExt cx="5842000" cy="6680200"/>
          </a:xfrm>
        </p:grpSpPr>
        <p:pic>
          <p:nvPicPr>
            <p:cNvPr id="100" name="Screen Shot 2014-06-22 at 11.59.47 AM.png"/>
            <p:cNvPicPr/>
            <p:nvPr/>
          </p:nvPicPr>
          <p:blipFill>
            <a:blip r:embed="rId2">
              <a:extLst/>
            </a:blip>
            <a:srcRect l="6767" r="6767"/>
            <a:stretch>
              <a:fillRect/>
            </a:stretch>
          </p:blipFill>
          <p:spPr>
            <a:xfrm>
              <a:off x="0" y="0"/>
              <a:ext cx="5588000" cy="6350000"/>
            </a:xfrm>
            <a:prstGeom prst="rect">
              <a:avLst/>
            </a:prstGeom>
            <a:ln>
              <a:noFill/>
            </a:ln>
            <a:effectLst/>
          </p:spPr>
        </p:pic>
        <p:pic>
          <p:nvPicPr>
            <p:cNvPr id="99" name="Picture 98"/>
            <p:cNvPicPr/>
            <p:nvPr/>
          </p:nvPicPr>
          <p:blipFill>
            <a:blip r:embed="rId3">
              <a:extLst/>
            </a:blip>
            <a:stretch>
              <a:fillRect/>
            </a:stretch>
          </p:blipFill>
          <p:spPr>
            <a:xfrm>
              <a:off x="-127000" y="-88900"/>
              <a:ext cx="5842000" cy="6680200"/>
            </a:xfrm>
            <a:prstGeom prst="rect">
              <a:avLst/>
            </a:prstGeom>
            <a:effectLst/>
          </p:spPr>
        </p:pic>
      </p:grpSp>
      <p:sp>
        <p:nvSpPr>
          <p:cNvPr id="102" name="Shape 10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Re-Feudalization</a:t>
            </a:r>
          </a:p>
        </p:txBody>
      </p:sp>
      <p:sp>
        <p:nvSpPr>
          <p:cNvPr id="103" name="Shape 103"/>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Newspaper conglomerates</a:t>
            </a:r>
          </a:p>
          <a:p>
            <a:pPr lvl="0">
              <a:defRPr sz="1800">
                <a:solidFill>
                  <a:srgbClr val="000000"/>
                </a:solidFill>
              </a:defRPr>
            </a:pPr>
            <a:r>
              <a:rPr sz="3000">
                <a:solidFill>
                  <a:srgbClr val="414141"/>
                </a:solidFill>
              </a:rPr>
              <a:t>Politicization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z="6600" dirty="0" smtClean="0"/>
              <a:t>Public</a:t>
            </a:r>
            <a:r>
              <a:rPr lang="en-US" dirty="0" smtClean="0"/>
              <a:t> Sphere</a:t>
            </a:r>
            <a:endParaRPr lang="en-US" dirty="0"/>
          </a:p>
        </p:txBody>
      </p:sp>
      <p:sp>
        <p:nvSpPr>
          <p:cNvPr id="3" name="Content Placeholder 2"/>
          <p:cNvSpPr>
            <a:spLocks noGrp="1"/>
          </p:cNvSpPr>
          <p:nvPr>
            <p:ph idx="1"/>
          </p:nvPr>
        </p:nvSpPr>
        <p:spPr/>
        <p:txBody>
          <a:bodyPr>
            <a:normAutofit/>
          </a:bodyPr>
          <a:lstStyle/>
          <a:p>
            <a:endParaRPr lang="en-US" dirty="0"/>
          </a:p>
          <a:p>
            <a:r>
              <a:rPr lang="en-US" dirty="0" err="1"/>
              <a:t>Habermas</a:t>
            </a:r>
            <a:r>
              <a:rPr lang="en-US" dirty="0"/>
              <a:t>: “forum for culture and politics co-opted” </a:t>
            </a:r>
          </a:p>
          <a:p>
            <a:r>
              <a:rPr lang="en-US" dirty="0" smtClean="0"/>
              <a:t>Edwards</a:t>
            </a:r>
            <a:r>
              <a:rPr lang="en-US" dirty="0"/>
              <a:t>: “multiple public spheres” </a:t>
            </a:r>
          </a:p>
          <a:p>
            <a:r>
              <a:rPr lang="en-US" dirty="0" smtClean="0"/>
              <a:t>Fraser</a:t>
            </a:r>
            <a:r>
              <a:rPr lang="en-US" dirty="0"/>
              <a:t>: “issues of class &amp; gender” </a:t>
            </a:r>
          </a:p>
          <a:p>
            <a:r>
              <a:rPr lang="en-US" dirty="0" err="1" smtClean="0"/>
              <a:t>Foucalt</a:t>
            </a:r>
            <a:r>
              <a:rPr lang="en-US" dirty="0"/>
              <a:t>: “multidirectional power generation from discourse</a:t>
            </a:r>
            <a:r>
              <a:rPr lang="en-US" dirty="0" smtClean="0"/>
              <a:t>” </a:t>
            </a:r>
          </a:p>
          <a:p>
            <a:r>
              <a:rPr lang="en-US" dirty="0" err="1" smtClean="0"/>
              <a:t>Herbst</a:t>
            </a:r>
            <a:r>
              <a:rPr lang="en-US" dirty="0"/>
              <a:t>: “mobilize political resources”</a:t>
            </a:r>
          </a:p>
          <a:p>
            <a:endParaRPr lang="en-US" dirty="0"/>
          </a:p>
        </p:txBody>
      </p:sp>
    </p:spTree>
    <p:extLst>
      <p:ext uri="{BB962C8B-B14F-4D97-AF65-F5344CB8AC3E}">
        <p14:creationId xmlns:p14="http://schemas.microsoft.com/office/powerpoint/2010/main" val="246429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698500" y="673100"/>
            <a:ext cx="11988800" cy="1219200"/>
          </a:xfrm>
          <a:prstGeom prst="rect">
            <a:avLst/>
          </a:prstGeom>
        </p:spPr>
        <p:txBody>
          <a:bodyPr/>
          <a:lstStyle/>
          <a:p>
            <a:pPr lvl="0">
              <a:defRPr sz="1800">
                <a:solidFill>
                  <a:srgbClr val="000000"/>
                </a:solidFill>
              </a:defRPr>
            </a:pPr>
            <a:r>
              <a:rPr sz="7000">
                <a:solidFill>
                  <a:srgbClr val="D93E2B"/>
                </a:solidFill>
              </a:rPr>
              <a:t>Radio</a:t>
            </a:r>
          </a:p>
        </p:txBody>
      </p:sp>
      <p:pic>
        <p:nvPicPr>
          <p:cNvPr id="106" name="pasted-image.png"/>
          <p:cNvPicPr/>
          <p:nvPr/>
        </p:nvPicPr>
        <p:blipFill>
          <a:blip r:embed="rId2">
            <a:extLst/>
          </a:blip>
          <a:stretch>
            <a:fillRect/>
          </a:stretch>
        </p:blipFill>
        <p:spPr>
          <a:xfrm>
            <a:off x="3644704" y="2709924"/>
            <a:ext cx="5828824" cy="720203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Television</a:t>
            </a:r>
          </a:p>
        </p:txBody>
      </p:sp>
      <p:sp>
        <p:nvSpPr>
          <p:cNvPr id="112" name="Shape 112"/>
          <p:cNvSpPr/>
          <p:nvPr/>
        </p:nvSpPr>
        <p:spPr>
          <a:xfrm>
            <a:off x="841395" y="8031737"/>
            <a:ext cx="11322010"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2"/>
              </a:defRPr>
            </a:lvl1pPr>
          </a:lstStyle>
          <a:p>
            <a:pPr lvl="0">
              <a:defRPr sz="1800" u="none">
                <a:solidFill>
                  <a:srgbClr val="000000"/>
                </a:solidFill>
              </a:defRPr>
            </a:pPr>
            <a:r>
              <a:rPr sz="2400" u="sng" dirty="0">
                <a:solidFill>
                  <a:srgbClr val="414141"/>
                </a:solidFill>
                <a:hlinkClick r:id="rId2"/>
              </a:rPr>
              <a:t>https://www.youtube.com/watch?feature=player_detailpage&amp;v=6PXORQE5-CY</a:t>
            </a:r>
            <a:endParaRPr sz="2400" u="sng" dirty="0">
              <a:solidFill>
                <a:srgbClr val="414141"/>
              </a:solidFill>
              <a:hlinkClick r:id="rId2"/>
            </a:endParaRPr>
          </a:p>
        </p:txBody>
      </p:sp>
      <p:pic>
        <p:nvPicPr>
          <p:cNvPr id="113" name="Screen Shot 2014-06-23 at 8.43.55 AM.png">
            <a:hlinkClick r:id="rId2"/>
          </p:cNvPr>
          <p:cNvPicPr/>
          <p:nvPr/>
        </p:nvPicPr>
        <p:blipFill>
          <a:blip r:embed="rId3">
            <a:extLst/>
          </a:blip>
          <a:stretch>
            <a:fillRect/>
          </a:stretch>
        </p:blipFill>
        <p:spPr>
          <a:xfrm>
            <a:off x="1952079" y="2519560"/>
            <a:ext cx="8318501" cy="52197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20"/>
          <p:cNvGrpSpPr/>
          <p:nvPr/>
        </p:nvGrpSpPr>
        <p:grpSpPr>
          <a:xfrm>
            <a:off x="5489955" y="2628899"/>
            <a:ext cx="6054345" cy="6921501"/>
            <a:chOff x="-127000" y="-88900"/>
            <a:chExt cx="6054344" cy="6921500"/>
          </a:xfrm>
        </p:grpSpPr>
        <p:pic>
          <p:nvPicPr>
            <p:cNvPr id="119" name="Screen Shot 2014-06-22 at 1.38.07 PM.png"/>
            <p:cNvPicPr/>
            <p:nvPr/>
          </p:nvPicPr>
          <p:blipFill>
            <a:blip r:embed="rId2">
              <a:extLst/>
            </a:blip>
            <a:srcRect t="513" b="513"/>
            <a:stretch>
              <a:fillRect/>
            </a:stretch>
          </p:blipFill>
          <p:spPr>
            <a:xfrm>
              <a:off x="0" y="0"/>
              <a:ext cx="5800345" cy="6591300"/>
            </a:xfrm>
            <a:prstGeom prst="rect">
              <a:avLst/>
            </a:prstGeom>
            <a:ln>
              <a:noFill/>
            </a:ln>
            <a:effectLst/>
          </p:spPr>
        </p:pic>
        <p:pic>
          <p:nvPicPr>
            <p:cNvPr id="118" name="Picture 117"/>
            <p:cNvPicPr/>
            <p:nvPr/>
          </p:nvPicPr>
          <p:blipFill>
            <a:blip r:embed="rId3">
              <a:extLst/>
            </a:blip>
            <a:stretch>
              <a:fillRect/>
            </a:stretch>
          </p:blipFill>
          <p:spPr>
            <a:xfrm>
              <a:off x="-127000" y="-88900"/>
              <a:ext cx="6054344" cy="6921500"/>
            </a:xfrm>
            <a:prstGeom prst="rect">
              <a:avLst/>
            </a:prstGeom>
            <a:effectLst/>
          </p:spPr>
        </p:pic>
      </p:grpSp>
      <p:sp>
        <p:nvSpPr>
          <p:cNvPr id="121" name="Shape 12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Terrestrial Paradigm</a:t>
            </a:r>
          </a:p>
        </p:txBody>
      </p:sp>
      <p:sp>
        <p:nvSpPr>
          <p:cNvPr id="122" name="Shape 122"/>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Public Service</a:t>
            </a:r>
          </a:p>
          <a:p>
            <a:pPr lvl="0">
              <a:defRPr sz="1800">
                <a:solidFill>
                  <a:srgbClr val="000000"/>
                </a:solidFill>
              </a:defRPr>
            </a:pPr>
            <a:r>
              <a:rPr sz="3000">
                <a:solidFill>
                  <a:srgbClr val="414141"/>
                </a:solidFill>
              </a:rPr>
              <a:t>Commercial</a:t>
            </a:r>
          </a:p>
          <a:p>
            <a:pPr lvl="0">
              <a:defRPr sz="1800">
                <a:solidFill>
                  <a:srgbClr val="000000"/>
                </a:solidFill>
              </a:defRPr>
            </a:pPr>
            <a:r>
              <a:rPr sz="3000">
                <a:solidFill>
                  <a:srgbClr val="414141"/>
                </a:solidFill>
              </a:rPr>
              <a:t>Alternative</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6"/>
          <p:cNvGrpSpPr/>
          <p:nvPr/>
        </p:nvGrpSpPr>
        <p:grpSpPr>
          <a:xfrm>
            <a:off x="6036056" y="2365375"/>
            <a:ext cx="6194044" cy="7080251"/>
            <a:chOff x="-126999" y="-521829"/>
            <a:chExt cx="6194043" cy="7080250"/>
          </a:xfrm>
        </p:grpSpPr>
        <p:pic>
          <p:nvPicPr>
            <p:cNvPr id="125" name="Screen Shot 2014-06-22 at 11.45.02 AM.png"/>
            <p:cNvPicPr/>
            <p:nvPr/>
          </p:nvPicPr>
          <p:blipFill>
            <a:blip r:embed="rId2">
              <a:extLst/>
            </a:blip>
            <a:srcRect l="1766" r="1766"/>
            <a:stretch>
              <a:fillRect/>
            </a:stretch>
          </p:blipFill>
          <p:spPr>
            <a:xfrm>
              <a:off x="0" y="0"/>
              <a:ext cx="5940045" cy="5884192"/>
            </a:xfrm>
            <a:prstGeom prst="rect">
              <a:avLst/>
            </a:prstGeom>
            <a:ln>
              <a:noFill/>
            </a:ln>
            <a:effectLst/>
          </p:spPr>
        </p:pic>
        <p:pic>
          <p:nvPicPr>
            <p:cNvPr id="124" name="Picture 123"/>
            <p:cNvPicPr/>
            <p:nvPr/>
          </p:nvPicPr>
          <p:blipFill>
            <a:blip r:embed="rId3">
              <a:extLst/>
            </a:blip>
            <a:stretch>
              <a:fillRect/>
            </a:stretch>
          </p:blipFill>
          <p:spPr>
            <a:xfrm>
              <a:off x="-127000" y="-521830"/>
              <a:ext cx="6194044" cy="7080251"/>
            </a:xfrm>
            <a:prstGeom prst="rect">
              <a:avLst/>
            </a:prstGeom>
            <a:effectLst/>
          </p:spPr>
        </p:pic>
      </p:grpSp>
      <p:sp>
        <p:nvSpPr>
          <p:cNvPr id="127" name="Shape 127"/>
          <p:cNvSpPr>
            <a:spLocks noGrp="1"/>
          </p:cNvSpPr>
          <p:nvPr>
            <p:ph type="title"/>
          </p:nvPr>
        </p:nvSpPr>
        <p:spPr>
          <a:xfrm>
            <a:off x="508000" y="793750"/>
            <a:ext cx="11988800" cy="1219200"/>
          </a:xfrm>
          <a:prstGeom prst="rect">
            <a:avLst/>
          </a:prstGeom>
        </p:spPr>
        <p:txBody>
          <a:bodyPr/>
          <a:lstStyle/>
          <a:p>
            <a:pPr lvl="0">
              <a:defRPr sz="1800">
                <a:solidFill>
                  <a:srgbClr val="000000"/>
                </a:solidFill>
              </a:defRPr>
            </a:pPr>
            <a:r>
              <a:rPr sz="7000">
                <a:solidFill>
                  <a:srgbClr val="D93E2B"/>
                </a:solidFill>
              </a:rPr>
              <a:t>Re-Feudalization II</a:t>
            </a:r>
          </a:p>
        </p:txBody>
      </p:sp>
      <p:sp>
        <p:nvSpPr>
          <p:cNvPr id="128" name="Shape 128"/>
          <p:cNvSpPr>
            <a:spLocks noGrp="1"/>
          </p:cNvSpPr>
          <p:nvPr>
            <p:ph type="body" idx="1"/>
          </p:nvPr>
        </p:nvSpPr>
        <p:spPr>
          <a:xfrm>
            <a:off x="406400" y="2844800"/>
            <a:ext cx="5816600" cy="6350000"/>
          </a:xfrm>
          <a:prstGeom prst="rect">
            <a:avLst/>
          </a:prstGeom>
        </p:spPr>
        <p:txBody>
          <a:bodyPr/>
          <a:lstStyle/>
          <a:p>
            <a:pPr lvl="0">
              <a:defRPr sz="1800">
                <a:solidFill>
                  <a:srgbClr val="000000"/>
                </a:solidFill>
              </a:defRPr>
            </a:pPr>
            <a:r>
              <a:rPr sz="3000">
                <a:solidFill>
                  <a:srgbClr val="414141"/>
                </a:solidFill>
              </a:rPr>
              <a:t>Policy issues</a:t>
            </a:r>
          </a:p>
          <a:p>
            <a:pPr lvl="0">
              <a:defRPr sz="1800">
                <a:solidFill>
                  <a:srgbClr val="000000"/>
                </a:solidFill>
              </a:defRPr>
            </a:pPr>
            <a:r>
              <a:rPr sz="3000">
                <a:solidFill>
                  <a:srgbClr val="414141"/>
                </a:solidFill>
              </a:rPr>
              <a:t>Commercial conglomerates</a:t>
            </a:r>
          </a:p>
          <a:p>
            <a:pPr lvl="0">
              <a:defRPr sz="1800">
                <a:solidFill>
                  <a:srgbClr val="000000"/>
                </a:solidFill>
              </a:defRPr>
            </a:pPr>
            <a:r>
              <a:rPr sz="3000">
                <a:solidFill>
                  <a:srgbClr val="414141"/>
                </a:solidFill>
              </a:rPr>
              <a:t>Alternatives struggle</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lvl1pPr>
              <a:defRPr sz="6300"/>
            </a:lvl1pPr>
          </a:lstStyle>
          <a:p>
            <a:pPr lvl="0">
              <a:defRPr sz="1800">
                <a:solidFill>
                  <a:srgbClr val="000000"/>
                </a:solidFill>
              </a:defRPr>
            </a:pPr>
            <a:r>
              <a:rPr sz="6300" dirty="0">
                <a:solidFill>
                  <a:srgbClr val="D93E2B"/>
                </a:solidFill>
              </a:rPr>
              <a:t>IP - The Great Liberator?</a:t>
            </a:r>
          </a:p>
        </p:txBody>
      </p:sp>
      <p:sp>
        <p:nvSpPr>
          <p:cNvPr id="131" name="Shape 131"/>
          <p:cNvSpPr>
            <a:spLocks noGrp="1"/>
          </p:cNvSpPr>
          <p:nvPr>
            <p:ph type="body" idx="1"/>
          </p:nvPr>
        </p:nvSpPr>
        <p:spPr>
          <a:prstGeom prst="rect">
            <a:avLst/>
          </a:prstGeom>
        </p:spPr>
        <p:txBody>
          <a:bodyPr/>
          <a:lstStyle/>
          <a:p>
            <a:pPr lvl="0">
              <a:defRPr sz="1800">
                <a:solidFill>
                  <a:srgbClr val="000000"/>
                </a:solidFill>
              </a:defRPr>
            </a:pPr>
            <a:r>
              <a:rPr sz="3000" dirty="0">
                <a:solidFill>
                  <a:srgbClr val="414141"/>
                </a:solidFill>
              </a:rPr>
              <a:t>One-to-many revolution</a:t>
            </a:r>
          </a:p>
          <a:p>
            <a:pPr lvl="0">
              <a:defRPr sz="1800">
                <a:solidFill>
                  <a:srgbClr val="000000"/>
                </a:solidFill>
              </a:defRPr>
            </a:pPr>
            <a:r>
              <a:rPr sz="3000" dirty="0">
                <a:solidFill>
                  <a:srgbClr val="414141"/>
                </a:solidFill>
              </a:rPr>
              <a:t>low barriers to entry</a:t>
            </a:r>
          </a:p>
          <a:p>
            <a:pPr lvl="0">
              <a:defRPr sz="1800">
                <a:solidFill>
                  <a:srgbClr val="000000"/>
                </a:solidFill>
              </a:defRPr>
            </a:pPr>
            <a:r>
              <a:rPr sz="3000" dirty="0">
                <a:solidFill>
                  <a:srgbClr val="414141"/>
                </a:solidFill>
              </a:rPr>
              <a:t>virtual democracy</a:t>
            </a:r>
          </a:p>
        </p:txBody>
      </p:sp>
      <p:pic>
        <p:nvPicPr>
          <p:cNvPr id="132" name="Screen Shot 2014-06-22 at 6.55.34 PM.png"/>
          <p:cNvPicPr/>
          <p:nvPr/>
        </p:nvPicPr>
        <p:blipFill>
          <a:blip r:embed="rId2">
            <a:extLst/>
          </a:blip>
          <a:stretch>
            <a:fillRect/>
          </a:stretch>
        </p:blipFill>
        <p:spPr>
          <a:xfrm>
            <a:off x="5561260" y="2764581"/>
            <a:ext cx="6794501" cy="51181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endParaRPr lang="en-US" dirty="0"/>
          </a:p>
        </p:txBody>
      </p:sp>
      <p:sp>
        <p:nvSpPr>
          <p:cNvPr id="3" name="Content Placeholder 2"/>
          <p:cNvSpPr>
            <a:spLocks noGrp="1"/>
          </p:cNvSpPr>
          <p:nvPr>
            <p:ph idx="1"/>
          </p:nvPr>
        </p:nvSpPr>
        <p:spPr/>
        <p:txBody>
          <a:bodyPr/>
          <a:lstStyle/>
          <a:p>
            <a:r>
              <a:rPr lang="en-US" sz="2800" dirty="0" smtClean="0"/>
              <a:t>What does it mean to be human?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217" y="4203931"/>
            <a:ext cx="4774988" cy="3581242"/>
          </a:xfrm>
          <a:prstGeom prst="rect">
            <a:avLst/>
          </a:prstGeom>
        </p:spPr>
      </p:pic>
      <p:sp>
        <p:nvSpPr>
          <p:cNvPr id="5" name="TextBox 4"/>
          <p:cNvSpPr txBox="1"/>
          <p:nvPr/>
        </p:nvSpPr>
        <p:spPr>
          <a:xfrm>
            <a:off x="4001118" y="7298886"/>
            <a:ext cx="3703899" cy="486287"/>
          </a:xfrm>
          <a:prstGeom prst="rect">
            <a:avLst/>
          </a:prstGeom>
          <a:noFill/>
        </p:spPr>
        <p:txBody>
          <a:bodyPr wrap="square" rtlCol="0">
            <a:spAutoFit/>
          </a:bodyPr>
          <a:lstStyle/>
          <a:p>
            <a:r>
              <a:rPr lang="en-US" sz="2560" dirty="0"/>
              <a:t>Jeremy Bentham</a:t>
            </a:r>
          </a:p>
        </p:txBody>
      </p:sp>
    </p:spTree>
    <p:extLst>
      <p:ext uri="{BB962C8B-B14F-4D97-AF65-F5344CB8AC3E}">
        <p14:creationId xmlns:p14="http://schemas.microsoft.com/office/powerpoint/2010/main" val="108889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215900" y="787400"/>
            <a:ext cx="11988800" cy="1219200"/>
          </a:xfrm>
          <a:prstGeom prst="rect">
            <a:avLst/>
          </a:prstGeom>
        </p:spPr>
        <p:txBody>
          <a:bodyPr/>
          <a:lstStyle>
            <a:lvl1pPr>
              <a:defRPr sz="5800"/>
            </a:lvl1pPr>
          </a:lstStyle>
          <a:p>
            <a:pPr lvl="0">
              <a:defRPr sz="1800">
                <a:solidFill>
                  <a:srgbClr val="000000"/>
                </a:solidFill>
              </a:defRPr>
            </a:pPr>
            <a:r>
              <a:rPr sz="5800" dirty="0" smtClean="0">
                <a:solidFill>
                  <a:srgbClr val="D93E2B"/>
                </a:solidFill>
              </a:rPr>
              <a:t> The</a:t>
            </a:r>
            <a:r>
              <a:rPr lang="en-US" sz="5800" dirty="0" smtClean="0">
                <a:solidFill>
                  <a:srgbClr val="D93E2B"/>
                </a:solidFill>
              </a:rPr>
              <a:t> Present: </a:t>
            </a:r>
            <a:r>
              <a:rPr sz="5800" dirty="0" smtClean="0">
                <a:solidFill>
                  <a:srgbClr val="D93E2B"/>
                </a:solidFill>
              </a:rPr>
              <a:t>Content</a:t>
            </a:r>
            <a:endParaRPr sz="5800" dirty="0">
              <a:solidFill>
                <a:srgbClr val="D93E2B"/>
              </a:solidFill>
            </a:endParaRPr>
          </a:p>
        </p:txBody>
      </p:sp>
      <p:sp>
        <p:nvSpPr>
          <p:cNvPr id="141" name="Shape 141"/>
          <p:cNvSpPr>
            <a:spLocks noGrp="1"/>
          </p:cNvSpPr>
          <p:nvPr>
            <p:ph type="body" idx="1"/>
          </p:nvPr>
        </p:nvSpPr>
        <p:spPr>
          <a:prstGeom prst="rect">
            <a:avLst/>
          </a:prstGeom>
        </p:spPr>
        <p:txBody>
          <a:bodyPr/>
          <a:lstStyle/>
          <a:p>
            <a:pPr lvl="0">
              <a:defRPr sz="1800">
                <a:solidFill>
                  <a:srgbClr val="000000"/>
                </a:solidFill>
              </a:defRPr>
            </a:pPr>
            <a:r>
              <a:rPr lang="en-US" sz="3000" dirty="0" smtClean="0">
                <a:solidFill>
                  <a:srgbClr val="414141"/>
                </a:solidFill>
              </a:rPr>
              <a:t>Media Literacy!</a:t>
            </a:r>
          </a:p>
          <a:p>
            <a:pPr lvl="0">
              <a:defRPr sz="1800">
                <a:solidFill>
                  <a:srgbClr val="000000"/>
                </a:solidFill>
              </a:defRPr>
            </a:pPr>
            <a:r>
              <a:rPr sz="3000" dirty="0" smtClean="0">
                <a:solidFill>
                  <a:srgbClr val="414141"/>
                </a:solidFill>
              </a:rPr>
              <a:t>Information</a:t>
            </a:r>
            <a:endParaRPr sz="3000" dirty="0">
              <a:solidFill>
                <a:srgbClr val="414141"/>
              </a:solidFill>
            </a:endParaRPr>
          </a:p>
          <a:p>
            <a:pPr lvl="0">
              <a:defRPr sz="1800">
                <a:solidFill>
                  <a:srgbClr val="000000"/>
                </a:solidFill>
              </a:defRPr>
            </a:pPr>
            <a:r>
              <a:rPr sz="3000" dirty="0">
                <a:solidFill>
                  <a:srgbClr val="414141"/>
                </a:solidFill>
              </a:rPr>
              <a:t>Opinion</a:t>
            </a:r>
          </a:p>
          <a:p>
            <a:pPr lvl="0">
              <a:defRPr sz="1800">
                <a:solidFill>
                  <a:srgbClr val="000000"/>
                </a:solidFill>
              </a:defRPr>
            </a:pPr>
            <a:r>
              <a:rPr sz="3000" dirty="0" smtClean="0">
                <a:solidFill>
                  <a:srgbClr val="414141"/>
                </a:solidFill>
              </a:rPr>
              <a:t>Entertainment</a:t>
            </a:r>
            <a:endParaRPr lang="en-US" dirty="0"/>
          </a:p>
        </p:txBody>
      </p:sp>
      <p:pic>
        <p:nvPicPr>
          <p:cNvPr id="142" name="Screen Shot 2014-06-22 at 7.02.24 PM.png"/>
          <p:cNvPicPr/>
          <p:nvPr/>
        </p:nvPicPr>
        <p:blipFill>
          <a:blip r:embed="rId2">
            <a:extLst/>
          </a:blip>
          <a:stretch>
            <a:fillRect/>
          </a:stretch>
        </p:blipFill>
        <p:spPr>
          <a:xfrm>
            <a:off x="4513064" y="3017887"/>
            <a:ext cx="7632701" cy="49276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508000" y="787400"/>
            <a:ext cx="11988800" cy="1219200"/>
          </a:xfrm>
          <a:prstGeom prst="rect">
            <a:avLst/>
          </a:prstGeom>
        </p:spPr>
        <p:txBody>
          <a:bodyPr/>
          <a:lstStyle>
            <a:lvl1pPr>
              <a:defRPr sz="5800"/>
            </a:lvl1pPr>
          </a:lstStyle>
          <a:p>
            <a:pPr lvl="0">
              <a:defRPr sz="1800">
                <a:solidFill>
                  <a:srgbClr val="000000"/>
                </a:solidFill>
              </a:defRPr>
            </a:pPr>
            <a:r>
              <a:rPr lang="en-US" sz="5800" dirty="0" smtClean="0">
                <a:solidFill>
                  <a:srgbClr val="D93E2B"/>
                </a:solidFill>
              </a:rPr>
              <a:t>The Present: Y</a:t>
            </a:r>
            <a:r>
              <a:rPr sz="5800" dirty="0" smtClean="0">
                <a:solidFill>
                  <a:srgbClr val="D93E2B"/>
                </a:solidFill>
              </a:rPr>
              <a:t>our </a:t>
            </a:r>
            <a:r>
              <a:rPr sz="5800" dirty="0">
                <a:solidFill>
                  <a:srgbClr val="D93E2B"/>
                </a:solidFill>
              </a:rPr>
              <a:t>Data</a:t>
            </a:r>
          </a:p>
        </p:txBody>
      </p:sp>
      <p:pic>
        <p:nvPicPr>
          <p:cNvPr id="145" name="Screen Shot 2014-06-22 at 6.27.18 PM.png"/>
          <p:cNvPicPr/>
          <p:nvPr/>
        </p:nvPicPr>
        <p:blipFill>
          <a:blip r:embed="rId2">
            <a:extLst/>
          </a:blip>
          <a:stretch>
            <a:fillRect/>
          </a:stretch>
        </p:blipFill>
        <p:spPr>
          <a:xfrm>
            <a:off x="1345666" y="2635101"/>
            <a:ext cx="9904092" cy="6357045"/>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lvl1pPr>
              <a:defRPr sz="6100"/>
            </a:lvl1pPr>
          </a:lstStyle>
          <a:p>
            <a:pPr lvl="0">
              <a:defRPr sz="1800">
                <a:solidFill>
                  <a:srgbClr val="000000"/>
                </a:solidFill>
              </a:defRPr>
            </a:pPr>
            <a:r>
              <a:rPr sz="6100">
                <a:solidFill>
                  <a:srgbClr val="D93E2B"/>
                </a:solidFill>
              </a:rPr>
              <a:t>Re-Feudalization III?</a:t>
            </a:r>
          </a:p>
        </p:txBody>
      </p:sp>
      <p:pic>
        <p:nvPicPr>
          <p:cNvPr id="148" name="_73039145_norma_radio_journo624.jpg"/>
          <p:cNvPicPr/>
          <p:nvPr/>
        </p:nvPicPr>
        <p:blipFill>
          <a:blip r:embed="rId2">
            <a:extLst/>
          </a:blip>
          <a:stretch>
            <a:fillRect/>
          </a:stretch>
        </p:blipFill>
        <p:spPr>
          <a:xfrm>
            <a:off x="2128440" y="3025278"/>
            <a:ext cx="7924801" cy="4965701"/>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155"/>
          <p:cNvGrpSpPr/>
          <p:nvPr/>
        </p:nvGrpSpPr>
        <p:grpSpPr>
          <a:xfrm>
            <a:off x="5430253" y="2178049"/>
            <a:ext cx="6911011" cy="7894985"/>
            <a:chOff x="-127000" y="-1347574"/>
            <a:chExt cx="6911009" cy="7894983"/>
          </a:xfrm>
        </p:grpSpPr>
        <p:pic>
          <p:nvPicPr>
            <p:cNvPr id="154" name="images.jpg"/>
            <p:cNvPicPr/>
            <p:nvPr/>
          </p:nvPicPr>
          <p:blipFill>
            <a:blip r:embed="rId2">
              <a:extLst/>
            </a:blip>
            <a:srcRect l="5309" r="5309"/>
            <a:stretch>
              <a:fillRect/>
            </a:stretch>
          </p:blipFill>
          <p:spPr>
            <a:xfrm>
              <a:off x="0" y="0"/>
              <a:ext cx="6657010" cy="4567363"/>
            </a:xfrm>
            <a:prstGeom prst="rect">
              <a:avLst/>
            </a:prstGeom>
            <a:ln>
              <a:noFill/>
            </a:ln>
            <a:effectLst/>
          </p:spPr>
        </p:pic>
        <p:pic>
          <p:nvPicPr>
            <p:cNvPr id="153" name="Picture 152"/>
            <p:cNvPicPr/>
            <p:nvPr/>
          </p:nvPicPr>
          <p:blipFill>
            <a:blip r:embed="rId3">
              <a:extLst/>
            </a:blip>
            <a:stretch>
              <a:fillRect/>
            </a:stretch>
          </p:blipFill>
          <p:spPr>
            <a:xfrm>
              <a:off x="-127000" y="-1347575"/>
              <a:ext cx="6911010" cy="7894985"/>
            </a:xfrm>
            <a:prstGeom prst="rect">
              <a:avLst/>
            </a:prstGeom>
            <a:effectLst/>
          </p:spPr>
        </p:pic>
      </p:grpSp>
      <p:sp>
        <p:nvSpPr>
          <p:cNvPr id="156" name="Shape 156"/>
          <p:cNvSpPr>
            <a:spLocks noGrp="1"/>
          </p:cNvSpPr>
          <p:nvPr>
            <p:ph type="title"/>
          </p:nvPr>
        </p:nvSpPr>
        <p:spPr>
          <a:prstGeom prst="rect">
            <a:avLst/>
          </a:prstGeom>
        </p:spPr>
        <p:txBody>
          <a:bodyPr/>
          <a:lstStyle>
            <a:lvl1pPr>
              <a:defRPr sz="6200"/>
            </a:lvl1pPr>
          </a:lstStyle>
          <a:p>
            <a:pPr lvl="0">
              <a:defRPr sz="1800">
                <a:solidFill>
                  <a:srgbClr val="000000"/>
                </a:solidFill>
              </a:defRPr>
            </a:pPr>
            <a:r>
              <a:rPr sz="6200">
                <a:solidFill>
                  <a:srgbClr val="D93E2B"/>
                </a:solidFill>
              </a:rPr>
              <a:t>The Future</a:t>
            </a:r>
          </a:p>
        </p:txBody>
      </p:sp>
      <p:sp>
        <p:nvSpPr>
          <p:cNvPr id="157" name="Shape 157"/>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Beyond RF</a:t>
            </a:r>
          </a:p>
          <a:p>
            <a:pPr lvl="0">
              <a:defRPr sz="1800">
                <a:solidFill>
                  <a:srgbClr val="000000"/>
                </a:solidFill>
              </a:defRPr>
            </a:pPr>
            <a:r>
              <a:rPr sz="3000">
                <a:solidFill>
                  <a:srgbClr val="414141"/>
                </a:solidFill>
              </a:rPr>
              <a:t>Beyond streaming</a:t>
            </a:r>
          </a:p>
          <a:p>
            <a:pPr lvl="0">
              <a:defRPr sz="1800">
                <a:solidFill>
                  <a:srgbClr val="000000"/>
                </a:solidFill>
              </a:defRPr>
            </a:pPr>
            <a:r>
              <a:rPr sz="3000">
                <a:solidFill>
                  <a:srgbClr val="414141"/>
                </a:solidFill>
              </a:rPr>
              <a:t>Neutrality</a:t>
            </a:r>
          </a:p>
          <a:p>
            <a:pPr lvl="0">
              <a:defRPr sz="1800">
                <a:solidFill>
                  <a:srgbClr val="000000"/>
                </a:solidFill>
              </a:defRPr>
            </a:pPr>
            <a:r>
              <a:rPr sz="3000">
                <a:solidFill>
                  <a:srgbClr val="414141"/>
                </a:solidFill>
              </a:rPr>
              <a:t>Creative Commons</a:t>
            </a:r>
          </a:p>
          <a:p>
            <a:pPr lvl="0">
              <a:defRPr sz="1800">
                <a:solidFill>
                  <a:srgbClr val="000000"/>
                </a:solidFill>
              </a:defRPr>
            </a:pPr>
            <a:r>
              <a:rPr sz="3000">
                <a:solidFill>
                  <a:srgbClr val="414141"/>
                </a:solidFill>
              </a:rPr>
              <a:t>Policy reform</a:t>
            </a:r>
          </a:p>
          <a:p>
            <a:pPr lvl="0">
              <a:defRPr sz="1800">
                <a:solidFill>
                  <a:srgbClr val="000000"/>
                </a:solidFill>
              </a:defRPr>
            </a:pPr>
            <a:r>
              <a:rPr sz="3000">
                <a:solidFill>
                  <a:srgbClr val="414141"/>
                </a:solidFill>
              </a:rPr>
              <a:t>Funding solutions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508000" y="698500"/>
            <a:ext cx="11988800" cy="1219200"/>
          </a:xfrm>
          <a:prstGeom prst="rect">
            <a:avLst/>
          </a:prstGeom>
        </p:spPr>
        <p:txBody>
          <a:bodyPr/>
          <a:lstStyle>
            <a:lvl1pPr>
              <a:defRPr sz="6200"/>
            </a:lvl1pPr>
          </a:lstStyle>
          <a:p>
            <a:pPr lvl="0">
              <a:defRPr sz="1800">
                <a:solidFill>
                  <a:srgbClr val="000000"/>
                </a:solidFill>
              </a:defRPr>
            </a:pPr>
            <a:r>
              <a:rPr sz="6200">
                <a:solidFill>
                  <a:srgbClr val="D93E2B"/>
                </a:solidFill>
              </a:rPr>
              <a:t>Human Evolution</a:t>
            </a:r>
          </a:p>
        </p:txBody>
      </p:sp>
      <p:sp>
        <p:nvSpPr>
          <p:cNvPr id="160" name="Shape 160"/>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Structural Functionalism?</a:t>
            </a:r>
          </a:p>
          <a:p>
            <a:pPr lvl="0">
              <a:defRPr sz="1800">
                <a:solidFill>
                  <a:srgbClr val="000000"/>
                </a:solidFill>
              </a:defRPr>
            </a:pPr>
            <a:r>
              <a:rPr sz="3000">
                <a:solidFill>
                  <a:srgbClr val="414141"/>
                </a:solidFill>
              </a:rPr>
              <a:t>The Public Sphere?</a:t>
            </a:r>
          </a:p>
          <a:p>
            <a:pPr lvl="0">
              <a:defRPr sz="1800">
                <a:solidFill>
                  <a:srgbClr val="000000"/>
                </a:solidFill>
              </a:defRPr>
            </a:pPr>
            <a:r>
              <a:rPr sz="3000">
                <a:solidFill>
                  <a:srgbClr val="414141"/>
                </a:solidFill>
              </a:rPr>
              <a:t>Broadcasting plurality?</a:t>
            </a:r>
          </a:p>
        </p:txBody>
      </p:sp>
      <p:pic>
        <p:nvPicPr>
          <p:cNvPr id="161" name="Screen Shot 2014-06-22 at 1.51.19 PM.png"/>
          <p:cNvPicPr/>
          <p:nvPr/>
        </p:nvPicPr>
        <p:blipFill>
          <a:blip r:embed="rId2">
            <a:extLst/>
          </a:blip>
          <a:stretch>
            <a:fillRect/>
          </a:stretch>
        </p:blipFill>
        <p:spPr>
          <a:xfrm>
            <a:off x="5715595" y="3602849"/>
            <a:ext cx="6597502" cy="265231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lvl1pPr>
              <a:defRPr sz="6200"/>
            </a:lvl1pPr>
          </a:lstStyle>
          <a:p>
            <a:pPr lvl="0">
              <a:defRPr sz="1800">
                <a:solidFill>
                  <a:srgbClr val="000000"/>
                </a:solidFill>
              </a:defRPr>
            </a:pPr>
            <a:r>
              <a:rPr sz="6200">
                <a:solidFill>
                  <a:srgbClr val="D93E2B"/>
                </a:solidFill>
              </a:rPr>
              <a:t>Thank You!</a:t>
            </a:r>
          </a:p>
        </p:txBody>
      </p:sp>
      <p:pic>
        <p:nvPicPr>
          <p:cNvPr id="1025" name="Picture 1" descr="http://media.voog.com/0000/0040/2233/photos/loes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480" y="2756419"/>
            <a:ext cx="2783840" cy="27838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37160" y="6277379"/>
            <a:ext cx="3870939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Henry </a:t>
            </a:r>
            <a:r>
              <a:rPr kumimoji="0" lang="en-US" altLang="en-US" sz="2000" b="0" i="0" u="none" strike="noStrike" cap="none" normalizeH="0" baseline="0" dirty="0" err="1">
                <a:ln>
                  <a:noFill/>
                </a:ln>
                <a:solidFill>
                  <a:schemeClr val="tx1"/>
                </a:solidFill>
                <a:effectLst/>
                <a:latin typeface="Arial" charset="0"/>
              </a:rPr>
              <a:t>Loeser</a:t>
            </a:r>
            <a:r>
              <a:rPr kumimoji="0" lang="en-US" altLang="en-US" sz="2000" b="0" i="0" u="none" strike="noStrike" cap="none" normalizeH="0" baseline="0" dirty="0">
                <a:ln>
                  <a:noFill/>
                </a:ln>
                <a:solidFill>
                  <a:schemeClr val="tx1"/>
                </a:solidFill>
                <a:effectLst/>
                <a:latin typeface="Arial" charset="0"/>
              </a:rPr>
              <a:t> is a research fellow in MEDIT and teaching member of the </a:t>
            </a:r>
            <a:endParaRPr lang="en-US" altLang="en-US" sz="2000" dirty="0">
              <a:solidFill>
                <a:schemeClr val="tx1"/>
              </a:solidFill>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Baltic </a:t>
            </a:r>
            <a:r>
              <a:rPr kumimoji="0" lang="en-US" altLang="en-US" sz="2000" b="0" i="0" u="none" strike="noStrike" cap="none" normalizeH="0" baseline="0" dirty="0">
                <a:ln>
                  <a:noFill/>
                </a:ln>
                <a:solidFill>
                  <a:schemeClr val="tx1"/>
                </a:solidFill>
                <a:effectLst/>
                <a:latin typeface="Arial" charset="0"/>
              </a:rPr>
              <a:t>Film, Media, Arts and Communication School faculty</a:t>
            </a:r>
            <a:r>
              <a:rPr kumimoji="0" lang="en-US" altLang="en-US" sz="2000" b="0" i="0" u="none" strike="noStrike" cap="none" normalizeH="0" baseline="0" dirty="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Dr</a:t>
            </a:r>
            <a:r>
              <a:rPr kumimoji="0" lang="en-US" altLang="en-US" sz="2000" b="0" i="0" u="none" strike="noStrike" cap="none" normalizeH="0" baseline="0" dirty="0">
                <a:ln>
                  <a:noFill/>
                </a:ln>
                <a:solidFill>
                  <a:schemeClr val="tx1"/>
                </a:solidFill>
                <a:effectLst/>
                <a:latin typeface="Arial" charset="0"/>
              </a:rPr>
              <a:t>. </a:t>
            </a:r>
            <a:r>
              <a:rPr kumimoji="0" lang="en-US" altLang="en-US" sz="2000" b="0" i="0" u="none" strike="noStrike" cap="none" normalizeH="0" baseline="0" dirty="0" err="1">
                <a:ln>
                  <a:noFill/>
                </a:ln>
                <a:solidFill>
                  <a:schemeClr val="tx1"/>
                </a:solidFill>
                <a:effectLst/>
                <a:latin typeface="Arial" charset="0"/>
              </a:rPr>
              <a:t>Loeser</a:t>
            </a:r>
            <a:r>
              <a:rPr kumimoji="0" lang="en-US" altLang="en-US" sz="2000" b="0" i="0" u="none" strike="noStrike" cap="none" normalizeH="0" baseline="0" dirty="0">
                <a:ln>
                  <a:noFill/>
                </a:ln>
                <a:solidFill>
                  <a:schemeClr val="tx1"/>
                </a:solidFill>
                <a:effectLst/>
                <a:latin typeface="Arial" charset="0"/>
              </a:rPr>
              <a:t> earned his PhD in 2016 for research into the societal attributes of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Community</a:t>
            </a:r>
            <a:r>
              <a:rPr kumimoji="0" lang="en-US" altLang="en-US" sz="2000" b="0" i="0" u="none" strike="noStrike" cap="none" normalizeH="0" dirty="0" smtClean="0">
                <a:ln>
                  <a:noFill/>
                </a:ln>
                <a:solidFill>
                  <a:schemeClr val="tx1"/>
                </a:solidFill>
                <a:effectLst/>
                <a:latin typeface="Arial" charset="0"/>
              </a:rPr>
              <a:t> </a:t>
            </a:r>
            <a:r>
              <a:rPr kumimoji="0" lang="en-US" altLang="en-US" sz="2000" b="0" i="0" u="none" strike="noStrike" cap="none" normalizeH="0" baseline="0" dirty="0" smtClean="0">
                <a:ln>
                  <a:noFill/>
                </a:ln>
                <a:solidFill>
                  <a:schemeClr val="tx1"/>
                </a:solidFill>
                <a:effectLst/>
                <a:latin typeface="Arial" charset="0"/>
              </a:rPr>
              <a:t>Media </a:t>
            </a:r>
            <a:r>
              <a:rPr kumimoji="0" lang="en-US" altLang="en-US" sz="2000" b="0" i="0" u="none" strike="noStrike" cap="none" normalizeH="0" baseline="0" dirty="0">
                <a:ln>
                  <a:noFill/>
                </a:ln>
                <a:solidFill>
                  <a:schemeClr val="tx1"/>
                </a:solidFill>
                <a:effectLst/>
                <a:latin typeface="Arial" charset="0"/>
              </a:rPr>
              <a:t>at Masaryk University in the Czech Republic, and holds a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MA </a:t>
            </a:r>
            <a:r>
              <a:rPr kumimoji="0" lang="en-US" altLang="en-US" sz="2000" b="0" i="0" u="none" strike="noStrike" cap="none" normalizeH="0" baseline="0" dirty="0">
                <a:ln>
                  <a:noFill/>
                </a:ln>
                <a:solidFill>
                  <a:schemeClr val="tx1"/>
                </a:solidFill>
                <a:effectLst/>
                <a:latin typeface="Arial" charset="0"/>
              </a:rPr>
              <a:t>in European Politics, BS in Business Administration, and AS in Mechanical Engineering.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He</a:t>
            </a:r>
            <a:r>
              <a:rPr lang="en-US" altLang="en-US" sz="2000" dirty="0" smtClean="0">
                <a:solidFill>
                  <a:schemeClr val="tx1"/>
                </a:solidFill>
                <a:latin typeface="Arial" charset="0"/>
              </a:rPr>
              <a:t> </a:t>
            </a:r>
            <a:r>
              <a:rPr kumimoji="0" lang="en-US" altLang="en-US" sz="2000" b="0" i="0" u="none" strike="noStrike" cap="none" normalizeH="0" baseline="0" dirty="0" smtClean="0">
                <a:ln>
                  <a:noFill/>
                </a:ln>
                <a:solidFill>
                  <a:schemeClr val="tx1"/>
                </a:solidFill>
                <a:effectLst/>
                <a:latin typeface="Arial" charset="0"/>
              </a:rPr>
              <a:t>founded </a:t>
            </a:r>
            <a:r>
              <a:rPr kumimoji="0" lang="en-US" altLang="en-US" sz="2000" b="0" i="0" u="none" strike="noStrike" cap="none" normalizeH="0" baseline="0" dirty="0">
                <a:ln>
                  <a:noFill/>
                </a:ln>
                <a:solidFill>
                  <a:schemeClr val="tx1"/>
                </a:solidFill>
                <a:effectLst/>
                <a:latin typeface="Arial" charset="0"/>
              </a:rPr>
              <a:t>the Media Innovation Center at Masaryk University,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establishing </a:t>
            </a:r>
            <a:r>
              <a:rPr kumimoji="0" lang="en-US" altLang="en-US" sz="2000" b="0" i="0" u="none" strike="noStrike" cap="none" normalizeH="0" baseline="0" dirty="0">
                <a:ln>
                  <a:noFill/>
                </a:ln>
                <a:solidFill>
                  <a:schemeClr val="tx1"/>
                </a:solidFill>
                <a:effectLst/>
                <a:latin typeface="Arial" charset="0"/>
              </a:rPr>
              <a:t>the new university broadcast operations of student radio and TV.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He </a:t>
            </a:r>
            <a:r>
              <a:rPr kumimoji="0" lang="en-US" altLang="en-US" sz="2000" b="0" i="0" u="none" strike="noStrike" cap="none" normalizeH="0" baseline="0" dirty="0">
                <a:ln>
                  <a:noFill/>
                </a:ln>
                <a:solidFill>
                  <a:schemeClr val="tx1"/>
                </a:solidFill>
                <a:effectLst/>
                <a:latin typeface="Arial" charset="0"/>
              </a:rPr>
              <a:t>also is an independent media advocate, serving on the board of directors </a:t>
            </a:r>
            <a:r>
              <a:rPr kumimoji="0" lang="en-US" altLang="en-US" sz="2000" b="0" i="0" u="none" strike="noStrike" cap="none" normalizeH="0" baseline="0" dirty="0" smtClean="0">
                <a:ln>
                  <a:noFill/>
                </a:ln>
                <a:solidFill>
                  <a:schemeClr val="tx1"/>
                </a:solidFill>
                <a:effectLst/>
                <a:latin typeface="Arial" charset="0"/>
              </a:rPr>
              <a:t>of </a:t>
            </a:r>
            <a:r>
              <a:rPr kumimoji="0" lang="en-US" altLang="en-US" sz="2000" b="0" i="0" u="none" strike="noStrike" cap="none" normalizeH="0" baseline="0" dirty="0">
                <a:ln>
                  <a:noFill/>
                </a:ln>
                <a:solidFill>
                  <a:schemeClr val="tx1"/>
                </a:solidFill>
                <a:effectLst/>
                <a:latin typeface="Arial" charset="0"/>
              </a:rPr>
              <a:t>the Community Media Forum Europe.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Since </a:t>
            </a:r>
            <a:r>
              <a:rPr kumimoji="0" lang="en-US" altLang="en-US" sz="2000" b="0" i="0" u="none" strike="noStrike" cap="none" normalizeH="0" baseline="0" dirty="0">
                <a:ln>
                  <a:noFill/>
                </a:ln>
                <a:solidFill>
                  <a:schemeClr val="tx1"/>
                </a:solidFill>
                <a:effectLst/>
                <a:latin typeface="Arial" charset="0"/>
              </a:rPr>
              <a:t>2003, he is founder and director of </a:t>
            </a:r>
            <a:r>
              <a:rPr kumimoji="0" lang="en-US" altLang="en-US" sz="2000" b="0" i="0" u="none" strike="noStrike" cap="none" normalizeH="0" baseline="0" dirty="0" err="1">
                <a:ln>
                  <a:noFill/>
                </a:ln>
                <a:solidFill>
                  <a:schemeClr val="tx1"/>
                </a:solidFill>
                <a:effectLst/>
                <a:latin typeface="Arial" charset="0"/>
              </a:rPr>
              <a:t>Radioexpert</a:t>
            </a:r>
            <a:r>
              <a:rPr kumimoji="0" lang="en-US" altLang="en-US" sz="2000" b="0" i="0" u="none" strike="noStrike" cap="none" normalizeH="0" baseline="0" dirty="0">
                <a:ln>
                  <a:noFill/>
                </a:ln>
                <a:solidFill>
                  <a:schemeClr val="tx1"/>
                </a:solidFill>
                <a:effectLst/>
                <a:latin typeface="Arial" charset="0"/>
              </a:rPr>
              <a:t>, </a:t>
            </a:r>
            <a:r>
              <a:rPr kumimoji="0" lang="en-US" altLang="en-US" sz="2000" b="0" i="0" u="none" strike="noStrike" cap="none" normalizeH="0" baseline="0" dirty="0" smtClean="0">
                <a:ln>
                  <a:noFill/>
                </a:ln>
                <a:solidFill>
                  <a:schemeClr val="tx1"/>
                </a:solidFill>
                <a:effectLst/>
                <a:latin typeface="Arial" charset="0"/>
              </a:rPr>
              <a:t>an </a:t>
            </a:r>
            <a:r>
              <a:rPr kumimoji="0" lang="en-US" altLang="en-US" sz="2000" b="0" i="0" u="none" strike="noStrike" cap="none" normalizeH="0" baseline="0" dirty="0">
                <a:ln>
                  <a:noFill/>
                </a:ln>
                <a:solidFill>
                  <a:schemeClr val="tx1"/>
                </a:solidFill>
                <a:effectLst/>
                <a:latin typeface="Arial" charset="0"/>
              </a:rPr>
              <a:t>NGO that is active in Community Media projects worldwide.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5"/>
          <p:cNvGrpSpPr/>
          <p:nvPr/>
        </p:nvGrpSpPr>
        <p:grpSpPr>
          <a:xfrm>
            <a:off x="6692899" y="2565400"/>
            <a:ext cx="5842001" cy="6680200"/>
            <a:chOff x="-127000" y="-88900"/>
            <a:chExt cx="5842000" cy="6680200"/>
          </a:xfrm>
        </p:grpSpPr>
        <p:pic>
          <p:nvPicPr>
            <p:cNvPr id="54" name="Screen Shot 2014-06-22 at 12.39.39 PM.png"/>
            <p:cNvPicPr/>
            <p:nvPr/>
          </p:nvPicPr>
          <p:blipFill>
            <a:blip r:embed="rId2">
              <a:extLst/>
            </a:blip>
            <a:srcRect l="1472" r="1472"/>
            <a:stretch>
              <a:fillRect/>
            </a:stretch>
          </p:blipFill>
          <p:spPr>
            <a:xfrm>
              <a:off x="0" y="0"/>
              <a:ext cx="5588000" cy="6350000"/>
            </a:xfrm>
            <a:prstGeom prst="rect">
              <a:avLst/>
            </a:prstGeom>
            <a:ln>
              <a:noFill/>
            </a:ln>
            <a:effectLst/>
          </p:spPr>
        </p:pic>
        <p:pic>
          <p:nvPicPr>
            <p:cNvPr id="53" name="Picture 52"/>
            <p:cNvPicPr/>
            <p:nvPr/>
          </p:nvPicPr>
          <p:blipFill>
            <a:blip r:embed="rId3">
              <a:extLst/>
            </a:blip>
            <a:stretch>
              <a:fillRect/>
            </a:stretch>
          </p:blipFill>
          <p:spPr>
            <a:xfrm>
              <a:off x="-127000" y="-88900"/>
              <a:ext cx="5842000" cy="6680200"/>
            </a:xfrm>
            <a:prstGeom prst="rect">
              <a:avLst/>
            </a:prstGeom>
            <a:effectLst/>
          </p:spPr>
        </p:pic>
      </p:grpSp>
      <p:sp>
        <p:nvSpPr>
          <p:cNvPr id="56" name="Shape 5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Human Evolution</a:t>
            </a:r>
          </a:p>
        </p:txBody>
      </p:sp>
      <p:sp>
        <p:nvSpPr>
          <p:cNvPr id="57" name="Shape 57"/>
          <p:cNvSpPr>
            <a:spLocks noGrp="1"/>
          </p:cNvSpPr>
          <p:nvPr>
            <p:ph type="body" idx="1"/>
          </p:nvPr>
        </p:nvSpPr>
        <p:spPr>
          <a:prstGeom prst="rect">
            <a:avLst/>
          </a:prstGeom>
        </p:spPr>
        <p:txBody>
          <a:bodyPr/>
          <a:lstStyle/>
          <a:p>
            <a:pPr lvl="0">
              <a:defRPr sz="1800">
                <a:solidFill>
                  <a:srgbClr val="000000"/>
                </a:solidFill>
              </a:defRPr>
            </a:pPr>
            <a:r>
              <a:rPr sz="3000" dirty="0">
                <a:solidFill>
                  <a:srgbClr val="414141"/>
                </a:solidFill>
              </a:rPr>
              <a:t>Groups</a:t>
            </a:r>
          </a:p>
          <a:p>
            <a:pPr lvl="0">
              <a:defRPr sz="1800">
                <a:solidFill>
                  <a:srgbClr val="000000"/>
                </a:solidFill>
              </a:defRPr>
            </a:pPr>
            <a:r>
              <a:rPr sz="3000" dirty="0">
                <a:solidFill>
                  <a:srgbClr val="414141"/>
                </a:solidFill>
              </a:rPr>
              <a:t>Symbolic Interaction</a:t>
            </a:r>
          </a:p>
          <a:p>
            <a:pPr lvl="0">
              <a:defRPr sz="1800">
                <a:solidFill>
                  <a:srgbClr val="000000"/>
                </a:solidFill>
              </a:defRPr>
            </a:pPr>
            <a:r>
              <a:rPr sz="3000" dirty="0" smtClean="0">
                <a:solidFill>
                  <a:srgbClr val="414141"/>
                </a:solidFill>
              </a:rPr>
              <a:t>Language</a:t>
            </a:r>
            <a:endParaRPr lang="en-US" sz="3000" dirty="0" smtClean="0">
              <a:solidFill>
                <a:srgbClr val="414141"/>
              </a:solidFill>
            </a:endParaRPr>
          </a:p>
          <a:p>
            <a:pPr lvl="0">
              <a:defRPr sz="1800">
                <a:solidFill>
                  <a:srgbClr val="000000"/>
                </a:solidFill>
              </a:defRPr>
            </a:pPr>
            <a:endParaRPr lang="en-US" sz="3000" dirty="0" smtClean="0">
              <a:solidFill>
                <a:srgbClr val="414141"/>
              </a:solidFill>
            </a:endParaRPr>
          </a:p>
          <a:p>
            <a:pPr lvl="0">
              <a:defRPr sz="1800">
                <a:solidFill>
                  <a:srgbClr val="000000"/>
                </a:solidFill>
              </a:defRPr>
            </a:pPr>
            <a:r>
              <a:rPr lang="en-US" sz="2400" b="1" i="1" dirty="0" smtClean="0">
                <a:solidFill>
                  <a:srgbClr val="000000"/>
                </a:solidFill>
              </a:rPr>
              <a:t>”We shape our tools, and thereafter, our tools shape us.”  -Marshall </a:t>
            </a:r>
            <a:r>
              <a:rPr lang="en-US" sz="2400" b="1" i="1" dirty="0" err="1" smtClean="0">
                <a:solidFill>
                  <a:srgbClr val="000000"/>
                </a:solidFill>
              </a:rPr>
              <a:t>McCluhan</a:t>
            </a:r>
            <a:endParaRPr sz="2400" b="1" i="1" dirty="0">
              <a:solidFill>
                <a:srgbClr val="414141"/>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a:t>
            </a:r>
            <a:endParaRPr lang="en-US" dirty="0"/>
          </a:p>
        </p:txBody>
      </p:sp>
      <p:sp>
        <p:nvSpPr>
          <p:cNvPr id="3" name="Content Placeholder 2"/>
          <p:cNvSpPr>
            <a:spLocks noGrp="1"/>
          </p:cNvSpPr>
          <p:nvPr>
            <p:ph idx="1"/>
          </p:nvPr>
        </p:nvSpPr>
        <p:spPr/>
        <p:txBody>
          <a:bodyPr/>
          <a:lstStyle/>
          <a:p>
            <a:r>
              <a:rPr lang="en-US" dirty="0" smtClean="0"/>
              <a:t>  - religion: </a:t>
            </a:r>
            <a:r>
              <a:rPr lang="en-US" dirty="0"/>
              <a:t>faith</a:t>
            </a:r>
          </a:p>
          <a:p>
            <a:r>
              <a:rPr lang="en-US" dirty="0" smtClean="0"/>
              <a:t>  - science: empiricism</a:t>
            </a:r>
          </a:p>
          <a:p>
            <a:endParaRPr lang="en-US" dirty="0" smtClean="0"/>
          </a:p>
        </p:txBody>
      </p:sp>
    </p:spTree>
    <p:extLst>
      <p:ext uri="{BB962C8B-B14F-4D97-AF65-F5344CB8AC3E}">
        <p14:creationId xmlns:p14="http://schemas.microsoft.com/office/powerpoint/2010/main" val="1664551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1"/>
          <p:cNvGrpSpPr/>
          <p:nvPr/>
        </p:nvGrpSpPr>
        <p:grpSpPr>
          <a:xfrm>
            <a:off x="6692899" y="2565399"/>
            <a:ext cx="5842001" cy="6680201"/>
            <a:chOff x="-127000" y="-1174588"/>
            <a:chExt cx="5842000" cy="6680200"/>
          </a:xfrm>
        </p:grpSpPr>
        <p:pic>
          <p:nvPicPr>
            <p:cNvPr id="60" name="Screen Shot 2014-06-22 at 12.50.46 PM.png"/>
            <p:cNvPicPr/>
            <p:nvPr/>
          </p:nvPicPr>
          <p:blipFill>
            <a:blip r:embed="rId2">
              <a:extLst/>
            </a:blip>
            <a:srcRect l="1236" r="1236"/>
            <a:stretch>
              <a:fillRect/>
            </a:stretch>
          </p:blipFill>
          <p:spPr>
            <a:xfrm>
              <a:off x="0" y="0"/>
              <a:ext cx="5588000" cy="4178623"/>
            </a:xfrm>
            <a:prstGeom prst="rect">
              <a:avLst/>
            </a:prstGeom>
            <a:ln>
              <a:noFill/>
            </a:ln>
            <a:effectLst/>
          </p:spPr>
        </p:pic>
        <p:pic>
          <p:nvPicPr>
            <p:cNvPr id="59" name="Picture 58"/>
            <p:cNvPicPr/>
            <p:nvPr/>
          </p:nvPicPr>
          <p:blipFill>
            <a:blip r:embed="rId3">
              <a:extLst/>
            </a:blip>
            <a:stretch>
              <a:fillRect/>
            </a:stretch>
          </p:blipFill>
          <p:spPr>
            <a:xfrm>
              <a:off x="-127000" y="-1174589"/>
              <a:ext cx="5842000" cy="6680201"/>
            </a:xfrm>
            <a:prstGeom prst="rect">
              <a:avLst/>
            </a:prstGeom>
            <a:effectLst/>
          </p:spPr>
        </p:pic>
      </p:grpSp>
      <p:sp>
        <p:nvSpPr>
          <p:cNvPr id="62" name="Shape 6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Forming Societies</a:t>
            </a:r>
          </a:p>
        </p:txBody>
      </p:sp>
      <p:sp>
        <p:nvSpPr>
          <p:cNvPr id="63" name="Shape 63"/>
          <p:cNvSpPr>
            <a:spLocks noGrp="1"/>
          </p:cNvSpPr>
          <p:nvPr>
            <p:ph type="body" idx="1"/>
          </p:nvPr>
        </p:nvSpPr>
        <p:spPr>
          <a:prstGeom prst="rect">
            <a:avLst/>
          </a:prstGeom>
        </p:spPr>
        <p:txBody>
          <a:bodyPr>
            <a:normAutofit/>
          </a:bodyPr>
          <a:lstStyle/>
          <a:p>
            <a:pPr lvl="0">
              <a:defRPr sz="1800">
                <a:solidFill>
                  <a:srgbClr val="000000"/>
                </a:solidFill>
              </a:defRPr>
            </a:pPr>
            <a:r>
              <a:rPr sz="2800" dirty="0">
                <a:solidFill>
                  <a:srgbClr val="414141"/>
                </a:solidFill>
              </a:rPr>
              <a:t>Specialization</a:t>
            </a:r>
          </a:p>
          <a:p>
            <a:pPr lvl="0">
              <a:defRPr sz="1800">
                <a:solidFill>
                  <a:srgbClr val="000000"/>
                </a:solidFill>
              </a:defRPr>
            </a:pPr>
            <a:r>
              <a:rPr sz="2800" dirty="0" smtClean="0">
                <a:solidFill>
                  <a:srgbClr val="414141"/>
                </a:solidFill>
              </a:rPr>
              <a:t>Communication</a:t>
            </a:r>
            <a:endParaRPr lang="en-US" sz="2800" dirty="0" smtClean="0">
              <a:solidFill>
                <a:srgbClr val="414141"/>
              </a:solidFill>
            </a:endParaRPr>
          </a:p>
          <a:p>
            <a:pPr lvl="0">
              <a:defRPr sz="1800">
                <a:solidFill>
                  <a:srgbClr val="000000"/>
                </a:solidFill>
              </a:defRPr>
            </a:pPr>
            <a:r>
              <a:rPr lang="en-US" sz="2800" dirty="0"/>
              <a:t>Greek – Metaphysics (Socrates, Plato</a:t>
            </a:r>
            <a:r>
              <a:rPr lang="en-US" sz="2800" dirty="0" smtClean="0"/>
              <a:t>)</a:t>
            </a:r>
          </a:p>
          <a:p>
            <a:pPr lvl="0">
              <a:defRPr sz="1800">
                <a:solidFill>
                  <a:srgbClr val="000000"/>
                </a:solidFill>
              </a:defRPr>
            </a:pPr>
            <a:r>
              <a:rPr lang="en-US" sz="2800" dirty="0" smtClean="0">
                <a:solidFill>
                  <a:srgbClr val="414141"/>
                </a:solidFill>
              </a:rPr>
              <a:t>Eastern – Muslim, India, Chinese</a:t>
            </a:r>
            <a:endParaRPr sz="2800" dirty="0">
              <a:solidFill>
                <a:srgbClr val="414141"/>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7"/>
          <p:cNvGrpSpPr/>
          <p:nvPr/>
        </p:nvGrpSpPr>
        <p:grpSpPr>
          <a:xfrm>
            <a:off x="6692899" y="2565400"/>
            <a:ext cx="5842001" cy="6680201"/>
            <a:chOff x="-127000" y="-675485"/>
            <a:chExt cx="5842000" cy="6680200"/>
          </a:xfrm>
        </p:grpSpPr>
        <p:pic>
          <p:nvPicPr>
            <p:cNvPr id="66" name="Screen Shot 2014-06-22 at 12.57.42 PM.png"/>
            <p:cNvPicPr/>
            <p:nvPr/>
          </p:nvPicPr>
          <p:blipFill>
            <a:blip r:embed="rId2">
              <a:extLst/>
            </a:blip>
            <a:srcRect l="9210" r="9210"/>
            <a:stretch>
              <a:fillRect/>
            </a:stretch>
          </p:blipFill>
          <p:spPr>
            <a:xfrm>
              <a:off x="0" y="0"/>
              <a:ext cx="5588000" cy="5176828"/>
            </a:xfrm>
            <a:prstGeom prst="rect">
              <a:avLst/>
            </a:prstGeom>
            <a:ln>
              <a:noFill/>
            </a:ln>
            <a:effectLst/>
          </p:spPr>
        </p:pic>
        <p:pic>
          <p:nvPicPr>
            <p:cNvPr id="65" name="Picture 64"/>
            <p:cNvPicPr/>
            <p:nvPr/>
          </p:nvPicPr>
          <p:blipFill>
            <a:blip r:embed="rId3">
              <a:extLst/>
            </a:blip>
            <a:stretch>
              <a:fillRect/>
            </a:stretch>
          </p:blipFill>
          <p:spPr>
            <a:xfrm>
              <a:off x="-127000" y="-675486"/>
              <a:ext cx="5842000" cy="6680201"/>
            </a:xfrm>
            <a:prstGeom prst="rect">
              <a:avLst/>
            </a:prstGeom>
            <a:effectLst/>
          </p:spPr>
        </p:pic>
      </p:grpSp>
      <p:sp>
        <p:nvSpPr>
          <p:cNvPr id="68" name="Shape 68"/>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Medieval Europe</a:t>
            </a:r>
          </a:p>
        </p:txBody>
      </p:sp>
      <p:sp>
        <p:nvSpPr>
          <p:cNvPr id="69" name="Shape 69"/>
          <p:cNvSpPr>
            <a:spLocks noGrp="1"/>
          </p:cNvSpPr>
          <p:nvPr>
            <p:ph type="body" idx="1"/>
          </p:nvPr>
        </p:nvSpPr>
        <p:spPr>
          <a:prstGeom prst="rect">
            <a:avLst/>
          </a:prstGeom>
        </p:spPr>
        <p:txBody>
          <a:bodyPr/>
          <a:lstStyle/>
          <a:p>
            <a:pPr lvl="0">
              <a:defRPr sz="1800">
                <a:solidFill>
                  <a:srgbClr val="000000"/>
                </a:solidFill>
              </a:defRPr>
            </a:pPr>
            <a:r>
              <a:rPr sz="3200" dirty="0">
                <a:solidFill>
                  <a:srgbClr val="414141"/>
                </a:solidFill>
              </a:rPr>
              <a:t>Dual authoritarianism of monarchy and </a:t>
            </a:r>
            <a:r>
              <a:rPr sz="3200" dirty="0" smtClean="0">
                <a:solidFill>
                  <a:srgbClr val="414141"/>
                </a:solidFill>
              </a:rPr>
              <a:t>church</a:t>
            </a:r>
            <a:endParaRPr lang="en-US" sz="3200" dirty="0" smtClean="0">
              <a:solidFill>
                <a:srgbClr val="414141"/>
              </a:solidFill>
            </a:endParaRPr>
          </a:p>
          <a:p>
            <a:pPr>
              <a:defRPr sz="1800">
                <a:solidFill>
                  <a:srgbClr val="000000"/>
                </a:solidFill>
              </a:defRPr>
            </a:pPr>
            <a:r>
              <a:rPr lang="en-US" sz="3200" dirty="0" smtClean="0"/>
              <a:t>Religion </a:t>
            </a:r>
            <a:r>
              <a:rPr lang="en-US" sz="3200" dirty="0"/>
              <a:t>(Aquinas, Bacon</a:t>
            </a:r>
            <a:r>
              <a:rPr lang="en-US" sz="3200" dirty="0" smtClean="0"/>
              <a:t>)</a:t>
            </a:r>
            <a:endParaRPr sz="3200" dirty="0">
              <a:solidFill>
                <a:srgbClr val="414141"/>
              </a:solidFill>
            </a:endParaRPr>
          </a:p>
          <a:p>
            <a:pPr lvl="0">
              <a:defRPr sz="1800">
                <a:solidFill>
                  <a:srgbClr val="000000"/>
                </a:solidFill>
              </a:defRPr>
            </a:pPr>
            <a:r>
              <a:rPr sz="3200" dirty="0">
                <a:solidFill>
                  <a:srgbClr val="414141"/>
                </a:solidFill>
              </a:rPr>
              <a:t>Rise of merchant class </a:t>
            </a:r>
            <a:r>
              <a:rPr sz="3200" dirty="0" smtClean="0">
                <a:solidFill>
                  <a:srgbClr val="414141"/>
                </a:solidFill>
              </a:rPr>
              <a:t>media</a:t>
            </a:r>
            <a:endParaRPr lang="en-US" sz="3200" dirty="0" smtClean="0">
              <a:solidFill>
                <a:srgbClr val="414141"/>
              </a:solidFill>
            </a:endParaRPr>
          </a:p>
          <a:p>
            <a:pPr lvl="0">
              <a:defRPr sz="1800">
                <a:solidFill>
                  <a:srgbClr val="000000"/>
                </a:solidFill>
              </a:defRPr>
            </a:pPr>
            <a:endParaRPr sz="3000" dirty="0">
              <a:solidFill>
                <a:srgbClr val="414141"/>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Enlightenment</a:t>
            </a:r>
          </a:p>
        </p:txBody>
      </p:sp>
      <p:sp>
        <p:nvSpPr>
          <p:cNvPr id="72" name="Shape 72"/>
          <p:cNvSpPr>
            <a:spLocks noGrp="1"/>
          </p:cNvSpPr>
          <p:nvPr>
            <p:ph type="body" idx="1"/>
          </p:nvPr>
        </p:nvSpPr>
        <p:spPr>
          <a:prstGeom prst="rect">
            <a:avLst/>
          </a:prstGeom>
        </p:spPr>
        <p:txBody>
          <a:bodyPr/>
          <a:lstStyle/>
          <a:p>
            <a:pPr lvl="0">
              <a:defRPr sz="1800">
                <a:solidFill>
                  <a:srgbClr val="000000"/>
                </a:solidFill>
              </a:defRPr>
            </a:pPr>
            <a:r>
              <a:rPr sz="2800" dirty="0">
                <a:solidFill>
                  <a:schemeClr val="tx1">
                    <a:lumMod val="75000"/>
                  </a:schemeClr>
                </a:solidFill>
              </a:rPr>
              <a:t>Science &amp; technology</a:t>
            </a:r>
          </a:p>
          <a:p>
            <a:pPr lvl="0">
              <a:defRPr sz="1800">
                <a:solidFill>
                  <a:srgbClr val="000000"/>
                </a:solidFill>
              </a:defRPr>
            </a:pPr>
            <a:r>
              <a:rPr sz="2800" dirty="0" smtClean="0">
                <a:solidFill>
                  <a:schemeClr val="tx1">
                    <a:lumMod val="75000"/>
                  </a:schemeClr>
                </a:solidFill>
              </a:rPr>
              <a:t>Secularism</a:t>
            </a:r>
            <a:endParaRPr lang="en-US" sz="2800" dirty="0" smtClean="0">
              <a:solidFill>
                <a:schemeClr val="tx1">
                  <a:lumMod val="75000"/>
                </a:schemeClr>
              </a:solidFill>
            </a:endParaRPr>
          </a:p>
          <a:p>
            <a:pPr>
              <a:defRPr sz="1800">
                <a:solidFill>
                  <a:srgbClr val="000000"/>
                </a:solidFill>
              </a:defRPr>
            </a:pPr>
            <a:r>
              <a:rPr lang="en-US" sz="2800" dirty="0">
                <a:solidFill>
                  <a:schemeClr val="tx1">
                    <a:lumMod val="75000"/>
                  </a:schemeClr>
                </a:solidFill>
              </a:rPr>
              <a:t>Humanism (Hobbs, Descartes)</a:t>
            </a:r>
          </a:p>
          <a:p>
            <a:pPr lvl="0">
              <a:defRPr sz="1800">
                <a:solidFill>
                  <a:srgbClr val="000000"/>
                </a:solidFill>
              </a:defRPr>
            </a:pPr>
            <a:endParaRPr sz="3000" dirty="0">
              <a:solidFill>
                <a:srgbClr val="414141"/>
              </a:solidFill>
            </a:endParaRPr>
          </a:p>
        </p:txBody>
      </p:sp>
      <p:pic>
        <p:nvPicPr>
          <p:cNvPr id="73" name="pasted-image.png"/>
          <p:cNvPicPr/>
          <p:nvPr/>
        </p:nvPicPr>
        <p:blipFill>
          <a:blip r:embed="rId2">
            <a:extLst/>
          </a:blip>
          <a:stretch>
            <a:fillRect/>
          </a:stretch>
        </p:blipFill>
        <p:spPr>
          <a:xfrm>
            <a:off x="6189195" y="2943804"/>
            <a:ext cx="6165713" cy="592339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Epistemology</a:t>
            </a:r>
            <a:endParaRPr lang="en-US" dirty="0"/>
          </a:p>
        </p:txBody>
      </p:sp>
      <p:sp>
        <p:nvSpPr>
          <p:cNvPr id="3" name="Content Placeholder 2"/>
          <p:cNvSpPr>
            <a:spLocks noGrp="1"/>
          </p:cNvSpPr>
          <p:nvPr>
            <p:ph idx="1"/>
          </p:nvPr>
        </p:nvSpPr>
        <p:spPr>
          <a:xfrm>
            <a:off x="725676" y="3674826"/>
            <a:ext cx="10254785" cy="3839270"/>
          </a:xfrm>
        </p:spPr>
        <p:txBody>
          <a:bodyPr>
            <a:normAutofit lnSpcReduction="10000"/>
          </a:bodyPr>
          <a:lstStyle/>
          <a:p>
            <a:endParaRPr lang="en-US" dirty="0" smtClean="0"/>
          </a:p>
          <a:p>
            <a:r>
              <a:rPr lang="en-US" dirty="0" smtClean="0"/>
              <a:t>  - knowledge</a:t>
            </a:r>
          </a:p>
          <a:p>
            <a:r>
              <a:rPr lang="en-US" dirty="0"/>
              <a:t> </a:t>
            </a:r>
            <a:r>
              <a:rPr lang="en-US" dirty="0" smtClean="0"/>
              <a:t> - logic /rationalism</a:t>
            </a:r>
          </a:p>
          <a:p>
            <a:r>
              <a:rPr lang="en-US" dirty="0"/>
              <a:t> </a:t>
            </a:r>
            <a:r>
              <a:rPr lang="en-US" dirty="0" smtClean="0"/>
              <a:t> - value</a:t>
            </a:r>
          </a:p>
          <a:p>
            <a:r>
              <a:rPr lang="en-US" dirty="0"/>
              <a:t> </a:t>
            </a:r>
            <a:r>
              <a:rPr lang="en-US" dirty="0" smtClean="0"/>
              <a:t> - aesthetics</a:t>
            </a:r>
            <a:endParaRPr lang="en-US" dirty="0"/>
          </a:p>
        </p:txBody>
      </p:sp>
    </p:spTree>
    <p:extLst>
      <p:ext uri="{BB962C8B-B14F-4D97-AF65-F5344CB8AC3E}">
        <p14:creationId xmlns:p14="http://schemas.microsoft.com/office/powerpoint/2010/main" val="451036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Parcel</Template>
  <TotalTime>95</TotalTime>
  <Words>803</Words>
  <Application>Microsoft Macintosh PowerPoint</Application>
  <PresentationFormat>Custom</PresentationFormat>
  <Paragraphs>149</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Avenir Book</vt:lpstr>
      <vt:lpstr>Bodoni SvtyTwo ITC TT-Book</vt:lpstr>
      <vt:lpstr>Helvetica</vt:lpstr>
      <vt:lpstr>Palatino</vt:lpstr>
      <vt:lpstr>Zapf Dingbats</vt:lpstr>
      <vt:lpstr>Arial</vt:lpstr>
      <vt:lpstr>New_Template4</vt:lpstr>
      <vt:lpstr>The Nature of Broadcasting - A Theoretical Perspective</vt:lpstr>
      <vt:lpstr>Natural Law</vt:lpstr>
      <vt:lpstr>Philosophy </vt:lpstr>
      <vt:lpstr>Human Evolution</vt:lpstr>
      <vt:lpstr>Ontology</vt:lpstr>
      <vt:lpstr>Forming Societies</vt:lpstr>
      <vt:lpstr>Medieval Europe</vt:lpstr>
      <vt:lpstr>Enlightenment</vt:lpstr>
      <vt:lpstr>Epistemology</vt:lpstr>
      <vt:lpstr>Humanities</vt:lpstr>
      <vt:lpstr>Modernity</vt:lpstr>
      <vt:lpstr>Social Sciences</vt:lpstr>
      <vt:lpstr>Sociology</vt:lpstr>
      <vt:lpstr>Sociology</vt:lpstr>
      <vt:lpstr>Civil Society</vt:lpstr>
      <vt:lpstr>Civil Society</vt:lpstr>
      <vt:lpstr>Conflict Theory </vt:lpstr>
      <vt:lpstr>Conflict Theory</vt:lpstr>
      <vt:lpstr>The Public Sphere</vt:lpstr>
      <vt:lpstr>The Public Sphere</vt:lpstr>
      <vt:lpstr>Alternative Press</vt:lpstr>
      <vt:lpstr>Public Sphere</vt:lpstr>
      <vt:lpstr>Re-Feudalization</vt:lpstr>
      <vt:lpstr>The Public Sphere</vt:lpstr>
      <vt:lpstr>Radio</vt:lpstr>
      <vt:lpstr>Television</vt:lpstr>
      <vt:lpstr>Terrestrial Paradigm</vt:lpstr>
      <vt:lpstr>Re-Feudalization II</vt:lpstr>
      <vt:lpstr>IP - The Great Liberator?</vt:lpstr>
      <vt:lpstr> The Present: Content</vt:lpstr>
      <vt:lpstr>The Present: Your Data</vt:lpstr>
      <vt:lpstr>Re-Feudalization III?</vt:lpstr>
      <vt:lpstr>The Future</vt:lpstr>
      <vt:lpstr>Human Evolution</vt:lpstr>
      <vt:lpstr>Thank You!</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Broadcasting - A Theoretical Perspective</dc:title>
  <cp:lastModifiedBy>David Humpolík</cp:lastModifiedBy>
  <cp:revision>17</cp:revision>
  <dcterms:modified xsi:type="dcterms:W3CDTF">2018-09-24T14:10:32Z</dcterms:modified>
</cp:coreProperties>
</file>