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74" r:id="rId5"/>
    <p:sldId id="256" r:id="rId6"/>
    <p:sldId id="257" r:id="rId7"/>
    <p:sldId id="258" r:id="rId8"/>
    <p:sldId id="259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68" r:id="rId20"/>
    <p:sldId id="269" r:id="rId21"/>
    <p:sldId id="275" r:id="rId22"/>
    <p:sldId id="276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32717-A6F0-F700-CD9E-6646534047AE}" v="8" dt="2021-12-03T09:56:13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Smejkal" userId="S::439638@muni.cz::df931a41-6b75-4099-b4b0-06f37a554dd4" providerId="AD" clId="Web-{BE132717-A6F0-F700-CD9E-6646534047AE}"/>
    <pc:docChg chg="modSld">
      <pc:chgData name="Klára Smejkal" userId="S::439638@muni.cz::df931a41-6b75-4099-b4b0-06f37a554dd4" providerId="AD" clId="Web-{BE132717-A6F0-F700-CD9E-6646534047AE}" dt="2021-12-03T09:56:13.924" v="6"/>
      <pc:docMkLst>
        <pc:docMk/>
      </pc:docMkLst>
      <pc:sldChg chg="modSp">
        <pc:chgData name="Klára Smejkal" userId="S::439638@muni.cz::df931a41-6b75-4099-b4b0-06f37a554dd4" providerId="AD" clId="Web-{BE132717-A6F0-F700-CD9E-6646534047AE}" dt="2021-12-03T09:51:33.579" v="1" actId="20577"/>
        <pc:sldMkLst>
          <pc:docMk/>
          <pc:sldMk cId="3074134744" sldId="258"/>
        </pc:sldMkLst>
        <pc:spChg chg="mod">
          <ac:chgData name="Klára Smejkal" userId="S::439638@muni.cz::df931a41-6b75-4099-b4b0-06f37a554dd4" providerId="AD" clId="Web-{BE132717-A6F0-F700-CD9E-6646534047AE}" dt="2021-12-03T09:51:33.579" v="1" actId="20577"/>
          <ac:spMkLst>
            <pc:docMk/>
            <pc:sldMk cId="3074134744" sldId="258"/>
            <ac:spMk id="4" creationId="{37B5603C-948A-4605-8D5D-B24FAF145B14}"/>
          </ac:spMkLst>
        </pc:spChg>
        <pc:spChg chg="mod">
          <ac:chgData name="Klára Smejkal" userId="S::439638@muni.cz::df931a41-6b75-4099-b4b0-06f37a554dd4" providerId="AD" clId="Web-{BE132717-A6F0-F700-CD9E-6646534047AE}" dt="2021-12-03T09:51:21.625" v="0" actId="1076"/>
          <ac:spMkLst>
            <pc:docMk/>
            <pc:sldMk cId="3074134744" sldId="258"/>
            <ac:spMk id="5" creationId="{770F9BC6-8AB8-4E0C-8BA2-B60F65953900}"/>
          </ac:spMkLst>
        </pc:spChg>
      </pc:sldChg>
      <pc:sldChg chg="modSp">
        <pc:chgData name="Klára Smejkal" userId="S::439638@muni.cz::df931a41-6b75-4099-b4b0-06f37a554dd4" providerId="AD" clId="Web-{BE132717-A6F0-F700-CD9E-6646534047AE}" dt="2021-12-03T09:51:55.189" v="3" actId="20577"/>
        <pc:sldMkLst>
          <pc:docMk/>
          <pc:sldMk cId="2612013181" sldId="272"/>
        </pc:sldMkLst>
        <pc:spChg chg="mod">
          <ac:chgData name="Klára Smejkal" userId="S::439638@muni.cz::df931a41-6b75-4099-b4b0-06f37a554dd4" providerId="AD" clId="Web-{BE132717-A6F0-F700-CD9E-6646534047AE}" dt="2021-12-03T09:51:55.189" v="3" actId="20577"/>
          <ac:spMkLst>
            <pc:docMk/>
            <pc:sldMk cId="2612013181" sldId="272"/>
            <ac:spMk id="4" creationId="{71AFBED6-D648-4A02-81BF-D738B97F0327}"/>
          </ac:spMkLst>
        </pc:spChg>
      </pc:sldChg>
      <pc:sldChg chg="delSp modSp">
        <pc:chgData name="Klára Smejkal" userId="S::439638@muni.cz::df931a41-6b75-4099-b4b0-06f37a554dd4" providerId="AD" clId="Web-{BE132717-A6F0-F700-CD9E-6646534047AE}" dt="2021-12-03T09:56:13.924" v="6"/>
        <pc:sldMkLst>
          <pc:docMk/>
          <pc:sldMk cId="3993562796" sldId="275"/>
        </pc:sldMkLst>
        <pc:spChg chg="del">
          <ac:chgData name="Klára Smejkal" userId="S::439638@muni.cz::df931a41-6b75-4099-b4b0-06f37a554dd4" providerId="AD" clId="Web-{BE132717-A6F0-F700-CD9E-6646534047AE}" dt="2021-12-03T09:56:13.924" v="6"/>
          <ac:spMkLst>
            <pc:docMk/>
            <pc:sldMk cId="3993562796" sldId="275"/>
            <ac:spMk id="2" creationId="{B31C9A2F-E452-452C-90B9-57C7D51FAFF0}"/>
          </ac:spMkLst>
        </pc:spChg>
        <pc:spChg chg="del">
          <ac:chgData name="Klára Smejkal" userId="S::439638@muni.cz::df931a41-6b75-4099-b4b0-06f37a554dd4" providerId="AD" clId="Web-{BE132717-A6F0-F700-CD9E-6646534047AE}" dt="2021-12-03T09:56:11.877" v="5"/>
          <ac:spMkLst>
            <pc:docMk/>
            <pc:sldMk cId="3993562796" sldId="275"/>
            <ac:spMk id="3" creationId="{2DD2A7AC-16B0-421A-93B1-35685A2E5C3C}"/>
          </ac:spMkLst>
        </pc:spChg>
        <pc:spChg chg="mod">
          <ac:chgData name="Klára Smejkal" userId="S::439638@muni.cz::df931a41-6b75-4099-b4b0-06f37a554dd4" providerId="AD" clId="Web-{BE132717-A6F0-F700-CD9E-6646534047AE}" dt="2021-12-03T09:55:57.954" v="4" actId="14100"/>
          <ac:spMkLst>
            <pc:docMk/>
            <pc:sldMk cId="3993562796" sldId="275"/>
            <ac:spMk id="5" creationId="{B646DB7A-63A9-4798-BDB9-D54A14F0838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rgbClr val="FF0000"/>
                </a:solidFill>
              </a:rPr>
              <a:t>Česká společnost chudne! Útrata za potraviny se v českých domácnostech snížila za poslední 4 roky o 30 %!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Útrata za potraviny se v českých domácnostech snížila za poslední 4 roky o 30 %!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List1!$B$2:$B$5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4E01-A0BF-0A763A1C1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32096"/>
        <c:axId val="400432752"/>
      </c:barChart>
      <c:catAx>
        <c:axId val="4004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752"/>
        <c:crosses val="autoZero"/>
        <c:auto val="1"/>
        <c:lblAlgn val="ctr"/>
        <c:lblOffset val="100"/>
        <c:noMultiLvlLbl val="0"/>
      </c:catAx>
      <c:valAx>
        <c:axId val="4004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imar.cz/agentury/profily/tns-aisa-s.r.o.html" TargetMode="External"/><Relationship Id="rId13" Type="http://schemas.openxmlformats.org/officeDocument/2006/relationships/hyperlink" Target="https://simar.cz/agentury/profily/stem/mark,-a.s.html" TargetMode="External"/><Relationship Id="rId3" Type="http://schemas.openxmlformats.org/officeDocument/2006/relationships/hyperlink" Target="https://simar.cz/assets/media/files/standardy/asimar_standard_LONG_21.pdf" TargetMode="External"/><Relationship Id="rId7" Type="http://schemas.openxmlformats.org/officeDocument/2006/relationships/hyperlink" Target="https://simar.cz/agentury/profily/ipsos-s.r.o.html" TargetMode="External"/><Relationship Id="rId12" Type="http://schemas.openxmlformats.org/officeDocument/2006/relationships/hyperlink" Target="https://simar.cz/agentury/profily/scandc-s.r.o.html" TargetMode="External"/><Relationship Id="rId2" Type="http://schemas.openxmlformats.org/officeDocument/2006/relationships/hyperlink" Target="https://sima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ar.cz/agentury/profily/data-collect-s.r.o.html" TargetMode="External"/><Relationship Id="rId11" Type="http://schemas.openxmlformats.org/officeDocument/2006/relationships/hyperlink" Target="https://simar.cz/agentury/profily/nms-market-research,-s.r.o.html" TargetMode="External"/><Relationship Id="rId5" Type="http://schemas.openxmlformats.org/officeDocument/2006/relationships/hyperlink" Target="https://simar.cz/agentury/profily/cvvm-akademicky-partner.html" TargetMode="External"/><Relationship Id="rId10" Type="http://schemas.openxmlformats.org/officeDocument/2006/relationships/hyperlink" Target="https://simar.cz/agentury/profily/nielsen-admosphere-a.s.html" TargetMode="External"/><Relationship Id="rId4" Type="http://schemas.openxmlformats.org/officeDocument/2006/relationships/hyperlink" Target="https://simar.cz/agentury/profily/confess-research,-s.r.o.html" TargetMode="External"/><Relationship Id="rId9" Type="http://schemas.openxmlformats.org/officeDocument/2006/relationships/hyperlink" Target="https://simar.cz/agentury/profily/median,-s.r.o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stbrno.cz/slepe-skvrny/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watch?v=0Rnq1NpHdm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czso.cz/documents/10180/111112819/99020519.pdf/68406c94-f327-4b60-a8ec-3499ebf3e94c?version=1.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vvm.soc.cas.cz/cz/cvvm/caste-dotazy/4579-na-co-si-dat-pozor-pri-interpretaci-vysledku-vyzkumu-verejneho-minen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9CC9D-041A-44E5-A7BF-F8604C8E8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87AA51-FA78-4D06-8DBB-6441A712C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71C87-45D4-4CD7-AEB6-8310677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Započtový</a:t>
            </a:r>
            <a:r>
              <a:rPr lang="cs-CZ" dirty="0">
                <a:cs typeface="Arial"/>
              </a:rPr>
              <a:t> test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8D5A7A-1963-4FF4-BB2C-D44013D2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9211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3 termíny ve zkouškovém období</a:t>
            </a:r>
          </a:p>
          <a:p>
            <a:pPr marL="251460" indent="-179705"/>
            <a:r>
              <a:rPr lang="cs-CZ" dirty="0" err="1">
                <a:cs typeface="Arial"/>
              </a:rPr>
              <a:t>Předtermín</a:t>
            </a:r>
            <a:r>
              <a:rPr lang="cs-CZ" dirty="0">
                <a:cs typeface="Arial"/>
              </a:rPr>
              <a:t>???</a:t>
            </a:r>
          </a:p>
          <a:p>
            <a:pPr marL="251460" indent="-179705"/>
            <a:r>
              <a:rPr lang="cs-CZ" dirty="0">
                <a:cs typeface="Arial"/>
              </a:rPr>
              <a:t>Obsah:</a:t>
            </a:r>
          </a:p>
          <a:p>
            <a:pPr marL="503555" lvl="1" indent="-179705"/>
            <a:r>
              <a:rPr lang="cs-CZ" dirty="0">
                <a:cs typeface="Arial"/>
              </a:rPr>
              <a:t>Znalost pojmů a teorie pojící se s deskriptivní analýzou </a:t>
            </a:r>
            <a:r>
              <a:rPr lang="cs-CZ" dirty="0" err="1">
                <a:cs typeface="Arial"/>
              </a:rPr>
              <a:t>kvantidat</a:t>
            </a:r>
          </a:p>
          <a:p>
            <a:pPr marL="503555" lvl="1" indent="-179705"/>
            <a:r>
              <a:rPr lang="cs-CZ" dirty="0">
                <a:cs typeface="Arial"/>
              </a:rPr>
              <a:t>12 otázek: 2 otevřené, 10 uzavřených</a:t>
            </a:r>
          </a:p>
          <a:p>
            <a:pPr marL="503555" lvl="1" indent="-179705"/>
            <a:r>
              <a:rPr lang="cs-CZ" dirty="0">
                <a:cs typeface="Arial"/>
              </a:rPr>
              <a:t>25 minut</a:t>
            </a:r>
          </a:p>
          <a:p>
            <a:pPr marL="503555" lvl="1" indent="-179705"/>
            <a:r>
              <a:rPr lang="cs-CZ" dirty="0">
                <a:cs typeface="Arial"/>
              </a:rPr>
              <a:t>Online - </a:t>
            </a:r>
            <a:r>
              <a:rPr lang="cs-CZ" dirty="0" err="1">
                <a:cs typeface="Arial"/>
              </a:rPr>
              <a:t>odpovědník</a:t>
            </a:r>
            <a:r>
              <a:rPr lang="cs-CZ" dirty="0">
                <a:cs typeface="Arial"/>
              </a:rPr>
              <a:t> v </a:t>
            </a:r>
            <a:r>
              <a:rPr lang="cs-CZ" dirty="0" err="1">
                <a:cs typeface="Arial"/>
              </a:rPr>
              <a:t>ISu</a:t>
            </a:r>
            <a:r>
              <a:rPr lang="cs-CZ" dirty="0">
                <a:cs typeface="Arial"/>
              </a:rPr>
              <a:t> --&gt; možnost vyplňovat odkudkoliv, ale pouze v zadaném čase</a:t>
            </a:r>
          </a:p>
          <a:p>
            <a:pPr marL="251460" indent="-179705"/>
            <a:r>
              <a:rPr lang="cs-CZ" dirty="0">
                <a:cs typeface="Arial"/>
              </a:rPr>
              <a:t>Kritéria</a:t>
            </a:r>
          </a:p>
          <a:p>
            <a:pPr marL="503555" lvl="1" indent="-179705"/>
            <a:r>
              <a:rPr lang="cs-CZ" dirty="0">
                <a:cs typeface="Arial"/>
              </a:rPr>
              <a:t>60 % správně</a:t>
            </a:r>
          </a:p>
          <a:p>
            <a:pPr marL="503555" lvl="1" indent="-179705"/>
            <a:r>
              <a:rPr lang="cs-CZ" dirty="0">
                <a:cs typeface="Arial"/>
              </a:rPr>
              <a:t>Možnost dvou opravných termínů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05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F4CD73-9189-4F8B-87D9-9CE0C9BBE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F0A2B-AFDF-47B8-946A-F9D4254E7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835A6-76DC-4C95-BF29-6921DE6E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4F842E-9109-4150-BB7D-EA38476D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4BE526D-A6F1-4AEB-B4E8-492DDE37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8" y="879490"/>
            <a:ext cx="7012104" cy="50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B5568C-B892-4F77-AA30-977DABFAB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9114-8683-4F57-928B-3ED322CE8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258676-1F17-4DFC-ABD9-DCE6EF0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F87862-B402-4104-B1BD-98C4BCC6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6101574-C728-49E7-BB4C-CC411CE8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2" y="1096103"/>
            <a:ext cx="6832796" cy="50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B9C4C-3A18-4E6A-B014-E2A143269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BA06B2-5168-4723-81FB-FFDAE8EF9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3DBD7F-4AAD-435F-BDB6-6BA2A0D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340DB4-CB48-475C-BBEE-B6389DAF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osoba, žena, monitor, mobilní telefon&#10;&#10;Popis byl vytvořen automaticky">
            <a:extLst>
              <a:ext uri="{FF2B5EF4-FFF2-40B4-BE49-F238E27FC236}">
                <a16:creationId xmlns:a16="http://schemas.microsoft.com/office/drawing/2014/main" id="{0DEB6792-A2A9-4076-8693-FE70C9FF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34" y="1253331"/>
            <a:ext cx="7612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F4CB5-CFA9-485D-B8C7-7FEDB4BB6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B8E86-17B4-430D-B00B-520ACE99A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0D8BBC-0952-4A9E-A25A-31F0A097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28739B-C953-4DF1-BE99-6B12959D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Zdroj: O složitém jednoduše – populárně naučná příručka Českého statistického úřadu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62097F-9CA3-48E1-8210-C541072D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35"/>
          <a:stretch/>
        </p:blipFill>
        <p:spPr>
          <a:xfrm>
            <a:off x="339543" y="2079460"/>
            <a:ext cx="11132457" cy="28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CD15BA-AE84-4B7F-8615-F16355EA6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A75DA5-DF9F-4CAC-982A-F46D039C3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E2EA22-3440-475C-BB30-39A6389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grafů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1BE6D9-429D-4F85-862F-F99C9137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85512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Histogram – distribuce hodnot </a:t>
            </a:r>
            <a:r>
              <a:rPr lang="cs-CZ" sz="1050" dirty="0"/>
              <a:t>(</a:t>
            </a:r>
            <a:r>
              <a:rPr lang="cs-CZ" sz="1050" dirty="0">
                <a:ea typeface="+mn-lt"/>
                <a:cs typeface="+mn-lt"/>
              </a:rPr>
              <a:t> Histogram je na první pohled podobný normálnímu sloupcovému grafu, na rozdíl od něj ale sloupce nepředstavují konkrétní hodnoty, ale právě intervaly hodnot. Histogram tedy použijeme v situaci, když na horizontální ose máme </a:t>
            </a:r>
            <a:r>
              <a:rPr lang="cs-CZ" sz="1050" b="1" dirty="0">
                <a:ea typeface="+mn-lt"/>
                <a:cs typeface="+mn-lt"/>
              </a:rPr>
              <a:t>příliš mnoho hodnot</a:t>
            </a:r>
            <a:r>
              <a:rPr lang="cs-CZ" sz="1050" dirty="0">
                <a:ea typeface="+mn-lt"/>
                <a:cs typeface="+mn-lt"/>
              </a:rPr>
              <a:t> a zobrazování každé jednotlivé z nich v grafu by nedávalo smysl.)</a:t>
            </a:r>
            <a:endParaRPr lang="cs-CZ" sz="1050" dirty="0">
              <a:cs typeface="Arial"/>
            </a:endParaRPr>
          </a:p>
          <a:p>
            <a:pPr marL="251460" indent="-179705"/>
            <a:r>
              <a:rPr lang="cs-CZ" sz="2400" dirty="0"/>
              <a:t>Sloupcový graf – nejvíce univerzální, ideální pro porovnání četností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Koláčový graf/sloupcový poměrový – zajímá nás poměr mezi hodnotami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Krabičkový graf (box plot) – distribuce hodnot s důrazem na odlehlé a střední hodnoty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Čárový graf – trendy, časové řady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2311C36-C72F-464A-A927-8D08D0968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698774"/>
            <a:ext cx="4265288" cy="51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39B2FA-7CB7-4D17-A092-F59F0B2CB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559C38-A328-4FEF-8AD3-A246A7E97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9CF0CB-9B6E-4B3B-A4D9-CF4DC58C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161791"/>
            <a:ext cx="10832944" cy="1089529"/>
          </a:xfrm>
        </p:spPr>
        <p:txBody>
          <a:bodyPr/>
          <a:lstStyle/>
          <a:p>
            <a:r>
              <a:rPr lang="cs-CZ" dirty="0">
                <a:cs typeface="Arial"/>
              </a:rPr>
              <a:t>Příklady správného použití jednotlivých typů grafů</a:t>
            </a:r>
            <a:endParaRPr 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6C0A60CD-6DB1-424F-AD84-B1A3B462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57" y="1219379"/>
            <a:ext cx="3979458" cy="2666337"/>
          </a:xfr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7220D0DE-3E7C-459A-A4A6-A714AE59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3" y="4164418"/>
            <a:ext cx="7164572" cy="2498650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EF93244B-BF9A-400D-9A7E-8A94C9F0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97" y="1296520"/>
            <a:ext cx="4524153" cy="2714378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7A84382B-8F99-445D-AD75-179ABF5F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27" y="3888642"/>
            <a:ext cx="4134292" cy="2775530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EC22C21D-A123-4150-86F6-D47BD1D11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121" y="1534938"/>
            <a:ext cx="2743200" cy="20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D8A99-07E0-4B75-BD00-0531ED4F4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F8CE5C-E0D5-4549-A21A-A2AD719E4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44C4D-760E-484E-9A25-6A5E9101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Explorační graf z SPSS</a:t>
            </a:r>
          </a:p>
        </p:txBody>
      </p:sp>
      <p:pic>
        <p:nvPicPr>
          <p:cNvPr id="6" name="Zástupný obsah 7">
            <a:extLst>
              <a:ext uri="{FF2B5EF4-FFF2-40B4-BE49-F238E27FC236}">
                <a16:creationId xmlns:a16="http://schemas.microsoft.com/office/drawing/2014/main" id="{61E7ADF0-245D-45D5-B47F-D836C8FCB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76" y="1692275"/>
            <a:ext cx="516703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252612-465F-434E-9F47-CA66DEDB8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4E832-9615-4447-8344-C8659C803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86FA1E-7546-4B7E-BFD2-DAF9D311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1F55F8-555F-4218-97E6-6764DBDA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32A30DF-7D70-472A-8A91-CD43C04E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473"/>
            <a:ext cx="10134500" cy="39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6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0808CC-B14E-4A4C-9118-3461F4B0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výzkumné zprávy?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46DB7A-63A9-4798-BDB9-D54A14F0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87905"/>
          </a:xfrm>
        </p:spPr>
        <p:txBody>
          <a:bodyPr/>
          <a:lstStyle/>
          <a:p>
            <a:r>
              <a:rPr lang="cs-CZ" dirty="0"/>
              <a:t>Sdružení SIMAR - </a:t>
            </a:r>
            <a:r>
              <a:rPr lang="cs-CZ" dirty="0">
                <a:hlinkClick r:id="rId2"/>
              </a:rPr>
              <a:t>https://simar.cz/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Neziskovka, která sdružuje výzkumné agentury, jež se zavázaly k dodržování etických a profesních </a:t>
            </a:r>
            <a:r>
              <a:rPr lang="cs-CZ" dirty="0">
                <a:hlinkClick r:id="rId3"/>
              </a:rPr>
              <a:t>standardů</a:t>
            </a:r>
            <a:endParaRPr lang="cs-CZ" dirty="0"/>
          </a:p>
          <a:p>
            <a:r>
              <a:rPr lang="cs-CZ" b="1" dirty="0"/>
              <a:t>Přehled aktuálních členů SIMAR</a:t>
            </a:r>
          </a:p>
          <a:p>
            <a:pPr lvl="1"/>
            <a:r>
              <a:rPr lang="cs-CZ" u="sng" dirty="0">
                <a:hlinkClick r:id="rId4"/>
              </a:rPr>
              <a:t>CONFESS </a:t>
            </a:r>
            <a:r>
              <a:rPr lang="cs-CZ" u="sng" dirty="0" err="1">
                <a:hlinkClick r:id="rId4"/>
              </a:rPr>
              <a:t>Research</a:t>
            </a:r>
            <a:r>
              <a:rPr lang="cs-CZ" u="sng" dirty="0">
                <a:hlinkClick r:id="rId4"/>
              </a:rPr>
              <a:t> s.r.o.</a:t>
            </a:r>
            <a:endParaRPr lang="cs-CZ" dirty="0"/>
          </a:p>
          <a:p>
            <a:pPr lvl="1"/>
            <a:r>
              <a:rPr lang="cs-CZ" u="sng" dirty="0">
                <a:hlinkClick r:id="rId5"/>
              </a:rPr>
              <a:t>CVVM - akademický partner</a:t>
            </a:r>
            <a:r>
              <a:rPr lang="cs-CZ" u="sng" dirty="0"/>
              <a:t> (při AV)</a:t>
            </a:r>
            <a:endParaRPr lang="cs-CZ" dirty="0"/>
          </a:p>
          <a:p>
            <a:pPr lvl="1"/>
            <a:r>
              <a:rPr lang="cs-CZ" u="sng" dirty="0">
                <a:hlinkClick r:id="rId6"/>
              </a:rPr>
              <a:t>Data </a:t>
            </a:r>
            <a:r>
              <a:rPr lang="cs-CZ" u="sng" dirty="0" err="1">
                <a:hlinkClick r:id="rId6"/>
              </a:rPr>
              <a:t>Collect</a:t>
            </a:r>
            <a:r>
              <a:rPr lang="cs-CZ" u="sng" dirty="0">
                <a:hlinkClick r:id="rId6"/>
              </a:rPr>
              <a:t> s.r.o.</a:t>
            </a:r>
            <a:endParaRPr lang="cs-CZ" dirty="0"/>
          </a:p>
          <a:p>
            <a:pPr lvl="1"/>
            <a:r>
              <a:rPr lang="cs-CZ" u="sng" dirty="0">
                <a:hlinkClick r:id="rId7"/>
              </a:rPr>
              <a:t>IPSOS s.r.o.</a:t>
            </a:r>
            <a:endParaRPr lang="cs-CZ" dirty="0"/>
          </a:p>
          <a:p>
            <a:pPr lvl="1"/>
            <a:r>
              <a:rPr lang="cs-CZ" u="sng" dirty="0" err="1">
                <a:hlinkClick r:id="rId8"/>
              </a:rPr>
              <a:t>Kantar</a:t>
            </a:r>
            <a:r>
              <a:rPr lang="cs-CZ" u="sng" dirty="0">
                <a:hlinkClick r:id="rId8"/>
              </a:rPr>
              <a:t> CZ s.r.o.</a:t>
            </a:r>
            <a:endParaRPr lang="cs-CZ" dirty="0"/>
          </a:p>
          <a:p>
            <a:pPr lvl="1"/>
            <a:r>
              <a:rPr lang="cs-CZ" u="sng" dirty="0">
                <a:hlinkClick r:id="rId9"/>
              </a:rPr>
              <a:t>MEDIAN s.r.o.</a:t>
            </a:r>
            <a:endParaRPr lang="cs-CZ" dirty="0"/>
          </a:p>
          <a:p>
            <a:pPr lvl="1"/>
            <a:r>
              <a:rPr lang="cs-CZ" u="sng" dirty="0" err="1">
                <a:hlinkClick r:id="rId10"/>
              </a:rPr>
              <a:t>Nielsen</a:t>
            </a:r>
            <a:r>
              <a:rPr lang="cs-CZ" u="sng" dirty="0">
                <a:hlinkClick r:id="rId10"/>
              </a:rPr>
              <a:t> </a:t>
            </a:r>
            <a:r>
              <a:rPr lang="cs-CZ" u="sng" dirty="0" err="1">
                <a:hlinkClick r:id="rId10"/>
              </a:rPr>
              <a:t>Admosphere</a:t>
            </a:r>
            <a:r>
              <a:rPr lang="cs-CZ" u="sng" dirty="0">
                <a:hlinkClick r:id="rId10"/>
              </a:rPr>
              <a:t> a.s.</a:t>
            </a:r>
            <a:endParaRPr lang="cs-CZ" dirty="0"/>
          </a:p>
          <a:p>
            <a:pPr lvl="1"/>
            <a:r>
              <a:rPr lang="cs-CZ" u="sng" dirty="0">
                <a:hlinkClick r:id="rId11"/>
              </a:rPr>
              <a:t>NMS Market </a:t>
            </a:r>
            <a:r>
              <a:rPr lang="cs-CZ" u="sng" dirty="0" err="1">
                <a:hlinkClick r:id="rId11"/>
              </a:rPr>
              <a:t>Research</a:t>
            </a:r>
            <a:r>
              <a:rPr lang="cs-CZ" u="sng" dirty="0">
                <a:hlinkClick r:id="rId11"/>
              </a:rPr>
              <a:t> s.r.o.</a:t>
            </a:r>
            <a:endParaRPr lang="cs-CZ" dirty="0"/>
          </a:p>
          <a:p>
            <a:pPr lvl="1"/>
            <a:r>
              <a:rPr lang="cs-CZ" u="sng" dirty="0">
                <a:hlinkClick r:id="rId12"/>
              </a:rPr>
              <a:t>SC&amp;C s.r.o.</a:t>
            </a:r>
            <a:endParaRPr lang="cs-CZ" dirty="0"/>
          </a:p>
          <a:p>
            <a:pPr lvl="1"/>
            <a:r>
              <a:rPr lang="cs-CZ" u="sng" dirty="0">
                <a:hlinkClick r:id="rId13"/>
              </a:rPr>
              <a:t>STEM/MARK a.s.</a:t>
            </a:r>
            <a:endParaRPr lang="cs-CZ" dirty="0"/>
          </a:p>
          <a:p>
            <a:pPr lvl="1"/>
            <a:endParaRPr lang="cs-CZ" sz="12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6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CD6253-2977-4740-AAD4-8AE1BAEC4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7F6EDF-3E53-4C4D-943D-1488F8197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502FF9-3066-4E20-BA32-71EB09C2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instituce a úřady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6A08DA-C464-4FF9-A9D2-F18736E6C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Katedry žurnalistiky (Brno, Praha, Olomouc), sociologie, psychologie</a:t>
            </a:r>
          </a:p>
          <a:p>
            <a:r>
              <a:rPr lang="cs-CZ" dirty="0"/>
              <a:t>Výzkumné instituty – IRTIS, IVDMR, IKSŽ</a:t>
            </a:r>
          </a:p>
          <a:p>
            <a:r>
              <a:rPr lang="cs-CZ" dirty="0"/>
              <a:t>Český statistický úřad</a:t>
            </a:r>
          </a:p>
        </p:txBody>
      </p:sp>
    </p:spTree>
    <p:extLst>
      <p:ext uri="{BB962C8B-B14F-4D97-AF65-F5344CB8AC3E}">
        <p14:creationId xmlns:p14="http://schemas.microsoft.com/office/powerpoint/2010/main" val="127070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kvantitativních dat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697498" cy="1171580"/>
          </a:xfrm>
        </p:spPr>
        <p:txBody>
          <a:bodyPr/>
          <a:lstStyle/>
          <a:p>
            <a:r>
              <a:rPr lang="cs-CZ" dirty="0"/>
              <a:t>Lže statistika?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697498" cy="698497"/>
          </a:xfrm>
        </p:spPr>
        <p:txBody>
          <a:bodyPr/>
          <a:lstStyle/>
          <a:p>
            <a:r>
              <a:rPr lang="cs-CZ" cap="all" dirty="0"/>
              <a:t>ANEB JAK REPORTOVAT DATA A NEKAZIT SOCIOLOGŮM POVĚST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B11675-BAE1-4483-A019-1C1E9ECD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91" y="721443"/>
            <a:ext cx="5357607" cy="54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9542A-639A-4801-BED3-6C7BD5B47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86538-E83B-4127-BC4D-E382B7FC2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F7B7ED-A39F-4CFD-95ED-3DE61F07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mrknout dál, pokud mě data baví?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DDC9A52-F512-4825-B8C9-4D70E276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5375275" cy="414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hlinkClick r:id="rId2"/>
              </a:rPr>
              <a:t>Last </a:t>
            </a:r>
            <a:r>
              <a:rPr lang="cs-CZ" dirty="0" err="1">
                <a:hlinkClick r:id="rId2"/>
              </a:rPr>
              <a:t>week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tonight</a:t>
            </a:r>
            <a:r>
              <a:rPr lang="cs-CZ" dirty="0">
                <a:hlinkClick r:id="rId2"/>
              </a:rPr>
              <a:t> a věda </a:t>
            </a:r>
            <a:r>
              <a:rPr lang="cs-CZ" dirty="0"/>
              <a:t>– jak interpretovat a nebýt za blbce </a:t>
            </a:r>
          </a:p>
          <a:p>
            <a:pPr>
              <a:lnSpc>
                <a:spcPct val="120000"/>
              </a:lnSpc>
            </a:pPr>
            <a:r>
              <a:rPr lang="cs-CZ" dirty="0">
                <a:hlinkClick r:id="rId3"/>
              </a:rPr>
              <a:t>Slepé skvrny</a:t>
            </a:r>
            <a:r>
              <a:rPr lang="cs-CZ" dirty="0"/>
              <a:t> od Daniela Prokopa (bývalého šéfa výzkumu v </a:t>
            </a:r>
            <a:r>
              <a:rPr lang="cs-CZ" dirty="0" err="1"/>
              <a:t>Medianu</a:t>
            </a:r>
            <a:r>
              <a:rPr lang="cs-CZ" dirty="0"/>
              <a:t>) – o chudobě, vzdělávání, populismu a dalších výzvách české společnosti</a:t>
            </a:r>
          </a:p>
          <a:p>
            <a:pPr>
              <a:lnSpc>
                <a:spcPct val="120000"/>
              </a:lnSpc>
            </a:pPr>
            <a:r>
              <a:rPr lang="cs-CZ" dirty="0">
                <a:hlinkClick r:id="rId4"/>
              </a:rPr>
              <a:t>O složitém jednoduše</a:t>
            </a:r>
            <a:r>
              <a:rPr lang="cs-CZ" dirty="0"/>
              <a:t> – populárně naučná příručka Českého statistického úřadu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AC67C8-3DDF-47CF-98AD-ABCFE3F26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299" y="3290086"/>
            <a:ext cx="2587784" cy="25877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F50A94-C290-4B03-8CF5-DF0520C75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859" y="3290086"/>
            <a:ext cx="1745268" cy="2577314"/>
          </a:xfrm>
          <a:prstGeom prst="rect">
            <a:avLst/>
          </a:prstGeom>
        </p:spPr>
      </p:pic>
      <p:pic>
        <p:nvPicPr>
          <p:cNvPr id="12" name="Picture 2" descr="John Oliver in Last Week Tonight with John Oliver (2014)">
            <a:extLst>
              <a:ext uri="{FF2B5EF4-FFF2-40B4-BE49-F238E27FC236}">
                <a16:creationId xmlns:a16="http://schemas.microsoft.com/office/drawing/2014/main" id="{06E9EA54-B247-474D-BA9B-CCCFD314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80" y="1503270"/>
            <a:ext cx="2783038" cy="1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3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9379A-4EB3-4B29-88EC-83115CEDA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E9FCA-A94E-4BC3-AD5C-3DB27A462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2C0D9D-0DFC-425F-AA46-4A17FDF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048673D-77E0-4DD0-A399-D67B4A268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7" y="928931"/>
            <a:ext cx="7706305" cy="5000137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73966C2-C8DD-43A6-86B3-DE292DB5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61" y="3951255"/>
            <a:ext cx="4137658" cy="16392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D3B8E0-2C72-4651-8104-4BD35A697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12" y="1229712"/>
            <a:ext cx="4179075" cy="1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0F9C7-8864-4E02-AA6E-95882CC50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9EFB34-B8DD-4CF0-8198-B8746E45B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B68DED-E59E-4E24-9016-DCC9733F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7D1B5F-F3F5-4FD1-AA68-2AA55345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15" y="602618"/>
            <a:ext cx="9244169" cy="5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F4B57B-36F2-47AD-AE1A-1408E8A93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8118D-5529-44EE-BE97-9FB8F9076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5603C-948A-4605-8D5D-B24FAF14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při interpretaci výzkumů </a:t>
            </a:r>
            <a:br>
              <a:rPr lang="cs-CZ" dirty="0"/>
            </a:br>
            <a:r>
              <a:rPr lang="cs-CZ" dirty="0"/>
              <a:t>v médiích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0F9BC6-8AB8-4E0C-8BA2-B60F6595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04653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Záměna ankety se seriózním výzkumem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Zobecnění výsledků výzkumu z konkrétní cílové skupiny na běžnou populaci (či širší cílovou skupinu)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Interpretace výsledků nad rámec zjišťovaných údajů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Nepřesná interpretace znění otázky (či variant odpovědí)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Neúplné sdělení (Důvěra ve veřejného činitele „X“ klesla; ale klesla v rámci statistické chyby a zároveň je důvěra v něj stále nejvyšší v porovnání s ostatními veřejnými činiteli)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Srovnávání výsledků metodicky nesrovnatelných výzkumů (jiný vzorek, jiná metoda – např. anketa versus kvótní sběr)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Uvedení výsledků výzkumu bez zdroje (kdo a jak realizoval…)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Použití časově zastaralých či věcně překonaných dat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Neověření si původu výzkumu, solidnosti realizátora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3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9585E-E28E-49AD-9F0A-98C2F254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FC0CB3-182C-440D-89BA-982891C3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355F04-3D0B-4A8B-A16B-E5EF1B4F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zpráva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1677AF-342A-46D2-9B4B-FB6156FC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Většinou směsice textů, tabulek a grafů</a:t>
            </a:r>
          </a:p>
          <a:p>
            <a:pPr marL="251460" indent="-179705"/>
            <a:r>
              <a:rPr lang="cs-CZ" dirty="0"/>
              <a:t>Obecně platí: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Pište srozumitelně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Preferujte psaní v 1. osobě (autorský plurál vědecká komunita nerada vidí, pokud je autorem jen jeden člověk)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Tabulky a grafy určitě uvádějte – jednak tím ušetříte místo, jednak je to přehlednější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Do textu ideálně nepište, to co je v tabulce a naopak – je to zbytečné dublování obsahu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Účelem textové části je INTERPRETOVAT</a:t>
            </a:r>
            <a:endParaRPr lang="cs-CZ" dirty="0">
              <a:cs typeface="Arial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 TRENDY, GENERALIZACE, ASOCIACE</a:t>
            </a: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800100" lvl="1" indent="-342900"/>
            <a:r>
              <a:rPr lang="cs-CZ" dirty="0">
                <a:sym typeface="Wingdings" panose="05000000000000000000" pitchFamily="2" charset="2"/>
              </a:rPr>
              <a:t>Další doporučení najdete </a:t>
            </a:r>
            <a:r>
              <a:rPr lang="cs-CZ" dirty="0">
                <a:sym typeface="Wingdings" panose="05000000000000000000" pitchFamily="2" charset="2"/>
                <a:hlinkClick r:id="rId2"/>
              </a:rPr>
              <a:t>zde</a:t>
            </a: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/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34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0D523-F73E-4FE0-9EB8-3A8C4B3B6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FBED6-D648-4A02-81BF-D738B97F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Příklad reportu </a:t>
            </a:r>
            <a:br>
              <a:rPr lang="cs-CZ" dirty="0"/>
            </a:br>
            <a:r>
              <a:rPr lang="cs-CZ" dirty="0"/>
              <a:t>z praxe</a:t>
            </a:r>
          </a:p>
        </p:txBody>
      </p:sp>
      <p:pic>
        <p:nvPicPr>
          <p:cNvPr id="9" name="Obrázek 9" descr="Obsah obrázku stůl&#10;&#10;Popis se vygeneroval automaticky.">
            <a:extLst>
              <a:ext uri="{FF2B5EF4-FFF2-40B4-BE49-F238E27FC236}">
                <a16:creationId xmlns:a16="http://schemas.microsoft.com/office/drawing/2014/main" id="{E37275E5-58F1-47D8-99BE-EFFB0AEDA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6060558" y="392696"/>
            <a:ext cx="6096000" cy="438911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8101B1-50E2-4989-BA64-C6F330CA4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2C4B35ED-FAC3-4599-AC07-7A53022F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51515"/>
              </p:ext>
            </p:extLst>
          </p:nvPr>
        </p:nvGraphicFramePr>
        <p:xfrm>
          <a:off x="6494720" y="5608674"/>
          <a:ext cx="5140357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57">
                  <a:extLst>
                    <a:ext uri="{9D8B030D-6E8A-4147-A177-3AD203B41FA5}">
                      <a16:colId xmlns:a16="http://schemas.microsoft.com/office/drawing/2014/main" val="3312420416"/>
                    </a:ext>
                  </a:extLst>
                </a:gridCol>
              </a:tblGrid>
              <a:tr h="41888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dirty="0">
                          <a:effectLst/>
                        </a:rPr>
                        <a:t>MACEK, Jakub, Alena MACKOVÁ, Kateřina ŠKAŘUPOVÁ a Lenka WASCHKOVÁ CÍSAŘOVÁ. Stará a nová </a:t>
                      </a:r>
                      <a:r>
                        <a:rPr lang="cs-CZ" sz="1100" dirty="0" err="1">
                          <a:effectLst/>
                        </a:rPr>
                        <a:t>média</a:t>
                      </a:r>
                      <a:r>
                        <a:rPr lang="cs-CZ" sz="1100" dirty="0">
                          <a:effectLst/>
                        </a:rPr>
                        <a:t> v </a:t>
                      </a:r>
                      <a:r>
                        <a:rPr lang="cs-CZ" sz="1100" dirty="0" err="1">
                          <a:effectLst/>
                        </a:rPr>
                        <a:t>každodennosti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českých</a:t>
                      </a:r>
                      <a:r>
                        <a:rPr lang="cs-CZ" sz="1100" dirty="0">
                          <a:effectLst/>
                        </a:rPr>
                        <a:t> publik (</a:t>
                      </a:r>
                      <a:r>
                        <a:rPr lang="cs-CZ" sz="1100" dirty="0" err="1">
                          <a:effectLst/>
                        </a:rPr>
                        <a:t>výzkumna</a:t>
                      </a:r>
                      <a:r>
                        <a:rPr lang="cs-CZ" sz="1100" dirty="0">
                          <a:effectLst/>
                        </a:rPr>
                        <a:t>́ </a:t>
                      </a:r>
                      <a:r>
                        <a:rPr lang="cs-CZ" sz="1100" dirty="0" err="1">
                          <a:effectLst/>
                        </a:rPr>
                        <a:t>zpráva</a:t>
                      </a:r>
                      <a:r>
                        <a:rPr lang="cs-CZ" sz="1100" dirty="0">
                          <a:effectLst/>
                        </a:rPr>
                        <a:t>). Brno: Masarykova univerzita, 2015. 24 s.</a:t>
                      </a:r>
                      <a:endParaRPr lang="cs-CZ" sz="1100" b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978766241"/>
                  </a:ext>
                </a:extLst>
              </a:tr>
              <a:tr h="106283">
                <a:tc>
                  <a:txBody>
                    <a:bodyPr/>
                    <a:lstStyle/>
                    <a:p>
                      <a:pPr algn="l" fontAlgn="t"/>
                      <a:endParaRPr lang="cs-CZ" sz="600" b="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161087346"/>
                  </a:ext>
                </a:extLst>
              </a:tr>
            </a:tbl>
          </a:graphicData>
        </a:graphic>
      </p:graphicFrame>
      <p:pic>
        <p:nvPicPr>
          <p:cNvPr id="17" name="Obrázek 17" descr="Obsah obrázku text, interiér&#10;&#10;Popis se vygeneroval automaticky.">
            <a:extLst>
              <a:ext uri="{FF2B5EF4-FFF2-40B4-BE49-F238E27FC236}">
                <a16:creationId xmlns:a16="http://schemas.microsoft.com/office/drawing/2014/main" id="{B6F530E0-1536-4512-A01E-FD991F57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07" y="4683568"/>
            <a:ext cx="5498803" cy="7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A71C20-A524-42DC-9D85-3B766FA12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5ED67C-4499-4110-9827-74C70FCBA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AC0B01-8EB0-460D-8C76-EB9711A7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1F4301-205B-4ADE-A72D-44F60F394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B121B49-A955-4EE6-946F-6A086B8EA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03597"/>
              </p:ext>
            </p:extLst>
          </p:nvPr>
        </p:nvGraphicFramePr>
        <p:xfrm>
          <a:off x="1295400" y="16383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CCFF6-518B-4770-BBA9-3C7D70D40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07D588-24B2-4A22-BF8D-CF14B7061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B47982-9EBA-4A70-83FC-628A15E3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zapisovat výsledky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92E4F9-0D32-4909-AEF7-DBB6F76C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63824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Minimum objektivity vyžaduje vždy alespoň jedno srovnání</a:t>
            </a:r>
          </a:p>
          <a:p>
            <a:pPr marL="503555" lvl="1" indent="-179705"/>
            <a:r>
              <a:rPr lang="cs-CZ" dirty="0"/>
              <a:t>když uvádíme nějaká čísla, vždy musíme zjistit, k čemu se vztahují a co je ten celek (absolutní čísla)</a:t>
            </a: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1C5B9B-54AD-4346-818F-6383AAD6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3577885"/>
            <a:ext cx="4254537" cy="375165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87A9F836-82C1-4924-A64E-C4D94BE49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/>
          <a:stretch/>
        </p:blipFill>
        <p:spPr>
          <a:xfrm>
            <a:off x="1109959" y="3973126"/>
            <a:ext cx="4254537" cy="772812"/>
          </a:xfrm>
          <a:prstGeom prst="rect">
            <a:avLst/>
          </a:prstGeom>
        </p:spPr>
      </p:pic>
      <p:pic>
        <p:nvPicPr>
          <p:cNvPr id="10" name="Obrázek 10" descr="Obsah obrázku stůl&#10;&#10;Popis se vygeneroval automaticky.">
            <a:extLst>
              <a:ext uri="{FF2B5EF4-FFF2-40B4-BE49-F238E27FC236}">
                <a16:creationId xmlns:a16="http://schemas.microsoft.com/office/drawing/2014/main" id="{736CBA52-2C02-4D06-BE04-175E6D72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69" y="1694448"/>
            <a:ext cx="4938963" cy="20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3A4F4-3FC6-4481-BA46-A0E0FCA42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46085C-2BA8-4F5B-9428-D04B25F6D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F46E18A-4D27-49E3-87E5-0335C589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Grafy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FE8379B-8B7B-4364-AB86-EC74C7B87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609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4" ma:contentTypeDescription="Vytvoří nový dokument" ma:contentTypeScope="" ma:versionID="4ee5d3cf4ebaa47ce2898ffe91ab6b6f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6fe68b07c88cdbd19a217f9d7fdc965d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694E48-85BC-48D5-A0D9-69E13C9E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DDAE9A-521D-4DAE-B64C-F8CF061B3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8FEF-69BB-4420-842D-DE5994B1DE3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1099ea8a-9cf7-4a59-9a65-427adb4d03e3"/>
    <ds:schemaRef ds:uri="http://purl.org/dc/dcmitype/"/>
    <ds:schemaRef ds:uri="http://schemas.openxmlformats.org/package/2006/metadata/core-properties"/>
    <ds:schemaRef ds:uri="0cf14308-77e4-4f1d-b3eb-93b2bda9a9b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604</TotalTime>
  <Words>788</Words>
  <Application>Microsoft Office PowerPoint</Application>
  <PresentationFormat>Širokoúhlá obrazovka</PresentationFormat>
  <Paragraphs>125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Prezentace_MU_CZ</vt:lpstr>
      <vt:lpstr>Započtový test</vt:lpstr>
      <vt:lpstr>Lže statistika?</vt:lpstr>
      <vt:lpstr>Prezentace aplikace PowerPoint</vt:lpstr>
      <vt:lpstr>Nejčastější chyby při interpretaci výzkumů  v médiích</vt:lpstr>
      <vt:lpstr>Výzkumná zpráva</vt:lpstr>
      <vt:lpstr>Příklad reportu  z praxe</vt:lpstr>
      <vt:lpstr>Prezentace aplikace PowerPoint</vt:lpstr>
      <vt:lpstr>Jak zapisovat výsledky</vt:lpstr>
      <vt:lpstr>Grafy</vt:lpstr>
      <vt:lpstr>Prezentace aplikace PowerPoint</vt:lpstr>
      <vt:lpstr>Prezentace aplikace PowerPoint</vt:lpstr>
      <vt:lpstr>Prezentace aplikace PowerPoint</vt:lpstr>
      <vt:lpstr>Prezentace aplikace PowerPoint</vt:lpstr>
      <vt:lpstr>Shrnutí grafů</vt:lpstr>
      <vt:lpstr>Příklady správného použití jednotlivých typů grafů</vt:lpstr>
      <vt:lpstr>Explorační graf z SPSS</vt:lpstr>
      <vt:lpstr>Prezentace aplikace PowerPoint</vt:lpstr>
      <vt:lpstr>Kde hledat výzkumné zprávy?</vt:lpstr>
      <vt:lpstr>Výzkumné instituce a úřady</vt:lpstr>
      <vt:lpstr>Kam mrknout dál, pokud mě data baví?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Lže statistika?</dc:title>
  <dc:creator>Klára Procházková</dc:creator>
  <cp:lastModifiedBy>Klára Smejkal</cp:lastModifiedBy>
  <cp:revision>134</cp:revision>
  <cp:lastPrinted>1601-01-01T00:00:00Z</cp:lastPrinted>
  <dcterms:created xsi:type="dcterms:W3CDTF">2021-01-05T09:27:27Z</dcterms:created>
  <dcterms:modified xsi:type="dcterms:W3CDTF">2021-12-03T09:56:22Z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