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Smejkal" userId="df931a41-6b75-4099-b4b0-06f37a554dd4" providerId="ADAL" clId="{545570A5-094B-4932-9F9A-76F3A9A56344}"/>
    <pc:docChg chg="undo custSel modSld">
      <pc:chgData name="Klára Smejkal" userId="df931a41-6b75-4099-b4b0-06f37a554dd4" providerId="ADAL" clId="{545570A5-094B-4932-9F9A-76F3A9A56344}" dt="2021-10-08T09:16:42.149" v="207" actId="20577"/>
      <pc:docMkLst>
        <pc:docMk/>
      </pc:docMkLst>
      <pc:sldChg chg="modSp">
        <pc:chgData name="Klára Smejkal" userId="df931a41-6b75-4099-b4b0-06f37a554dd4" providerId="ADAL" clId="{545570A5-094B-4932-9F9A-76F3A9A56344}" dt="2021-10-08T09:16:42.149" v="207" actId="20577"/>
        <pc:sldMkLst>
          <pc:docMk/>
          <pc:sldMk cId="997723769" sldId="257"/>
        </pc:sldMkLst>
        <pc:spChg chg="mod">
          <ac:chgData name="Klára Smejkal" userId="df931a41-6b75-4099-b4b0-06f37a554dd4" providerId="ADAL" clId="{545570A5-094B-4932-9F9A-76F3A9A56344}" dt="2021-10-08T09:16:42.149" v="207" actId="20577"/>
          <ac:spMkLst>
            <pc:docMk/>
            <pc:sldMk cId="997723769" sldId="257"/>
            <ac:spMk id="5" creationId="{724C04FB-E194-4BC5-8BAA-C034463ECEB5}"/>
          </ac:spMkLst>
        </pc:spChg>
      </pc:sldChg>
      <pc:sldChg chg="modSp">
        <pc:chgData name="Klára Smejkal" userId="df931a41-6b75-4099-b4b0-06f37a554dd4" providerId="ADAL" clId="{545570A5-094B-4932-9F9A-76F3A9A56344}" dt="2021-10-08T09:12:27.983" v="162" actId="20577"/>
        <pc:sldMkLst>
          <pc:docMk/>
          <pc:sldMk cId="2624453807" sldId="258"/>
        </pc:sldMkLst>
        <pc:spChg chg="mod">
          <ac:chgData name="Klára Smejkal" userId="df931a41-6b75-4099-b4b0-06f37a554dd4" providerId="ADAL" clId="{545570A5-094B-4932-9F9A-76F3A9A56344}" dt="2021-10-08T09:12:27.983" v="162" actId="20577"/>
          <ac:spMkLst>
            <pc:docMk/>
            <pc:sldMk cId="2624453807" sldId="258"/>
            <ac:spMk id="5" creationId="{FBFFD81D-FDCC-400A-9B0E-80DCCBC03EC7}"/>
          </ac:spMkLst>
        </pc:spChg>
      </pc:sldChg>
      <pc:sldChg chg="modSp">
        <pc:chgData name="Klára Smejkal" userId="df931a41-6b75-4099-b4b0-06f37a554dd4" providerId="ADAL" clId="{545570A5-094B-4932-9F9A-76F3A9A56344}" dt="2021-10-08T08:32:07.595" v="73" actId="5793"/>
        <pc:sldMkLst>
          <pc:docMk/>
          <pc:sldMk cId="2992576661" sldId="259"/>
        </pc:sldMkLst>
        <pc:spChg chg="mod">
          <ac:chgData name="Klára Smejkal" userId="df931a41-6b75-4099-b4b0-06f37a554dd4" providerId="ADAL" clId="{545570A5-094B-4932-9F9A-76F3A9A56344}" dt="2021-10-08T08:32:07.595" v="73" actId="5793"/>
          <ac:spMkLst>
            <pc:docMk/>
            <pc:sldMk cId="2992576661" sldId="259"/>
            <ac:spMk id="5" creationId="{8F2DC704-1E07-4A48-BDAA-17C2FBE5091E}"/>
          </ac:spMkLst>
        </pc:spChg>
      </pc:sldChg>
      <pc:sldChg chg="modSp">
        <pc:chgData name="Klára Smejkal" userId="df931a41-6b75-4099-b4b0-06f37a554dd4" providerId="ADAL" clId="{545570A5-094B-4932-9F9A-76F3A9A56344}" dt="2021-10-08T09:14:35.720" v="193" actId="20577"/>
        <pc:sldMkLst>
          <pc:docMk/>
          <pc:sldMk cId="1432873785" sldId="260"/>
        </pc:sldMkLst>
        <pc:spChg chg="mod">
          <ac:chgData name="Klára Smejkal" userId="df931a41-6b75-4099-b4b0-06f37a554dd4" providerId="ADAL" clId="{545570A5-094B-4932-9F9A-76F3A9A56344}" dt="2021-10-08T09:14:35.720" v="193" actId="20577"/>
          <ac:spMkLst>
            <pc:docMk/>
            <pc:sldMk cId="1432873785" sldId="260"/>
            <ac:spMk id="5" creationId="{EF25D710-F50B-4E20-AEB8-1D6817B6D428}"/>
          </ac:spMkLst>
        </pc:spChg>
      </pc:sldChg>
      <pc:sldChg chg="modSp">
        <pc:chgData name="Klára Smejkal" userId="df931a41-6b75-4099-b4b0-06f37a554dd4" providerId="ADAL" clId="{545570A5-094B-4932-9F9A-76F3A9A56344}" dt="2021-10-08T08:29:22.948" v="72" actId="20577"/>
        <pc:sldMkLst>
          <pc:docMk/>
          <pc:sldMk cId="2738763100" sldId="261"/>
        </pc:sldMkLst>
        <pc:spChg chg="mod">
          <ac:chgData name="Klára Smejkal" userId="df931a41-6b75-4099-b4b0-06f37a554dd4" providerId="ADAL" clId="{545570A5-094B-4932-9F9A-76F3A9A56344}" dt="2021-10-08T08:29:22.948" v="72" actId="20577"/>
          <ac:spMkLst>
            <pc:docMk/>
            <pc:sldMk cId="2738763100" sldId="261"/>
            <ac:spMk id="9" creationId="{8CEE5ACD-56A8-42FD-89C8-7D1DBE185C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práce v SPSS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Deskriptivní analýza kvantitativních dat​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F143D1-6E79-4F2A-8138-B0A8D691D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5C0DDA-45B2-468C-8AC7-ED031EDFE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5364A7-D21B-4AF0-AAC1-D9F578CE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Output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32F12B-089C-4387-A516-23FA6FE8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Okno, kde se zobrazují výsledky</a:t>
            </a:r>
            <a:r>
              <a:rPr lang="en-US" dirty="0"/>
              <a:t>​</a:t>
            </a:r>
          </a:p>
          <a:p>
            <a:r>
              <a:rPr lang="cs-CZ" dirty="0"/>
              <a:t>Lze ukládat jako samostatný soubor</a:t>
            </a:r>
            <a:r>
              <a:rPr lang="en-US" dirty="0"/>
              <a:t>​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21062E-2AB4-4365-B7E0-2E604085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54" y="2596676"/>
            <a:ext cx="6163091" cy="39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4D4EBC-EAA4-43CF-9B2F-68D22C4A3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E6918C-1A4C-4ECE-8C2C-EA0BDDB5D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DA3460-2BA2-4C34-B56A-3343D7C9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5DD05D8-D540-4D8E-8478-F3B5972DB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7" y="1692275"/>
            <a:ext cx="3600173" cy="4140200"/>
          </a:xfrm>
        </p:spPr>
      </p:pic>
    </p:spTree>
    <p:extLst>
      <p:ext uri="{BB962C8B-B14F-4D97-AF65-F5344CB8AC3E}">
        <p14:creationId xmlns:p14="http://schemas.microsoft.com/office/powerpoint/2010/main" val="408951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9914E-CAF1-4385-84D3-31F0319EC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29873C-AE2B-4FA1-801F-0B818A45F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4FCE9-59EC-433B-8DDB-07AB9C0C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osvěžení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4C04FB-E194-4BC5-8BAA-C034463E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6933"/>
            <a:ext cx="10753200" cy="4851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Pracujeme s logikou kvantitativního výzkumu – kvantifikujeme společenské jevy​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 rozdíl od přírodních jevů je analýza sociálních jevů </a:t>
            </a:r>
            <a:r>
              <a:rPr lang="cs-CZ" sz="2400" b="1" dirty="0"/>
              <a:t>vždy pravděpodobnostní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	</a:t>
            </a:r>
            <a:r>
              <a:rPr lang="cs-CZ" sz="2400" b="1" dirty="0">
                <a:sym typeface="Wingdings" panose="05000000000000000000" pitchFamily="2" charset="2"/>
              </a:rPr>
              <a:t> </a:t>
            </a:r>
            <a:r>
              <a:rPr lang="cs-CZ" sz="2400" b="1" dirty="0"/>
              <a:t>neumíme navodit vakuum (zkoumáme lidi, měříme abstraktní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	    koncepty</a:t>
            </a:r>
            <a:r>
              <a:rPr lang="en-US" sz="2400" dirty="0"/>
              <a:t>​</a:t>
            </a:r>
            <a:r>
              <a:rPr lang="cs-CZ" sz="2400" dirty="0"/>
              <a:t>)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Metody kvantitativního výzkumu: </a:t>
            </a:r>
            <a:r>
              <a:rPr lang="en-US" sz="2400" dirty="0"/>
              <a:t>​</a:t>
            </a:r>
          </a:p>
          <a:p>
            <a:pPr lvl="1"/>
            <a:r>
              <a:rPr lang="cs-CZ" sz="1800" b="1" dirty="0" err="1"/>
              <a:t>Survey</a:t>
            </a:r>
            <a:endParaRPr lang="cs-CZ" sz="1800" b="1" i="1" dirty="0"/>
          </a:p>
          <a:p>
            <a:pPr lvl="2"/>
            <a:r>
              <a:rPr lang="en-US" sz="1400" dirty="0" err="1"/>
              <a:t>vysoce</a:t>
            </a:r>
            <a:r>
              <a:rPr lang="en-US" sz="1400" dirty="0"/>
              <a:t> </a:t>
            </a:r>
            <a:r>
              <a:rPr lang="en-US" sz="1400" dirty="0" err="1"/>
              <a:t>standardizované</a:t>
            </a:r>
            <a:r>
              <a:rPr lang="en-US" sz="1400" dirty="0"/>
              <a:t> </a:t>
            </a:r>
            <a:r>
              <a:rPr lang="en-US" sz="1400" dirty="0" err="1"/>
              <a:t>zjišťování</a:t>
            </a:r>
            <a:r>
              <a:rPr lang="en-US" sz="1400" dirty="0"/>
              <a:t> </a:t>
            </a:r>
            <a:r>
              <a:rPr lang="en-US" sz="1400" dirty="0" err="1"/>
              <a:t>velkého</a:t>
            </a:r>
            <a:r>
              <a:rPr lang="en-US" sz="1400" dirty="0"/>
              <a:t> </a:t>
            </a:r>
            <a:r>
              <a:rPr lang="en-US" sz="1400" dirty="0" err="1"/>
              <a:t>množství</a:t>
            </a:r>
            <a:r>
              <a:rPr lang="en-US" sz="1400" dirty="0"/>
              <a:t> </a:t>
            </a:r>
            <a:r>
              <a:rPr lang="en-US" sz="1400" dirty="0" err="1"/>
              <a:t>dat</a:t>
            </a:r>
            <a:r>
              <a:rPr lang="en-US" sz="1400" dirty="0"/>
              <a:t> od </a:t>
            </a:r>
            <a:r>
              <a:rPr lang="en-US" sz="1400" dirty="0" err="1"/>
              <a:t>velkého</a:t>
            </a:r>
            <a:r>
              <a:rPr lang="en-US" sz="1400" dirty="0"/>
              <a:t> </a:t>
            </a:r>
            <a:r>
              <a:rPr lang="en-US" sz="1400" dirty="0" err="1"/>
              <a:t>množství</a:t>
            </a:r>
            <a:r>
              <a:rPr lang="en-US" sz="1400" dirty="0"/>
              <a:t> </a:t>
            </a:r>
            <a:r>
              <a:rPr lang="en-US" sz="1400" dirty="0" err="1"/>
              <a:t>lidí</a:t>
            </a:r>
            <a:r>
              <a:rPr lang="en-US" sz="1400" dirty="0"/>
              <a:t> (</a:t>
            </a:r>
            <a:r>
              <a:rPr lang="en-US" sz="1400" dirty="0" err="1"/>
              <a:t>dotazník</a:t>
            </a:r>
            <a:r>
              <a:rPr lang="en-US" sz="1400" dirty="0"/>
              <a:t>, </a:t>
            </a:r>
            <a:r>
              <a:rPr lang="en-US" sz="1400" dirty="0" err="1"/>
              <a:t>strukturovaný</a:t>
            </a:r>
            <a:r>
              <a:rPr lang="en-US" sz="1400" dirty="0"/>
              <a:t> </a:t>
            </a:r>
            <a:r>
              <a:rPr lang="en-US" sz="1400" dirty="0" err="1"/>
              <a:t>rozhovor</a:t>
            </a:r>
            <a:r>
              <a:rPr lang="en-US" sz="1400" dirty="0"/>
              <a:t>, </a:t>
            </a:r>
            <a:r>
              <a:rPr lang="en-US" sz="1400" dirty="0" err="1"/>
              <a:t>strukturované</a:t>
            </a:r>
            <a:r>
              <a:rPr lang="en-US" sz="1400" dirty="0"/>
              <a:t> </a:t>
            </a:r>
            <a:r>
              <a:rPr lang="en-US" sz="1400" dirty="0" err="1"/>
              <a:t>pozorování</a:t>
            </a:r>
            <a:r>
              <a:rPr lang="en-US" sz="1400" dirty="0"/>
              <a:t>)</a:t>
            </a:r>
            <a:r>
              <a:rPr lang="cs-CZ" sz="1400" dirty="0"/>
              <a:t>​</a:t>
            </a:r>
          </a:p>
          <a:p>
            <a:pPr lvl="1"/>
            <a:r>
              <a:rPr lang="en-US" sz="1800" b="1" dirty="0"/>
              <a:t>Experiment</a:t>
            </a:r>
            <a:endParaRPr lang="cs-CZ" sz="1800" b="1" dirty="0"/>
          </a:p>
          <a:p>
            <a:pPr lvl="2"/>
            <a:r>
              <a:rPr lang="en-US" sz="1400" dirty="0" err="1"/>
              <a:t>výzkumný</a:t>
            </a:r>
            <a:r>
              <a:rPr lang="en-US" sz="1400" dirty="0"/>
              <a:t> </a:t>
            </a:r>
            <a:r>
              <a:rPr lang="en-US" sz="1400" dirty="0" err="1"/>
              <a:t>postup</a:t>
            </a:r>
            <a:r>
              <a:rPr lang="en-US" sz="1400" dirty="0"/>
              <a:t>, </a:t>
            </a:r>
            <a:r>
              <a:rPr lang="en-US" sz="1400" dirty="0" err="1"/>
              <a:t>při</a:t>
            </a:r>
            <a:r>
              <a:rPr lang="en-US" sz="1400" dirty="0"/>
              <a:t> </a:t>
            </a:r>
            <a:r>
              <a:rPr lang="en-US" sz="1400" dirty="0" err="1"/>
              <a:t>kterém</a:t>
            </a:r>
            <a:r>
              <a:rPr lang="en-US" sz="1400" dirty="0"/>
              <a:t> </a:t>
            </a:r>
            <a:r>
              <a:rPr lang="en-US" sz="1400" dirty="0" err="1"/>
              <a:t>zjišťujeme</a:t>
            </a:r>
            <a:r>
              <a:rPr lang="en-US" sz="1400" dirty="0"/>
              <a:t>, </a:t>
            </a:r>
            <a:r>
              <a:rPr lang="en-US" sz="1400" dirty="0" err="1"/>
              <a:t>jaké</a:t>
            </a:r>
            <a:r>
              <a:rPr lang="en-US" sz="1400" dirty="0"/>
              <a:t> </a:t>
            </a:r>
            <a:r>
              <a:rPr lang="en-US" sz="1400" dirty="0" err="1"/>
              <a:t>změny</a:t>
            </a:r>
            <a:r>
              <a:rPr lang="en-US" sz="1400" dirty="0"/>
              <a:t> </a:t>
            </a:r>
            <a:r>
              <a:rPr lang="en-US" sz="1400" dirty="0" err="1"/>
              <a:t>na</a:t>
            </a:r>
            <a:r>
              <a:rPr lang="en-US" sz="1400" dirty="0"/>
              <a:t> </a:t>
            </a:r>
            <a:r>
              <a:rPr lang="en-US" sz="1400" dirty="0" err="1"/>
              <a:t>zkoumaném</a:t>
            </a:r>
            <a:r>
              <a:rPr lang="en-US" sz="1400" dirty="0"/>
              <a:t> </a:t>
            </a:r>
            <a:r>
              <a:rPr lang="en-US" sz="1400" dirty="0" err="1"/>
              <a:t>jevu</a:t>
            </a:r>
            <a:r>
              <a:rPr lang="en-US" sz="1400" dirty="0"/>
              <a:t> </a:t>
            </a:r>
            <a:r>
              <a:rPr lang="en-US" sz="1400" dirty="0" err="1"/>
              <a:t>vyvolávají</a:t>
            </a:r>
            <a:r>
              <a:rPr lang="en-US" sz="1400" dirty="0"/>
              <a:t> </a:t>
            </a:r>
            <a:r>
              <a:rPr lang="en-US" sz="1400" dirty="0" err="1"/>
              <a:t>definované</a:t>
            </a:r>
            <a:r>
              <a:rPr lang="en-US" sz="1400" dirty="0"/>
              <a:t> a </a:t>
            </a:r>
            <a:r>
              <a:rPr lang="en-US" sz="1400" dirty="0" err="1"/>
              <a:t>řízené</a:t>
            </a:r>
            <a:r>
              <a:rPr lang="en-US" sz="1400" dirty="0"/>
              <a:t> </a:t>
            </a:r>
            <a:r>
              <a:rPr lang="en-US" sz="1400" dirty="0" err="1"/>
              <a:t>změny</a:t>
            </a:r>
            <a:r>
              <a:rPr lang="en-US" sz="1400" dirty="0"/>
              <a:t> </a:t>
            </a:r>
            <a:r>
              <a:rPr lang="en-US" sz="1400" dirty="0" err="1"/>
              <a:t>na</a:t>
            </a:r>
            <a:r>
              <a:rPr lang="en-US" sz="1400" dirty="0"/>
              <a:t> </a:t>
            </a:r>
            <a:r>
              <a:rPr lang="en-US" sz="1400" dirty="0" err="1"/>
              <a:t>jednom</a:t>
            </a:r>
            <a:r>
              <a:rPr lang="en-US" sz="1400" dirty="0"/>
              <a:t> z </a:t>
            </a:r>
            <a:r>
              <a:rPr lang="en-US" sz="1400" dirty="0" err="1"/>
              <a:t>ovlivňujících</a:t>
            </a:r>
            <a:r>
              <a:rPr lang="en-US" sz="1400" dirty="0"/>
              <a:t> </a:t>
            </a:r>
            <a:r>
              <a:rPr lang="en-US" sz="1400" dirty="0" err="1"/>
              <a:t>faktorů</a:t>
            </a:r>
            <a:r>
              <a:rPr lang="en-US" sz="1400" dirty="0"/>
              <a:t>, </a:t>
            </a:r>
            <a:r>
              <a:rPr lang="en-US" sz="1400" dirty="0" err="1"/>
              <a:t>zatímco</a:t>
            </a:r>
            <a:r>
              <a:rPr lang="en-US" sz="1400" dirty="0"/>
              <a:t> </a:t>
            </a:r>
            <a:r>
              <a:rPr lang="en-US" sz="1400" dirty="0" err="1"/>
              <a:t>ostatní</a:t>
            </a:r>
            <a:r>
              <a:rPr lang="en-US" sz="1400" dirty="0"/>
              <a:t> </a:t>
            </a:r>
            <a:r>
              <a:rPr lang="en-US" sz="1400" dirty="0" err="1"/>
              <a:t>ovlivňující</a:t>
            </a:r>
            <a:r>
              <a:rPr lang="en-US" sz="1400" dirty="0"/>
              <a:t> </a:t>
            </a:r>
            <a:r>
              <a:rPr lang="en-US" sz="1400" dirty="0" err="1"/>
              <a:t>faktory</a:t>
            </a:r>
            <a:r>
              <a:rPr lang="en-US" sz="1400" dirty="0"/>
              <a:t> </a:t>
            </a:r>
            <a:r>
              <a:rPr lang="en-US" sz="1400" dirty="0" err="1"/>
              <a:t>jsou</a:t>
            </a:r>
            <a:r>
              <a:rPr lang="en-US" sz="1400" dirty="0"/>
              <a:t> </a:t>
            </a:r>
            <a:r>
              <a:rPr lang="en-US" sz="1400" dirty="0" err="1"/>
              <a:t>kontrolovány</a:t>
            </a:r>
            <a:r>
              <a:rPr lang="en-US" sz="1400" dirty="0"/>
              <a:t> a </a:t>
            </a:r>
            <a:r>
              <a:rPr lang="en-US" sz="1400" dirty="0" err="1"/>
              <a:t>experimentátor</a:t>
            </a:r>
            <a:r>
              <a:rPr lang="en-US" sz="1400" dirty="0"/>
              <a:t> se </a:t>
            </a:r>
            <a:r>
              <a:rPr lang="en-US" sz="1400" dirty="0" err="1"/>
              <a:t>snaží</a:t>
            </a:r>
            <a:r>
              <a:rPr lang="en-US" sz="1400" dirty="0"/>
              <a:t>, aby </a:t>
            </a:r>
            <a:r>
              <a:rPr lang="en-US" sz="1400" dirty="0" err="1"/>
              <a:t>byly</a:t>
            </a:r>
            <a:r>
              <a:rPr lang="en-US" sz="1400" dirty="0"/>
              <a:t> </a:t>
            </a:r>
            <a:r>
              <a:rPr lang="en-US" sz="1400" dirty="0" err="1"/>
              <a:t>stabilní</a:t>
            </a:r>
            <a:r>
              <a:rPr lang="en-US" sz="1400" dirty="0"/>
              <a:t>. ​</a:t>
            </a:r>
          </a:p>
          <a:p>
            <a:pPr lvl="1"/>
            <a:r>
              <a:rPr lang="en-US" sz="1800" b="1" dirty="0" err="1"/>
              <a:t>Obsahová</a:t>
            </a:r>
            <a:r>
              <a:rPr lang="en-US" sz="1800" b="1" dirty="0"/>
              <a:t> </a:t>
            </a:r>
            <a:r>
              <a:rPr lang="en-US" sz="1800" b="1" dirty="0" err="1"/>
              <a:t>analýza</a:t>
            </a:r>
            <a:endParaRPr lang="cs-CZ" sz="1800" b="1" dirty="0"/>
          </a:p>
          <a:p>
            <a:pPr lvl="2"/>
            <a:r>
              <a:rPr lang="en-US" sz="1400" dirty="0"/>
              <a:t>je </a:t>
            </a:r>
            <a:r>
              <a:rPr lang="en-US" sz="1400" dirty="0" err="1"/>
              <a:t>možné</a:t>
            </a:r>
            <a:r>
              <a:rPr lang="en-US" sz="1400" dirty="0"/>
              <a:t> ji </a:t>
            </a:r>
            <a:r>
              <a:rPr lang="en-US" sz="1400" dirty="0" err="1"/>
              <a:t>aplikovat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analýzu</a:t>
            </a:r>
            <a:r>
              <a:rPr lang="en-US" sz="1400" dirty="0"/>
              <a:t> </a:t>
            </a:r>
            <a:r>
              <a:rPr lang="en-US" sz="1400" dirty="0" err="1"/>
              <a:t>různých</a:t>
            </a:r>
            <a:r>
              <a:rPr lang="cs-CZ" sz="1400" dirty="0"/>
              <a:t> typů </a:t>
            </a:r>
            <a:r>
              <a:rPr lang="en-US" sz="1400" dirty="0" err="1"/>
              <a:t>textů</a:t>
            </a:r>
            <a:r>
              <a:rPr lang="en-US" sz="1400" dirty="0"/>
              <a:t>, </a:t>
            </a:r>
            <a:r>
              <a:rPr lang="en-US" sz="1400" dirty="0" err="1"/>
              <a:t>obsahů</a:t>
            </a:r>
            <a:r>
              <a:rPr lang="en-US" sz="1400" dirty="0"/>
              <a:t>, </a:t>
            </a:r>
            <a:r>
              <a:rPr lang="en-US" sz="1400" dirty="0" err="1"/>
              <a:t>či</a:t>
            </a:r>
            <a:r>
              <a:rPr lang="en-US" sz="1400" dirty="0"/>
              <a:t> </a:t>
            </a:r>
            <a:r>
              <a:rPr lang="en-US" sz="1400" dirty="0" err="1"/>
              <a:t>projevů</a:t>
            </a:r>
            <a:r>
              <a:rPr lang="cs-CZ" sz="1400" dirty="0"/>
              <a:t> </a:t>
            </a:r>
            <a:r>
              <a:rPr lang="en-US" sz="1400" dirty="0" err="1"/>
              <a:t>hledat</a:t>
            </a:r>
            <a:r>
              <a:rPr lang="en-US" sz="1400" dirty="0"/>
              <a:t> v </a:t>
            </a:r>
            <a:r>
              <a:rPr lang="en-US" sz="1400" dirty="0" err="1"/>
              <a:t>nich</a:t>
            </a:r>
            <a:r>
              <a:rPr lang="en-US" sz="1400" dirty="0"/>
              <a:t> </a:t>
            </a:r>
            <a:r>
              <a:rPr lang="en-US" sz="1400" dirty="0" err="1"/>
              <a:t>podobné</a:t>
            </a:r>
            <a:r>
              <a:rPr lang="en-US" sz="1400" dirty="0"/>
              <a:t> </a:t>
            </a:r>
            <a:r>
              <a:rPr lang="en-US" sz="1400" dirty="0" err="1"/>
              <a:t>znaky</a:t>
            </a:r>
            <a:r>
              <a:rPr lang="en-US" sz="1400" dirty="0"/>
              <a:t>, </a:t>
            </a:r>
            <a:r>
              <a:rPr lang="en-US" sz="1400" dirty="0" err="1"/>
              <a:t>počítat</a:t>
            </a:r>
            <a:r>
              <a:rPr lang="en-US" sz="1400" dirty="0"/>
              <a:t> </a:t>
            </a:r>
            <a:r>
              <a:rPr lang="en-US" sz="1400" dirty="0" err="1"/>
              <a:t>jejich</a:t>
            </a:r>
            <a:r>
              <a:rPr lang="en-US" sz="1400" dirty="0"/>
              <a:t> </a:t>
            </a:r>
            <a:r>
              <a:rPr lang="en-US" sz="1400" dirty="0" err="1"/>
              <a:t>četnost</a:t>
            </a:r>
            <a:r>
              <a:rPr lang="cs-CZ" sz="1400" dirty="0"/>
              <a:t> </a:t>
            </a:r>
            <a:r>
              <a:rPr lang="en-US" sz="1400" dirty="0"/>
              <a:t>a </a:t>
            </a:r>
            <a:r>
              <a:rPr lang="en-US" sz="1400" dirty="0" err="1"/>
              <a:t>následně</a:t>
            </a:r>
            <a:r>
              <a:rPr lang="en-US" sz="1400" dirty="0"/>
              <a:t> </a:t>
            </a:r>
            <a:r>
              <a:rPr lang="en-US" sz="1400" dirty="0" err="1"/>
              <a:t>mezi</a:t>
            </a:r>
            <a:r>
              <a:rPr lang="en-US" sz="1400" dirty="0"/>
              <a:t> </a:t>
            </a:r>
            <a:r>
              <a:rPr lang="cs-CZ" sz="1400" dirty="0"/>
              <a:t>n</a:t>
            </a:r>
            <a:r>
              <a:rPr lang="en-US" sz="1400" dirty="0" err="1"/>
              <a:t>imi</a:t>
            </a:r>
            <a:r>
              <a:rPr lang="cs-CZ" sz="1400" dirty="0"/>
              <a:t> </a:t>
            </a:r>
            <a:r>
              <a:rPr lang="en-US" sz="1400" dirty="0" err="1"/>
              <a:t>hledat</a:t>
            </a:r>
            <a:r>
              <a:rPr lang="en-US" sz="1400" dirty="0"/>
              <a:t> </a:t>
            </a:r>
            <a:r>
              <a:rPr lang="en-US" sz="1400" dirty="0" err="1"/>
              <a:t>vztahy</a:t>
            </a:r>
            <a:r>
              <a:rPr lang="en-US" sz="1400" dirty="0"/>
              <a:t>.​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772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7F08EE-730C-4266-8D5D-F37F4AFD2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D6D479-5026-446C-A0AF-5D4D3CB7E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22D821-175E-4752-9F04-DB7E2585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osvěžení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FFD81D-FDCC-400A-9B0E-80DCCBC0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Nejčastěji tedy měříme </a:t>
            </a:r>
            <a:r>
              <a:rPr lang="cs-CZ" sz="3600" i="1" dirty="0"/>
              <a:t>postoje, chování či výskyt </a:t>
            </a:r>
            <a:r>
              <a:rPr lang="cs-CZ" sz="3600" dirty="0"/>
              <a:t>nebo</a:t>
            </a:r>
            <a:r>
              <a:rPr lang="cs-CZ" sz="3600" i="1" dirty="0"/>
              <a:t> </a:t>
            </a:r>
            <a:r>
              <a:rPr lang="cs-CZ" sz="3600" i="1" dirty="0" err="1"/>
              <a:t>nevýskyt</a:t>
            </a:r>
            <a:r>
              <a:rPr lang="cs-CZ" sz="3600" i="1" dirty="0"/>
              <a:t> </a:t>
            </a:r>
            <a:r>
              <a:rPr lang="cs-CZ" sz="3600" dirty="0"/>
              <a:t>nějakého jevu</a:t>
            </a:r>
            <a:r>
              <a:rPr lang="en-US" sz="3600" dirty="0"/>
              <a:t>​</a:t>
            </a:r>
          </a:p>
          <a:p>
            <a:r>
              <a:rPr lang="cs-CZ" sz="3600" dirty="0"/>
              <a:t>K analýze používáme celou řadu statistických metod</a:t>
            </a:r>
            <a:r>
              <a:rPr lang="en-US" sz="3600" dirty="0"/>
              <a:t>​</a:t>
            </a:r>
          </a:p>
          <a:p>
            <a:pPr lvl="1"/>
            <a:r>
              <a:rPr lang="cs-CZ" sz="2800" i="1" dirty="0" err="1"/>
              <a:t>Univariační</a:t>
            </a:r>
            <a:r>
              <a:rPr lang="cs-CZ" sz="2800" i="1" dirty="0"/>
              <a:t> analýza – </a:t>
            </a:r>
            <a:r>
              <a:rPr lang="cs-CZ" sz="2800" dirty="0"/>
              <a:t>popis jevu v jeho základních </a:t>
            </a:r>
          </a:p>
          <a:p>
            <a:pPr marL="324000" lvl="1" indent="0">
              <a:buNone/>
            </a:pPr>
            <a:r>
              <a:rPr lang="cs-CZ" sz="2800" dirty="0"/>
              <a:t>  charakteristikách a frekvencích – základní analýza jednotlivých</a:t>
            </a:r>
          </a:p>
          <a:p>
            <a:pPr marL="324000" lvl="1" indent="0">
              <a:buNone/>
            </a:pPr>
            <a:r>
              <a:rPr lang="cs-CZ" sz="2800" dirty="0"/>
              <a:t>  proměnných</a:t>
            </a:r>
            <a:r>
              <a:rPr lang="en-US" sz="2800" dirty="0"/>
              <a:t>​</a:t>
            </a:r>
          </a:p>
          <a:p>
            <a:pPr lvl="1"/>
            <a:r>
              <a:rPr lang="cs-CZ" sz="2800" i="1" dirty="0" err="1"/>
              <a:t>Bivariační</a:t>
            </a:r>
            <a:r>
              <a:rPr lang="cs-CZ" sz="2800" i="1" dirty="0"/>
              <a:t> analýza – </a:t>
            </a:r>
            <a:r>
              <a:rPr lang="cs-CZ" sz="2800" dirty="0"/>
              <a:t>vyšší </a:t>
            </a:r>
            <a:r>
              <a:rPr lang="cs-CZ" sz="2800" dirty="0" err="1"/>
              <a:t>level</a:t>
            </a:r>
            <a:r>
              <a:rPr lang="cs-CZ" sz="2800" dirty="0"/>
              <a:t> – zkoumáme vztah mezi dvěma a více proměnnými</a:t>
            </a:r>
            <a:r>
              <a:rPr lang="en-US" sz="28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2445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E82B64-9AB0-4829-91D6-277C227EDA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5192A-8F67-475F-A78D-20FCD90AD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456810-ADB8-4E90-AD8A-E0ADE1B8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 předem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2DC704-1E07-4A48-BDAA-17C2FBE5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Proměnná</a:t>
            </a:r>
            <a:r>
              <a:rPr lang="cs-CZ" dirty="0"/>
              <a:t>​</a:t>
            </a:r>
          </a:p>
          <a:p>
            <a:r>
              <a:rPr lang="cs-CZ" dirty="0"/>
              <a:t>Charakterizuje vlastnosti jevů</a:t>
            </a:r>
            <a:r>
              <a:rPr lang="en-US" dirty="0"/>
              <a:t>​</a:t>
            </a:r>
          </a:p>
          <a:p>
            <a:r>
              <a:rPr lang="cs-CZ" dirty="0"/>
              <a:t>Dovoluje zkoumané případy zařadit do určitých kategorií, kterým přiřazujeme číselné </a:t>
            </a:r>
            <a:r>
              <a:rPr lang="cs-CZ" b="1" dirty="0"/>
              <a:t>hodnoty </a:t>
            </a:r>
            <a:r>
              <a:rPr lang="cs-CZ" dirty="0"/>
              <a:t>(viz název proměnná – </a:t>
            </a:r>
            <a:r>
              <a:rPr lang="cs-CZ" dirty="0" err="1"/>
              <a:t>variable</a:t>
            </a:r>
            <a:r>
              <a:rPr lang="cs-CZ" dirty="0"/>
              <a:t>)</a:t>
            </a:r>
            <a:r>
              <a:rPr lang="en-US" dirty="0"/>
              <a:t>​</a:t>
            </a:r>
          </a:p>
          <a:p>
            <a:pPr lvl="1"/>
            <a:r>
              <a:rPr lang="cs-CZ" i="1" dirty="0"/>
              <a:t>Díváte se na zprávy? (ne – 0, ano – 1)</a:t>
            </a:r>
            <a:r>
              <a:rPr lang="cs-CZ" dirty="0"/>
              <a:t>​</a:t>
            </a:r>
          </a:p>
          <a:p>
            <a:r>
              <a:rPr lang="cs-CZ" dirty="0"/>
              <a:t>Jeden jev lze měřit různými způsoby a vyprodukovat tak</a:t>
            </a:r>
            <a:r>
              <a:rPr lang="cs-CZ" b="1" dirty="0"/>
              <a:t> různé proměnné</a:t>
            </a:r>
            <a:r>
              <a:rPr lang="cs-CZ" dirty="0"/>
              <a:t> s různými </a:t>
            </a:r>
            <a:r>
              <a:rPr lang="cs-CZ" b="1" dirty="0"/>
              <a:t>úrovněmi měření (nominální, ordinální, kardinální)</a:t>
            </a:r>
            <a:r>
              <a:rPr lang="en-US" dirty="0"/>
              <a:t>​</a:t>
            </a:r>
          </a:p>
          <a:p>
            <a:r>
              <a:rPr lang="cs-CZ" dirty="0"/>
              <a:t>Z pravidla analyzujeme proměnné na větším množství</a:t>
            </a:r>
            <a:r>
              <a:rPr lang="cs-CZ" b="1" dirty="0"/>
              <a:t> případů</a:t>
            </a:r>
            <a:r>
              <a:rPr lang="cs-CZ" dirty="0"/>
              <a:t>​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57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419A7A-D83D-4116-8AE1-956AD5D2C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18A00-B16E-4F72-A9CA-6FDB63168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B73229-BEE3-4A6E-AB82-A414CC8F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 předem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25D710-F50B-4E20-AEB8-1D6817B6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/>
              <a:t>Chybějící hodnoty (</a:t>
            </a:r>
            <a:r>
              <a:rPr lang="cs-CZ" sz="4000" b="1" dirty="0" err="1"/>
              <a:t>missing</a:t>
            </a:r>
            <a:r>
              <a:rPr lang="cs-CZ" sz="4000" b="1" dirty="0"/>
              <a:t> </a:t>
            </a:r>
            <a:r>
              <a:rPr lang="cs-CZ" sz="4000" b="1" dirty="0" err="1"/>
              <a:t>values</a:t>
            </a:r>
            <a:r>
              <a:rPr lang="cs-CZ" sz="4000" b="1" dirty="0"/>
              <a:t>)</a:t>
            </a:r>
            <a:r>
              <a:rPr lang="cs-CZ" sz="4000" dirty="0"/>
              <a:t>​</a:t>
            </a:r>
          </a:p>
          <a:p>
            <a:pPr lvl="1"/>
            <a:r>
              <a:rPr lang="cs-CZ" sz="3200" dirty="0"/>
              <a:t>říkají nám například, kolik lidí „neví“ nebo odmítlo odpovědět na otázku</a:t>
            </a:r>
            <a:r>
              <a:rPr lang="en-US" sz="3200" dirty="0"/>
              <a:t>​</a:t>
            </a:r>
          </a:p>
          <a:p>
            <a:pPr lvl="1"/>
            <a:r>
              <a:rPr lang="cs-CZ" sz="3200" dirty="0"/>
              <a:t>V SPSS značíme zvlášť, většinou hodnotou se </a:t>
            </a:r>
          </a:p>
          <a:p>
            <a:pPr marL="324000" lvl="1" indent="0">
              <a:buNone/>
            </a:pPr>
            <a:r>
              <a:rPr lang="cs-CZ" sz="3200" dirty="0"/>
              <a:t>  znaménkem „.“, v případě, že jde o </a:t>
            </a:r>
            <a:r>
              <a:rPr lang="cs-CZ" sz="3200" b="1" dirty="0"/>
              <a:t>systémové    </a:t>
            </a:r>
          </a:p>
          <a:p>
            <a:pPr marL="324000" lvl="1" indent="0">
              <a:buNone/>
            </a:pPr>
            <a:r>
              <a:rPr lang="cs-CZ" sz="3200" b="1" dirty="0"/>
              <a:t>  chybějící hodnoty (typicky u filtrů)</a:t>
            </a:r>
            <a:r>
              <a:rPr lang="en-US" sz="3200" dirty="0"/>
              <a:t>​</a:t>
            </a:r>
          </a:p>
          <a:p>
            <a:pPr lvl="1"/>
            <a:r>
              <a:rPr lang="cs-CZ" sz="3200" dirty="0"/>
              <a:t>V případě, že jde o </a:t>
            </a:r>
            <a:r>
              <a:rPr lang="cs-CZ" sz="3200" b="1" dirty="0"/>
              <a:t>předem zvolené chybějící hodnoty</a:t>
            </a:r>
            <a:r>
              <a:rPr lang="cs-CZ" sz="3200" dirty="0"/>
              <a:t>, je jejich označení naše volba​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328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228CF7-AB4E-4093-BECB-8167DC478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09E1ED-5DC4-4247-89FC-5B1B4BD94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FBFFD1-43C7-49D2-81B0-CE7A049A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 předem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8CEE5ACD-56A8-42FD-89C8-7D1DBE18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(1 – rozhodně souhlasím; 5 – rozhodně souhlasím)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4BB9F9F-B0D1-4A1C-8A78-08983805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37" y="2511378"/>
            <a:ext cx="10236726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53F0F-5E58-45AC-9767-8300EC4AC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AA5C5-8BDE-42D9-B1B2-FBE648B14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3AA70F-E889-4584-93CD-2519790C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 předem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F7EDAC-06BC-40FF-BC33-3CD2FB7B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Sémantický diferenciál</a:t>
            </a:r>
            <a:r>
              <a:rPr lang="cs-CZ" b="1" dirty="0"/>
              <a:t> </a:t>
            </a:r>
            <a:r>
              <a:rPr lang="cs-CZ" dirty="0"/>
              <a:t>(pravdivé – nepravdivé)​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A3097C-6782-42C7-9AF4-FC2DB472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7" y="2515577"/>
            <a:ext cx="11208326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C1DB2D-AB2F-4290-B3E0-181194BD1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6A185A-7428-43C7-A08D-385ED7BF0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BEDE64-A7D1-45D5-BFFF-4B520698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roviny SPSS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DF6D50-6830-489C-8AAB-2D483373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 </a:t>
            </a:r>
            <a:r>
              <a:rPr lang="cs-CZ" dirty="0" err="1"/>
              <a:t>view</a:t>
            </a:r>
            <a:r>
              <a:rPr lang="cs-CZ" dirty="0"/>
              <a:t> – datová </a:t>
            </a:r>
            <a:r>
              <a:rPr lang="cs-CZ" b="1" dirty="0"/>
              <a:t>matice </a:t>
            </a:r>
            <a:r>
              <a:rPr lang="cs-CZ" dirty="0"/>
              <a:t>podobně jako v </a:t>
            </a:r>
            <a:r>
              <a:rPr lang="cs-CZ" dirty="0" err="1"/>
              <a:t>excelu</a:t>
            </a:r>
            <a:r>
              <a:rPr lang="cs-CZ" dirty="0"/>
              <a:t>​</a:t>
            </a:r>
          </a:p>
          <a:p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12F08B-5CED-4B78-A9FB-DB2D90F4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20" y="2340002"/>
            <a:ext cx="7082959" cy="4139998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11C961D-61A8-40FC-983B-D75699C2EE5A}"/>
              </a:ext>
            </a:extLst>
          </p:cNvPr>
          <p:cNvCxnSpPr/>
          <p:nvPr/>
        </p:nvCxnSpPr>
        <p:spPr bwMode="auto">
          <a:xfrm>
            <a:off x="1291472" y="2130458"/>
            <a:ext cx="1574276" cy="3959257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1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5F9EF6-1A83-4B7A-99C6-ADA76E484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E2CE3F-FE06-40BA-A080-29AE6A6FD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9D6AD8-9556-4B59-9E8B-9FDD2159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roviny SPSS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D6E68D-7616-4532-9A38-4D1C48014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Variable</a:t>
            </a:r>
            <a:r>
              <a:rPr lang="cs-CZ" dirty="0"/>
              <a:t> </a:t>
            </a:r>
            <a:r>
              <a:rPr lang="cs-CZ" dirty="0" err="1"/>
              <a:t>view</a:t>
            </a:r>
            <a:r>
              <a:rPr lang="cs-CZ" dirty="0"/>
              <a:t> –  přehled a definování proměnných</a:t>
            </a:r>
            <a:r>
              <a:rPr lang="en-US" dirty="0"/>
              <a:t>​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7BCD3C-44CD-441D-A100-824826E7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92" y="2193530"/>
            <a:ext cx="7106015" cy="428647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A310902-8671-48E9-BB56-123A16217126}"/>
              </a:ext>
            </a:extLst>
          </p:cNvPr>
          <p:cNvCxnSpPr/>
          <p:nvPr/>
        </p:nvCxnSpPr>
        <p:spPr bwMode="auto">
          <a:xfrm>
            <a:off x="1583703" y="2193530"/>
            <a:ext cx="1857081" cy="3792491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5191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4" ma:contentTypeDescription="Vytvoří nový dokument" ma:contentTypeScope="" ma:versionID="4ee5d3cf4ebaa47ce2898ffe91ab6b6f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6fe68b07c88cdbd19a217f9d7fdc965d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C8DB2D-F968-4AF6-8E5F-26A11C37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0FD42-693C-42E9-AA81-80A1820BB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73C74-EEF5-4902-8554-38DCBDDB292E}">
  <ds:schemaRefs>
    <ds:schemaRef ds:uri="0cf14308-77e4-4f1d-b3eb-93b2bda9a9b2"/>
    <ds:schemaRef ds:uri="1099ea8a-9cf7-4a59-9a65-427adb4d03e3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128</TotalTime>
  <Words>562</Words>
  <Application>Microsoft Office PowerPoint</Application>
  <PresentationFormat>Širokoúhlá obrazovka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Základy práce v SPSS</vt:lpstr>
      <vt:lpstr>Pro osvěžení</vt:lpstr>
      <vt:lpstr>Pro osvěžení</vt:lpstr>
      <vt:lpstr>Co je dobré vědět předem</vt:lpstr>
      <vt:lpstr>Co je dobré vědět předem</vt:lpstr>
      <vt:lpstr>Co je dobré vědět předem</vt:lpstr>
      <vt:lpstr>Co je dobré vědět předem</vt:lpstr>
      <vt:lpstr>Dvě roviny SPSS</vt:lpstr>
      <vt:lpstr>Dvě roviny SPSS</vt:lpstr>
      <vt:lpstr>Output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v SPSS</dc:title>
  <dc:creator>Klára Smejkal</dc:creator>
  <cp:lastModifiedBy>Klára Smejkal</cp:lastModifiedBy>
  <cp:revision>5</cp:revision>
  <cp:lastPrinted>1601-01-01T00:00:00Z</cp:lastPrinted>
  <dcterms:created xsi:type="dcterms:W3CDTF">2021-10-08T07:08:15Z</dcterms:created>
  <dcterms:modified xsi:type="dcterms:W3CDTF">2021-10-08T09:17:10Z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