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8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82" r:id="rId13"/>
    <p:sldId id="291" r:id="rId14"/>
    <p:sldId id="292" r:id="rId15"/>
    <p:sldId id="283" r:id="rId16"/>
    <p:sldId id="286" r:id="rId17"/>
    <p:sldId id="284" r:id="rId18"/>
    <p:sldId id="285" r:id="rId19"/>
    <p:sldId id="293" r:id="rId20"/>
    <p:sldId id="287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6A0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2B29F-A052-2000-9FF9-299355B8EF92}" v="29" dt="2021-03-10T11:46:16.013"/>
    <p1510:client id="{A6C29C05-4D02-D195-7456-A2210C832E5D}" v="12" dt="2021-03-10T15:09:16.436"/>
    <p1510:client id="{BC0E08BB-D801-E638-BCF7-87978A180E5A}" v="177" dt="2021-03-11T09:22:01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16" autoAdjust="0"/>
    <p:restoredTop sz="89362" autoAdjust="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5" d="100"/>
        <a:sy n="14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Procházková" userId="S::439638@muni.cz::df931a41-6b75-4099-b4b0-06f37a554dd4" providerId="AD" clId="Web-{A6C29C05-4D02-D195-7456-A2210C832E5D}"/>
    <pc:docChg chg="modSld">
      <pc:chgData name="Klára Procházková" userId="S::439638@muni.cz::df931a41-6b75-4099-b4b0-06f37a554dd4" providerId="AD" clId="Web-{A6C29C05-4D02-D195-7456-A2210C832E5D}" dt="2021-03-10T15:09:16.436" v="11" actId="20577"/>
      <pc:docMkLst>
        <pc:docMk/>
      </pc:docMkLst>
      <pc:sldChg chg="modSp">
        <pc:chgData name="Klára Procházková" userId="S::439638@muni.cz::df931a41-6b75-4099-b4b0-06f37a554dd4" providerId="AD" clId="Web-{A6C29C05-4D02-D195-7456-A2210C832E5D}" dt="2021-03-10T15:09:16.436" v="11" actId="20577"/>
        <pc:sldMkLst>
          <pc:docMk/>
          <pc:sldMk cId="1034849082" sldId="264"/>
        </pc:sldMkLst>
        <pc:spChg chg="mod">
          <ac:chgData name="Klára Procházková" userId="S::439638@muni.cz::df931a41-6b75-4099-b4b0-06f37a554dd4" providerId="AD" clId="Web-{A6C29C05-4D02-D195-7456-A2210C832E5D}" dt="2021-03-10T15:09:16.436" v="11" actId="20577"/>
          <ac:spMkLst>
            <pc:docMk/>
            <pc:sldMk cId="1034849082" sldId="264"/>
            <ac:spMk id="5" creationId="{94BBE99F-ADF7-C544-A399-7881C3FE2426}"/>
          </ac:spMkLst>
        </pc:spChg>
      </pc:sldChg>
      <pc:sldChg chg="modSp addAnim modAnim">
        <pc:chgData name="Klára Procházková" userId="S::439638@muni.cz::df931a41-6b75-4099-b4b0-06f37a554dd4" providerId="AD" clId="Web-{A6C29C05-4D02-D195-7456-A2210C832E5D}" dt="2021-03-10T14:19:28.558" v="9" actId="20577"/>
        <pc:sldMkLst>
          <pc:docMk/>
          <pc:sldMk cId="3301369320" sldId="272"/>
        </pc:sldMkLst>
        <pc:spChg chg="mod">
          <ac:chgData name="Klára Procházková" userId="S::439638@muni.cz::df931a41-6b75-4099-b4b0-06f37a554dd4" providerId="AD" clId="Web-{A6C29C05-4D02-D195-7456-A2210C832E5D}" dt="2021-03-10T14:19:20.152" v="8" actId="20577"/>
          <ac:spMkLst>
            <pc:docMk/>
            <pc:sldMk cId="3301369320" sldId="272"/>
            <ac:spMk id="5" creationId="{9D9F2F4A-90E6-4DD8-8C2C-65C500818822}"/>
          </ac:spMkLst>
        </pc:spChg>
        <pc:spChg chg="mod">
          <ac:chgData name="Klára Procházková" userId="S::439638@muni.cz::df931a41-6b75-4099-b4b0-06f37a554dd4" providerId="AD" clId="Web-{A6C29C05-4D02-D195-7456-A2210C832E5D}" dt="2021-03-10T14:19:28.558" v="9" actId="20577"/>
          <ac:spMkLst>
            <pc:docMk/>
            <pc:sldMk cId="3301369320" sldId="272"/>
            <ac:spMk id="6" creationId="{3F99AB6B-B93D-4875-9F4B-6000FF14408D}"/>
          </ac:spMkLst>
        </pc:spChg>
      </pc:sldChg>
    </pc:docChg>
  </pc:docChgLst>
  <pc:docChgLst>
    <pc:chgData name="Klára Procházková" userId="S::439638@muni.cz::df931a41-6b75-4099-b4b0-06f37a554dd4" providerId="AD" clId="Web-{13E2B29F-A052-2000-9FF9-299355B8EF92}"/>
    <pc:docChg chg="modSld">
      <pc:chgData name="Klára Procházková" userId="S::439638@muni.cz::df931a41-6b75-4099-b4b0-06f37a554dd4" providerId="AD" clId="Web-{13E2B29F-A052-2000-9FF9-299355B8EF92}" dt="2021-03-10T11:46:15.356" v="27" actId="20577"/>
      <pc:docMkLst>
        <pc:docMk/>
      </pc:docMkLst>
      <pc:sldChg chg="modSp">
        <pc:chgData name="Klára Procházková" userId="S::439638@muni.cz::df931a41-6b75-4099-b4b0-06f37a554dd4" providerId="AD" clId="Web-{13E2B29F-A052-2000-9FF9-299355B8EF92}" dt="2021-03-10T11:46:15.356" v="27" actId="20577"/>
        <pc:sldMkLst>
          <pc:docMk/>
          <pc:sldMk cId="3301369320" sldId="272"/>
        </pc:sldMkLst>
        <pc:spChg chg="mod">
          <ac:chgData name="Klára Procházková" userId="S::439638@muni.cz::df931a41-6b75-4099-b4b0-06f37a554dd4" providerId="AD" clId="Web-{13E2B29F-A052-2000-9FF9-299355B8EF92}" dt="2021-03-10T11:46:15.356" v="27" actId="20577"/>
          <ac:spMkLst>
            <pc:docMk/>
            <pc:sldMk cId="3301369320" sldId="272"/>
            <ac:spMk id="5" creationId="{9D9F2F4A-90E6-4DD8-8C2C-65C500818822}"/>
          </ac:spMkLst>
        </pc:spChg>
      </pc:sldChg>
    </pc:docChg>
  </pc:docChgLst>
  <pc:docChgLst>
    <pc:chgData name="Klára Procházková" userId="df931a41-6b75-4099-b4b0-06f37a554dd4" providerId="ADAL" clId="{180D1017-275C-4960-A3BB-473A7D74929E}"/>
    <pc:docChg chg="addSld modSld">
      <pc:chgData name="Klára Procházková" userId="df931a41-6b75-4099-b4b0-06f37a554dd4" providerId="ADAL" clId="{180D1017-275C-4960-A3BB-473A7D74929E}" dt="2021-03-10T17:22:48.779" v="4" actId="1037"/>
      <pc:docMkLst>
        <pc:docMk/>
      </pc:docMkLst>
      <pc:sldChg chg="addSp delSp modSp add">
        <pc:chgData name="Klára Procházková" userId="df931a41-6b75-4099-b4b0-06f37a554dd4" providerId="ADAL" clId="{180D1017-275C-4960-A3BB-473A7D74929E}" dt="2021-03-10T17:22:48.779" v="4" actId="1037"/>
        <pc:sldMkLst>
          <pc:docMk/>
          <pc:sldMk cId="58926595" sldId="273"/>
        </pc:sldMkLst>
        <pc:spChg chg="del">
          <ac:chgData name="Klára Procházková" userId="df931a41-6b75-4099-b4b0-06f37a554dd4" providerId="ADAL" clId="{180D1017-275C-4960-A3BB-473A7D74929E}" dt="2021-03-10T16:52:10.957" v="1"/>
          <ac:spMkLst>
            <pc:docMk/>
            <pc:sldMk cId="58926595" sldId="273"/>
            <ac:spMk id="5" creationId="{F157DD40-348E-430E-B0C8-7B33029A8339}"/>
          </ac:spMkLst>
        </pc:spChg>
        <pc:picChg chg="add mod">
          <ac:chgData name="Klára Procházková" userId="df931a41-6b75-4099-b4b0-06f37a554dd4" providerId="ADAL" clId="{180D1017-275C-4960-A3BB-473A7D74929E}" dt="2021-03-10T17:22:48.779" v="4" actId="1037"/>
          <ac:picMkLst>
            <pc:docMk/>
            <pc:sldMk cId="58926595" sldId="273"/>
            <ac:picMk id="1026" creationId="{2093F5DB-4175-447C-8D0A-F1BDCEA2CC8D}"/>
          </ac:picMkLst>
        </pc:picChg>
      </pc:sldChg>
    </pc:docChg>
  </pc:docChgLst>
  <pc:docChgLst>
    <pc:chgData name="Klára Procházková" userId="S::439638@muni.cz::df931a41-6b75-4099-b4b0-06f37a554dd4" providerId="AD" clId="Web-{BC0E08BB-D801-E638-BCF7-87978A180E5A}"/>
    <pc:docChg chg="modSld">
      <pc:chgData name="Klára Procházková" userId="S::439638@muni.cz::df931a41-6b75-4099-b4b0-06f37a554dd4" providerId="AD" clId="Web-{BC0E08BB-D801-E638-BCF7-87978A180E5A}" dt="2021-03-11T09:22:01.640" v="175" actId="20577"/>
      <pc:docMkLst>
        <pc:docMk/>
      </pc:docMkLst>
      <pc:sldChg chg="addSp modSp mod modClrScheme chgLayout">
        <pc:chgData name="Klára Procházková" userId="S::439638@muni.cz::df931a41-6b75-4099-b4b0-06f37a554dd4" providerId="AD" clId="Web-{BC0E08BB-D801-E638-BCF7-87978A180E5A}" dt="2021-03-11T09:22:01.640" v="175" actId="20577"/>
        <pc:sldMkLst>
          <pc:docMk/>
          <pc:sldMk cId="3301369320" sldId="272"/>
        </pc:sldMkLst>
        <pc:spChg chg="mod ord">
          <ac:chgData name="Klára Procházková" userId="S::439638@muni.cz::df931a41-6b75-4099-b4b0-06f37a554dd4" providerId="AD" clId="Web-{BC0E08BB-D801-E638-BCF7-87978A180E5A}" dt="2021-03-11T09:19:21.230" v="91"/>
          <ac:spMkLst>
            <pc:docMk/>
            <pc:sldMk cId="3301369320" sldId="272"/>
            <ac:spMk id="2" creationId="{4046A26C-B792-425E-BDEB-7EDF9A1945E1}"/>
          </ac:spMkLst>
        </pc:spChg>
        <pc:spChg chg="mod ord">
          <ac:chgData name="Klára Procházková" userId="S::439638@muni.cz::df931a41-6b75-4099-b4b0-06f37a554dd4" providerId="AD" clId="Web-{BC0E08BB-D801-E638-BCF7-87978A180E5A}" dt="2021-03-11T09:19:21.230" v="91"/>
          <ac:spMkLst>
            <pc:docMk/>
            <pc:sldMk cId="3301369320" sldId="272"/>
            <ac:spMk id="3" creationId="{3694C8B3-70F1-47E7-8E9A-5FDD88758982}"/>
          </ac:spMkLst>
        </pc:spChg>
        <pc:spChg chg="mod ord">
          <ac:chgData name="Klára Procházková" userId="S::439638@muni.cz::df931a41-6b75-4099-b4b0-06f37a554dd4" providerId="AD" clId="Web-{BC0E08BB-D801-E638-BCF7-87978A180E5A}" dt="2021-03-11T09:19:21.230" v="91"/>
          <ac:spMkLst>
            <pc:docMk/>
            <pc:sldMk cId="3301369320" sldId="272"/>
            <ac:spMk id="4" creationId="{371E38CF-8E72-4CEF-8374-AE6688B0DF98}"/>
          </ac:spMkLst>
        </pc:spChg>
        <pc:spChg chg="mod ord">
          <ac:chgData name="Klára Procházková" userId="S::439638@muni.cz::df931a41-6b75-4099-b4b0-06f37a554dd4" providerId="AD" clId="Web-{BC0E08BB-D801-E638-BCF7-87978A180E5A}" dt="2021-03-11T09:19:21.230" v="91"/>
          <ac:spMkLst>
            <pc:docMk/>
            <pc:sldMk cId="3301369320" sldId="272"/>
            <ac:spMk id="5" creationId="{9D9F2F4A-90E6-4DD8-8C2C-65C500818822}"/>
          </ac:spMkLst>
        </pc:spChg>
        <pc:spChg chg="add mod ord">
          <ac:chgData name="Klára Procházková" userId="S::439638@muni.cz::df931a41-6b75-4099-b4b0-06f37a554dd4" providerId="AD" clId="Web-{BC0E08BB-D801-E638-BCF7-87978A180E5A}" dt="2021-03-11T09:19:21.230" v="91"/>
          <ac:spMkLst>
            <pc:docMk/>
            <pc:sldMk cId="3301369320" sldId="272"/>
            <ac:spMk id="8" creationId="{870365D7-50B9-4C5F-B1BC-4E581B9C2E16}"/>
          </ac:spMkLst>
        </pc:spChg>
        <pc:spChg chg="add mod ord">
          <ac:chgData name="Klára Procházková" userId="S::439638@muni.cz::df931a41-6b75-4099-b4b0-06f37a554dd4" providerId="AD" clId="Web-{BC0E08BB-D801-E638-BCF7-87978A180E5A}" dt="2021-03-11T09:22:01.640" v="175" actId="20577"/>
          <ac:spMkLst>
            <pc:docMk/>
            <pc:sldMk cId="3301369320" sldId="272"/>
            <ac:spMk id="9" creationId="{69A6DBAC-4170-4FB9-B4B7-89FEBF1EA1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Úvod: Prezenční listina. K testu (pochválit), zda se jim podařilo instalovat SPSS. 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Zeptat se: 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Kolik lidí vystudovalo kurz na kvantitativní metody?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Kolik analyzovalo kvantitativní data v nějakém úkolu?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Kolik v diplomce?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Kolik lidí pracovalo v SPSS?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Dnes trochu teorie, je třeba zasadit to, co bude dělat v průběhu semestru do širšího rámce, tím bude právě kvantitativní výzkum a analýza kvantitativních dat. Proto dnes se seznámíme se základními koncepty KV a jeho logikou.</a:t>
            </a:r>
          </a:p>
          <a:p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Příště již praxe a navázat na úkoly, které upřesníme a data set, který nahrajeme do </a:t>
            </a:r>
            <a:r>
              <a:rPr kumimoji="1" lang="cs-CZ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ISu</a:t>
            </a:r>
            <a:r>
              <a:rPr kumimoji="1" lang="cs-CZ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17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Studenti humanitně a společensky orientovaných oborů se statistiky obávají, předpokládám, že někteří mohou k ní pociťovat odpor. </a:t>
            </a:r>
          </a:p>
          <a:p>
            <a:r>
              <a:rPr lang="cs-CZ" dirty="0"/>
              <a:t>Proto možná bychom si měli na začátek říci, k čemu to vůbec je? Proč bychom měli trávit čas s kvantitativními daty? </a:t>
            </a:r>
          </a:p>
          <a:p>
            <a:endParaRPr lang="cs-CZ" dirty="0"/>
          </a:p>
          <a:p>
            <a:r>
              <a:rPr lang="cs-CZ" dirty="0"/>
              <a:t>Představte si, že pracujete v reklamní agentuře a nadřízený po Vás chce, ať vyberete média, 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jejichž prostřednictvím oslovíte cílovou skupinu novou řadu oblečení pro těhotné ženy?  </a:t>
            </a: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 potřebujete udělat? </a:t>
            </a:r>
          </a:p>
          <a:p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Nebo děláte pro neziskovku a tápete v tom, kde umístit billboardová sdělení, která mají přesvědčit příjemce o prospěšnosti třídění odpadů?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 potřebujete udělat? </a:t>
            </a:r>
          </a:p>
          <a:p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Představte si, že děláte pro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netflix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musíte se rozhodnout, zda má smysl vyložit prachy na další sérií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záklinače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? </a:t>
            </a: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 potřebujete udělat? </a:t>
            </a:r>
          </a:p>
          <a:p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Zajímá Vás, zda portál </a:t>
            </a:r>
            <a:r>
              <a:rPr kumimoji="1"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Forum</a:t>
            </a: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24 není náhodou předpojatý vůči premiérovi? </a:t>
            </a: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Zajímá Vás, zda byl zpravodajská příspěvek o diskuzi nad daňovou reformou vyvážený? </a:t>
            </a:r>
          </a:p>
          <a:p>
            <a:endParaRPr kumimoji="1"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 každém případě potřebujete data a potřebujete je umět vyhodnotit.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9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63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260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3741E3-4C7D-EF4C-98AE-332FB2026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02D0F-03F5-A045-B28A-AED28C932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5F91CB-33B1-6F40-9EBF-D7632F71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Univariační</a:t>
            </a:r>
            <a:r>
              <a:rPr lang="cs-CZ" dirty="0"/>
              <a:t> analýza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126B472E-7A79-4F3F-921D-6B2D42884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02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8FE8CD-D8B3-49E5-89B7-525112771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175E3E-7F18-479A-9BCE-7BBC4F7B1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0DA052-C58F-4175-AD9F-2EF0CA2A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 – stejné X rozdílné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2F111E0-5743-47FB-8AAF-85EA6EFAB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856868" cy="4140200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AFF46E4A-25CD-43CF-ADEF-72F40210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68" y="2443695"/>
            <a:ext cx="5349055" cy="27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22053E-FF6E-4683-89F6-D46AA5BB3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A3B295-701D-4FFB-9BA3-A33CFAC4D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3EA7B-9FAB-4BB7-9352-808C3D28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Míra variability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A0FC66-06D1-4C27-8A08-5AA3C6A9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(minimum, maximum, </a:t>
            </a:r>
            <a:r>
              <a:rPr lang="cs-CZ" dirty="0" err="1"/>
              <a:t>range</a:t>
            </a:r>
            <a:r>
              <a:rPr lang="cs-CZ" dirty="0"/>
              <a:t>…)</a:t>
            </a:r>
          </a:p>
          <a:p>
            <a:r>
              <a:rPr lang="cs-CZ" dirty="0"/>
              <a:t>Nominální – koncentrace</a:t>
            </a:r>
          </a:p>
          <a:p>
            <a:r>
              <a:rPr lang="cs-CZ" dirty="0"/>
              <a:t>Ordinální – variační rozpětí, ordinální rozptyl</a:t>
            </a:r>
          </a:p>
          <a:p>
            <a:r>
              <a:rPr lang="cs-CZ" dirty="0"/>
              <a:t>Obvykle nás zajímají pro průměr (tj. kardinální proměnné)</a:t>
            </a:r>
          </a:p>
          <a:p>
            <a:pPr lvl="1"/>
            <a:r>
              <a:rPr lang="cs-CZ" dirty="0"/>
              <a:t>Směrodatná odchylka (průměrná odchylka od průměru)</a:t>
            </a:r>
          </a:p>
          <a:p>
            <a:pPr lvl="1"/>
            <a:r>
              <a:rPr lang="cs-CZ" dirty="0"/>
              <a:t>Rozptyl (mocnina ze směrodatné odchylky)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1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AAC51B-566D-4ABB-9688-E8F83C829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ADB7CE-E0CC-410E-9A4A-82A95B0AE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8412558-6FBF-49B1-A185-6F803BB13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22" y="378000"/>
            <a:ext cx="6220555" cy="5355872"/>
          </a:xfrm>
        </p:spPr>
      </p:pic>
    </p:spTree>
    <p:extLst>
      <p:ext uri="{BB962C8B-B14F-4D97-AF65-F5344CB8AC3E}">
        <p14:creationId xmlns:p14="http://schemas.microsoft.com/office/powerpoint/2010/main" val="117551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702C1F-31FC-4799-95C5-C91F9AE4F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C2DF40-1116-4AFA-A3AD-B15F99434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D4976A-E1FF-48D9-95ED-2BF43CBE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tabulka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ABB2C6-8EEF-4A9A-9323-33731E26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jen pro kategorizované data</a:t>
            </a:r>
          </a:p>
          <a:p>
            <a:r>
              <a:rPr lang="cs-CZ" dirty="0"/>
              <a:t>Základní přes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Desk</a:t>
            </a:r>
            <a:r>
              <a:rPr lang="cs-CZ" dirty="0"/>
              <a:t>. </a:t>
            </a:r>
            <a:r>
              <a:rPr lang="cs-CZ" dirty="0" err="1"/>
              <a:t>Stat</a:t>
            </a:r>
            <a:r>
              <a:rPr lang="cs-CZ" dirty="0"/>
              <a:t>. - </a:t>
            </a:r>
            <a:r>
              <a:rPr lang="cs-CZ" dirty="0" err="1"/>
              <a:t>Frequencies</a:t>
            </a:r>
            <a:r>
              <a:rPr lang="cs-CZ" dirty="0"/>
              <a:t> – Display </a:t>
            </a:r>
            <a:r>
              <a:rPr lang="cs-CZ" dirty="0" err="1"/>
              <a:t>freq</a:t>
            </a:r>
            <a:r>
              <a:rPr lang="cs-CZ" dirty="0"/>
              <a:t>. </a:t>
            </a:r>
            <a:r>
              <a:rPr lang="cs-CZ" dirty="0" err="1"/>
              <a:t>Tables</a:t>
            </a:r>
            <a:endParaRPr lang="cs-CZ" dirty="0"/>
          </a:p>
          <a:p>
            <a:r>
              <a:rPr lang="cs-CZ" dirty="0"/>
              <a:t>Pokročilé přes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Tables</a:t>
            </a:r>
            <a:r>
              <a:rPr lang="cs-CZ" dirty="0"/>
              <a:t> – </a:t>
            </a:r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tables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89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937AAF-0CB6-4B08-83A3-3FD5BD0B6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31D779-9349-412F-AAD0-CC1DABB8E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C8E41-E19B-495C-90D3-13382A4D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ve frekvenční tabulce máme za údaje?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A5DF6B-F74E-48B8-91EB-1E3BE3D3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Pozorované N (=počet jednotek pro dané hodnoty)</a:t>
            </a:r>
          </a:p>
          <a:p>
            <a:r>
              <a:rPr lang="cs-CZ" dirty="0"/>
              <a:t>Procenta – procentuální vyjádření pozorovaného N k celku</a:t>
            </a:r>
          </a:p>
          <a:p>
            <a:pPr lvl="1"/>
            <a:r>
              <a:rPr lang="cs-CZ" dirty="0"/>
              <a:t>(Pozor! U </a:t>
            </a:r>
            <a:r>
              <a:rPr lang="cs-CZ" dirty="0" err="1"/>
              <a:t>custom</a:t>
            </a:r>
            <a:r>
              <a:rPr lang="cs-CZ" dirty="0"/>
              <a:t> </a:t>
            </a:r>
            <a:r>
              <a:rPr lang="cs-CZ" dirty="0" err="1"/>
              <a:t>tables</a:t>
            </a:r>
            <a:r>
              <a:rPr lang="cs-CZ" dirty="0"/>
              <a:t> pozor na řádková/sloupcová procenta)</a:t>
            </a:r>
          </a:p>
          <a:p>
            <a:r>
              <a:rPr lang="cs-CZ" dirty="0"/>
              <a:t>Validní procenta – procenta ke všem validním (</a:t>
            </a:r>
            <a:r>
              <a:rPr lang="cs-CZ" dirty="0" err="1"/>
              <a:t>nechybějícícm</a:t>
            </a:r>
            <a:r>
              <a:rPr lang="cs-CZ" dirty="0"/>
              <a:t>) hodnotám</a:t>
            </a:r>
          </a:p>
          <a:p>
            <a:r>
              <a:rPr lang="cs-CZ" dirty="0"/>
              <a:t>Kumulativní procenta – součet procent této a nižších hodnot</a:t>
            </a:r>
          </a:p>
        </p:txBody>
      </p:sp>
    </p:spTree>
    <p:extLst>
      <p:ext uri="{BB962C8B-B14F-4D97-AF65-F5344CB8AC3E}">
        <p14:creationId xmlns:p14="http://schemas.microsoft.com/office/powerpoint/2010/main" val="39454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4EE6F-C4D8-474A-BD14-2685E02BE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3B1C56-6955-47F6-A006-1626A4840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89393-2647-400F-B7CE-F06ABA00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05C219-B910-422F-A102-4BD86343B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základních druhů</a:t>
            </a:r>
          </a:p>
          <a:p>
            <a:pPr lvl="1"/>
            <a:r>
              <a:rPr lang="cs-CZ" dirty="0"/>
              <a:t>Sloupcový</a:t>
            </a:r>
          </a:p>
          <a:p>
            <a:pPr lvl="1"/>
            <a:r>
              <a:rPr lang="cs-CZ" dirty="0"/>
              <a:t>Výsečový (koláčový)</a:t>
            </a:r>
          </a:p>
          <a:p>
            <a:pPr lvl="1"/>
            <a:r>
              <a:rPr lang="cs-CZ" dirty="0"/>
              <a:t>Histogram</a:t>
            </a:r>
          </a:p>
          <a:p>
            <a:pPr lvl="1"/>
            <a:r>
              <a:rPr lang="cs-CZ" dirty="0" err="1"/>
              <a:t>Boxplot</a:t>
            </a:r>
            <a:r>
              <a:rPr lang="cs-CZ" dirty="0"/>
              <a:t> (krabicový)</a:t>
            </a:r>
          </a:p>
          <a:p>
            <a:pPr lvl="1"/>
            <a:r>
              <a:rPr lang="cs-CZ" dirty="0"/>
              <a:t>Spojnicový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29DE05-894C-4E31-A21A-A7E438BE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56" y="3103619"/>
            <a:ext cx="7874944" cy="30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4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6706D5-B331-41C7-86C8-5D0546390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07FE55-5D42-4D84-AEEB-EE051AC39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6C8D63-A854-4F93-86B1-C38CF5BF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78000"/>
            <a:ext cx="10753200" cy="5454000"/>
          </a:xfrm>
        </p:spPr>
        <p:txBody>
          <a:bodyPr/>
          <a:lstStyle/>
          <a:p>
            <a:r>
              <a:rPr lang="cs-CZ" dirty="0"/>
              <a:t>Sloupcový</a:t>
            </a:r>
          </a:p>
          <a:p>
            <a:pPr lvl="1"/>
            <a:r>
              <a:rPr lang="cs-CZ" dirty="0"/>
              <a:t>Vhodný pro srovnání kategorických hodnot</a:t>
            </a:r>
          </a:p>
          <a:p>
            <a:r>
              <a:rPr lang="cs-CZ" dirty="0"/>
              <a:t>Výsečový (koláčový)</a:t>
            </a:r>
          </a:p>
          <a:p>
            <a:pPr lvl="1"/>
            <a:r>
              <a:rPr lang="cs-CZ" dirty="0"/>
              <a:t>Vhodný pro %</a:t>
            </a:r>
          </a:p>
          <a:p>
            <a:r>
              <a:rPr lang="cs-CZ" dirty="0"/>
              <a:t>Histogram</a:t>
            </a:r>
          </a:p>
          <a:p>
            <a:pPr lvl="1"/>
            <a:r>
              <a:rPr lang="cs-CZ" dirty="0"/>
              <a:t>Vhodný pro kardinální položky s velkou řadou hodnot</a:t>
            </a:r>
          </a:p>
          <a:p>
            <a:r>
              <a:rPr lang="cs-CZ" dirty="0" err="1"/>
              <a:t>Boxplot</a:t>
            </a:r>
            <a:endParaRPr lang="cs-CZ" dirty="0"/>
          </a:p>
          <a:p>
            <a:pPr lvl="1"/>
            <a:r>
              <a:rPr lang="cs-CZ" dirty="0"/>
              <a:t>Vhodný pro kardinální položky s informacemi o kvartilech</a:t>
            </a:r>
          </a:p>
          <a:p>
            <a:r>
              <a:rPr lang="cs-CZ" dirty="0"/>
              <a:t>Spojnicový</a:t>
            </a:r>
          </a:p>
          <a:p>
            <a:pPr lvl="1"/>
            <a:r>
              <a:rPr lang="cs-CZ" dirty="0"/>
              <a:t>Vhodný pro kardinální položky s malou řadou hodnot</a:t>
            </a:r>
          </a:p>
        </p:txBody>
      </p:sp>
    </p:spTree>
    <p:extLst>
      <p:ext uri="{BB962C8B-B14F-4D97-AF65-F5344CB8AC3E}">
        <p14:creationId xmlns:p14="http://schemas.microsoft.com/office/powerpoint/2010/main" val="17244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215839-1625-4A68-84AF-BB1EBACE5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9D9CDE-B1DA-47A7-B2B4-F3886F927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37F184-382B-403D-BCDC-9646EB807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78000"/>
            <a:ext cx="10753200" cy="5454000"/>
          </a:xfrm>
        </p:spPr>
        <p:txBody>
          <a:bodyPr/>
          <a:lstStyle/>
          <a:p>
            <a:r>
              <a:rPr lang="cs-CZ" dirty="0" err="1"/>
              <a:t>Sloupnicový</a:t>
            </a:r>
            <a:r>
              <a:rPr lang="cs-CZ" dirty="0"/>
              <a:t> graf, výsečový graf a histogram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– </a:t>
            </a:r>
            <a:r>
              <a:rPr lang="cs-CZ" dirty="0" err="1"/>
              <a:t>Frequencies</a:t>
            </a:r>
            <a:r>
              <a:rPr lang="cs-CZ" dirty="0"/>
              <a:t> - </a:t>
            </a:r>
            <a:r>
              <a:rPr lang="cs-CZ" dirty="0" err="1"/>
              <a:t>Charts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FA334B-03B9-468B-9D51-CE5286A00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83" y="1488406"/>
            <a:ext cx="8425946" cy="47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8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F32675-1EA1-4247-A8CC-936141F4C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45692-4AFA-49D1-9032-07DC2F678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8D6BA1-6A2B-4D01-8E53-6C2902F5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78000"/>
            <a:ext cx="10753200" cy="5454000"/>
          </a:xfrm>
        </p:spPr>
        <p:txBody>
          <a:bodyPr/>
          <a:lstStyle/>
          <a:p>
            <a:r>
              <a:rPr lang="cs-CZ" dirty="0"/>
              <a:t>Box plot, spojnicový </a:t>
            </a:r>
          </a:p>
          <a:p>
            <a:pPr lvl="1"/>
            <a:r>
              <a:rPr lang="cs-CZ" dirty="0" err="1"/>
              <a:t>Graphs</a:t>
            </a:r>
            <a:r>
              <a:rPr lang="cs-CZ" dirty="0"/>
              <a:t> – Chart </a:t>
            </a:r>
            <a:r>
              <a:rPr lang="cs-CZ" dirty="0" err="1"/>
              <a:t>Builder</a:t>
            </a:r>
            <a:r>
              <a:rPr lang="cs-CZ" dirty="0"/>
              <a:t> (i alternativa k ostatním druhům grafu)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– </a:t>
            </a:r>
            <a:r>
              <a:rPr lang="cs-CZ" dirty="0" err="1"/>
              <a:t>Explore</a:t>
            </a:r>
            <a:r>
              <a:rPr lang="cs-CZ" dirty="0"/>
              <a:t> – </a:t>
            </a:r>
            <a:r>
              <a:rPr lang="cs-CZ" dirty="0" err="1"/>
              <a:t>Plots</a:t>
            </a:r>
            <a:r>
              <a:rPr lang="cs-CZ" dirty="0"/>
              <a:t> – </a:t>
            </a:r>
            <a:r>
              <a:rPr lang="cs-CZ" dirty="0" err="1"/>
              <a:t>Boxplots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B3EB13-4554-40B9-AC18-04C0B5B0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62" y="1747440"/>
            <a:ext cx="655273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5074C6-5856-4BCF-9F18-2A1AE495D6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44767F-088D-4E17-90E4-C47DBF3AB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0C1AD0-5DF2-4798-8478-1504DE4F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378000"/>
            <a:ext cx="10753200" cy="5500286"/>
          </a:xfrm>
        </p:spPr>
        <p:txBody>
          <a:bodyPr/>
          <a:lstStyle/>
          <a:p>
            <a:r>
              <a:rPr lang="cs-CZ" dirty="0"/>
              <a:t>Poznámka</a:t>
            </a:r>
          </a:p>
          <a:p>
            <a:r>
              <a:rPr lang="cs-CZ" dirty="0"/>
              <a:t>22.10. jsme došli až sem. Normální rozložení a rozdíl mezi deskriptivní a </a:t>
            </a:r>
            <a:r>
              <a:rPr lang="cs-CZ" dirty="0" err="1"/>
              <a:t>inherenční</a:t>
            </a:r>
            <a:r>
              <a:rPr lang="cs-CZ" dirty="0"/>
              <a:t> </a:t>
            </a:r>
            <a:r>
              <a:rPr lang="cs-CZ" dirty="0" err="1"/>
              <a:t>univariací</a:t>
            </a:r>
            <a:r>
              <a:rPr lang="cs-CZ" dirty="0"/>
              <a:t> není součást lekce </a:t>
            </a:r>
            <a:r>
              <a:rPr lang="cs-CZ" dirty="0" err="1"/>
              <a:t>univariace</a:t>
            </a:r>
            <a:r>
              <a:rPr lang="cs-CZ" dirty="0"/>
              <a:t>. Není ani obsahem kurzu, slouží pouze k doplnění. Následující </a:t>
            </a:r>
            <a:r>
              <a:rPr lang="cs-CZ" dirty="0" err="1"/>
              <a:t>slidy</a:t>
            </a:r>
            <a:r>
              <a:rPr lang="cs-CZ" dirty="0"/>
              <a:t> tedy nebudou v úkolu a také nejsou nutné k ukončení kurzu. Zároveň slouží pouze jako pomůcka k prezentaci vyučujícího. Samotné o sobě to nedává smysl. RZ.</a:t>
            </a:r>
          </a:p>
        </p:txBody>
      </p:sp>
    </p:spTree>
    <p:extLst>
      <p:ext uri="{BB962C8B-B14F-4D97-AF65-F5344CB8AC3E}">
        <p14:creationId xmlns:p14="http://schemas.microsoft.com/office/powerpoint/2010/main" val="42249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8F96B6-B1B1-8E4E-9B3F-C86B2E8F6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F2FBA-B052-1440-BC16-CD9B992B9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68040C-7C8B-E941-8772-7CAB699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pro dnešek: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2BEFB8-80CF-4A46-A04A-4C60C54E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Otevřete si soubor .</a:t>
            </a:r>
            <a:r>
              <a:rPr lang="cs-CZ" dirty="0" err="1"/>
              <a:t>sav</a:t>
            </a:r>
            <a:r>
              <a:rPr lang="cs-CZ" dirty="0"/>
              <a:t> „</a:t>
            </a:r>
            <a:r>
              <a:rPr lang="cs-CZ" dirty="0" err="1"/>
              <a:t>univariace</a:t>
            </a:r>
            <a:r>
              <a:rPr lang="cs-CZ" dirty="0"/>
              <a:t>“ ve studijních materiálech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Postupně si budeme představovat a provádět základní </a:t>
            </a:r>
            <a:r>
              <a:rPr lang="cs-CZ" dirty="0" err="1"/>
              <a:t>univariaci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Dávejte o sobě vědět, pokud budete potřebovat pomoc</a:t>
            </a:r>
          </a:p>
        </p:txBody>
      </p:sp>
    </p:spTree>
    <p:extLst>
      <p:ext uri="{BB962C8B-B14F-4D97-AF65-F5344CB8AC3E}">
        <p14:creationId xmlns:p14="http://schemas.microsoft.com/office/powerpoint/2010/main" val="7641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EB6CBB-6ED8-4C65-97D6-8B09B8027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02AB40-F60C-4D22-8BF0-5C7B11FFB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4F7318-6653-4A8F-917C-B5C0C900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E4A305-D6C7-42C3-A001-BDF422B70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67889"/>
            <a:ext cx="6083136" cy="4139998"/>
          </a:xfrm>
        </p:spPr>
        <p:txBody>
          <a:bodyPr/>
          <a:lstStyle/>
          <a:p>
            <a:r>
              <a:rPr lang="cs-CZ" dirty="0"/>
              <a:t>Nebo také „Gaussovo rozdělení“</a:t>
            </a:r>
          </a:p>
          <a:p>
            <a:r>
              <a:rPr lang="cs-CZ" dirty="0"/>
              <a:t>Modelové rozdělení náhodné veličiny</a:t>
            </a:r>
          </a:p>
          <a:p>
            <a:r>
              <a:rPr lang="cs-CZ" dirty="0"/>
              <a:t>V populaci poměrně běžné</a:t>
            </a:r>
          </a:p>
          <a:p>
            <a:r>
              <a:rPr lang="cs-CZ" dirty="0"/>
              <a:t>Rychlý test – šikmost a špičatost</a:t>
            </a:r>
          </a:p>
          <a:p>
            <a:pPr lvl="1"/>
            <a:r>
              <a:rPr lang="cs-CZ" dirty="0"/>
              <a:t>Šikmost (</a:t>
            </a:r>
            <a:r>
              <a:rPr lang="cs-CZ" dirty="0" err="1"/>
              <a:t>skewness</a:t>
            </a:r>
            <a:r>
              <a:rPr lang="cs-CZ" dirty="0"/>
              <a:t>) – symetrie rozložení; blízká 0, pokud normální rozdělení</a:t>
            </a:r>
          </a:p>
          <a:p>
            <a:pPr lvl="1"/>
            <a:r>
              <a:rPr lang="cs-CZ" dirty="0"/>
              <a:t>Špičatost (</a:t>
            </a:r>
            <a:r>
              <a:rPr lang="cs-CZ" dirty="0" err="1"/>
              <a:t>kurtosis</a:t>
            </a:r>
            <a:r>
              <a:rPr lang="cs-CZ" dirty="0"/>
              <a:t>) – míra soustředění hodnot kolem středu; blízká 0, pokud normální rozdělení</a:t>
            </a:r>
          </a:p>
          <a:p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1B1DB681-FAD7-40FF-AED6-7CC87C29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76" y="1171576"/>
            <a:ext cx="4752584" cy="47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CEF244-1E39-440E-A121-D823B9B33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139930-7127-4C44-82C1-3481393B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3F0908-6234-4DA6-8B92-CE817E0A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Okénko do pravděpodobnosti (navíc)</a:t>
            </a:r>
          </a:p>
        </p:txBody>
      </p:sp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581A32EA-462B-4D82-9EDA-D95D93DF3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544" y="1273392"/>
            <a:ext cx="7296912" cy="4864608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4DFE3A89-88DC-47B1-BA1C-5E3F46695401}"/>
              </a:ext>
            </a:extLst>
          </p:cNvPr>
          <p:cNvSpPr/>
          <p:nvPr/>
        </p:nvSpPr>
        <p:spPr>
          <a:xfrm>
            <a:off x="3071881" y="3860390"/>
            <a:ext cx="1795244" cy="681607"/>
          </a:xfrm>
          <a:prstGeom prst="wedgeRoundRectCallout">
            <a:avLst>
              <a:gd name="adj1" fmla="val -3402"/>
              <a:gd name="adj2" fmla="val -1483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„I </a:t>
            </a:r>
            <a:r>
              <a:rPr lang="cs-CZ" dirty="0" err="1">
                <a:solidFill>
                  <a:schemeClr val="tx1"/>
                </a:solidFill>
              </a:rPr>
              <a:t>cast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Fireball</a:t>
            </a:r>
            <a:r>
              <a:rPr lang="cs-CZ" dirty="0">
                <a:solidFill>
                  <a:schemeClr val="tx1"/>
                </a:solidFill>
              </a:rPr>
              <a:t>!“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C0DA3C9E-A4F6-4307-923E-C8C3FA8FB35C}"/>
              </a:ext>
            </a:extLst>
          </p:cNvPr>
          <p:cNvSpPr/>
          <p:nvPr/>
        </p:nvSpPr>
        <p:spPr>
          <a:xfrm>
            <a:off x="5837619" y="4688585"/>
            <a:ext cx="1795244" cy="996277"/>
          </a:xfrm>
          <a:prstGeom prst="wedgeRoundRectCallout">
            <a:avLst>
              <a:gd name="adj1" fmla="val 6878"/>
              <a:gd name="adj2" fmla="val -24411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dirty="0" err="1">
                <a:solidFill>
                  <a:schemeClr val="tx1"/>
                </a:solidFill>
              </a:rPr>
              <a:t>Roll</a:t>
            </a:r>
            <a:r>
              <a:rPr lang="cs-CZ" dirty="0">
                <a:solidFill>
                  <a:schemeClr val="tx1"/>
                </a:solidFill>
              </a:rPr>
              <a:t> 8d6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damage</a:t>
            </a:r>
            <a:r>
              <a:rPr lang="cs-CZ" dirty="0">
                <a:solidFill>
                  <a:schemeClr val="tx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082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5B0FFF-2AAD-4BEA-A084-CBD4D6B69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5329BA-815B-4D00-921B-091AD0F0F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Picture 2" descr="Skidaddle Skidoodle Your Dick Is Now a Noodle | Know Your Meme">
            <a:extLst>
              <a:ext uri="{FF2B5EF4-FFF2-40B4-BE49-F238E27FC236}">
                <a16:creationId xmlns:a16="http://schemas.microsoft.com/office/drawing/2014/main" id="{491605BB-57DE-4C4C-9159-3CBAAF64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40" y="7165"/>
            <a:ext cx="3248008" cy="20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aladin Roleplaying Blue Pearl Dice - 8D6 Set - &amp;#39;Nightfall&amp;#39;">
            <a:extLst>
              <a:ext uri="{FF2B5EF4-FFF2-40B4-BE49-F238E27FC236}">
                <a16:creationId xmlns:a16="http://schemas.microsoft.com/office/drawing/2014/main" id="{0E847A62-1767-43E5-8769-C5DEF828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05" y="-7075"/>
            <a:ext cx="2153763" cy="20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A6031652-31DD-433C-93A7-88C51094A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0000" y="2218222"/>
            <a:ext cx="106870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ECA843-AA6E-409E-9939-4D44B9ACD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BC0773-2944-42A2-9B47-929CD7FA3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5FCB2F-CFFB-497D-AAE4-25710880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78000"/>
            <a:ext cx="10753200" cy="4139998"/>
          </a:xfrm>
        </p:spPr>
        <p:txBody>
          <a:bodyPr/>
          <a:lstStyle/>
          <a:p>
            <a:r>
              <a:rPr lang="cs-CZ" dirty="0"/>
              <a:t>Cca +/- 2 směrodatné odchylky = 95% případů na normálním rozložení</a:t>
            </a:r>
          </a:p>
          <a:p>
            <a:r>
              <a:rPr lang="cs-CZ" dirty="0"/>
              <a:t>Velké vzorky se chování jako normální rozložení – centrální limitní věta</a:t>
            </a:r>
          </a:p>
          <a:p>
            <a:endParaRPr lang="cs-CZ" dirty="0"/>
          </a:p>
        </p:txBody>
      </p:sp>
      <p:pic>
        <p:nvPicPr>
          <p:cNvPr id="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65D97F45-4AD4-4C53-8733-6039485E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267712"/>
            <a:ext cx="7920576" cy="39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A76B7-E477-3548-9F5C-4BC501FEE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863" y="6199425"/>
            <a:ext cx="7920000" cy="252000"/>
          </a:xfrm>
        </p:spPr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0F0-823B-EF42-BA29-5819FCA5C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940323-D1C3-C145-ACD4-330A3191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9505"/>
            <a:ext cx="11124670" cy="972071"/>
          </a:xfrm>
        </p:spPr>
        <p:txBody>
          <a:bodyPr/>
          <a:lstStyle/>
          <a:p>
            <a:r>
              <a:rPr lang="cs-CZ" sz="4000" dirty="0"/>
              <a:t>Čištění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B5A785-9699-394B-A166-8F6281BA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1858"/>
            <a:ext cx="10753200" cy="4928462"/>
          </a:xfrm>
        </p:spPr>
        <p:txBody>
          <a:bodyPr/>
          <a:lstStyle/>
          <a:p>
            <a:r>
              <a:rPr lang="cs-CZ" dirty="0"/>
              <a:t>Ideálně ještě před analýzou (nebo deskripcí) – využívá ale stejné nástroje</a:t>
            </a:r>
          </a:p>
          <a:p>
            <a:r>
              <a:rPr lang="cs-CZ" dirty="0"/>
              <a:t>Proč?</a:t>
            </a:r>
          </a:p>
          <a:p>
            <a:pPr lvl="1"/>
            <a:r>
              <a:rPr lang="cs-CZ" dirty="0"/>
              <a:t>Data mohou mít celou řadu chyb – překlepy, špatné kódování, invalid data ze strany respondenta…</a:t>
            </a:r>
          </a:p>
          <a:p>
            <a:r>
              <a:rPr lang="cs-CZ" dirty="0"/>
              <a:t>V základu nejčastěji</a:t>
            </a:r>
          </a:p>
          <a:p>
            <a:pPr lvl="1"/>
            <a:r>
              <a:rPr lang="cs-CZ" dirty="0"/>
              <a:t>Minimum a Maximum (kontrola „</a:t>
            </a:r>
            <a:r>
              <a:rPr lang="cs-CZ" dirty="0" err="1"/>
              <a:t>outlierů</a:t>
            </a:r>
            <a:r>
              <a:rPr lang="cs-CZ" dirty="0"/>
              <a:t>“)</a:t>
            </a:r>
          </a:p>
          <a:p>
            <a:pPr lvl="1"/>
            <a:r>
              <a:rPr lang="cs-CZ" dirty="0"/>
              <a:t>Zjištění základních četností hodnot proměnné (správnost hodnot, vyplněnost)</a:t>
            </a:r>
          </a:p>
          <a:p>
            <a:pPr lvl="2"/>
            <a:r>
              <a:rPr lang="cs-CZ" dirty="0"/>
              <a:t>CTRL+F, případně </a:t>
            </a:r>
            <a:r>
              <a:rPr lang="cs-CZ" dirty="0" err="1"/>
              <a:t>rekódování</a:t>
            </a:r>
            <a:r>
              <a:rPr lang="cs-CZ" dirty="0"/>
              <a:t> (v dalších hodinách)</a:t>
            </a:r>
          </a:p>
        </p:txBody>
      </p:sp>
    </p:spTree>
    <p:extLst>
      <p:ext uri="{BB962C8B-B14F-4D97-AF65-F5344CB8AC3E}">
        <p14:creationId xmlns:p14="http://schemas.microsoft.com/office/powerpoint/2010/main" val="4026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DA76B7-E477-3548-9F5C-4BC501FEE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863" y="6199425"/>
            <a:ext cx="7920000" cy="252000"/>
          </a:xfrm>
        </p:spPr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0F0-823B-EF42-BA29-5819FCA5C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940323-D1C3-C145-ACD4-330A3191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9505"/>
            <a:ext cx="11124670" cy="972071"/>
          </a:xfrm>
        </p:spPr>
        <p:txBody>
          <a:bodyPr/>
          <a:lstStyle/>
          <a:p>
            <a:r>
              <a:rPr lang="cs-CZ" dirty="0"/>
              <a:t>Co nám může číselná </a:t>
            </a:r>
            <a:r>
              <a:rPr lang="cs-CZ" dirty="0" err="1"/>
              <a:t>univariace</a:t>
            </a:r>
            <a:r>
              <a:rPr lang="cs-CZ" dirty="0"/>
              <a:t> ukázat?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B5A785-9699-394B-A166-8F6281BA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1858"/>
            <a:ext cx="10753200" cy="4928462"/>
          </a:xfrm>
        </p:spPr>
        <p:txBody>
          <a:bodyPr/>
          <a:lstStyle/>
          <a:p>
            <a:r>
              <a:rPr lang="cs-CZ" sz="2800" dirty="0"/>
              <a:t>Četnosti (absolutní, relativní, kumulativní)</a:t>
            </a:r>
          </a:p>
          <a:p>
            <a:r>
              <a:rPr lang="cs-CZ" sz="2800" dirty="0"/>
              <a:t>Minimální a maximální hodnoty</a:t>
            </a:r>
          </a:p>
          <a:p>
            <a:r>
              <a:rPr lang="cs-CZ" dirty="0"/>
              <a:t>P</a:t>
            </a:r>
            <a:r>
              <a:rPr lang="cs-CZ" sz="2800" dirty="0"/>
              <a:t>ercentily</a:t>
            </a:r>
          </a:p>
          <a:p>
            <a:r>
              <a:rPr lang="cs-CZ" sz="2800" dirty="0"/>
              <a:t>Střední hodnoty</a:t>
            </a:r>
          </a:p>
          <a:p>
            <a:r>
              <a:rPr lang="cs-CZ" sz="2800" dirty="0"/>
              <a:t>Míry variability</a:t>
            </a:r>
          </a:p>
        </p:txBody>
      </p:sp>
    </p:spTree>
    <p:extLst>
      <p:ext uri="{BB962C8B-B14F-4D97-AF65-F5344CB8AC3E}">
        <p14:creationId xmlns:p14="http://schemas.microsoft.com/office/powerpoint/2010/main" val="218185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940578-0905-48FB-A78E-83AC7BF21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BE9A52-02D0-4A47-B3C8-F828DFD3B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2D4B94-9BE5-49DC-A897-299A1E26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30352"/>
            <a:ext cx="10753200" cy="5301648"/>
          </a:xfrm>
        </p:spPr>
        <p:txBody>
          <a:bodyPr/>
          <a:lstStyle/>
          <a:p>
            <a:r>
              <a:rPr lang="cs-CZ" dirty="0"/>
              <a:t>Jak na základní </a:t>
            </a:r>
            <a:r>
              <a:rPr lang="cs-CZ" dirty="0" err="1"/>
              <a:t>univariaci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– </a:t>
            </a:r>
            <a:r>
              <a:rPr lang="cs-CZ" dirty="0" err="1"/>
              <a:t>Frequencies</a:t>
            </a:r>
            <a:r>
              <a:rPr lang="cs-CZ" dirty="0"/>
              <a:t> - </a:t>
            </a:r>
            <a:r>
              <a:rPr lang="cs-CZ" dirty="0" err="1"/>
              <a:t>Statistics</a:t>
            </a:r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10">
            <a:extLst>
              <a:ext uri="{FF2B5EF4-FFF2-40B4-BE49-F238E27FC236}">
                <a16:creationId xmlns:a16="http://schemas.microsoft.com/office/drawing/2014/main" id="{9F6ED3C7-58A2-4D61-BFCE-45F2772F3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1712868"/>
            <a:ext cx="8105051" cy="4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09EC09-1884-4500-B484-D07E0E41F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B3D229-D3AD-4878-8A98-A31AF62CB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8888D-FA8C-4797-88BE-CB76E2BD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Percentily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54C3D5-8270-4BF7-AAD3-19F4D835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hodnoty nám rozdělují na X% vzorku?</a:t>
            </a:r>
          </a:p>
          <a:p>
            <a:r>
              <a:rPr lang="cs-CZ" dirty="0"/>
              <a:t>4 stejné díly vzorku – kvartily</a:t>
            </a:r>
          </a:p>
          <a:p>
            <a:pPr lvl="1"/>
            <a:r>
              <a:rPr lang="cs-CZ" dirty="0"/>
              <a:t>25%, 50%, 75%</a:t>
            </a:r>
          </a:p>
          <a:p>
            <a:r>
              <a:rPr lang="cs-CZ" dirty="0"/>
              <a:t>10 stejných dílů vzorku – decily</a:t>
            </a:r>
          </a:p>
          <a:p>
            <a:pPr lvl="1"/>
            <a:r>
              <a:rPr lang="cs-CZ" dirty="0"/>
              <a:t>10%, 20%, 30%...</a:t>
            </a:r>
          </a:p>
          <a:p>
            <a:r>
              <a:rPr lang="cs-CZ" dirty="0"/>
              <a:t>Různě velké části vzorku, například spodních 17% a vrchních 83% (percentily fungují vzestupně!!)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03D7A0-A791-48A4-AF9B-3A8672091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D23E1D-FBDD-4CDC-BDDA-3C2750E77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6AE54B4-2CE1-4B6F-80E7-959E8AF2E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097" y="462909"/>
            <a:ext cx="6609806" cy="5642185"/>
          </a:xfrm>
        </p:spPr>
      </p:pic>
    </p:spTree>
    <p:extLst>
      <p:ext uri="{BB962C8B-B14F-4D97-AF65-F5344CB8AC3E}">
        <p14:creationId xmlns:p14="http://schemas.microsoft.com/office/powerpoint/2010/main" val="7825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31FBB1-D851-4FB2-9F8D-FD7BCDFEBC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D03469-2264-4F82-B1CC-3FFAA7ADB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698D59-7AF5-4452-8BFC-4E143A9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30D6D9-EDC0-47E2-8D81-8EFC9BB2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širším hledisku obsahuje větší množství ukazatelů – my si budeme povídat o 3: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Modus – nejčastější hodnota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Medián – hodnota, která výběr rozděluje na 2 početně stejné jednotky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Průměr – aritmetický průměr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3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A6074E-6596-4AC0-A773-EB02174E9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ZURn4108 Deskriptivní analýza kvantitativních dat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98E082-8C22-4C12-9C91-4475F64E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E637D5C-A5EE-481B-AFDC-12D83C76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927" y="378000"/>
            <a:ext cx="6314145" cy="5438270"/>
          </a:xfrm>
        </p:spPr>
      </p:pic>
    </p:spTree>
    <p:extLst>
      <p:ext uri="{BB962C8B-B14F-4D97-AF65-F5344CB8AC3E}">
        <p14:creationId xmlns:p14="http://schemas.microsoft.com/office/powerpoint/2010/main" val="25584257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CZ.potx" id="{18947633-106F-4B01-B355-8E448D25C37F}" vid="{08DC0416-1C28-44D6-9ED7-F38064DA5C1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</TotalTime>
  <Words>1043</Words>
  <Application>Microsoft Office PowerPoint</Application>
  <PresentationFormat>Širokoúhlá obrazovka</PresentationFormat>
  <Paragraphs>165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Univariační analýza</vt:lpstr>
      <vt:lpstr>Plán pro dnešek:</vt:lpstr>
      <vt:lpstr>Čištění</vt:lpstr>
      <vt:lpstr>Co nám může číselná univariace ukázat?</vt:lpstr>
      <vt:lpstr>Prezentace aplikace PowerPoint</vt:lpstr>
      <vt:lpstr>Percentily</vt:lpstr>
      <vt:lpstr>Prezentace aplikace PowerPoint</vt:lpstr>
      <vt:lpstr>Střední hodnoty</vt:lpstr>
      <vt:lpstr>Prezentace aplikace PowerPoint</vt:lpstr>
      <vt:lpstr>Střední hodnoty – stejné X rozdílné</vt:lpstr>
      <vt:lpstr>Míra variability</vt:lpstr>
      <vt:lpstr>Prezentace aplikace PowerPoint</vt:lpstr>
      <vt:lpstr>Frekvenční tabulka</vt:lpstr>
      <vt:lpstr>Co ve frekvenční tabulce máme za údaje?</vt:lpstr>
      <vt:lpstr>Grafy</vt:lpstr>
      <vt:lpstr>Prezentace aplikace PowerPoint</vt:lpstr>
      <vt:lpstr>Prezentace aplikace PowerPoint</vt:lpstr>
      <vt:lpstr>Prezentace aplikace PowerPoint</vt:lpstr>
      <vt:lpstr>Prezentace aplikace PowerPoint</vt:lpstr>
      <vt:lpstr>Normální rozdělení</vt:lpstr>
      <vt:lpstr>Okénko do pravděpodobnosti (navíc)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Rostislav Zlámal</cp:lastModifiedBy>
  <cp:revision>346</cp:revision>
  <cp:lastPrinted>1601-01-01T00:00:00Z</cp:lastPrinted>
  <dcterms:created xsi:type="dcterms:W3CDTF">2020-02-17T13:17:06Z</dcterms:created>
  <dcterms:modified xsi:type="dcterms:W3CDTF">2021-10-22T12:34:52Z</dcterms:modified>
</cp:coreProperties>
</file>