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256" r:id="rId2"/>
    <p:sldId id="268" r:id="rId3"/>
    <p:sldId id="308" r:id="rId4"/>
    <p:sldId id="258" r:id="rId5"/>
    <p:sldId id="266" r:id="rId6"/>
    <p:sldId id="264" r:id="rId7"/>
    <p:sldId id="271" r:id="rId8"/>
    <p:sldId id="272" r:id="rId9"/>
    <p:sldId id="273" r:id="rId10"/>
    <p:sldId id="263" r:id="rId11"/>
    <p:sldId id="274" r:id="rId12"/>
    <p:sldId id="281" r:id="rId13"/>
    <p:sldId id="265" r:id="rId14"/>
    <p:sldId id="304" r:id="rId15"/>
    <p:sldId id="276" r:id="rId16"/>
    <p:sldId id="257" r:id="rId17"/>
    <p:sldId id="275" r:id="rId18"/>
    <p:sldId id="277" r:id="rId19"/>
    <p:sldId id="303" r:id="rId20"/>
    <p:sldId id="317" r:id="rId21"/>
    <p:sldId id="278" r:id="rId22"/>
    <p:sldId id="279" r:id="rId23"/>
    <p:sldId id="282" r:id="rId24"/>
    <p:sldId id="339" r:id="rId25"/>
    <p:sldId id="285" r:id="rId26"/>
    <p:sldId id="290" r:id="rId27"/>
    <p:sldId id="340" r:id="rId28"/>
    <p:sldId id="311" r:id="rId29"/>
    <p:sldId id="330" r:id="rId30"/>
    <p:sldId id="341" r:id="rId31"/>
    <p:sldId id="329" r:id="rId32"/>
    <p:sldId id="316" r:id="rId33"/>
    <p:sldId id="322" r:id="rId34"/>
    <p:sldId id="325" r:id="rId35"/>
    <p:sldId id="327" r:id="rId36"/>
    <p:sldId id="326" r:id="rId37"/>
    <p:sldId id="328" r:id="rId38"/>
    <p:sldId id="323" r:id="rId39"/>
    <p:sldId id="331" r:id="rId40"/>
    <p:sldId id="336" r:id="rId41"/>
    <p:sldId id="338" r:id="rId42"/>
    <p:sldId id="280" r:id="rId43"/>
    <p:sldId id="337" r:id="rId44"/>
    <p:sldId id="345" r:id="rId45"/>
    <p:sldId id="335" r:id="rId46"/>
    <p:sldId id="332" r:id="rId47"/>
    <p:sldId id="333" r:id="rId4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8626B8-9ABB-47BF-BAF8-E15E4BAC81EB}" type="datetimeFigureOut">
              <a:rPr lang="cs-CZ" smtClean="0"/>
              <a:t>26.10.2021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1F0AD1-1FA3-4EB5-A793-5C492517A6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8138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>
            <a:extLst>
              <a:ext uri="{FF2B5EF4-FFF2-40B4-BE49-F238E27FC236}">
                <a16:creationId xmlns:a16="http://schemas.microsoft.com/office/drawing/2014/main" id="{0837815C-C7C9-4EC9-9D51-2B06A0F8B3F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>
            <a:extLst>
              <a:ext uri="{FF2B5EF4-FFF2-40B4-BE49-F238E27FC236}">
                <a16:creationId xmlns:a16="http://schemas.microsoft.com/office/drawing/2014/main" id="{69A50F70-6645-4943-9AD0-93DD9DBE96F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14340" name="Zástupný symbol pro číslo snímku 3">
            <a:extLst>
              <a:ext uri="{FF2B5EF4-FFF2-40B4-BE49-F238E27FC236}">
                <a16:creationId xmlns:a16="http://schemas.microsoft.com/office/drawing/2014/main" id="{04173C08-3219-43D7-94A1-D8EFC7E5335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fld id="{7DB3FD3F-09A3-4F9B-8FA5-BBA833311AC7}" type="slidenum">
              <a:rPr lang="en-US" altLang="cs-CZ" smtClean="0">
                <a:latin typeface="Times New Roman" panose="02020603050405020304" pitchFamily="18" charset="0"/>
              </a:rPr>
              <a:pPr fontAlgn="base">
                <a:spcAft>
                  <a:spcPct val="0"/>
                </a:spcAft>
              </a:pPr>
              <a:t>25</a:t>
            </a:fld>
            <a:endParaRPr lang="en-US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>
            <a:extLst>
              <a:ext uri="{FF2B5EF4-FFF2-40B4-BE49-F238E27FC236}">
                <a16:creationId xmlns:a16="http://schemas.microsoft.com/office/drawing/2014/main" id="{5E62AB25-95E8-4744-91F7-0BEB7113C73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Zástupný symbol pro poznámky 2">
            <a:extLst>
              <a:ext uri="{FF2B5EF4-FFF2-40B4-BE49-F238E27FC236}">
                <a16:creationId xmlns:a16="http://schemas.microsoft.com/office/drawing/2014/main" id="{2C6D06D1-3991-4EF3-98A3-F7D6848428C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22532" name="Zástupný symbol pro číslo snímku 3">
            <a:extLst>
              <a:ext uri="{FF2B5EF4-FFF2-40B4-BE49-F238E27FC236}">
                <a16:creationId xmlns:a16="http://schemas.microsoft.com/office/drawing/2014/main" id="{902A7CEE-1CFD-4359-B639-C07B0F9FC4D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fld id="{58FADAD8-0D03-406C-8485-B3A6757C64D5}" type="slidenum">
              <a:rPr lang="en-US" altLang="cs-CZ" smtClean="0">
                <a:latin typeface="Times New Roman" panose="02020603050405020304" pitchFamily="18" charset="0"/>
              </a:rPr>
              <a:pPr fontAlgn="base">
                <a:spcAft>
                  <a:spcPct val="0"/>
                </a:spcAft>
              </a:pPr>
              <a:t>34</a:t>
            </a:fld>
            <a:endParaRPr lang="en-US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6168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>
            <a:extLst>
              <a:ext uri="{FF2B5EF4-FFF2-40B4-BE49-F238E27FC236}">
                <a16:creationId xmlns:a16="http://schemas.microsoft.com/office/drawing/2014/main" id="{5E62AB25-95E8-4744-91F7-0BEB7113C73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Zástupný symbol pro poznámky 2">
            <a:extLst>
              <a:ext uri="{FF2B5EF4-FFF2-40B4-BE49-F238E27FC236}">
                <a16:creationId xmlns:a16="http://schemas.microsoft.com/office/drawing/2014/main" id="{2C6D06D1-3991-4EF3-98A3-F7D6848428C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22532" name="Zástupný symbol pro číslo snímku 3">
            <a:extLst>
              <a:ext uri="{FF2B5EF4-FFF2-40B4-BE49-F238E27FC236}">
                <a16:creationId xmlns:a16="http://schemas.microsoft.com/office/drawing/2014/main" id="{902A7CEE-1CFD-4359-B639-C07B0F9FC4D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fld id="{58FADAD8-0D03-406C-8485-B3A6757C64D5}" type="slidenum">
              <a:rPr lang="en-US" altLang="cs-CZ" smtClean="0">
                <a:latin typeface="Times New Roman" panose="02020603050405020304" pitchFamily="18" charset="0"/>
              </a:rPr>
              <a:pPr fontAlgn="base">
                <a:spcAft>
                  <a:spcPct val="0"/>
                </a:spcAft>
              </a:pPr>
              <a:t>35</a:t>
            </a:fld>
            <a:endParaRPr lang="en-US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0224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>
            <a:extLst>
              <a:ext uri="{FF2B5EF4-FFF2-40B4-BE49-F238E27FC236}">
                <a16:creationId xmlns:a16="http://schemas.microsoft.com/office/drawing/2014/main" id="{5E62AB25-95E8-4744-91F7-0BEB7113C73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Zástupný symbol pro poznámky 2">
            <a:extLst>
              <a:ext uri="{FF2B5EF4-FFF2-40B4-BE49-F238E27FC236}">
                <a16:creationId xmlns:a16="http://schemas.microsoft.com/office/drawing/2014/main" id="{2C6D06D1-3991-4EF3-98A3-F7D6848428C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22532" name="Zástupný symbol pro číslo snímku 3">
            <a:extLst>
              <a:ext uri="{FF2B5EF4-FFF2-40B4-BE49-F238E27FC236}">
                <a16:creationId xmlns:a16="http://schemas.microsoft.com/office/drawing/2014/main" id="{902A7CEE-1CFD-4359-B639-C07B0F9FC4D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fld id="{58FADAD8-0D03-406C-8485-B3A6757C64D5}" type="slidenum">
              <a:rPr lang="en-US" altLang="cs-CZ" smtClean="0">
                <a:latin typeface="Times New Roman" panose="02020603050405020304" pitchFamily="18" charset="0"/>
              </a:rPr>
              <a:pPr fontAlgn="base">
                <a:spcAft>
                  <a:spcPct val="0"/>
                </a:spcAft>
              </a:pPr>
              <a:t>36</a:t>
            </a:fld>
            <a:endParaRPr lang="en-US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6947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>
            <a:extLst>
              <a:ext uri="{FF2B5EF4-FFF2-40B4-BE49-F238E27FC236}">
                <a16:creationId xmlns:a16="http://schemas.microsoft.com/office/drawing/2014/main" id="{5E62AB25-95E8-4744-91F7-0BEB7113C73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Zástupný symbol pro poznámky 2">
            <a:extLst>
              <a:ext uri="{FF2B5EF4-FFF2-40B4-BE49-F238E27FC236}">
                <a16:creationId xmlns:a16="http://schemas.microsoft.com/office/drawing/2014/main" id="{2C6D06D1-3991-4EF3-98A3-F7D6848428C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22532" name="Zástupný symbol pro číslo snímku 3">
            <a:extLst>
              <a:ext uri="{FF2B5EF4-FFF2-40B4-BE49-F238E27FC236}">
                <a16:creationId xmlns:a16="http://schemas.microsoft.com/office/drawing/2014/main" id="{902A7CEE-1CFD-4359-B639-C07B0F9FC4D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fld id="{58FADAD8-0D03-406C-8485-B3A6757C64D5}" type="slidenum">
              <a:rPr lang="en-US" altLang="cs-CZ" smtClean="0">
                <a:latin typeface="Times New Roman" panose="02020603050405020304" pitchFamily="18" charset="0"/>
              </a:rPr>
              <a:pPr fontAlgn="base">
                <a:spcAft>
                  <a:spcPct val="0"/>
                </a:spcAft>
              </a:pPr>
              <a:t>37</a:t>
            </a:fld>
            <a:endParaRPr lang="en-US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4523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>
            <a:extLst>
              <a:ext uri="{FF2B5EF4-FFF2-40B4-BE49-F238E27FC236}">
                <a16:creationId xmlns:a16="http://schemas.microsoft.com/office/drawing/2014/main" id="{5E62AB25-95E8-4744-91F7-0BEB7113C73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Zástupný symbol pro poznámky 2">
            <a:extLst>
              <a:ext uri="{FF2B5EF4-FFF2-40B4-BE49-F238E27FC236}">
                <a16:creationId xmlns:a16="http://schemas.microsoft.com/office/drawing/2014/main" id="{2C6D06D1-3991-4EF3-98A3-F7D6848428C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22532" name="Zástupný symbol pro číslo snímku 3">
            <a:extLst>
              <a:ext uri="{FF2B5EF4-FFF2-40B4-BE49-F238E27FC236}">
                <a16:creationId xmlns:a16="http://schemas.microsoft.com/office/drawing/2014/main" id="{902A7CEE-1CFD-4359-B639-C07B0F9FC4D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fld id="{58FADAD8-0D03-406C-8485-B3A6757C64D5}" type="slidenum">
              <a:rPr lang="en-US" altLang="cs-CZ" smtClean="0">
                <a:latin typeface="Times New Roman" panose="02020603050405020304" pitchFamily="18" charset="0"/>
              </a:rPr>
              <a:pPr fontAlgn="base">
                <a:spcAft>
                  <a:spcPct val="0"/>
                </a:spcAft>
              </a:pPr>
              <a:t>38</a:t>
            </a:fld>
            <a:endParaRPr lang="en-US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5045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>
            <a:extLst>
              <a:ext uri="{FF2B5EF4-FFF2-40B4-BE49-F238E27FC236}">
                <a16:creationId xmlns:a16="http://schemas.microsoft.com/office/drawing/2014/main" id="{0012DB72-6CB2-4AC2-8C44-7756EBDF385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Zástupný symbol pro poznámky 2">
            <a:extLst>
              <a:ext uri="{FF2B5EF4-FFF2-40B4-BE49-F238E27FC236}">
                <a16:creationId xmlns:a16="http://schemas.microsoft.com/office/drawing/2014/main" id="{09C71D39-D4F9-4EE8-AEB0-8EB3ABE7E4A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16388" name="Zástupný symbol pro číslo snímku 3">
            <a:extLst>
              <a:ext uri="{FF2B5EF4-FFF2-40B4-BE49-F238E27FC236}">
                <a16:creationId xmlns:a16="http://schemas.microsoft.com/office/drawing/2014/main" id="{B6786051-1B34-4C2C-8BFC-31A1AB7ECC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fld id="{6E680BD9-7F4A-405F-A899-A0E459CD999C}" type="slidenum">
              <a:rPr lang="en-US" altLang="cs-CZ" smtClean="0">
                <a:latin typeface="Times New Roman" panose="02020603050405020304" pitchFamily="18" charset="0"/>
              </a:rPr>
              <a:pPr fontAlgn="base">
                <a:spcAft>
                  <a:spcPct val="0"/>
                </a:spcAft>
              </a:pPr>
              <a:t>26</a:t>
            </a:fld>
            <a:endParaRPr lang="en-US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>
            <a:extLst>
              <a:ext uri="{FF2B5EF4-FFF2-40B4-BE49-F238E27FC236}">
                <a16:creationId xmlns:a16="http://schemas.microsoft.com/office/drawing/2014/main" id="{217211A5-B097-4D3D-9F17-F005BAFBC72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Zástupný symbol pro poznámky 2">
            <a:extLst>
              <a:ext uri="{FF2B5EF4-FFF2-40B4-BE49-F238E27FC236}">
                <a16:creationId xmlns:a16="http://schemas.microsoft.com/office/drawing/2014/main" id="{E45E1FBE-33A2-48DC-A04C-ABEE40C0B13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18436" name="Zástupný symbol pro číslo snímku 3">
            <a:extLst>
              <a:ext uri="{FF2B5EF4-FFF2-40B4-BE49-F238E27FC236}">
                <a16:creationId xmlns:a16="http://schemas.microsoft.com/office/drawing/2014/main" id="{17EC8C98-2724-4727-8107-3BCD4D5327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fld id="{9FA7BDAF-A89F-4B67-AB9C-B67927F5355E}" type="slidenum">
              <a:rPr lang="en-US" altLang="cs-CZ" smtClean="0">
                <a:latin typeface="Times New Roman" panose="02020603050405020304" pitchFamily="18" charset="0"/>
              </a:rPr>
              <a:pPr fontAlgn="base">
                <a:spcAft>
                  <a:spcPct val="0"/>
                </a:spcAft>
              </a:pPr>
              <a:t>27</a:t>
            </a:fld>
            <a:endParaRPr lang="en-US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75028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>
            <a:extLst>
              <a:ext uri="{FF2B5EF4-FFF2-40B4-BE49-F238E27FC236}">
                <a16:creationId xmlns:a16="http://schemas.microsoft.com/office/drawing/2014/main" id="{217211A5-B097-4D3D-9F17-F005BAFBC72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Zástupný symbol pro poznámky 2">
            <a:extLst>
              <a:ext uri="{FF2B5EF4-FFF2-40B4-BE49-F238E27FC236}">
                <a16:creationId xmlns:a16="http://schemas.microsoft.com/office/drawing/2014/main" id="{E45E1FBE-33A2-48DC-A04C-ABEE40C0B13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18436" name="Zástupný symbol pro číslo snímku 3">
            <a:extLst>
              <a:ext uri="{FF2B5EF4-FFF2-40B4-BE49-F238E27FC236}">
                <a16:creationId xmlns:a16="http://schemas.microsoft.com/office/drawing/2014/main" id="{17EC8C98-2724-4727-8107-3BCD4D5327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fld id="{9FA7BDAF-A89F-4B67-AB9C-B67927F5355E}" type="slidenum">
              <a:rPr lang="en-US" altLang="cs-CZ" smtClean="0">
                <a:latin typeface="Times New Roman" panose="02020603050405020304" pitchFamily="18" charset="0"/>
              </a:rPr>
              <a:pPr fontAlgn="base">
                <a:spcAft>
                  <a:spcPct val="0"/>
                </a:spcAft>
              </a:pPr>
              <a:t>28</a:t>
            </a:fld>
            <a:endParaRPr lang="en-US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>
            <a:extLst>
              <a:ext uri="{FF2B5EF4-FFF2-40B4-BE49-F238E27FC236}">
                <a16:creationId xmlns:a16="http://schemas.microsoft.com/office/drawing/2014/main" id="{217211A5-B097-4D3D-9F17-F005BAFBC72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Zástupný symbol pro poznámky 2">
            <a:extLst>
              <a:ext uri="{FF2B5EF4-FFF2-40B4-BE49-F238E27FC236}">
                <a16:creationId xmlns:a16="http://schemas.microsoft.com/office/drawing/2014/main" id="{E45E1FBE-33A2-48DC-A04C-ABEE40C0B13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18436" name="Zástupný symbol pro číslo snímku 3">
            <a:extLst>
              <a:ext uri="{FF2B5EF4-FFF2-40B4-BE49-F238E27FC236}">
                <a16:creationId xmlns:a16="http://schemas.microsoft.com/office/drawing/2014/main" id="{17EC8C98-2724-4727-8107-3BCD4D5327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fld id="{9FA7BDAF-A89F-4B67-AB9C-B67927F5355E}" type="slidenum">
              <a:rPr lang="en-US" altLang="cs-CZ" smtClean="0">
                <a:latin typeface="Times New Roman" panose="02020603050405020304" pitchFamily="18" charset="0"/>
              </a:rPr>
              <a:pPr fontAlgn="base">
                <a:spcAft>
                  <a:spcPct val="0"/>
                </a:spcAft>
              </a:pPr>
              <a:t>29</a:t>
            </a:fld>
            <a:endParaRPr lang="en-US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4547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>
            <a:extLst>
              <a:ext uri="{FF2B5EF4-FFF2-40B4-BE49-F238E27FC236}">
                <a16:creationId xmlns:a16="http://schemas.microsoft.com/office/drawing/2014/main" id="{5E62AB25-95E8-4744-91F7-0BEB7113C73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Zástupný symbol pro poznámky 2">
            <a:extLst>
              <a:ext uri="{FF2B5EF4-FFF2-40B4-BE49-F238E27FC236}">
                <a16:creationId xmlns:a16="http://schemas.microsoft.com/office/drawing/2014/main" id="{2C6D06D1-3991-4EF3-98A3-F7D6848428C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22532" name="Zástupný symbol pro číslo snímku 3">
            <a:extLst>
              <a:ext uri="{FF2B5EF4-FFF2-40B4-BE49-F238E27FC236}">
                <a16:creationId xmlns:a16="http://schemas.microsoft.com/office/drawing/2014/main" id="{902A7CEE-1CFD-4359-B639-C07B0F9FC4D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fld id="{58FADAD8-0D03-406C-8485-B3A6757C64D5}" type="slidenum">
              <a:rPr lang="en-US" altLang="cs-CZ" smtClean="0">
                <a:latin typeface="Times New Roman" panose="02020603050405020304" pitchFamily="18" charset="0"/>
              </a:rPr>
              <a:pPr fontAlgn="base">
                <a:spcAft>
                  <a:spcPct val="0"/>
                </a:spcAft>
              </a:pPr>
              <a:t>30</a:t>
            </a:fld>
            <a:endParaRPr lang="en-US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8778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>
            <a:extLst>
              <a:ext uri="{FF2B5EF4-FFF2-40B4-BE49-F238E27FC236}">
                <a16:creationId xmlns:a16="http://schemas.microsoft.com/office/drawing/2014/main" id="{5E62AB25-95E8-4744-91F7-0BEB7113C73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Zástupný symbol pro poznámky 2">
            <a:extLst>
              <a:ext uri="{FF2B5EF4-FFF2-40B4-BE49-F238E27FC236}">
                <a16:creationId xmlns:a16="http://schemas.microsoft.com/office/drawing/2014/main" id="{2C6D06D1-3991-4EF3-98A3-F7D6848428C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22532" name="Zástupný symbol pro číslo snímku 3">
            <a:extLst>
              <a:ext uri="{FF2B5EF4-FFF2-40B4-BE49-F238E27FC236}">
                <a16:creationId xmlns:a16="http://schemas.microsoft.com/office/drawing/2014/main" id="{902A7CEE-1CFD-4359-B639-C07B0F9FC4D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fld id="{58FADAD8-0D03-406C-8485-B3A6757C64D5}" type="slidenum">
              <a:rPr lang="en-US" altLang="cs-CZ" smtClean="0">
                <a:latin typeface="Times New Roman" panose="02020603050405020304" pitchFamily="18" charset="0"/>
              </a:rPr>
              <a:pPr fontAlgn="base">
                <a:spcAft>
                  <a:spcPct val="0"/>
                </a:spcAft>
              </a:pPr>
              <a:t>31</a:t>
            </a:fld>
            <a:endParaRPr lang="en-US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3089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>
            <a:extLst>
              <a:ext uri="{FF2B5EF4-FFF2-40B4-BE49-F238E27FC236}">
                <a16:creationId xmlns:a16="http://schemas.microsoft.com/office/drawing/2014/main" id="{5E62AB25-95E8-4744-91F7-0BEB7113C73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Zástupný symbol pro poznámky 2">
            <a:extLst>
              <a:ext uri="{FF2B5EF4-FFF2-40B4-BE49-F238E27FC236}">
                <a16:creationId xmlns:a16="http://schemas.microsoft.com/office/drawing/2014/main" id="{2C6D06D1-3991-4EF3-98A3-F7D6848428C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22532" name="Zástupný symbol pro číslo snímku 3">
            <a:extLst>
              <a:ext uri="{FF2B5EF4-FFF2-40B4-BE49-F238E27FC236}">
                <a16:creationId xmlns:a16="http://schemas.microsoft.com/office/drawing/2014/main" id="{902A7CEE-1CFD-4359-B639-C07B0F9FC4D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fld id="{58FADAD8-0D03-406C-8485-B3A6757C64D5}" type="slidenum">
              <a:rPr lang="en-US" altLang="cs-CZ" smtClean="0">
                <a:latin typeface="Times New Roman" panose="02020603050405020304" pitchFamily="18" charset="0"/>
              </a:rPr>
              <a:pPr fontAlgn="base">
                <a:spcAft>
                  <a:spcPct val="0"/>
                </a:spcAft>
              </a:pPr>
              <a:t>32</a:t>
            </a:fld>
            <a:endParaRPr lang="en-US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>
            <a:extLst>
              <a:ext uri="{FF2B5EF4-FFF2-40B4-BE49-F238E27FC236}">
                <a16:creationId xmlns:a16="http://schemas.microsoft.com/office/drawing/2014/main" id="{5E62AB25-95E8-4744-91F7-0BEB7113C73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Zástupný symbol pro poznámky 2">
            <a:extLst>
              <a:ext uri="{FF2B5EF4-FFF2-40B4-BE49-F238E27FC236}">
                <a16:creationId xmlns:a16="http://schemas.microsoft.com/office/drawing/2014/main" id="{2C6D06D1-3991-4EF3-98A3-F7D6848428C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22532" name="Zástupný symbol pro číslo snímku 3">
            <a:extLst>
              <a:ext uri="{FF2B5EF4-FFF2-40B4-BE49-F238E27FC236}">
                <a16:creationId xmlns:a16="http://schemas.microsoft.com/office/drawing/2014/main" id="{902A7CEE-1CFD-4359-B639-C07B0F9FC4D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fld id="{58FADAD8-0D03-406C-8485-B3A6757C64D5}" type="slidenum">
              <a:rPr lang="en-US" altLang="cs-CZ" smtClean="0">
                <a:latin typeface="Times New Roman" panose="02020603050405020304" pitchFamily="18" charset="0"/>
              </a:rPr>
              <a:pPr fontAlgn="base">
                <a:spcAft>
                  <a:spcPct val="0"/>
                </a:spcAft>
              </a:pPr>
              <a:t>33</a:t>
            </a:fld>
            <a:endParaRPr lang="en-US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967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4725-4BCD-4699-984C-A72BF05913E6}" type="datetimeFigureOut">
              <a:rPr lang="cs-CZ" smtClean="0"/>
              <a:t>26.10.2021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5375-91D9-4091-B386-FEA9A01756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741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4725-4BCD-4699-984C-A72BF05913E6}" type="datetimeFigureOut">
              <a:rPr lang="cs-CZ" smtClean="0"/>
              <a:t>26.10.2021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5375-91D9-4091-B386-FEA9A01756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2125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4725-4BCD-4699-984C-A72BF05913E6}" type="datetimeFigureOut">
              <a:rPr lang="cs-CZ" smtClean="0"/>
              <a:t>26.10.2021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5375-91D9-4091-B386-FEA9A01756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8702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4725-4BCD-4699-984C-A72BF05913E6}" type="datetimeFigureOut">
              <a:rPr lang="cs-CZ" smtClean="0"/>
              <a:t>26.10.2021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5375-91D9-4091-B386-FEA9A01756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6239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4725-4BCD-4699-984C-A72BF05913E6}" type="datetimeFigureOut">
              <a:rPr lang="cs-CZ" smtClean="0"/>
              <a:t>26.10.2021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5375-91D9-4091-B386-FEA9A01756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334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4725-4BCD-4699-984C-A72BF05913E6}" type="datetimeFigureOut">
              <a:rPr lang="cs-CZ" smtClean="0"/>
              <a:t>26.10.2021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5375-91D9-4091-B386-FEA9A01756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5203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4725-4BCD-4699-984C-A72BF05913E6}" type="datetimeFigureOut">
              <a:rPr lang="cs-CZ" smtClean="0"/>
              <a:t>26.10.2021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5375-91D9-4091-B386-FEA9A01756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9770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4725-4BCD-4699-984C-A72BF05913E6}" type="datetimeFigureOut">
              <a:rPr lang="cs-CZ" smtClean="0"/>
              <a:t>26.10.2021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5375-91D9-4091-B386-FEA9A01756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6053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4725-4BCD-4699-984C-A72BF05913E6}" type="datetimeFigureOut">
              <a:rPr lang="cs-CZ" smtClean="0"/>
              <a:t>26.10.2021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5375-91D9-4091-B386-FEA9A01756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035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4725-4BCD-4699-984C-A72BF05913E6}" type="datetimeFigureOut">
              <a:rPr lang="cs-CZ" smtClean="0"/>
              <a:t>26.10.2021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5375-91D9-4091-B386-FEA9A01756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549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4725-4BCD-4699-984C-A72BF05913E6}" type="datetimeFigureOut">
              <a:rPr lang="cs-CZ" smtClean="0"/>
              <a:t>26.10.2021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5375-91D9-4091-B386-FEA9A01756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934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D4725-4BCD-4699-984C-A72BF05913E6}" type="datetimeFigureOut">
              <a:rPr lang="cs-CZ" smtClean="0"/>
              <a:t>26.10.2021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75375-91D9-4091-B386-FEA9A01756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5066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Experimentální studie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1818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to konkrétně znamená?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X předchází Y </a:t>
            </a:r>
            <a:r>
              <a:rPr lang="cs-CZ" dirty="0"/>
              <a:t>– jak si můžu být jistá, že směr není obrácený?</a:t>
            </a:r>
          </a:p>
          <a:p>
            <a:r>
              <a:rPr lang="cs-CZ" dirty="0" err="1"/>
              <a:t>Self</a:t>
            </a:r>
            <a:r>
              <a:rPr lang="cs-CZ" dirty="0"/>
              <a:t>-report data – problém s hodnocením, pamětí </a:t>
            </a:r>
          </a:p>
          <a:p>
            <a:pPr lvl="1"/>
            <a:r>
              <a:rPr lang="cs-CZ" dirty="0"/>
              <a:t>Byly tam komentáře?</a:t>
            </a:r>
          </a:p>
          <a:p>
            <a:pPr lvl="1"/>
            <a:r>
              <a:rPr lang="cs-CZ" dirty="0"/>
              <a:t>Jak vypadaly?</a:t>
            </a:r>
          </a:p>
          <a:p>
            <a:pPr lvl="1"/>
            <a:r>
              <a:rPr lang="cs-CZ" dirty="0"/>
              <a:t>Opravdu to hodnocení ovlivnilo, nebo hodnocení vzniklo už před tím?</a:t>
            </a:r>
          </a:p>
          <a:p>
            <a:pPr lvl="1"/>
            <a:r>
              <a:rPr lang="cs-CZ" dirty="0"/>
              <a:t>Ovlivnilo hodnocení vzpomínku na komentáře?</a:t>
            </a:r>
          </a:p>
          <a:p>
            <a:r>
              <a:rPr lang="cs-CZ" dirty="0"/>
              <a:t>Nebo rating kredibility – </a:t>
            </a:r>
            <a:r>
              <a:rPr lang="cs-CZ" dirty="0" err="1"/>
              <a:t>nekredibilní</a:t>
            </a:r>
            <a:r>
              <a:rPr lang="cs-CZ" dirty="0"/>
              <a:t> článek dostane více kritických komentářů</a:t>
            </a:r>
          </a:p>
        </p:txBody>
      </p:sp>
    </p:spTree>
    <p:extLst>
      <p:ext uri="{BB962C8B-B14F-4D97-AF65-F5344CB8AC3E}">
        <p14:creationId xmlns:p14="http://schemas.microsoft.com/office/powerpoint/2010/main" val="41286068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0EAEF4-5AFD-4A2E-B8F8-A02DB2B4C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Korelace není kauzalita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F03F6DD-4F7E-4735-8034-EE92DFEA8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Směr vztahu?</a:t>
            </a:r>
          </a:p>
          <a:p>
            <a:r>
              <a:rPr lang="cs-CZ" dirty="0"/>
              <a:t>Vliv třetí proměnné (</a:t>
            </a:r>
            <a:r>
              <a:rPr lang="cs-CZ" dirty="0" err="1"/>
              <a:t>confounds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Z: ovlivňuje X i Y</a:t>
            </a:r>
          </a:p>
          <a:p>
            <a:pPr lvl="1"/>
            <a:r>
              <a:rPr lang="cs-CZ" dirty="0"/>
              <a:t>Z: ovlivňuje X a to ovlivňuje Y</a:t>
            </a:r>
          </a:p>
          <a:p>
            <a:pPr lvl="1"/>
            <a:r>
              <a:rPr lang="cs-CZ" dirty="0"/>
              <a:t>Nenajdeme vztah X a Y pokud nekontrolujeme pro 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1638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to konkrétně znamená?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Kovariace</a:t>
            </a:r>
            <a:r>
              <a:rPr lang="cs-CZ" b="1" dirty="0"/>
              <a:t> X a Y </a:t>
            </a:r>
            <a:r>
              <a:rPr lang="cs-CZ" dirty="0"/>
              <a:t>– jak (jestli) se mění?</a:t>
            </a:r>
          </a:p>
          <a:p>
            <a:r>
              <a:rPr lang="cs-CZ" dirty="0"/>
              <a:t>„Problém konstant“ – častěji efekty podlahy a stropu</a:t>
            </a:r>
          </a:p>
          <a:p>
            <a:r>
              <a:rPr lang="cs-CZ" dirty="0"/>
              <a:t>Kredibilita i přítomnost nějak variují – je tam kovariance?</a:t>
            </a:r>
          </a:p>
          <a:p>
            <a:r>
              <a:rPr lang="cs-CZ" dirty="0"/>
              <a:t>Jaký směr má?</a:t>
            </a:r>
          </a:p>
          <a:p>
            <a:r>
              <a:rPr lang="cs-CZ" dirty="0"/>
              <a:t>Potřebuji změřit NP i ZP</a:t>
            </a:r>
          </a:p>
        </p:txBody>
      </p:sp>
    </p:spTree>
    <p:extLst>
      <p:ext uri="{BB962C8B-B14F-4D97-AF65-F5344CB8AC3E}">
        <p14:creationId xmlns:p14="http://schemas.microsoft.com/office/powerpoint/2010/main" val="3430625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to konkrétně znamená?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Redukujeme vliv Z - za vztahem mezi komentáři a kredibilitou není něco dalšího</a:t>
            </a:r>
          </a:p>
          <a:p>
            <a:r>
              <a:rPr lang="cs-CZ" dirty="0"/>
              <a:t>Např.: layout článku snižuje množství kritických komentářů i hodnocení kredibility</a:t>
            </a:r>
          </a:p>
          <a:p>
            <a:r>
              <a:rPr lang="cs-CZ" dirty="0"/>
              <a:t>Chyby v článku, autor článku, další?</a:t>
            </a:r>
          </a:p>
          <a:p>
            <a:r>
              <a:rPr lang="cs-CZ" dirty="0"/>
              <a:t>Řešení: článek bude v experimentu úplně stejný</a:t>
            </a:r>
          </a:p>
          <a:p>
            <a:r>
              <a:rPr lang="cs-CZ" dirty="0" err="1"/>
              <a:t>Zkonstantnění</a:t>
            </a:r>
            <a:r>
              <a:rPr lang="cs-CZ" dirty="0"/>
              <a:t> dalších faktorů</a:t>
            </a:r>
          </a:p>
          <a:p>
            <a:endParaRPr lang="cs-CZ" dirty="0"/>
          </a:p>
          <a:p>
            <a:r>
              <a:rPr lang="cs-CZ" dirty="0"/>
              <a:t>Randomizace dalších faktorů – </a:t>
            </a:r>
            <a:r>
              <a:rPr lang="cs-CZ" dirty="0" err="1"/>
              <a:t>random</a:t>
            </a:r>
            <a:r>
              <a:rPr lang="cs-CZ" dirty="0"/>
              <a:t> </a:t>
            </a:r>
            <a:r>
              <a:rPr lang="cs-CZ" dirty="0" err="1"/>
              <a:t>assigment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32285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6783931C-4A85-4076-82EA-828FBEB115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Kontrola vnějších podmínek</a:t>
            </a:r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C4C160E6-230E-470F-8921-FEC5A74AB9D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400"/>
              <a:t>Standardizace experimentální situace</a:t>
            </a:r>
          </a:p>
          <a:p>
            <a:pPr eaLnBrk="1" hangingPunct="1"/>
            <a:r>
              <a:rPr lang="cs-CZ" altLang="cs-CZ" sz="2400"/>
              <a:t>Intervenující proměnné – mohou ovlivnit výsledek (ZP; Y)</a:t>
            </a:r>
          </a:p>
          <a:p>
            <a:pPr eaLnBrk="1" hangingPunct="1"/>
            <a:r>
              <a:rPr lang="cs-CZ" altLang="cs-CZ" sz="2400"/>
              <a:t>Držíme konstantní</a:t>
            </a:r>
          </a:p>
          <a:p>
            <a:pPr lvl="1" eaLnBrk="1" hangingPunct="1"/>
            <a:r>
              <a:rPr lang="cs-CZ" altLang="cs-CZ" sz="2100"/>
              <a:t>Nebo s nimi také manipulujeme (vzorek a situace) – jako další NP – faktoriální designy</a:t>
            </a:r>
          </a:p>
          <a:p>
            <a:pPr eaLnBrk="1" hangingPunct="1"/>
            <a:r>
              <a:rPr lang="cs-CZ" altLang="cs-CZ" sz="2400"/>
              <a:t>Nutnost zohlednit, které faktory jsou zásadní</a:t>
            </a:r>
          </a:p>
          <a:p>
            <a:pPr lvl="1" eaLnBrk="1" hangingPunct="1"/>
            <a:r>
              <a:rPr lang="cs-CZ" altLang="cs-CZ" sz="2000"/>
              <a:t>A které neohrozí validitu experimentu</a:t>
            </a:r>
          </a:p>
          <a:p>
            <a:pPr lvl="1" eaLnBrk="1" hangingPunct="1"/>
            <a:endParaRPr lang="cs-CZ" altLang="cs-CZ" sz="20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A33D38-DBA3-4E2D-AF1C-D2FF525A3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Kauzalita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3F65481-E7F6-4E55-B22C-EFC8BD2AAC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Kauzální deskripce a kauzální explanace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54878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Experimenty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Jeden ze základních metodologických designů</a:t>
            </a:r>
          </a:p>
          <a:p>
            <a:endParaRPr lang="cs-CZ" dirty="0"/>
          </a:p>
          <a:p>
            <a:r>
              <a:rPr lang="cs-CZ" dirty="0"/>
              <a:t>Manipulujeme s nezávislou proměnnou</a:t>
            </a:r>
          </a:p>
          <a:p>
            <a:r>
              <a:rPr lang="cs-CZ" dirty="0"/>
              <a:t>Měříme závislou proměnnou</a:t>
            </a:r>
          </a:p>
          <a:p>
            <a:r>
              <a:rPr lang="cs-CZ" dirty="0"/>
              <a:t>Kontrola vnějších proměnných</a:t>
            </a:r>
          </a:p>
          <a:p>
            <a:r>
              <a:rPr lang="cs-CZ" dirty="0" err="1"/>
              <a:t>Random</a:t>
            </a:r>
            <a:r>
              <a:rPr lang="cs-CZ" dirty="0"/>
              <a:t> </a:t>
            </a:r>
            <a:r>
              <a:rPr lang="cs-CZ" dirty="0" err="1"/>
              <a:t>assignement</a:t>
            </a:r>
            <a:r>
              <a:rPr lang="cs-CZ" dirty="0"/>
              <a:t> – náhodné přiřazení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49544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C486B6-7E00-4C6E-A4B3-D9C015E7D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Manipulace s příčinou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9E92CA3-B988-49B9-B2C6-795501F96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 se vším se dá manipulovat!</a:t>
            </a:r>
          </a:p>
          <a:p>
            <a:r>
              <a:rPr lang="cs-CZ" dirty="0"/>
              <a:t>Existující atributy (věk)</a:t>
            </a:r>
          </a:p>
          <a:p>
            <a:r>
              <a:rPr lang="cs-CZ" dirty="0"/>
              <a:t>Přirozené události</a:t>
            </a:r>
          </a:p>
          <a:p>
            <a:endParaRPr lang="cs-CZ" dirty="0"/>
          </a:p>
          <a:p>
            <a:r>
              <a:rPr lang="cs-CZ" dirty="0"/>
              <a:t>Problém usuzování na příčinu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83092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98AE7E-B09F-4A28-A09D-E1FD20362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Experimenty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7F1B9F5-490F-438C-B846-7CCF484683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Random</a:t>
            </a:r>
            <a:r>
              <a:rPr lang="cs-CZ" dirty="0"/>
              <a:t> </a:t>
            </a:r>
            <a:r>
              <a:rPr lang="cs-CZ" dirty="0" err="1"/>
              <a:t>assignement</a:t>
            </a:r>
            <a:r>
              <a:rPr lang="cs-CZ" dirty="0"/>
              <a:t>, </a:t>
            </a:r>
            <a:r>
              <a:rPr lang="cs-CZ" dirty="0" err="1"/>
              <a:t>randomized</a:t>
            </a:r>
            <a:r>
              <a:rPr lang="cs-CZ" dirty="0"/>
              <a:t> experiment (</a:t>
            </a:r>
            <a:r>
              <a:rPr lang="cs-CZ" dirty="0" err="1"/>
              <a:t>Fisher</a:t>
            </a:r>
            <a:r>
              <a:rPr lang="cs-CZ" dirty="0"/>
              <a:t>)</a:t>
            </a:r>
          </a:p>
          <a:p>
            <a:r>
              <a:rPr lang="cs-CZ" dirty="0"/>
              <a:t>Náhodně přiřazujeme experimentální podmínky</a:t>
            </a:r>
          </a:p>
          <a:p>
            <a:r>
              <a:rPr lang="cs-CZ" dirty="0"/>
              <a:t>Vznik dvou a více skupin které jsou si pravděpodobnostně průměrně podobné</a:t>
            </a:r>
          </a:p>
          <a:p>
            <a:pPr lvl="1"/>
            <a:r>
              <a:rPr lang="cs-CZ" dirty="0" err="1"/>
              <a:t>Experimental</a:t>
            </a:r>
            <a:r>
              <a:rPr lang="cs-CZ" dirty="0"/>
              <a:t>/</a:t>
            </a:r>
            <a:r>
              <a:rPr lang="cs-CZ" dirty="0" err="1"/>
              <a:t>treatment</a:t>
            </a:r>
            <a:r>
              <a:rPr lang="cs-CZ" dirty="0"/>
              <a:t> </a:t>
            </a:r>
            <a:r>
              <a:rPr lang="cs-CZ" dirty="0" err="1"/>
              <a:t>group</a:t>
            </a:r>
            <a:r>
              <a:rPr lang="cs-CZ" dirty="0"/>
              <a:t> vs. </a:t>
            </a:r>
            <a:r>
              <a:rPr lang="cs-CZ" dirty="0" err="1"/>
              <a:t>control</a:t>
            </a:r>
            <a:r>
              <a:rPr lang="cs-CZ" dirty="0"/>
              <a:t> </a:t>
            </a:r>
            <a:r>
              <a:rPr lang="cs-CZ" dirty="0" err="1"/>
              <a:t>group</a:t>
            </a:r>
            <a:endParaRPr lang="cs-CZ" dirty="0"/>
          </a:p>
          <a:p>
            <a:r>
              <a:rPr lang="cs-CZ" dirty="0"/>
              <a:t>Tudíž: rozdíl je způsoben manipulací (</a:t>
            </a:r>
            <a:r>
              <a:rPr lang="cs-CZ" dirty="0" err="1"/>
              <a:t>treatment</a:t>
            </a:r>
            <a:r>
              <a:rPr lang="cs-CZ" dirty="0"/>
              <a:t>)</a:t>
            </a:r>
          </a:p>
          <a:p>
            <a:r>
              <a:rPr lang="cs-CZ" dirty="0"/>
              <a:t>Odhadujeme velikost efektu</a:t>
            </a:r>
          </a:p>
          <a:p>
            <a:endParaRPr lang="cs-CZ" dirty="0"/>
          </a:p>
          <a:p>
            <a:r>
              <a:rPr lang="cs-CZ" dirty="0"/>
              <a:t>Není totéž co </a:t>
            </a:r>
            <a:r>
              <a:rPr lang="cs-CZ" dirty="0" err="1"/>
              <a:t>random</a:t>
            </a:r>
            <a:r>
              <a:rPr lang="cs-CZ" dirty="0"/>
              <a:t> </a:t>
            </a:r>
            <a:r>
              <a:rPr lang="cs-CZ" dirty="0" err="1"/>
              <a:t>sampling</a:t>
            </a:r>
            <a:r>
              <a:rPr lang="cs-CZ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11858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7ABDD042-AF81-4741-98DA-F82BAA6B75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Kontrolní skupina</a:t>
            </a:r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B94D4B49-B53B-4884-A003-1258EA36FCB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dirty="0"/>
              <a:t>Jak můžeme vědět, že efekt je pravděpodobně důsledkem působení NP a ne normální průběhem?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altLang="cs-CZ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dirty="0"/>
              <a:t>Metoda rozdílu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altLang="cs-CZ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dirty="0"/>
              <a:t>Např. průběh nemoci, rezistence vůči persuasivním mediálním vzkazům…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altLang="cs-CZ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dirty="0"/>
              <a:t>Podmínka X=0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altLang="cs-CZ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dirty="0"/>
              <a:t>Vystavení žádnému efektu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altLang="cs-CZ" dirty="0"/>
              <a:t>Či vystavení „placebu“ – nutnost pro srovnatelnost podmínek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altLang="cs-CZ" dirty="0"/>
              <a:t>Např. neutrální obsah místo agresivního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altLang="cs-CZ" dirty="0"/>
          </a:p>
          <a:p>
            <a:pPr eaLnBrk="1" fontAlgn="auto" hangingPunct="1">
              <a:spcAft>
                <a:spcPts val="0"/>
              </a:spcAft>
              <a:defRPr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48843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9016D7-FAF2-4EC1-B1DF-6751F4644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děláme experimenty?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EF39F8-BC7E-42AB-B163-50A3BB27C4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altLang="cs-CZ" dirty="0"/>
              <a:t>Základní myšlenka – zkoumání manipulovaného efektu za maximální kontroly</a:t>
            </a:r>
          </a:p>
          <a:p>
            <a:pPr>
              <a:defRPr/>
            </a:pPr>
            <a:r>
              <a:rPr lang="cs-CZ" altLang="cs-CZ" dirty="0"/>
              <a:t>Umožňuje usuzování na kauzalitu</a:t>
            </a:r>
          </a:p>
          <a:p>
            <a:pPr>
              <a:defRPr/>
            </a:pP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0800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>
            <a:extLst>
              <a:ext uri="{FF2B5EF4-FFF2-40B4-BE49-F238E27FC236}">
                <a16:creationId xmlns:a16="http://schemas.microsoft.com/office/drawing/2014/main" id="{6A5522D4-82CD-476B-B41A-886FF34E5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Problém s experimenty</a:t>
            </a:r>
          </a:p>
        </p:txBody>
      </p:sp>
      <p:sp>
        <p:nvSpPr>
          <p:cNvPr id="25603" name="Zástupný symbol pro obsah 2">
            <a:extLst>
              <a:ext uri="{FF2B5EF4-FFF2-40B4-BE49-F238E27FC236}">
                <a16:creationId xmlns:a16="http://schemas.microsoft.com/office/drawing/2014/main" id="{BF8627B6-46DA-4569-B994-E760C533DB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Pracujeme s lidmi!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Existující skupiny a charakteristiky</a:t>
            </a:r>
          </a:p>
          <a:p>
            <a:pPr marL="0" indent="0" eaLnBrk="1" hangingPunct="1">
              <a:buNone/>
            </a:pPr>
            <a:endParaRPr lang="cs-CZ" altLang="cs-CZ" dirty="0"/>
          </a:p>
          <a:p>
            <a:pPr eaLnBrk="1" hangingPunct="1"/>
            <a:r>
              <a:rPr lang="cs-CZ" altLang="cs-CZ" dirty="0"/>
              <a:t>Co to znamená pro náhodnost a manipulaci?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E654CA-9D92-43D4-B96B-963C78D87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Kvaziexperimenty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7D5460A-4F23-4C86-8723-70634D4FD4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Není naplněn předpoklad náhodného přidělení</a:t>
            </a:r>
          </a:p>
          <a:p>
            <a:pPr marL="0" indent="0">
              <a:buNone/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Manipulujeme s NP, ale nepřidělujeme náhodně (úrovně) NP</a:t>
            </a:r>
          </a:p>
          <a:p>
            <a:pPr lvl="1">
              <a:defRPr/>
            </a:pPr>
            <a:r>
              <a:rPr lang="cs-CZ" altLang="cs-CZ" dirty="0"/>
              <a:t>Rozdělení je závislé na další proměnné</a:t>
            </a:r>
          </a:p>
          <a:p>
            <a:pPr lvl="1">
              <a:defRPr/>
            </a:pPr>
            <a:r>
              <a:rPr lang="cs-CZ" altLang="cs-CZ" dirty="0"/>
              <a:t>Důvody: pragmatické, etické</a:t>
            </a:r>
          </a:p>
          <a:p>
            <a:pPr lvl="1">
              <a:defRPr/>
            </a:pPr>
            <a:r>
              <a:rPr lang="cs-CZ" dirty="0" err="1"/>
              <a:t>Self</a:t>
            </a:r>
            <a:r>
              <a:rPr lang="cs-CZ" dirty="0"/>
              <a:t>/</a:t>
            </a:r>
            <a:r>
              <a:rPr lang="cs-CZ" dirty="0" err="1"/>
              <a:t>admin-selection</a:t>
            </a:r>
            <a:endParaRPr lang="cs-CZ" dirty="0"/>
          </a:p>
          <a:p>
            <a:pPr lvl="1">
              <a:defRPr/>
            </a:pPr>
            <a:endParaRPr lang="cs-CZ" altLang="cs-CZ" dirty="0"/>
          </a:p>
          <a:p>
            <a:pPr marL="0" indent="0">
              <a:buNone/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Např. – participanti by si mohli sami zvolit, jestli budou nebo nebudou číst komentáře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21802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4AC05F-95F8-46CB-8C26-10B0C5781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7417"/>
            <a:ext cx="10515600" cy="1325563"/>
          </a:xfrm>
        </p:spPr>
        <p:txBody>
          <a:bodyPr/>
          <a:lstStyle/>
          <a:p>
            <a:r>
              <a:rPr lang="cs-CZ" dirty="0"/>
              <a:t>Ex post facto studie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525846-869A-4C83-9621-94C3AD2799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„mezi“ experimentem a korelační studií</a:t>
            </a:r>
          </a:p>
          <a:p>
            <a:pPr>
              <a:defRPr/>
            </a:pPr>
            <a:r>
              <a:rPr lang="cs-CZ" altLang="cs-CZ" dirty="0"/>
              <a:t>zkoumáme účinek faktoru, který se odehrál (existuje před) před samotnou studií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 err="1"/>
              <a:t>Např</a:t>
            </a:r>
            <a:r>
              <a:rPr lang="cs-CZ" altLang="cs-CZ" dirty="0"/>
              <a:t>: chtěla bych zjistit, jestli kritické komentáře působí na lidi s vysokou a nízkou mediální gramotností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36318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8A313-EC16-4462-B120-DE4D924F5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Natural </a:t>
            </a:r>
            <a:r>
              <a:rPr lang="cs-CZ" dirty="0" err="1"/>
              <a:t>experiments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950635-82B9-4396-9FB2-06D3D95F5C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Manipulace nastala z „přirozených“ příčin</a:t>
            </a:r>
          </a:p>
          <a:p>
            <a:pPr lvl="1"/>
            <a:r>
              <a:rPr lang="cs-CZ" dirty="0"/>
              <a:t>Rozšíření médií v populaci</a:t>
            </a:r>
          </a:p>
          <a:p>
            <a:pPr lvl="1"/>
            <a:r>
              <a:rPr lang="cs-CZ" dirty="0"/>
              <a:t>Virální video</a:t>
            </a:r>
          </a:p>
          <a:p>
            <a:pPr lvl="1"/>
            <a:r>
              <a:rPr lang="cs-CZ" dirty="0"/>
              <a:t>Politický zásah </a:t>
            </a:r>
          </a:p>
          <a:p>
            <a:r>
              <a:rPr lang="cs-CZ" dirty="0"/>
              <a:t>Problémy:</a:t>
            </a:r>
          </a:p>
          <a:p>
            <a:pPr lvl="1"/>
            <a:r>
              <a:rPr lang="cs-CZ" dirty="0"/>
              <a:t> absence kontroly nad zařazením do skupin</a:t>
            </a:r>
          </a:p>
          <a:p>
            <a:pPr lvl="1"/>
            <a:r>
              <a:rPr lang="cs-CZ" dirty="0"/>
              <a:t>Malá kontrola vnějších podmínek</a:t>
            </a:r>
          </a:p>
          <a:p>
            <a:r>
              <a:rPr lang="cs-CZ" dirty="0"/>
              <a:t>Výhody: </a:t>
            </a:r>
          </a:p>
          <a:p>
            <a:pPr lvl="1"/>
            <a:r>
              <a:rPr lang="cs-CZ" dirty="0"/>
              <a:t>Zkoumání jevů které jinak experimentálně nezachytíme</a:t>
            </a:r>
          </a:p>
          <a:p>
            <a:pPr lvl="1"/>
            <a:r>
              <a:rPr lang="cs-CZ" dirty="0"/>
              <a:t>Někdy i na velkých segmentech populace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26597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A1A1F8-99E7-42B7-84CF-65F9F3AAE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designy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EA4A80-04A7-4447-AC57-778090DB3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95526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320B99B3-6B9F-4B33-B4CB-1B69863584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2 základní typy experimentu</a:t>
            </a:r>
          </a:p>
        </p:txBody>
      </p:sp>
      <p:sp>
        <p:nvSpPr>
          <p:cNvPr id="6147" name="Zástupný symbol pro obsah 2">
            <a:extLst>
              <a:ext uri="{FF2B5EF4-FFF2-40B4-BE49-F238E27FC236}">
                <a16:creationId xmlns:a16="http://schemas.microsoft.com/office/drawing/2014/main" id="{3D74E613-3FEA-4E4C-8230-8CA7D41F06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4675"/>
            <a:ext cx="7772400" cy="41148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(1) </a:t>
            </a:r>
            <a:r>
              <a:rPr lang="cs-CZ" dirty="0" err="1"/>
              <a:t>mezisubjektový</a:t>
            </a:r>
            <a:r>
              <a:rPr lang="cs-CZ" dirty="0"/>
              <a:t> design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/>
              <a:t>Min. 2 skupiny, každá s jinou experimentální podmínkou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(2) </a:t>
            </a:r>
            <a:r>
              <a:rPr lang="cs-CZ" dirty="0" err="1"/>
              <a:t>vnitrosubjektový</a:t>
            </a:r>
            <a:r>
              <a:rPr lang="cs-CZ" dirty="0"/>
              <a:t> design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/>
              <a:t>1 skupina s různorodými experimentálními podmínkami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= design s opakovaným měřením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4864FA60-63CF-4F06-A1C4-943BAAB563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342900" indent="-342900" eaLnBrk="1" hangingPunct="1"/>
            <a:r>
              <a:rPr lang="cs-CZ" altLang="cs-CZ"/>
              <a:t>(1) mezisubjektový design </a:t>
            </a:r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E51E877A-AAC0-4B1B-A330-389EB7ECC46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82663" y="2060575"/>
            <a:ext cx="10729912" cy="4114800"/>
          </a:xfrm>
        </p:spPr>
        <p:txBody>
          <a:bodyPr/>
          <a:lstStyle/>
          <a:p>
            <a:pPr eaLnBrk="1" hangingPunct="1"/>
            <a:r>
              <a:rPr lang="cs-CZ" altLang="cs-CZ" dirty="0"/>
              <a:t>Min. 2 skupiny, každá s jinou experimentální podmínkou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Nutné použít </a:t>
            </a:r>
          </a:p>
          <a:p>
            <a:pPr lvl="1" eaLnBrk="1" hangingPunct="1"/>
            <a:r>
              <a:rPr lang="cs-CZ" altLang="cs-CZ" dirty="0"/>
              <a:t>pokud je nezávislou proměnnou subjekt (introverti vs. extroverti) – nebo obecněji něco, s čím sami nemůžeme (nechceme) manipulovat</a:t>
            </a:r>
          </a:p>
          <a:p>
            <a:pPr lvl="1" eaLnBrk="1" hangingPunct="1"/>
            <a:r>
              <a:rPr lang="cs-CZ" altLang="cs-CZ" dirty="0"/>
              <a:t>pokud vystavení způsobí změnu (např. odhalení účelu studie)	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Nutnost - vytvoření stejných skupin až na danou podmínku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8EDF2EDE-4B44-433B-AF8B-BD8D309E8C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342900" indent="-342900" eaLnBrk="1" hangingPunct="1"/>
            <a:r>
              <a:rPr lang="cs-CZ" altLang="cs-CZ"/>
              <a:t>(1) mezisubjektový design </a:t>
            </a:r>
          </a:p>
        </p:txBody>
      </p:sp>
      <p:sp>
        <p:nvSpPr>
          <p:cNvPr id="21507" name="Zástupný symbol pro obsah 2">
            <a:extLst>
              <a:ext uri="{FF2B5EF4-FFF2-40B4-BE49-F238E27FC236}">
                <a16:creationId xmlns:a16="http://schemas.microsoft.com/office/drawing/2014/main" id="{170E838F-7A52-4AAE-B189-4115A2C8D66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989138"/>
            <a:ext cx="10794476" cy="411480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altLang="cs-CZ" dirty="0" err="1"/>
              <a:t>Př</a:t>
            </a:r>
            <a:r>
              <a:rPr lang="cs-CZ" altLang="cs-CZ" dirty="0"/>
              <a:t>: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altLang="cs-CZ" dirty="0"/>
              <a:t>Náhodně vytvořím 2 skupiny respondentů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altLang="cs-CZ" dirty="0"/>
              <a:t>První čte článek s kritickými komentáři, druhá bez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altLang="cs-CZ" dirty="0"/>
              <a:t>Všichni hodnotí kredibilitu článku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altLang="cs-CZ" dirty="0"/>
              <a:t>Porovnám tato dvě hodnocení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altLang="cs-CZ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altLang="cs-CZ" dirty="0"/>
              <a:t>Porovnávání průměrů: t-test, dále ANOVA</a:t>
            </a:r>
          </a:p>
        </p:txBody>
      </p:sp>
    </p:spTree>
    <p:extLst>
      <p:ext uri="{BB962C8B-B14F-4D97-AF65-F5344CB8AC3E}">
        <p14:creationId xmlns:p14="http://schemas.microsoft.com/office/powerpoint/2010/main" val="36827693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8EDF2EDE-4B44-433B-AF8B-BD8D309E8C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342900" indent="-342900" eaLnBrk="1" hangingPunct="1"/>
            <a:r>
              <a:rPr lang="cs-CZ" altLang="cs-CZ"/>
              <a:t>(1) mezisubjektový design </a:t>
            </a:r>
          </a:p>
        </p:txBody>
      </p:sp>
      <p:sp>
        <p:nvSpPr>
          <p:cNvPr id="21507" name="Zástupný symbol pro obsah 2">
            <a:extLst>
              <a:ext uri="{FF2B5EF4-FFF2-40B4-BE49-F238E27FC236}">
                <a16:creationId xmlns:a16="http://schemas.microsoft.com/office/drawing/2014/main" id="{170E838F-7A52-4AAE-B189-4115A2C8D66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989138"/>
            <a:ext cx="10371138" cy="411480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altLang="cs-CZ" dirty="0"/>
              <a:t>Požadavek: vytvořit shodné skupiny	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b="1" dirty="0"/>
              <a:t>Náhodné přiřazení </a:t>
            </a:r>
            <a:r>
              <a:rPr lang="cs-CZ" altLang="cs-CZ" dirty="0"/>
              <a:t>= každý účastník výzkumu má stejnou šanci do jakékoliv skupiny</a:t>
            </a:r>
          </a:p>
          <a:p>
            <a:pPr>
              <a:defRPr/>
            </a:pPr>
            <a:r>
              <a:rPr lang="cs-CZ" altLang="cs-CZ" dirty="0"/>
              <a:t>RCT – </a:t>
            </a:r>
            <a:r>
              <a:rPr lang="cs-CZ" altLang="cs-CZ" dirty="0" err="1"/>
              <a:t>randomized</a:t>
            </a:r>
            <a:r>
              <a:rPr lang="cs-CZ" altLang="cs-CZ" dirty="0"/>
              <a:t> </a:t>
            </a:r>
            <a:r>
              <a:rPr lang="cs-CZ" altLang="cs-CZ" dirty="0" err="1"/>
              <a:t>control</a:t>
            </a:r>
            <a:r>
              <a:rPr lang="cs-CZ" altLang="cs-CZ" dirty="0"/>
              <a:t> trial</a:t>
            </a:r>
          </a:p>
          <a:p>
            <a:pPr lvl="1">
              <a:defRPr/>
            </a:pPr>
            <a:endParaRPr lang="cs-CZ" altLang="cs-CZ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dirty="0"/>
              <a:t>Jak toho dosáhneme?</a:t>
            </a:r>
          </a:p>
          <a:p>
            <a:pPr lvl="1">
              <a:defRPr/>
            </a:pPr>
            <a:r>
              <a:rPr lang="cs-CZ" altLang="cs-CZ" dirty="0"/>
              <a:t>„hod mincí“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8EDF2EDE-4B44-433B-AF8B-BD8D309E8C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342900" indent="-342900" eaLnBrk="1" hangingPunct="1"/>
            <a:r>
              <a:rPr lang="cs-CZ" altLang="cs-CZ"/>
              <a:t>(1) mezisubjektový design </a:t>
            </a:r>
          </a:p>
        </p:txBody>
      </p:sp>
      <p:sp>
        <p:nvSpPr>
          <p:cNvPr id="21507" name="Zástupný symbol pro obsah 2">
            <a:extLst>
              <a:ext uri="{FF2B5EF4-FFF2-40B4-BE49-F238E27FC236}">
                <a16:creationId xmlns:a16="http://schemas.microsoft.com/office/drawing/2014/main" id="{170E838F-7A52-4AAE-B189-4115A2C8D66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989138"/>
            <a:ext cx="10371138" cy="4114800"/>
          </a:xfrm>
        </p:spPr>
        <p:txBody>
          <a:bodyPr rtlCol="0">
            <a:normAutofit fontScale="925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altLang="cs-CZ" dirty="0"/>
              <a:t>Další postupy</a:t>
            </a:r>
          </a:p>
          <a:p>
            <a:pPr>
              <a:defRPr/>
            </a:pPr>
            <a:r>
              <a:rPr lang="cs-CZ" altLang="cs-CZ" dirty="0"/>
              <a:t>Bloková randomizace </a:t>
            </a:r>
          </a:p>
          <a:p>
            <a:pPr lvl="1">
              <a:defRPr/>
            </a:pPr>
            <a:r>
              <a:rPr lang="cs-CZ" altLang="cs-CZ" dirty="0"/>
              <a:t>„dáváme respondenty do bloků“ podle nutného faktoru</a:t>
            </a:r>
          </a:p>
          <a:p>
            <a:pPr lvl="1">
              <a:defRPr/>
            </a:pPr>
            <a:r>
              <a:rPr lang="cs-CZ" altLang="cs-CZ" dirty="0"/>
              <a:t>Co je náš „</a:t>
            </a:r>
            <a:r>
              <a:rPr lang="cs-CZ" altLang="cs-CZ" dirty="0" err="1"/>
              <a:t>nuissance</a:t>
            </a:r>
            <a:r>
              <a:rPr lang="cs-CZ" altLang="cs-CZ" dirty="0"/>
              <a:t> </a:t>
            </a:r>
            <a:r>
              <a:rPr lang="cs-CZ" altLang="cs-CZ" dirty="0" err="1"/>
              <a:t>factor</a:t>
            </a:r>
            <a:r>
              <a:rPr lang="cs-CZ" altLang="cs-CZ" dirty="0"/>
              <a:t>“?</a:t>
            </a:r>
          </a:p>
          <a:p>
            <a:pPr lvl="1">
              <a:defRPr/>
            </a:pPr>
            <a:r>
              <a:rPr lang="cs-CZ" altLang="cs-CZ" dirty="0"/>
              <a:t>V rámci bloku porovnávám dané vztahy (např. v rámci mužů a žen)</a:t>
            </a:r>
          </a:p>
          <a:p>
            <a:pPr>
              <a:defRPr/>
            </a:pPr>
            <a:r>
              <a:rPr lang="cs-CZ" altLang="cs-CZ" dirty="0"/>
              <a:t>Metoda spojování/párování (</a:t>
            </a:r>
            <a:r>
              <a:rPr lang="cs-CZ" altLang="cs-CZ" dirty="0" err="1"/>
              <a:t>matching</a:t>
            </a:r>
            <a:r>
              <a:rPr lang="cs-CZ" altLang="cs-CZ" dirty="0"/>
              <a:t>)</a:t>
            </a:r>
          </a:p>
          <a:p>
            <a:pPr lvl="1">
              <a:defRPr/>
            </a:pPr>
            <a:r>
              <a:rPr lang="cs-CZ" altLang="cs-CZ" dirty="0"/>
              <a:t>Uplatnění při malém vzorku</a:t>
            </a:r>
          </a:p>
          <a:p>
            <a:pPr lvl="1">
              <a:defRPr/>
            </a:pPr>
            <a:r>
              <a:rPr lang="cs-CZ" altLang="cs-CZ" dirty="0"/>
              <a:t>Na základě vybraných charakteristik</a:t>
            </a:r>
          </a:p>
          <a:p>
            <a:pPr lvl="1">
              <a:defRPr/>
            </a:pPr>
            <a:r>
              <a:rPr lang="cs-CZ" altLang="cs-CZ" dirty="0"/>
              <a:t>Dobře zvolená a odůvodněná proměnná pro spojování/párování (2 muži věk 15-25)</a:t>
            </a:r>
          </a:p>
          <a:p>
            <a:pPr lvl="1">
              <a:defRPr/>
            </a:pPr>
            <a:r>
              <a:rPr lang="cs-CZ" altLang="cs-CZ" dirty="0"/>
              <a:t>Každý je vystaven jiné podmínce</a:t>
            </a:r>
          </a:p>
        </p:txBody>
      </p:sp>
    </p:spTree>
    <p:extLst>
      <p:ext uri="{BB962C8B-B14F-4D97-AF65-F5344CB8AC3E}">
        <p14:creationId xmlns:p14="http://schemas.microsoft.com/office/powerpoint/2010/main" val="3856134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89731A04-5887-4CC7-9808-EEE5FDC027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Nezávislá proměnná</a:t>
            </a:r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06869E73-D57F-4B62-BDC6-6ED6C0D5F79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Faktor</a:t>
            </a:r>
          </a:p>
          <a:p>
            <a:pPr eaLnBrk="1" hangingPunct="1"/>
            <a:r>
              <a:rPr lang="cs-CZ" altLang="cs-CZ" dirty="0"/>
              <a:t>Nabývá 2 a více hodnot</a:t>
            </a:r>
          </a:p>
          <a:p>
            <a:pPr eaLnBrk="1" hangingPunct="1"/>
            <a:r>
              <a:rPr lang="cs-CZ" altLang="cs-CZ" dirty="0"/>
              <a:t>Přítomnost a absence podmínky</a:t>
            </a:r>
          </a:p>
          <a:p>
            <a:pPr eaLnBrk="1" hangingPunct="1"/>
            <a:r>
              <a:rPr lang="cs-CZ" altLang="cs-CZ" dirty="0"/>
              <a:t>Ale také různé podoby NP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3EAB2F29-382C-47B2-B330-09159AAF0B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9788" y="373063"/>
            <a:ext cx="7772400" cy="1143000"/>
          </a:xfrm>
        </p:spPr>
        <p:txBody>
          <a:bodyPr/>
          <a:lstStyle/>
          <a:p>
            <a:pPr eaLnBrk="1" hangingPunct="1"/>
            <a:r>
              <a:rPr lang="cs-CZ" altLang="cs-CZ"/>
              <a:t>(2) vnitrosubjektový design</a:t>
            </a:r>
            <a:endParaRPr lang="cs-CZ" altLang="cs-CZ" sz="1800"/>
          </a:p>
        </p:txBody>
      </p:sp>
      <p:sp>
        <p:nvSpPr>
          <p:cNvPr id="6147" name="Zástupný symbol pro obsah 2">
            <a:extLst>
              <a:ext uri="{FF2B5EF4-FFF2-40B4-BE49-F238E27FC236}">
                <a16:creationId xmlns:a16="http://schemas.microsoft.com/office/drawing/2014/main" id="{B04C051B-70F0-46C3-BAE5-28D439D2B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788" y="1773238"/>
            <a:ext cx="10510084" cy="3960812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altLang="cs-CZ" sz="2900" dirty="0"/>
              <a:t>Každý participant s více (všemi či vybranými) experimentálními podmínkami</a:t>
            </a:r>
            <a:endParaRPr lang="cs-CZ" sz="38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Repeated-measures</a:t>
            </a:r>
            <a:r>
              <a:rPr lang="cs-CZ" dirty="0"/>
              <a:t> design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Repeated</a:t>
            </a:r>
            <a:r>
              <a:rPr lang="cs-CZ" dirty="0"/>
              <a:t> </a:t>
            </a:r>
            <a:r>
              <a:rPr lang="cs-CZ" dirty="0" err="1"/>
              <a:t>measures</a:t>
            </a:r>
            <a:r>
              <a:rPr lang="cs-CZ" dirty="0"/>
              <a:t> neznamenají automaticky tento design</a:t>
            </a:r>
          </a:p>
          <a:p>
            <a:pPr lvl="1">
              <a:defRPr/>
            </a:pPr>
            <a:r>
              <a:rPr lang="cs-CZ" dirty="0"/>
              <a:t> opakovaná měření jen závislé proměnné, ale pouze jedno vystavené nezávislé</a:t>
            </a:r>
          </a:p>
        </p:txBody>
      </p:sp>
    </p:spTree>
    <p:extLst>
      <p:ext uri="{BB962C8B-B14F-4D97-AF65-F5344CB8AC3E}">
        <p14:creationId xmlns:p14="http://schemas.microsoft.com/office/powerpoint/2010/main" val="27091370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3EAB2F29-382C-47B2-B330-09159AAF0B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9788" y="373063"/>
            <a:ext cx="7772400" cy="1143000"/>
          </a:xfrm>
        </p:spPr>
        <p:txBody>
          <a:bodyPr/>
          <a:lstStyle/>
          <a:p>
            <a:pPr eaLnBrk="1" hangingPunct="1"/>
            <a:r>
              <a:rPr lang="cs-CZ" altLang="cs-CZ"/>
              <a:t>(2) vnitrosubjektový design</a:t>
            </a:r>
            <a:endParaRPr lang="cs-CZ" altLang="cs-CZ" sz="1800"/>
          </a:p>
        </p:txBody>
      </p:sp>
      <p:sp>
        <p:nvSpPr>
          <p:cNvPr id="6147" name="Zástupný symbol pro obsah 2">
            <a:extLst>
              <a:ext uri="{FF2B5EF4-FFF2-40B4-BE49-F238E27FC236}">
                <a16:creationId xmlns:a16="http://schemas.microsoft.com/office/drawing/2014/main" id="{B04C051B-70F0-46C3-BAE5-28D439D2B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788" y="1773238"/>
            <a:ext cx="10745754" cy="3960812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cs-CZ" dirty="0" err="1">
                <a:sym typeface="Wingdings" panose="05000000000000000000" pitchFamily="2" charset="2"/>
              </a:rPr>
              <a:t>Př</a:t>
            </a:r>
            <a:r>
              <a:rPr lang="cs-CZ" dirty="0">
                <a:sym typeface="Wingdings" panose="05000000000000000000" pitchFamily="2" charset="2"/>
              </a:rPr>
              <a:t>:</a:t>
            </a:r>
          </a:p>
          <a:p>
            <a:pPr>
              <a:defRPr/>
            </a:pPr>
            <a:r>
              <a:rPr lang="cs-CZ" dirty="0">
                <a:sym typeface="Wingdings" panose="05000000000000000000" pitchFamily="2" charset="2"/>
              </a:rPr>
              <a:t>Seženu skupinu participantů</a:t>
            </a:r>
          </a:p>
          <a:p>
            <a:pPr>
              <a:defRPr/>
            </a:pPr>
            <a:r>
              <a:rPr lang="cs-CZ" dirty="0">
                <a:sym typeface="Wingdings" panose="05000000000000000000" pitchFamily="2" charset="2"/>
              </a:rPr>
              <a:t>Každý participant je vystaven článku s kritickými komentáři a pak článku bez nich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ym typeface="Wingdings" panose="05000000000000000000" pitchFamily="2" charset="2"/>
              </a:rPr>
              <a:t>Každý hodnotí oba články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ym typeface="Wingdings" panose="05000000000000000000" pitchFamily="2" charset="2"/>
              </a:rPr>
              <a:t>Porovnávám hodnocení článku s a článku bez komentářů u každého participanta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Repeated</a:t>
            </a:r>
            <a:r>
              <a:rPr lang="cs-CZ" dirty="0"/>
              <a:t> </a:t>
            </a:r>
            <a:r>
              <a:rPr lang="cs-CZ" dirty="0" err="1"/>
              <a:t>measure</a:t>
            </a:r>
            <a:r>
              <a:rPr lang="cs-CZ" dirty="0"/>
              <a:t> procedury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52792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3EAB2F29-382C-47B2-B330-09159AAF0B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9788" y="373063"/>
            <a:ext cx="7772400" cy="1143000"/>
          </a:xfrm>
        </p:spPr>
        <p:txBody>
          <a:bodyPr/>
          <a:lstStyle/>
          <a:p>
            <a:pPr eaLnBrk="1" hangingPunct="1"/>
            <a:r>
              <a:rPr lang="cs-CZ" altLang="cs-CZ"/>
              <a:t>(2) vnitrosubjektový design</a:t>
            </a:r>
            <a:endParaRPr lang="cs-CZ" altLang="cs-CZ" sz="1800"/>
          </a:p>
        </p:txBody>
      </p:sp>
      <p:sp>
        <p:nvSpPr>
          <p:cNvPr id="6147" name="Zástupný symbol pro obsah 2">
            <a:extLst>
              <a:ext uri="{FF2B5EF4-FFF2-40B4-BE49-F238E27FC236}">
                <a16:creationId xmlns:a16="http://schemas.microsoft.com/office/drawing/2014/main" id="{B04C051B-70F0-46C3-BAE5-28D439D2B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788" y="1773238"/>
            <a:ext cx="10510084" cy="3960812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cs-CZ" dirty="0"/>
              <a:t>Výhody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Potřeba méně lidí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Jde stranou problém stejnosti skupin – vše je konstantní u všech podmínek</a:t>
            </a:r>
          </a:p>
          <a:p>
            <a:pPr lvl="1">
              <a:defRPr/>
            </a:pPr>
            <a:r>
              <a:rPr lang="cs-CZ" dirty="0"/>
              <a:t>100% </a:t>
            </a:r>
            <a:r>
              <a:rPr lang="cs-CZ" dirty="0" err="1"/>
              <a:t>matching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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ym typeface="Wingdings" panose="05000000000000000000" pitchFamily="2" charset="2"/>
              </a:rPr>
              <a:t>Také stejné podmínky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ym typeface="Wingdings" panose="05000000000000000000" pitchFamily="2" charset="2"/>
              </a:rPr>
              <a:t>Odpadají „</a:t>
            </a:r>
            <a:r>
              <a:rPr lang="cs-CZ" dirty="0" err="1">
                <a:sym typeface="Wingdings" panose="05000000000000000000" pitchFamily="2" charset="2"/>
              </a:rPr>
              <a:t>nuisance</a:t>
            </a:r>
            <a:r>
              <a:rPr lang="cs-CZ" dirty="0">
                <a:sym typeface="Wingdings" panose="05000000000000000000" pitchFamily="2" charset="2"/>
              </a:rPr>
              <a:t> faktory“ – spíše se zachytí efekty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ym typeface="Wingdings" panose="05000000000000000000" pitchFamily="2" charset="2"/>
              </a:rPr>
              <a:t>Má ale limity – viz dále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3EAB2F29-382C-47B2-B330-09159AAF0B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9788" y="373063"/>
            <a:ext cx="7772400" cy="1143000"/>
          </a:xfrm>
        </p:spPr>
        <p:txBody>
          <a:bodyPr/>
          <a:lstStyle/>
          <a:p>
            <a:pPr eaLnBrk="1" hangingPunct="1"/>
            <a:r>
              <a:rPr lang="cs-CZ" altLang="cs-CZ"/>
              <a:t>(2) vnitrosubjektový design</a:t>
            </a:r>
            <a:endParaRPr lang="cs-CZ" altLang="cs-CZ" sz="1800"/>
          </a:p>
        </p:txBody>
      </p:sp>
      <p:sp>
        <p:nvSpPr>
          <p:cNvPr id="6147" name="Zástupný symbol pro obsah 2">
            <a:extLst>
              <a:ext uri="{FF2B5EF4-FFF2-40B4-BE49-F238E27FC236}">
                <a16:creationId xmlns:a16="http://schemas.microsoft.com/office/drawing/2014/main" id="{B04C051B-70F0-46C3-BAE5-28D439D2B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788" y="1773238"/>
            <a:ext cx="10576072" cy="396081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Problémy spojené s opakovaným vystavením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Problém pořadí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/>
              <a:t>Předpoklad stejného účinku a postupu, ale…</a:t>
            </a:r>
          </a:p>
          <a:p>
            <a:pPr lvl="1">
              <a:defRPr/>
            </a:pPr>
            <a:r>
              <a:rPr lang="cs-CZ" dirty="0" err="1"/>
              <a:t>carry-over</a:t>
            </a:r>
            <a:r>
              <a:rPr lang="cs-CZ" dirty="0"/>
              <a:t> </a:t>
            </a:r>
            <a:r>
              <a:rPr lang="cs-CZ" dirty="0" err="1"/>
              <a:t>effect</a:t>
            </a:r>
            <a:r>
              <a:rPr lang="cs-CZ" dirty="0"/>
              <a:t> – odlišnosti jen tím jestli X předchází Y či naopak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/>
              <a:t>Jiné účinky s ohledem na pořadí (změny mezi 1. a 2. měřením, 2. a 3. měřením atd.)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cs-CZ" dirty="0"/>
              <a:t>Efekt zahřátí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cs-CZ" dirty="0"/>
              <a:t>Efekt únavy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cs-CZ" dirty="0"/>
              <a:t>Efekt učení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6003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3EAB2F29-382C-47B2-B330-09159AAF0B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9788" y="373063"/>
            <a:ext cx="7772400" cy="1143000"/>
          </a:xfrm>
        </p:spPr>
        <p:txBody>
          <a:bodyPr/>
          <a:lstStyle/>
          <a:p>
            <a:pPr eaLnBrk="1" hangingPunct="1"/>
            <a:r>
              <a:rPr lang="cs-CZ" altLang="cs-CZ"/>
              <a:t>(2) vnitrosubjektový design</a:t>
            </a:r>
            <a:endParaRPr lang="cs-CZ" altLang="cs-CZ" sz="1800"/>
          </a:p>
        </p:txBody>
      </p:sp>
      <p:sp>
        <p:nvSpPr>
          <p:cNvPr id="6147" name="Zástupný symbol pro obsah 2">
            <a:extLst>
              <a:ext uri="{FF2B5EF4-FFF2-40B4-BE49-F238E27FC236}">
                <a16:creationId xmlns:a16="http://schemas.microsoft.com/office/drawing/2014/main" id="{B04C051B-70F0-46C3-BAE5-28D439D2B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788" y="1773238"/>
            <a:ext cx="8027987" cy="396081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Randomizace pořadí – důležitá</a:t>
            </a:r>
          </a:p>
          <a:p>
            <a:pPr>
              <a:defRPr/>
            </a:pPr>
            <a:r>
              <a:rPr lang="cs-CZ" dirty="0" err="1"/>
              <a:t>Counterbalancing</a:t>
            </a:r>
            <a:endParaRPr lang="cs-CZ" dirty="0"/>
          </a:p>
          <a:p>
            <a:pPr marL="0" indent="0">
              <a:buNone/>
              <a:defRPr/>
            </a:pPr>
            <a:endParaRPr lang="cs-CZ" dirty="0"/>
          </a:p>
          <a:p>
            <a:pPr lvl="1">
              <a:defRPr/>
            </a:pPr>
            <a:endParaRPr lang="cs-CZ" dirty="0"/>
          </a:p>
          <a:p>
            <a:pPr lvl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64383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3EAB2F29-382C-47B2-B330-09159AAF0B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9788" y="373063"/>
            <a:ext cx="7772400" cy="1143000"/>
          </a:xfrm>
        </p:spPr>
        <p:txBody>
          <a:bodyPr/>
          <a:lstStyle/>
          <a:p>
            <a:pPr eaLnBrk="1" hangingPunct="1"/>
            <a:r>
              <a:rPr lang="cs-CZ" altLang="cs-CZ"/>
              <a:t>(2) vnitrosubjektový design</a:t>
            </a:r>
            <a:endParaRPr lang="cs-CZ" altLang="cs-CZ" sz="1800"/>
          </a:p>
        </p:txBody>
      </p:sp>
      <p:sp>
        <p:nvSpPr>
          <p:cNvPr id="6147" name="Zástupný symbol pro obsah 2">
            <a:extLst>
              <a:ext uri="{FF2B5EF4-FFF2-40B4-BE49-F238E27FC236}">
                <a16:creationId xmlns:a16="http://schemas.microsoft.com/office/drawing/2014/main" id="{B04C051B-70F0-46C3-BAE5-28D439D2B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788" y="1773238"/>
            <a:ext cx="10538365" cy="3960812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cs-CZ" dirty="0"/>
              <a:t>A) </a:t>
            </a:r>
            <a:r>
              <a:rPr lang="cs-CZ" dirty="0" err="1"/>
              <a:t>Complete</a:t>
            </a:r>
            <a:r>
              <a:rPr lang="cs-CZ" dirty="0"/>
              <a:t> </a:t>
            </a:r>
            <a:r>
              <a:rPr lang="cs-CZ" dirty="0" err="1"/>
              <a:t>counterbalancing</a:t>
            </a:r>
            <a:endParaRPr lang="cs-CZ" dirty="0"/>
          </a:p>
          <a:p>
            <a:pPr lvl="1">
              <a:defRPr/>
            </a:pPr>
            <a:r>
              <a:rPr lang="cs-CZ" dirty="0"/>
              <a:t>stejný počet respondentů absolvuje danou sekvenci</a:t>
            </a:r>
          </a:p>
          <a:p>
            <a:pPr lvl="1">
              <a:defRPr/>
            </a:pPr>
            <a:r>
              <a:rPr lang="cs-CZ" dirty="0"/>
              <a:t>Polovina čte první článek s kritickými komentáři, polovina bez</a:t>
            </a:r>
          </a:p>
          <a:p>
            <a:pPr lvl="1">
              <a:defRPr/>
            </a:pPr>
            <a:r>
              <a:rPr lang="en-US" dirty="0"/>
              <a:t>ABC, ACB, BAC, BCA, CAB, and CBA</a:t>
            </a:r>
            <a:r>
              <a:rPr lang="cs-CZ" dirty="0"/>
              <a:t> (4 podmínky potřebují 24, 5 potřebuje 120, atd.)</a:t>
            </a:r>
          </a:p>
          <a:p>
            <a:pPr lvl="1">
              <a:defRPr/>
            </a:pPr>
            <a:r>
              <a:rPr lang="cs-CZ" dirty="0"/>
              <a:t>Není </a:t>
            </a:r>
            <a:r>
              <a:rPr lang="cs-CZ" dirty="0" err="1"/>
              <a:t>random</a:t>
            </a:r>
            <a:r>
              <a:rPr lang="cs-CZ" dirty="0"/>
              <a:t> </a:t>
            </a:r>
            <a:r>
              <a:rPr lang="cs-CZ" dirty="0" err="1"/>
              <a:t>assigment</a:t>
            </a:r>
            <a:r>
              <a:rPr lang="cs-CZ" dirty="0"/>
              <a:t> „do skupin“ (nemám “skupiny“)</a:t>
            </a:r>
          </a:p>
          <a:p>
            <a:pPr lvl="1">
              <a:defRPr/>
            </a:pPr>
            <a:r>
              <a:rPr lang="cs-CZ" dirty="0"/>
              <a:t>Ale specifické pořadí musí být přiřazeno náhodně</a:t>
            </a:r>
          </a:p>
          <a:p>
            <a:pPr lvl="1">
              <a:defRPr/>
            </a:pPr>
            <a:endParaRPr lang="cs-CZ" dirty="0"/>
          </a:p>
          <a:p>
            <a:pPr lvl="1">
              <a:defRPr/>
            </a:pPr>
            <a:endParaRPr lang="cs-CZ" dirty="0"/>
          </a:p>
          <a:p>
            <a:pPr lvl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19555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3EAB2F29-382C-47B2-B330-09159AAF0B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9788" y="373063"/>
            <a:ext cx="7772400" cy="1143000"/>
          </a:xfrm>
        </p:spPr>
        <p:txBody>
          <a:bodyPr/>
          <a:lstStyle/>
          <a:p>
            <a:pPr eaLnBrk="1" hangingPunct="1"/>
            <a:r>
              <a:rPr lang="cs-CZ" altLang="cs-CZ"/>
              <a:t>(2) vnitrosubjektový design</a:t>
            </a:r>
            <a:endParaRPr lang="cs-CZ" altLang="cs-CZ" sz="1800"/>
          </a:p>
        </p:txBody>
      </p:sp>
      <p:sp>
        <p:nvSpPr>
          <p:cNvPr id="6147" name="Zástupný symbol pro obsah 2">
            <a:extLst>
              <a:ext uri="{FF2B5EF4-FFF2-40B4-BE49-F238E27FC236}">
                <a16:creationId xmlns:a16="http://schemas.microsoft.com/office/drawing/2014/main" id="{B04C051B-70F0-46C3-BAE5-28D439D2B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788" y="1773238"/>
            <a:ext cx="8027987" cy="3960812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cs-CZ" dirty="0"/>
              <a:t>B) Latinský čtverec</a:t>
            </a:r>
          </a:p>
          <a:p>
            <a:pPr lvl="1">
              <a:defRPr/>
            </a:pPr>
            <a:r>
              <a:rPr lang="cs-CZ" dirty="0"/>
              <a:t>„sudoku“</a:t>
            </a:r>
          </a:p>
          <a:p>
            <a:pPr lvl="1">
              <a:defRPr/>
            </a:pPr>
            <a:r>
              <a:rPr lang="cs-CZ" dirty="0"/>
              <a:t>Každá podmínka musí být na každé pozici</a:t>
            </a:r>
          </a:p>
          <a:p>
            <a:pPr marL="457200" lvl="1" indent="0">
              <a:buNone/>
              <a:defRPr/>
            </a:pPr>
            <a:endParaRPr lang="cs-CZ" dirty="0"/>
          </a:p>
          <a:p>
            <a:pPr lvl="1">
              <a:defRPr/>
            </a:pPr>
            <a:endParaRPr lang="cs-CZ" dirty="0"/>
          </a:p>
          <a:p>
            <a:pPr lvl="1">
              <a:defRPr/>
            </a:pPr>
            <a:endParaRPr lang="cs-CZ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79EBD2B3-4F2C-4151-9043-2ABD85A74A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3856" y="3649171"/>
            <a:ext cx="2228965" cy="1149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9396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3EAB2F29-382C-47B2-B330-09159AAF0B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9788" y="373063"/>
            <a:ext cx="7772400" cy="1143000"/>
          </a:xfrm>
        </p:spPr>
        <p:txBody>
          <a:bodyPr/>
          <a:lstStyle/>
          <a:p>
            <a:pPr eaLnBrk="1" hangingPunct="1"/>
            <a:r>
              <a:rPr lang="cs-CZ" altLang="cs-CZ"/>
              <a:t>(2) vnitrosubjektový design</a:t>
            </a:r>
            <a:endParaRPr lang="cs-CZ" altLang="cs-CZ" sz="1800"/>
          </a:p>
        </p:txBody>
      </p:sp>
      <p:sp>
        <p:nvSpPr>
          <p:cNvPr id="6147" name="Zástupný symbol pro obsah 2">
            <a:extLst>
              <a:ext uri="{FF2B5EF4-FFF2-40B4-BE49-F238E27FC236}">
                <a16:creationId xmlns:a16="http://schemas.microsoft.com/office/drawing/2014/main" id="{B04C051B-70F0-46C3-BAE5-28D439D2B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788" y="1773238"/>
            <a:ext cx="8027987" cy="3960812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cs-CZ" dirty="0"/>
              <a:t>C) </a:t>
            </a:r>
            <a:r>
              <a:rPr lang="cs-CZ" dirty="0" err="1"/>
              <a:t>Random</a:t>
            </a:r>
            <a:r>
              <a:rPr lang="cs-CZ" dirty="0"/>
              <a:t> </a:t>
            </a:r>
            <a:r>
              <a:rPr lang="cs-CZ" dirty="0" err="1"/>
              <a:t>counterbalancing</a:t>
            </a:r>
            <a:endParaRPr lang="cs-CZ" dirty="0"/>
          </a:p>
          <a:p>
            <a:pPr lvl="1">
              <a:defRPr/>
            </a:pPr>
            <a:r>
              <a:rPr lang="cs-CZ" dirty="0"/>
              <a:t>Každému dám </a:t>
            </a:r>
            <a:r>
              <a:rPr lang="cs-CZ" dirty="0" err="1"/>
              <a:t>random</a:t>
            </a:r>
            <a:r>
              <a:rPr lang="cs-CZ" dirty="0"/>
              <a:t> kombinaci	</a:t>
            </a:r>
          </a:p>
          <a:p>
            <a:pPr lvl="1">
              <a:defRPr/>
            </a:pPr>
            <a:r>
              <a:rPr lang="cs-CZ" dirty="0"/>
              <a:t>nejméně efektivní</a:t>
            </a:r>
          </a:p>
          <a:p>
            <a:pPr lvl="1">
              <a:defRPr/>
            </a:pPr>
            <a:endParaRPr lang="cs-CZ" dirty="0"/>
          </a:p>
          <a:p>
            <a:pPr lvl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34716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3EAB2F29-382C-47B2-B330-09159AAF0B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9788" y="373063"/>
            <a:ext cx="7772400" cy="1143000"/>
          </a:xfrm>
        </p:spPr>
        <p:txBody>
          <a:bodyPr/>
          <a:lstStyle/>
          <a:p>
            <a:pPr eaLnBrk="1" hangingPunct="1"/>
            <a:r>
              <a:rPr lang="cs-CZ" altLang="cs-CZ"/>
              <a:t>(2) vnitrosubjektový design</a:t>
            </a:r>
            <a:endParaRPr lang="cs-CZ" altLang="cs-CZ" sz="1800"/>
          </a:p>
        </p:txBody>
      </p:sp>
      <p:sp>
        <p:nvSpPr>
          <p:cNvPr id="6147" name="Zástupný symbol pro obsah 2">
            <a:extLst>
              <a:ext uri="{FF2B5EF4-FFF2-40B4-BE49-F238E27FC236}">
                <a16:creationId xmlns:a16="http://schemas.microsoft.com/office/drawing/2014/main" id="{B04C051B-70F0-46C3-BAE5-28D439D2B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788" y="1773238"/>
            <a:ext cx="10180146" cy="396081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Někdy problémy s délkou experimentu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Podle podmínek x krát delší než </a:t>
            </a:r>
            <a:r>
              <a:rPr lang="cs-CZ" dirty="0" err="1"/>
              <a:t>between-subject</a:t>
            </a: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Někdy ani nelze realizovat – je jasný účel studie po první podmínce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002344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A0E556-7CE7-477F-BE8F-B330DE3DA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Který design zvolit?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28B7935-255B-4146-812F-8EA752F7CB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Zvažte všechny faktory</a:t>
            </a:r>
          </a:p>
          <a:p>
            <a:r>
              <a:rPr lang="cs-CZ" dirty="0" err="1"/>
              <a:t>Mezisubjektivní</a:t>
            </a:r>
            <a:r>
              <a:rPr lang="cs-CZ" dirty="0"/>
              <a:t> bývá konceptuálně jednodušší</a:t>
            </a:r>
          </a:p>
          <a:p>
            <a:r>
              <a:rPr lang="cs-CZ" dirty="0"/>
              <a:t>I jednodušší na analýzu</a:t>
            </a:r>
          </a:p>
          <a:p>
            <a:r>
              <a:rPr lang="cs-CZ" dirty="0"/>
              <a:t>Potřebný vzorek – vnitro potřebuje méně</a:t>
            </a:r>
          </a:p>
          <a:p>
            <a:r>
              <a:rPr lang="cs-CZ" dirty="0"/>
              <a:t>Jakékoli efekty pořadí – pomůže </a:t>
            </a:r>
            <a:r>
              <a:rPr lang="cs-CZ" dirty="0" err="1"/>
              <a:t>counterbalancing</a:t>
            </a:r>
            <a:r>
              <a:rPr lang="cs-CZ" dirty="0"/>
              <a:t>?</a:t>
            </a:r>
          </a:p>
          <a:p>
            <a:r>
              <a:rPr lang="cs-CZ" dirty="0"/>
              <a:t>Náročnost pro respondenty – není toho u vnitra příliš?</a:t>
            </a:r>
          </a:p>
          <a:p>
            <a:r>
              <a:rPr lang="cs-CZ" dirty="0"/>
              <a:t>Vnitro – méně „</a:t>
            </a:r>
            <a:r>
              <a:rPr lang="cs-CZ" dirty="0" err="1"/>
              <a:t>noise</a:t>
            </a:r>
            <a:r>
              <a:rPr lang="cs-CZ" dirty="0"/>
              <a:t>“ v datech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7713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Téma: kredibilita informací na internetu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Moje výzkumné téma</a:t>
            </a:r>
          </a:p>
          <a:p>
            <a:r>
              <a:rPr lang="cs-CZ" dirty="0"/>
              <a:t>Můžu mít hodně různých otázek:</a:t>
            </a:r>
          </a:p>
          <a:p>
            <a:pPr lvl="1"/>
            <a:r>
              <a:rPr lang="cs-CZ" dirty="0"/>
              <a:t>Je kredibilita dostatečně konceptualizována v literatuře?</a:t>
            </a:r>
          </a:p>
          <a:p>
            <a:pPr lvl="1"/>
            <a:r>
              <a:rPr lang="cs-CZ" dirty="0"/>
              <a:t>Jaké faktory ovlivňují kredibilitu?</a:t>
            </a:r>
          </a:p>
          <a:p>
            <a:pPr lvl="1"/>
            <a:r>
              <a:rPr lang="cs-CZ" dirty="0"/>
              <a:t>Liší se kredibilita informací na sociálních sítích a v online zpravodajství?</a:t>
            </a:r>
          </a:p>
          <a:p>
            <a:pPr lvl="1"/>
            <a:r>
              <a:rPr lang="cs-CZ" dirty="0"/>
              <a:t>Co vede k vyšší dovednosti hodnotit kredibilitu informací?</a:t>
            </a:r>
          </a:p>
          <a:p>
            <a:pPr lvl="1"/>
            <a:r>
              <a:rPr lang="cs-CZ" b="1" dirty="0"/>
              <a:t>Ovlivňují kritické komentáře vnímanou kredibilitu?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817877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D45695-39C3-4325-8A08-AACA6B718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Factorial</a:t>
            </a:r>
            <a:r>
              <a:rPr lang="cs-CZ" dirty="0"/>
              <a:t> design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F00D5EE-8AF6-4731-AE3B-EA5ED85973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Testování dvou a více nezávislých proměnných současně</a:t>
            </a:r>
          </a:p>
          <a:p>
            <a:pPr lvl="1"/>
            <a:r>
              <a:rPr lang="cs-CZ" dirty="0"/>
              <a:t>Ne jen podmínek! Můžu mít 1 NP se třemi podmínkami</a:t>
            </a:r>
          </a:p>
          <a:p>
            <a:r>
              <a:rPr lang="cs-CZ" dirty="0"/>
              <a:t>Každá podmínka nezávislé proměnné je zkombinována s každou podmínkou další nezávislé proměnné</a:t>
            </a:r>
          </a:p>
          <a:p>
            <a:r>
              <a:rPr lang="cs-CZ" dirty="0"/>
              <a:t>2x2, 2x3 designy atd. (3x4 – 12 skupin)</a:t>
            </a:r>
          </a:p>
          <a:p>
            <a:r>
              <a:rPr lang="cs-CZ" dirty="0"/>
              <a:t>Výhoda: umožňuje sledovat hlavní efekty i interakce proměnných</a:t>
            </a:r>
          </a:p>
          <a:p>
            <a:endParaRPr lang="cs-CZ" dirty="0"/>
          </a:p>
          <a:p>
            <a:r>
              <a:rPr lang="cs-CZ" dirty="0"/>
              <a:t>Full </a:t>
            </a:r>
            <a:r>
              <a:rPr lang="cs-CZ" dirty="0" err="1"/>
              <a:t>factorial</a:t>
            </a:r>
            <a:r>
              <a:rPr lang="cs-CZ" dirty="0"/>
              <a:t> a </a:t>
            </a:r>
            <a:r>
              <a:rPr lang="cs-CZ" dirty="0" err="1"/>
              <a:t>incomplete</a:t>
            </a:r>
            <a:r>
              <a:rPr lang="cs-CZ" dirty="0"/>
              <a:t> </a:t>
            </a:r>
            <a:r>
              <a:rPr lang="cs-CZ" dirty="0" err="1"/>
              <a:t>factorial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641169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D45695-39C3-4325-8A08-AACA6B718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Factorial</a:t>
            </a:r>
            <a:r>
              <a:rPr lang="cs-CZ" dirty="0"/>
              <a:t> design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F00D5EE-8AF6-4731-AE3B-EA5ED85973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i="1" dirty="0" err="1"/>
              <a:t>Př</a:t>
            </a:r>
            <a:r>
              <a:rPr lang="cs-CZ" i="1" dirty="0"/>
              <a:t>: </a:t>
            </a:r>
            <a:r>
              <a:rPr lang="en-US" i="1" dirty="0"/>
              <a:t>This study used a 4</a:t>
            </a:r>
            <a:r>
              <a:rPr lang="cs-CZ" i="1" dirty="0"/>
              <a:t>x</a:t>
            </a:r>
            <a:r>
              <a:rPr lang="en-US" i="1" dirty="0"/>
              <a:t>2 experimental design that varied the genre of website</a:t>
            </a:r>
            <a:r>
              <a:rPr lang="cs-CZ" i="1" dirty="0"/>
              <a:t> </a:t>
            </a:r>
            <a:r>
              <a:rPr lang="en-US" i="1" dirty="0"/>
              <a:t>(news organization, e-commerce, special interest, or personal sites) with verity</a:t>
            </a:r>
            <a:r>
              <a:rPr lang="cs-CZ" i="1" dirty="0"/>
              <a:t> </a:t>
            </a:r>
            <a:r>
              <a:rPr lang="en-US" i="1" dirty="0"/>
              <a:t>of the site (a fictional or real site) to test the hypotheses and research questions.</a:t>
            </a:r>
            <a:r>
              <a:rPr lang="cs-CZ" i="1" dirty="0"/>
              <a:t> </a:t>
            </a:r>
            <a:r>
              <a:rPr lang="en-US" i="1" dirty="0"/>
              <a:t>The dependent variables were the three types of credibility perceptions.</a:t>
            </a:r>
            <a:r>
              <a:rPr lang="cs-CZ" i="1" dirty="0"/>
              <a:t> </a:t>
            </a:r>
          </a:p>
          <a:p>
            <a:r>
              <a:rPr lang="en-US" i="1" dirty="0"/>
              <a:t>The websites used in this study all contained an identical news story on the</a:t>
            </a:r>
            <a:r>
              <a:rPr lang="cs-CZ" i="1" dirty="0"/>
              <a:t> </a:t>
            </a:r>
            <a:r>
              <a:rPr lang="en-US" i="1" dirty="0"/>
              <a:t>topic of the potentially harmful effects of radiation on pregnant women who fly</a:t>
            </a:r>
            <a:r>
              <a:rPr lang="cs-CZ" i="1" dirty="0"/>
              <a:t> </a:t>
            </a:r>
            <a:r>
              <a:rPr lang="en-US" i="1" dirty="0"/>
              <a:t>in airplanes.</a:t>
            </a:r>
            <a:r>
              <a:rPr lang="cs-CZ" i="1" dirty="0"/>
              <a:t> </a:t>
            </a:r>
            <a:r>
              <a:rPr lang="en-US" i="1" dirty="0"/>
              <a:t>This particular story, originally obtained from a reputable, national</a:t>
            </a:r>
            <a:r>
              <a:rPr lang="cs-CZ" i="1" dirty="0"/>
              <a:t> </a:t>
            </a:r>
            <a:r>
              <a:rPr lang="en-US" i="1" dirty="0"/>
              <a:t>news source, was selected due to its plausibility of appearing on each of the sites</a:t>
            </a:r>
            <a:r>
              <a:rPr lang="cs-CZ" i="1" dirty="0"/>
              <a:t> </a:t>
            </a:r>
            <a:r>
              <a:rPr lang="en-US" i="1" dirty="0"/>
              <a:t>used in the study.</a:t>
            </a:r>
            <a:r>
              <a:rPr lang="cs-CZ" i="1" dirty="0"/>
              <a:t> </a:t>
            </a:r>
            <a:r>
              <a:rPr lang="en-US" i="1" dirty="0"/>
              <a:t>The story was stripped of all references to experts and expert</a:t>
            </a:r>
            <a:r>
              <a:rPr lang="cs-CZ" i="1" dirty="0"/>
              <a:t> </a:t>
            </a:r>
            <a:r>
              <a:rPr lang="en-US" i="1" dirty="0"/>
              <a:t>sources (e.g. ‘according to Dr. Smith ...’ or ‘the Institute for Radiation Study</a:t>
            </a:r>
            <a:r>
              <a:rPr lang="cs-CZ" i="1" dirty="0"/>
              <a:t> </a:t>
            </a:r>
            <a:r>
              <a:rPr lang="en-US" i="1" dirty="0"/>
              <a:t>reports that ...’) and was embedded in each site as a prominent, live ‘link’.</a:t>
            </a:r>
            <a:r>
              <a:rPr lang="cs-CZ" i="1" dirty="0"/>
              <a:t> </a:t>
            </a:r>
            <a:r>
              <a:rPr lang="en-US" i="1" dirty="0"/>
              <a:t>Website genres included a news organization with no direct interest in the</a:t>
            </a:r>
            <a:r>
              <a:rPr lang="cs-CZ" i="1" dirty="0"/>
              <a:t> </a:t>
            </a:r>
            <a:r>
              <a:rPr lang="en-US" i="1" dirty="0"/>
              <a:t>issue (CNN; www.cnn.com), a relevant e-commerce site (</a:t>
            </a:r>
            <a:r>
              <a:rPr lang="en-US" i="1" dirty="0" err="1"/>
              <a:t>BabyCenter.com;www.babycenter.com</a:t>
            </a:r>
            <a:r>
              <a:rPr lang="en-US" i="1" dirty="0"/>
              <a:t>), a special interest group related to the issues in the story(Children’s Defense Fund; www.childrensdefense.org), and a personal webpage.</a:t>
            </a:r>
            <a:endParaRPr lang="cs-CZ" i="1" dirty="0"/>
          </a:p>
          <a:p>
            <a:r>
              <a:rPr lang="en-US" i="1" dirty="0"/>
              <a:t>In order to test RQ1, parallel sites were constructed which mirrored the ‘</a:t>
            </a:r>
            <a:r>
              <a:rPr lang="en-US" i="1" dirty="0" err="1"/>
              <a:t>real’sites</a:t>
            </a:r>
            <a:r>
              <a:rPr lang="en-US" i="1" dirty="0"/>
              <a:t> exactly, except that the name of the sponsoring entity was changed to a</a:t>
            </a:r>
            <a:r>
              <a:rPr lang="cs-CZ" i="1" dirty="0"/>
              <a:t> </a:t>
            </a:r>
            <a:r>
              <a:rPr lang="en-US" i="1" dirty="0"/>
              <a:t>fictitious one throughout the site (‘Online</a:t>
            </a:r>
            <a:r>
              <a:rPr lang="cs-CZ" i="1" dirty="0"/>
              <a:t> </a:t>
            </a:r>
            <a:r>
              <a:rPr lang="en-US" i="1" dirty="0"/>
              <a:t>news’ for CNN, ‘Child Rights Fund’</a:t>
            </a:r>
            <a:r>
              <a:rPr lang="cs-CZ" i="1" dirty="0"/>
              <a:t> </a:t>
            </a:r>
            <a:r>
              <a:rPr lang="en-US" i="1" dirty="0"/>
              <a:t>for Children’s Defense Fund, and ‘</a:t>
            </a:r>
            <a:r>
              <a:rPr lang="en-US" i="1" dirty="0" err="1"/>
              <a:t>BabyPlace</a:t>
            </a:r>
            <a:r>
              <a:rPr lang="en-US" i="1" dirty="0"/>
              <a:t>’ for BabyCenter).This was done</a:t>
            </a:r>
            <a:r>
              <a:rPr lang="cs-CZ" i="1" dirty="0"/>
              <a:t> </a:t>
            </a:r>
            <a:r>
              <a:rPr lang="en-US" i="1" dirty="0"/>
              <a:t>for all but the personal sites, for which both male and female versions were</a:t>
            </a:r>
            <a:r>
              <a:rPr lang="cs-CZ" i="1" dirty="0"/>
              <a:t> </a:t>
            </a:r>
            <a:r>
              <a:rPr lang="en-US" i="1" dirty="0"/>
              <a:t>created.</a:t>
            </a:r>
            <a:endParaRPr lang="cs-CZ" i="1" dirty="0"/>
          </a:p>
          <a:p>
            <a:r>
              <a:rPr lang="cs-CZ" i="1" dirty="0"/>
              <a:t> </a:t>
            </a:r>
            <a:r>
              <a:rPr lang="cs-CZ" dirty="0"/>
              <a:t>(</a:t>
            </a:r>
            <a:r>
              <a:rPr lang="cs-CZ" dirty="0" err="1"/>
              <a:t>Flanagin</a:t>
            </a:r>
            <a:r>
              <a:rPr lang="cs-CZ" dirty="0"/>
              <a:t> &amp; </a:t>
            </a:r>
            <a:r>
              <a:rPr lang="cs-CZ" dirty="0" err="1"/>
              <a:t>Metzger</a:t>
            </a:r>
            <a:r>
              <a:rPr lang="cs-CZ" dirty="0"/>
              <a:t>, 2007)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479399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23F8A3-A32F-4962-A618-F8EE01905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Mixed</a:t>
            </a:r>
            <a:r>
              <a:rPr lang="cs-CZ" dirty="0"/>
              <a:t> </a:t>
            </a:r>
            <a:r>
              <a:rPr lang="cs-CZ" dirty="0" err="1"/>
              <a:t>factorial</a:t>
            </a:r>
            <a:r>
              <a:rPr lang="cs-CZ" dirty="0"/>
              <a:t> design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A02780-E524-4359-8F0B-A805F83A25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Kombinace </a:t>
            </a:r>
            <a:r>
              <a:rPr lang="cs-CZ" dirty="0" err="1"/>
              <a:t>between</a:t>
            </a:r>
            <a:r>
              <a:rPr lang="cs-CZ" dirty="0"/>
              <a:t> a </a:t>
            </a:r>
            <a:r>
              <a:rPr lang="cs-CZ" dirty="0" err="1"/>
              <a:t>within</a:t>
            </a:r>
            <a:r>
              <a:rPr lang="cs-CZ" dirty="0"/>
              <a:t> </a:t>
            </a:r>
            <a:r>
              <a:rPr lang="cs-CZ" dirty="0" err="1"/>
              <a:t>subject</a:t>
            </a:r>
            <a:r>
              <a:rPr lang="cs-CZ" dirty="0"/>
              <a:t> designu</a:t>
            </a:r>
          </a:p>
          <a:p>
            <a:r>
              <a:rPr lang="cs-CZ" dirty="0"/>
              <a:t>Jedna proměnná se mění </a:t>
            </a:r>
            <a:r>
              <a:rPr lang="cs-CZ" dirty="0" err="1"/>
              <a:t>mezisubjektivně</a:t>
            </a:r>
            <a:r>
              <a:rPr lang="cs-CZ" dirty="0"/>
              <a:t>, druhá </a:t>
            </a:r>
            <a:r>
              <a:rPr lang="cs-CZ" dirty="0" err="1"/>
              <a:t>vnitrosubjektivně</a:t>
            </a:r>
            <a:endParaRPr lang="cs-CZ" dirty="0"/>
          </a:p>
          <a:p>
            <a:r>
              <a:rPr lang="cs-CZ" dirty="0"/>
              <a:t>Ostatní zásady obou designů musí být dodrženy</a:t>
            </a:r>
          </a:p>
          <a:p>
            <a:endParaRPr lang="cs-CZ" dirty="0"/>
          </a:p>
          <a:p>
            <a:r>
              <a:rPr lang="cs-CZ" dirty="0" err="1"/>
              <a:t>Př</a:t>
            </a:r>
            <a:r>
              <a:rPr lang="cs-CZ" dirty="0"/>
              <a:t>: článek napříč dvěma médii (liší se mezi skupinou), všichni čtou 2 články - poprvé s a podruhé bez kritických komentářů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111556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23F8A3-A32F-4962-A618-F8EE01905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Mixed</a:t>
            </a:r>
            <a:r>
              <a:rPr lang="cs-CZ" dirty="0"/>
              <a:t> </a:t>
            </a:r>
            <a:r>
              <a:rPr lang="cs-CZ" dirty="0" err="1"/>
              <a:t>factorial</a:t>
            </a:r>
            <a:r>
              <a:rPr lang="cs-CZ" dirty="0"/>
              <a:t> design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A02780-E524-4359-8F0B-A805F83A25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i="1" dirty="0"/>
              <a:t>We conducted a mixed-factorial experiment with modality</a:t>
            </a:r>
            <a:r>
              <a:rPr lang="cs-CZ" i="1" dirty="0"/>
              <a:t> </a:t>
            </a:r>
            <a:r>
              <a:rPr lang="en-US" i="1" dirty="0"/>
              <a:t>as a between-subjects factor and story as a within-subjects</a:t>
            </a:r>
            <a:r>
              <a:rPr lang="cs-CZ" i="1" dirty="0"/>
              <a:t> </a:t>
            </a:r>
            <a:r>
              <a:rPr lang="en-US" i="1" dirty="0"/>
              <a:t>factor. Participants were randomly assigned to one of three</a:t>
            </a:r>
            <a:r>
              <a:rPr lang="cs-CZ" i="1" dirty="0"/>
              <a:t> </a:t>
            </a:r>
            <a:r>
              <a:rPr lang="en-US" i="1" dirty="0"/>
              <a:t>storytelling mediums (VR vs. 360°-video vs. Text)</a:t>
            </a:r>
            <a:r>
              <a:rPr lang="cs-CZ" i="1" dirty="0"/>
              <a:t> </a:t>
            </a:r>
            <a:r>
              <a:rPr lang="en-US" i="1" dirty="0"/>
              <a:t>to read</a:t>
            </a:r>
            <a:r>
              <a:rPr lang="cs-CZ" i="1" dirty="0"/>
              <a:t> </a:t>
            </a:r>
            <a:r>
              <a:rPr lang="en-US" i="1" dirty="0"/>
              <a:t>two stories from the</a:t>
            </a:r>
            <a:r>
              <a:rPr lang="cs-CZ" i="1" dirty="0"/>
              <a:t> </a:t>
            </a:r>
            <a:r>
              <a:rPr lang="en-US" i="1" dirty="0"/>
              <a:t>New York Times, ‘‘The displaced’’24–26and ‘‘The click effect.’’</a:t>
            </a:r>
            <a:r>
              <a:rPr lang="cs-CZ" i="1" dirty="0"/>
              <a:t> </a:t>
            </a:r>
            <a:r>
              <a:rPr lang="en-US" i="1" dirty="0"/>
              <a:t>Story order was counterbalanced.</a:t>
            </a:r>
            <a:endParaRPr lang="cs-CZ" i="1" dirty="0"/>
          </a:p>
          <a:p>
            <a:r>
              <a:rPr lang="en-US" i="1" dirty="0"/>
              <a:t>Participants in VR condition experienced the stories using a</a:t>
            </a:r>
            <a:r>
              <a:rPr lang="cs-CZ" i="1" dirty="0"/>
              <a:t> </a:t>
            </a:r>
            <a:r>
              <a:rPr lang="en-US" i="1" dirty="0"/>
              <a:t>smartphone and a Cardboard VR headset. VR stories were</a:t>
            </a:r>
            <a:r>
              <a:rPr lang="cs-CZ" i="1" dirty="0"/>
              <a:t> </a:t>
            </a:r>
            <a:r>
              <a:rPr lang="en-US" i="1" dirty="0"/>
              <a:t>accessed from the</a:t>
            </a:r>
            <a:r>
              <a:rPr lang="cs-CZ" i="1" dirty="0"/>
              <a:t> </a:t>
            </a:r>
            <a:r>
              <a:rPr lang="en-US" i="1" dirty="0"/>
              <a:t>New York Times</a:t>
            </a:r>
            <a:r>
              <a:rPr lang="cs-CZ" i="1" dirty="0"/>
              <a:t> </a:t>
            </a:r>
            <a:r>
              <a:rPr lang="en-US" i="1" dirty="0"/>
              <a:t>VR mobile app and</a:t>
            </a:r>
            <a:r>
              <a:rPr lang="cs-CZ" i="1" dirty="0"/>
              <a:t> </a:t>
            </a:r>
            <a:r>
              <a:rPr lang="en-US" i="1" dirty="0"/>
              <a:t>YouTube channel ‘‘The Daily 360°.’’bIn 360°-video condition, participants experienced the stories on traditional</a:t>
            </a:r>
            <a:r>
              <a:rPr lang="cs-CZ" i="1" dirty="0"/>
              <a:t> </a:t>
            </a:r>
            <a:r>
              <a:rPr lang="en-US" i="1" dirty="0"/>
              <a:t>desktop computers. Participants in Text condition read both</a:t>
            </a:r>
            <a:r>
              <a:rPr lang="cs-CZ" i="1" dirty="0"/>
              <a:t> </a:t>
            </a:r>
            <a:r>
              <a:rPr lang="en-US" i="1" dirty="0"/>
              <a:t>stories from the</a:t>
            </a:r>
            <a:r>
              <a:rPr lang="cs-CZ" i="1" dirty="0"/>
              <a:t> </a:t>
            </a:r>
            <a:r>
              <a:rPr lang="en-US" i="1" dirty="0"/>
              <a:t>New York Times’</a:t>
            </a:r>
            <a:r>
              <a:rPr lang="cs-CZ" i="1" dirty="0"/>
              <a:t> </a:t>
            </a:r>
            <a:r>
              <a:rPr lang="en-US" i="1" dirty="0"/>
              <a:t>online news sites (www.nytimes.com) using the same computers.</a:t>
            </a:r>
            <a:endParaRPr lang="cs-CZ" i="1" dirty="0"/>
          </a:p>
          <a:p>
            <a:r>
              <a:rPr lang="en-US" dirty="0"/>
              <a:t>Sundar, S. S., Kang, J., &amp; </a:t>
            </a:r>
            <a:r>
              <a:rPr lang="en-US" dirty="0" err="1"/>
              <a:t>Oprean</a:t>
            </a:r>
            <a:r>
              <a:rPr lang="en-US" dirty="0"/>
              <a:t>, D. (2017). Being there in the midst of the story: How immersive journalism affects our perceptions and cognitions. </a:t>
            </a:r>
            <a:r>
              <a:rPr lang="en-US" i="1" dirty="0"/>
              <a:t>Cyberpsychology, Behavior, and Social Networking</a:t>
            </a:r>
            <a:r>
              <a:rPr lang="en-US" dirty="0"/>
              <a:t>, </a:t>
            </a:r>
            <a:r>
              <a:rPr lang="en-US" i="1" dirty="0"/>
              <a:t>20</a:t>
            </a:r>
            <a:r>
              <a:rPr lang="en-US" dirty="0"/>
              <a:t>(11), 672-682.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593098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24D061-9CAD-4118-9C08-A61E775FC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designy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77BDE9-5DF7-40AA-BD45-11C8B2A2D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jich opravdu hodně</a:t>
            </a:r>
          </a:p>
          <a:p>
            <a:r>
              <a:rPr lang="cs-CZ" dirty="0"/>
              <a:t>Viz </a:t>
            </a:r>
            <a:r>
              <a:rPr lang="en-US" dirty="0"/>
              <a:t>Maxwell, S. E., Delaney, H. D., &amp; Kelley, K. (2017). </a:t>
            </a:r>
            <a:r>
              <a:rPr lang="en-US" i="1" dirty="0"/>
              <a:t>Designing experiments and analyzing data: A model comparison perspective</a:t>
            </a:r>
            <a:r>
              <a:rPr lang="en-US" dirty="0"/>
              <a:t>. Routledge.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382046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CE0EBF-C4A1-443D-8B7C-4C75C98D2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Hypotézy a design pro téma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BE0E935-8DCB-46F9-B3C2-756CB39D97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1) Vnímání </a:t>
            </a:r>
            <a:r>
              <a:rPr lang="cs-CZ" dirty="0" err="1"/>
              <a:t>perzuazivních</a:t>
            </a:r>
            <a:r>
              <a:rPr lang="cs-CZ" dirty="0"/>
              <a:t> vzkazů</a:t>
            </a:r>
          </a:p>
          <a:p>
            <a:r>
              <a:rPr lang="cs-CZ" dirty="0"/>
              <a:t>2) </a:t>
            </a:r>
            <a:r>
              <a:rPr lang="cs-CZ" dirty="0" err="1"/>
              <a:t>Cyberhate</a:t>
            </a:r>
            <a:endParaRPr lang="cs-CZ" dirty="0"/>
          </a:p>
          <a:p>
            <a:endParaRPr lang="cs-CZ" dirty="0"/>
          </a:p>
          <a:p>
            <a:r>
              <a:rPr lang="cs-CZ" dirty="0"/>
              <a:t>Uveďte proč, co jste zvažovali</a:t>
            </a:r>
          </a:p>
        </p:txBody>
      </p:sp>
    </p:spTree>
    <p:extLst>
      <p:ext uri="{BB962C8B-B14F-4D97-AF65-F5344CB8AC3E}">
        <p14:creationId xmlns:p14="http://schemas.microsoft.com/office/powerpoint/2010/main" val="356599648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603F67-EDF9-491F-9C3F-1B8060058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Možnosti designů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83D3737-99BB-445C-9EED-376617261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Designy se dále „komplikují“</a:t>
            </a:r>
          </a:p>
          <a:p>
            <a:r>
              <a:rPr lang="cs-CZ" dirty="0"/>
              <a:t>Dnes velmi široké možnosti analýz</a:t>
            </a:r>
          </a:p>
          <a:p>
            <a:r>
              <a:rPr lang="cs-CZ" dirty="0"/>
              <a:t>Jaké všechny faktory můžeme vzít v úvahu?</a:t>
            </a:r>
          </a:p>
          <a:p>
            <a:r>
              <a:rPr lang="cs-CZ" dirty="0"/>
              <a:t>Jak můžeme přistupovat k analýze dat?</a:t>
            </a:r>
          </a:p>
        </p:txBody>
      </p:sp>
    </p:spTree>
    <p:extLst>
      <p:ext uri="{BB962C8B-B14F-4D97-AF65-F5344CB8AC3E}">
        <p14:creationId xmlns:p14="http://schemas.microsoft.com/office/powerpoint/2010/main" val="358357822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603F67-EDF9-491F-9C3F-1B8060058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Možnosti designů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83D3737-99BB-445C-9EED-376617261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Historicky – základní designy postaveny na porovnávání průměrů</a:t>
            </a:r>
          </a:p>
          <a:p>
            <a:r>
              <a:rPr lang="cs-CZ" dirty="0"/>
              <a:t>Dnes – </a:t>
            </a:r>
            <a:r>
              <a:rPr lang="cs-CZ" dirty="0" err="1"/>
              <a:t>multivariační</a:t>
            </a:r>
            <a:r>
              <a:rPr lang="cs-CZ" dirty="0"/>
              <a:t> přístupy</a:t>
            </a:r>
          </a:p>
          <a:p>
            <a:r>
              <a:rPr lang="cs-CZ" dirty="0"/>
              <a:t>Např. regresní modely s podmínkou jakožto interakcí</a:t>
            </a:r>
          </a:p>
          <a:p>
            <a:r>
              <a:rPr lang="cs-CZ" dirty="0"/>
              <a:t>Zvyšují možnosti experimentální explanace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903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Naab</a:t>
            </a:r>
            <a:r>
              <a:rPr lang="en-US" dirty="0"/>
              <a:t>, T. K., </a:t>
            </a:r>
            <a:r>
              <a:rPr lang="en-US" dirty="0" err="1"/>
              <a:t>Heinbach</a:t>
            </a:r>
            <a:r>
              <a:rPr lang="en-US" dirty="0"/>
              <a:t>, D., </a:t>
            </a:r>
            <a:r>
              <a:rPr lang="en-US" dirty="0" err="1"/>
              <a:t>Ziegele</a:t>
            </a:r>
            <a:r>
              <a:rPr lang="en-US" dirty="0"/>
              <a:t>, M., &amp; </a:t>
            </a:r>
            <a:r>
              <a:rPr lang="en-US" dirty="0" err="1"/>
              <a:t>Grasberger</a:t>
            </a:r>
            <a:r>
              <a:rPr lang="en-US" dirty="0"/>
              <a:t>, M. T. (2020). Comments and credibility: how critical user comments decrease perceived news article credibility. </a:t>
            </a:r>
            <a:r>
              <a:rPr lang="en-US" i="1" dirty="0"/>
              <a:t>Journalism Studies</a:t>
            </a:r>
            <a:r>
              <a:rPr lang="en-US" dirty="0"/>
              <a:t>, </a:t>
            </a:r>
            <a:r>
              <a:rPr lang="en-US" i="1" dirty="0"/>
              <a:t>21</a:t>
            </a:r>
            <a:r>
              <a:rPr lang="en-US" dirty="0"/>
              <a:t>(6), 783-801.</a:t>
            </a:r>
          </a:p>
        </p:txBody>
      </p:sp>
    </p:spTree>
    <p:extLst>
      <p:ext uri="{BB962C8B-B14F-4D97-AF65-F5344CB8AC3E}">
        <p14:creationId xmlns:p14="http://schemas.microsoft.com/office/powerpoint/2010/main" val="4093067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H1: Critical user comments will reduce the perceived credibility of a news article compared to</a:t>
            </a:r>
            <a:r>
              <a:rPr lang="cs-CZ" dirty="0"/>
              <a:t> </a:t>
            </a:r>
            <a:r>
              <a:rPr lang="en-US" dirty="0"/>
              <a:t>an article that received supporting comments or no comments</a:t>
            </a:r>
            <a:endParaRPr lang="cs-CZ" dirty="0"/>
          </a:p>
          <a:p>
            <a:endParaRPr lang="cs-CZ" dirty="0"/>
          </a:p>
          <a:p>
            <a:r>
              <a:rPr lang="cs-CZ" dirty="0"/>
              <a:t>Naše </a:t>
            </a:r>
            <a:r>
              <a:rPr lang="en-US" dirty="0"/>
              <a:t>H1: Critical user comments will reduce the perceived credibility of a news article compared to</a:t>
            </a:r>
            <a:r>
              <a:rPr lang="cs-CZ" dirty="0"/>
              <a:t> </a:t>
            </a:r>
            <a:r>
              <a:rPr lang="en-US" dirty="0"/>
              <a:t>an article that received no comments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520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02BC22-5AD6-4B68-A71C-DC53337C5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Kauzalita	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69F07EC-1F44-4371-B274-7E1E1A303F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Cause </a:t>
            </a:r>
            <a:r>
              <a:rPr lang="cs-CZ" dirty="0" err="1"/>
              <a:t>effect</a:t>
            </a:r>
            <a:r>
              <a:rPr lang="cs-CZ" dirty="0"/>
              <a:t>, příčina a následek</a:t>
            </a:r>
          </a:p>
          <a:p>
            <a:r>
              <a:rPr lang="cs-CZ" dirty="0"/>
              <a:t>Reciproční vztah, </a:t>
            </a:r>
            <a:r>
              <a:rPr lang="cs-CZ" i="1" dirty="0"/>
              <a:t>pravděpodobnostní</a:t>
            </a:r>
            <a:r>
              <a:rPr lang="cs-CZ" dirty="0"/>
              <a:t> uvažování</a:t>
            </a:r>
          </a:p>
          <a:p>
            <a:pPr marL="457200" lvl="1" indent="0">
              <a:buNone/>
            </a:pPr>
            <a:r>
              <a:rPr lang="cs-CZ" dirty="0"/>
              <a:t>Příčina:</a:t>
            </a:r>
          </a:p>
          <a:p>
            <a:pPr lvl="1"/>
            <a:r>
              <a:rPr lang="cs-CZ" dirty="0" err="1"/>
              <a:t>Inus</a:t>
            </a:r>
            <a:r>
              <a:rPr lang="cs-CZ" dirty="0"/>
              <a:t>: </a:t>
            </a:r>
            <a:r>
              <a:rPr lang="cs-CZ" dirty="0" err="1"/>
              <a:t>insufficient</a:t>
            </a:r>
            <a:r>
              <a:rPr lang="cs-CZ" dirty="0"/>
              <a:t> but non-</a:t>
            </a:r>
            <a:r>
              <a:rPr lang="cs-CZ" dirty="0" err="1"/>
              <a:t>reduntant</a:t>
            </a:r>
            <a:r>
              <a:rPr lang="cs-CZ" dirty="0"/>
              <a:t> part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unnecessary</a:t>
            </a:r>
            <a:r>
              <a:rPr lang="cs-CZ" dirty="0"/>
              <a:t> but </a:t>
            </a:r>
            <a:r>
              <a:rPr lang="cs-CZ" dirty="0" err="1"/>
              <a:t>sufficient</a:t>
            </a:r>
            <a:r>
              <a:rPr lang="cs-CZ" dirty="0"/>
              <a:t> </a:t>
            </a:r>
            <a:r>
              <a:rPr lang="cs-CZ" dirty="0" err="1"/>
              <a:t>condition</a:t>
            </a:r>
            <a:r>
              <a:rPr lang="cs-CZ" dirty="0"/>
              <a:t> (</a:t>
            </a:r>
            <a:r>
              <a:rPr lang="cs-CZ" dirty="0" err="1"/>
              <a:t>Mackie</a:t>
            </a:r>
            <a:r>
              <a:rPr lang="cs-CZ" dirty="0"/>
              <a:t>, 1974)</a:t>
            </a:r>
          </a:p>
          <a:p>
            <a:pPr marL="457200" lvl="1" indent="0">
              <a:buNone/>
            </a:pPr>
            <a:r>
              <a:rPr lang="cs-CZ" dirty="0"/>
              <a:t>Následek:</a:t>
            </a:r>
          </a:p>
          <a:p>
            <a:pPr lvl="1"/>
            <a:r>
              <a:rPr lang="cs-CZ" dirty="0" err="1"/>
              <a:t>Conterfactual</a:t>
            </a:r>
            <a:r>
              <a:rPr lang="cs-CZ" dirty="0"/>
              <a:t> (</a:t>
            </a:r>
            <a:r>
              <a:rPr lang="cs-CZ" dirty="0" err="1"/>
              <a:t>Hume</a:t>
            </a:r>
            <a:r>
              <a:rPr lang="cs-CZ" dirty="0"/>
              <a:t>) – kontra vůči nastalému faktu; porovnávání s tím, co nastalo</a:t>
            </a:r>
          </a:p>
          <a:p>
            <a:pPr lvl="1"/>
            <a:r>
              <a:rPr lang="cs-CZ" dirty="0"/>
              <a:t>Problémy</a:t>
            </a:r>
          </a:p>
          <a:p>
            <a:r>
              <a:rPr lang="cs-CZ" dirty="0"/>
              <a:t>Celkově: </a:t>
            </a:r>
          </a:p>
          <a:p>
            <a:r>
              <a:rPr lang="cs-CZ" i="1" dirty="0"/>
              <a:t>P</a:t>
            </a:r>
            <a:r>
              <a:rPr lang="cs-CZ" dirty="0"/>
              <a:t> se nikdy nerovná 1 nebo 0</a:t>
            </a:r>
          </a:p>
          <a:p>
            <a:r>
              <a:rPr lang="cs-CZ" dirty="0"/>
              <a:t>Multifaktoriální podoba vztahů</a:t>
            </a:r>
          </a:p>
        </p:txBody>
      </p:sp>
    </p:spTree>
    <p:extLst>
      <p:ext uri="{BB962C8B-B14F-4D97-AF65-F5344CB8AC3E}">
        <p14:creationId xmlns:p14="http://schemas.microsoft.com/office/powerpoint/2010/main" val="4252687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9016D7-FAF2-4EC1-B1DF-6751F4644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Kauzalita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EF39F8-BC7E-42AB-B163-50A3BB27C4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altLang="cs-CZ" dirty="0"/>
              <a:t>John </a:t>
            </a:r>
            <a:r>
              <a:rPr lang="cs-CZ" altLang="cs-CZ" dirty="0" err="1"/>
              <a:t>Stuart</a:t>
            </a:r>
            <a:r>
              <a:rPr lang="cs-CZ" altLang="cs-CZ" dirty="0"/>
              <a:t> </a:t>
            </a:r>
            <a:r>
              <a:rPr lang="cs-CZ" altLang="cs-CZ" dirty="0" err="1"/>
              <a:t>Mill</a:t>
            </a:r>
            <a:r>
              <a:rPr lang="cs-CZ" altLang="cs-CZ" dirty="0"/>
              <a:t>: kauzalita</a:t>
            </a:r>
          </a:p>
          <a:p>
            <a:pPr marL="0" indent="0">
              <a:buNone/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Metoda shody: Y následuje po X</a:t>
            </a:r>
          </a:p>
          <a:p>
            <a:pPr>
              <a:defRPr/>
            </a:pPr>
            <a:r>
              <a:rPr lang="cs-CZ" altLang="cs-CZ" dirty="0"/>
              <a:t>Metoda rozdílu: Pokud není X není ani Y </a:t>
            </a:r>
          </a:p>
          <a:p>
            <a:pPr marL="0" indent="0">
              <a:buNone/>
              <a:defRPr/>
            </a:pPr>
            <a:endParaRPr lang="cs-CZ" altLang="cs-CZ" dirty="0"/>
          </a:p>
          <a:p>
            <a:pPr marL="0" indent="0">
              <a:buNone/>
              <a:defRPr/>
            </a:pPr>
            <a:r>
              <a:rPr lang="cs-CZ" altLang="cs-CZ" dirty="0"/>
              <a:t>1) X předchází Y</a:t>
            </a:r>
          </a:p>
          <a:p>
            <a:pPr marL="0" indent="0">
              <a:buNone/>
              <a:defRPr/>
            </a:pPr>
            <a:r>
              <a:rPr lang="cs-CZ" altLang="cs-CZ" dirty="0"/>
              <a:t>2) Je vztah mezi X a Y</a:t>
            </a:r>
          </a:p>
          <a:p>
            <a:pPr marL="0" indent="0">
              <a:buNone/>
              <a:defRPr/>
            </a:pPr>
            <a:r>
              <a:rPr lang="cs-CZ" altLang="cs-CZ" dirty="0"/>
              <a:t>3) Není jiné pravděpodobné vysvětlení pro Y než Y</a:t>
            </a:r>
          </a:p>
          <a:p>
            <a:pPr marL="0" indent="0">
              <a:buNone/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6756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9016D7-FAF2-4EC1-B1DF-6751F4644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Kauzalita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EF39F8-BC7E-42AB-B163-50A3BB27C4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endParaRPr lang="cs-CZ" altLang="cs-CZ" dirty="0"/>
          </a:p>
          <a:p>
            <a:pPr marL="0" indent="0">
              <a:buNone/>
              <a:defRPr/>
            </a:pPr>
            <a:r>
              <a:rPr lang="cs-CZ" altLang="cs-CZ" dirty="0"/>
              <a:t>1) X předchází Y</a:t>
            </a:r>
          </a:p>
          <a:p>
            <a:pPr marL="0" indent="0">
              <a:buNone/>
              <a:defRPr/>
            </a:pPr>
            <a:r>
              <a:rPr lang="cs-CZ" altLang="cs-CZ" dirty="0"/>
              <a:t>2) Je vztah mezi X a Y</a:t>
            </a:r>
          </a:p>
          <a:p>
            <a:pPr marL="0" indent="0">
              <a:buNone/>
              <a:defRPr/>
            </a:pPr>
            <a:r>
              <a:rPr lang="cs-CZ" altLang="cs-CZ" dirty="0"/>
              <a:t>3) Není jiné pravděpodobné vysvětlení pro Y než Y ( = Z)</a:t>
            </a:r>
          </a:p>
          <a:p>
            <a:pPr marL="0" indent="0">
              <a:buNone/>
              <a:defRPr/>
            </a:pPr>
            <a:endParaRPr lang="cs-CZ" altLang="cs-CZ" dirty="0"/>
          </a:p>
          <a:p>
            <a:pPr marL="0" indent="0">
              <a:buNone/>
              <a:defRPr/>
            </a:pPr>
            <a:r>
              <a:rPr lang="cs-CZ" altLang="cs-CZ" dirty="0"/>
              <a:t>V experimentech:</a:t>
            </a:r>
          </a:p>
          <a:p>
            <a:pPr marL="514350" indent="-514350">
              <a:buAutoNum type="arabicParenR"/>
              <a:defRPr/>
            </a:pPr>
            <a:r>
              <a:rPr lang="cs-CZ" altLang="cs-CZ" dirty="0"/>
              <a:t>Manipulujeme  X a měříme Y</a:t>
            </a:r>
          </a:p>
          <a:p>
            <a:pPr marL="514350" indent="-514350">
              <a:buAutoNum type="arabicParenR"/>
              <a:defRPr/>
            </a:pPr>
            <a:r>
              <a:rPr lang="cs-CZ" altLang="cs-CZ" dirty="0"/>
              <a:t>Sledujeme (</a:t>
            </a:r>
            <a:r>
              <a:rPr lang="cs-CZ" altLang="cs-CZ" dirty="0" err="1"/>
              <a:t>ko</a:t>
            </a:r>
            <a:r>
              <a:rPr lang="cs-CZ" altLang="cs-CZ" dirty="0"/>
              <a:t>)varianci X a Y</a:t>
            </a:r>
          </a:p>
          <a:p>
            <a:pPr marL="514350" indent="-514350">
              <a:buAutoNum type="arabicParenR"/>
              <a:defRPr/>
            </a:pPr>
            <a:r>
              <a:rPr lang="cs-CZ" altLang="cs-CZ" dirty="0"/>
              <a:t>Redukujeme vliv Z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32640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</TotalTime>
  <Words>2258</Words>
  <Application>Microsoft Office PowerPoint</Application>
  <PresentationFormat>Širokoúhlá obrazovka</PresentationFormat>
  <Paragraphs>321</Paragraphs>
  <Slides>47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53" baseType="lpstr">
      <vt:lpstr>Arial</vt:lpstr>
      <vt:lpstr>Calibri</vt:lpstr>
      <vt:lpstr>Calibri Light</vt:lpstr>
      <vt:lpstr>Times New Roman</vt:lpstr>
      <vt:lpstr>Wingdings</vt:lpstr>
      <vt:lpstr>Motiv Office</vt:lpstr>
      <vt:lpstr>Experimentální studie</vt:lpstr>
      <vt:lpstr>Proč děláme experimenty?</vt:lpstr>
      <vt:lpstr>Nezávislá proměnná</vt:lpstr>
      <vt:lpstr>Téma: kredibilita informací na internetu </vt:lpstr>
      <vt:lpstr>Příklad</vt:lpstr>
      <vt:lpstr>Prezentace aplikace PowerPoint</vt:lpstr>
      <vt:lpstr>Kauzalita </vt:lpstr>
      <vt:lpstr>Kauzalita</vt:lpstr>
      <vt:lpstr>Kauzalita</vt:lpstr>
      <vt:lpstr>Co to konkrétně znamená?</vt:lpstr>
      <vt:lpstr>Korelace není kauzalita</vt:lpstr>
      <vt:lpstr>Co to konkrétně znamená?</vt:lpstr>
      <vt:lpstr>Co to konkrétně znamená?</vt:lpstr>
      <vt:lpstr>Kontrola vnějších podmínek</vt:lpstr>
      <vt:lpstr>Kauzalita</vt:lpstr>
      <vt:lpstr>Experimenty</vt:lpstr>
      <vt:lpstr>Manipulace s příčinou</vt:lpstr>
      <vt:lpstr>Experimenty</vt:lpstr>
      <vt:lpstr>Kontrolní skupina</vt:lpstr>
      <vt:lpstr>Problém s experimenty</vt:lpstr>
      <vt:lpstr>Kvaziexperimenty</vt:lpstr>
      <vt:lpstr>Ex post facto studie</vt:lpstr>
      <vt:lpstr>Natural experiments</vt:lpstr>
      <vt:lpstr>Základní designy</vt:lpstr>
      <vt:lpstr>2 základní typy experimentu</vt:lpstr>
      <vt:lpstr>(1) mezisubjektový design </vt:lpstr>
      <vt:lpstr>(1) mezisubjektový design </vt:lpstr>
      <vt:lpstr>(1) mezisubjektový design </vt:lpstr>
      <vt:lpstr>(1) mezisubjektový design </vt:lpstr>
      <vt:lpstr>(2) vnitrosubjektový design</vt:lpstr>
      <vt:lpstr>(2) vnitrosubjektový design</vt:lpstr>
      <vt:lpstr>(2) vnitrosubjektový design</vt:lpstr>
      <vt:lpstr>(2) vnitrosubjektový design</vt:lpstr>
      <vt:lpstr>(2) vnitrosubjektový design</vt:lpstr>
      <vt:lpstr>(2) vnitrosubjektový design</vt:lpstr>
      <vt:lpstr>(2) vnitrosubjektový design</vt:lpstr>
      <vt:lpstr>(2) vnitrosubjektový design</vt:lpstr>
      <vt:lpstr>(2) vnitrosubjektový design</vt:lpstr>
      <vt:lpstr>Který design zvolit?</vt:lpstr>
      <vt:lpstr>Factorial design</vt:lpstr>
      <vt:lpstr>Factorial design</vt:lpstr>
      <vt:lpstr>Mixed factorial design</vt:lpstr>
      <vt:lpstr>Mixed factorial design</vt:lpstr>
      <vt:lpstr>Další designy</vt:lpstr>
      <vt:lpstr>Hypotézy a design pro téma</vt:lpstr>
      <vt:lpstr>Možnosti designů</vt:lpstr>
      <vt:lpstr>Možnosti designů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Hana Macháčková</dc:creator>
  <cp:lastModifiedBy>Hana Macháčková</cp:lastModifiedBy>
  <cp:revision>263</cp:revision>
  <dcterms:created xsi:type="dcterms:W3CDTF">2021-10-06T14:02:19Z</dcterms:created>
  <dcterms:modified xsi:type="dcterms:W3CDTF">2021-10-26T17:18:24Z</dcterms:modified>
</cp:coreProperties>
</file>