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65" r:id="rId3"/>
    <p:sldId id="284" r:id="rId4"/>
    <p:sldId id="285" r:id="rId5"/>
    <p:sldId id="281" r:id="rId6"/>
    <p:sldId id="293" r:id="rId7"/>
    <p:sldId id="274" r:id="rId8"/>
    <p:sldId id="275" r:id="rId9"/>
    <p:sldId id="257" r:id="rId10"/>
    <p:sldId id="258" r:id="rId11"/>
    <p:sldId id="280" r:id="rId12"/>
    <p:sldId id="259" r:id="rId13"/>
    <p:sldId id="279" r:id="rId14"/>
    <p:sldId id="276" r:id="rId15"/>
    <p:sldId id="261" r:id="rId16"/>
    <p:sldId id="282" r:id="rId17"/>
    <p:sldId id="277" r:id="rId18"/>
    <p:sldId id="287" r:id="rId19"/>
    <p:sldId id="268" r:id="rId20"/>
    <p:sldId id="269" r:id="rId21"/>
    <p:sldId id="272" r:id="rId22"/>
    <p:sldId id="288" r:id="rId23"/>
    <p:sldId id="289" r:id="rId24"/>
    <p:sldId id="295" r:id="rId25"/>
    <p:sldId id="290" r:id="rId26"/>
    <p:sldId id="270" r:id="rId27"/>
    <p:sldId id="271" r:id="rId28"/>
    <p:sldId id="303" r:id="rId29"/>
    <p:sldId id="304" r:id="rId30"/>
    <p:sldId id="305" r:id="rId31"/>
    <p:sldId id="312" r:id="rId32"/>
    <p:sldId id="306" r:id="rId33"/>
    <p:sldId id="307" r:id="rId34"/>
    <p:sldId id="308" r:id="rId35"/>
    <p:sldId id="313" r:id="rId36"/>
    <p:sldId id="314" r:id="rId37"/>
    <p:sldId id="309" r:id="rId38"/>
    <p:sldId id="311" r:id="rId39"/>
    <p:sldId id="315" r:id="rId40"/>
    <p:sldId id="294" r:id="rId41"/>
    <p:sldId id="299" r:id="rId42"/>
    <p:sldId id="298" r:id="rId43"/>
    <p:sldId id="302" r:id="rId44"/>
    <p:sldId id="301" r:id="rId45"/>
    <p:sldId id="300" r:id="rId46"/>
    <p:sldId id="296" r:id="rId47"/>
    <p:sldId id="264" r:id="rId48"/>
    <p:sldId id="297" r:id="rId49"/>
    <p:sldId id="316" r:id="rId50"/>
    <p:sldId id="317" r:id="rId51"/>
    <p:sldId id="291" r:id="rId52"/>
    <p:sldId id="292" r:id="rId53"/>
    <p:sldId id="318" r:id="rId54"/>
    <p:sldId id="319" r:id="rId55"/>
    <p:sldId id="320" r:id="rId56"/>
    <p:sldId id="321" r:id="rId57"/>
    <p:sldId id="322" r:id="rId58"/>
    <p:sldId id="323" r:id="rId59"/>
    <p:sldId id="334" r:id="rId60"/>
    <p:sldId id="335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7" r:id="rId71"/>
    <p:sldId id="338" r:id="rId72"/>
    <p:sldId id="336" r:id="rId73"/>
    <p:sldId id="262" r:id="rId7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DFD11-8DC8-43B2-BAB0-D1BB15904152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EF040-75BB-4564-B75B-B7B0AA4A8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936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>
            <a:extLst>
              <a:ext uri="{FF2B5EF4-FFF2-40B4-BE49-F238E27FC236}">
                <a16:creationId xmlns:a16="http://schemas.microsoft.com/office/drawing/2014/main" id="{E37BBB02-ECD8-461B-B17D-2DECD30B47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>
            <a:extLst>
              <a:ext uri="{FF2B5EF4-FFF2-40B4-BE49-F238E27FC236}">
                <a16:creationId xmlns:a16="http://schemas.microsoft.com/office/drawing/2014/main" id="{96B74C62-EA7B-4B99-AA5A-B39D7AF415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9700" name="Zástupný symbol pro číslo snímku 3">
            <a:extLst>
              <a:ext uri="{FF2B5EF4-FFF2-40B4-BE49-F238E27FC236}">
                <a16:creationId xmlns:a16="http://schemas.microsoft.com/office/drawing/2014/main" id="{4D1F6E89-6928-45DF-B2ED-CF55D2984B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fld id="{670C468E-3C52-4D3B-999C-F41C1145A46C}" type="slidenum">
              <a:rPr lang="en-US" altLang="cs-CZ" smtClean="0">
                <a:latin typeface="Times New Roman" panose="02020603050405020304" pitchFamily="18" charset="0"/>
              </a:rPr>
              <a:pPr fontAlgn="base">
                <a:spcAft>
                  <a:spcPct val="0"/>
                </a:spcAft>
              </a:pPr>
              <a:t>10</a:t>
            </a:fld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696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>
            <a:extLst>
              <a:ext uri="{FF2B5EF4-FFF2-40B4-BE49-F238E27FC236}">
                <a16:creationId xmlns:a16="http://schemas.microsoft.com/office/drawing/2014/main" id="{E37BBB02-ECD8-461B-B17D-2DECD30B47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>
            <a:extLst>
              <a:ext uri="{FF2B5EF4-FFF2-40B4-BE49-F238E27FC236}">
                <a16:creationId xmlns:a16="http://schemas.microsoft.com/office/drawing/2014/main" id="{96B74C62-EA7B-4B99-AA5A-B39D7AF415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9700" name="Zástupný symbol pro číslo snímku 3">
            <a:extLst>
              <a:ext uri="{FF2B5EF4-FFF2-40B4-BE49-F238E27FC236}">
                <a16:creationId xmlns:a16="http://schemas.microsoft.com/office/drawing/2014/main" id="{4D1F6E89-6928-45DF-B2ED-CF55D2984B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fld id="{670C468E-3C52-4D3B-999C-F41C1145A46C}" type="slidenum">
              <a:rPr lang="en-US" altLang="cs-CZ" smtClean="0">
                <a:latin typeface="Times New Roman" panose="02020603050405020304" pitchFamily="18" charset="0"/>
              </a:rPr>
              <a:pPr fontAlgn="base">
                <a:spcAft>
                  <a:spcPct val="0"/>
                </a:spcAft>
              </a:pPr>
              <a:t>11</a:t>
            </a:fld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26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>
            <a:extLst>
              <a:ext uri="{FF2B5EF4-FFF2-40B4-BE49-F238E27FC236}">
                <a16:creationId xmlns:a16="http://schemas.microsoft.com/office/drawing/2014/main" id="{E37BBB02-ECD8-461B-B17D-2DECD30B47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>
            <a:extLst>
              <a:ext uri="{FF2B5EF4-FFF2-40B4-BE49-F238E27FC236}">
                <a16:creationId xmlns:a16="http://schemas.microsoft.com/office/drawing/2014/main" id="{96B74C62-EA7B-4B99-AA5A-B39D7AF415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9700" name="Zástupný symbol pro číslo snímku 3">
            <a:extLst>
              <a:ext uri="{FF2B5EF4-FFF2-40B4-BE49-F238E27FC236}">
                <a16:creationId xmlns:a16="http://schemas.microsoft.com/office/drawing/2014/main" id="{4D1F6E89-6928-45DF-B2ED-CF55D2984B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fld id="{670C468E-3C52-4D3B-999C-F41C1145A46C}" type="slidenum">
              <a:rPr lang="en-US" altLang="cs-CZ" smtClean="0">
                <a:latin typeface="Times New Roman" panose="02020603050405020304" pitchFamily="18" charset="0"/>
              </a:rPr>
              <a:pPr fontAlgn="base">
                <a:spcAft>
                  <a:spcPct val="0"/>
                </a:spcAft>
              </a:pPr>
              <a:t>12</a:t>
            </a:fld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359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>
            <a:extLst>
              <a:ext uri="{FF2B5EF4-FFF2-40B4-BE49-F238E27FC236}">
                <a16:creationId xmlns:a16="http://schemas.microsoft.com/office/drawing/2014/main" id="{E37BBB02-ECD8-461B-B17D-2DECD30B47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>
            <a:extLst>
              <a:ext uri="{FF2B5EF4-FFF2-40B4-BE49-F238E27FC236}">
                <a16:creationId xmlns:a16="http://schemas.microsoft.com/office/drawing/2014/main" id="{96B74C62-EA7B-4B99-AA5A-B39D7AF415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9700" name="Zástupný symbol pro číslo snímku 3">
            <a:extLst>
              <a:ext uri="{FF2B5EF4-FFF2-40B4-BE49-F238E27FC236}">
                <a16:creationId xmlns:a16="http://schemas.microsoft.com/office/drawing/2014/main" id="{4D1F6E89-6928-45DF-B2ED-CF55D2984B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fld id="{670C468E-3C52-4D3B-999C-F41C1145A46C}" type="slidenum">
              <a:rPr lang="en-US" altLang="cs-CZ" smtClean="0">
                <a:latin typeface="Times New Roman" panose="02020603050405020304" pitchFamily="18" charset="0"/>
              </a:rPr>
              <a:pPr fontAlgn="base">
                <a:spcAft>
                  <a:spcPct val="0"/>
                </a:spcAft>
              </a:pPr>
              <a:t>13</a:t>
            </a:fld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44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>
            <a:extLst>
              <a:ext uri="{FF2B5EF4-FFF2-40B4-BE49-F238E27FC236}">
                <a16:creationId xmlns:a16="http://schemas.microsoft.com/office/drawing/2014/main" id="{FD9374EC-1A84-4210-B12E-D8B4D5ADC3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>
            <a:extLst>
              <a:ext uri="{FF2B5EF4-FFF2-40B4-BE49-F238E27FC236}">
                <a16:creationId xmlns:a16="http://schemas.microsoft.com/office/drawing/2014/main" id="{C24D19AD-D07C-4CE0-98C9-9047044E92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1748" name="Zástupný symbol pro číslo snímku 3">
            <a:extLst>
              <a:ext uri="{FF2B5EF4-FFF2-40B4-BE49-F238E27FC236}">
                <a16:creationId xmlns:a16="http://schemas.microsoft.com/office/drawing/2014/main" id="{8F1254F4-8CF8-4C9A-8F2F-755D200321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fld id="{EA9D5EE2-0850-4944-8BDC-8BD4026E5F8C}" type="slidenum">
              <a:rPr lang="en-US" altLang="cs-CZ" smtClean="0">
                <a:latin typeface="Times New Roman" panose="02020603050405020304" pitchFamily="18" charset="0"/>
              </a:rPr>
              <a:pPr fontAlgn="base">
                <a:spcAft>
                  <a:spcPct val="0"/>
                </a:spcAft>
              </a:pPr>
              <a:t>15</a:t>
            </a:fld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40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>
            <a:extLst>
              <a:ext uri="{FF2B5EF4-FFF2-40B4-BE49-F238E27FC236}">
                <a16:creationId xmlns:a16="http://schemas.microsoft.com/office/drawing/2014/main" id="{FD9374EC-1A84-4210-B12E-D8B4D5ADC3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>
            <a:extLst>
              <a:ext uri="{FF2B5EF4-FFF2-40B4-BE49-F238E27FC236}">
                <a16:creationId xmlns:a16="http://schemas.microsoft.com/office/drawing/2014/main" id="{C24D19AD-D07C-4CE0-98C9-9047044E92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1748" name="Zástupný symbol pro číslo snímku 3">
            <a:extLst>
              <a:ext uri="{FF2B5EF4-FFF2-40B4-BE49-F238E27FC236}">
                <a16:creationId xmlns:a16="http://schemas.microsoft.com/office/drawing/2014/main" id="{8F1254F4-8CF8-4C9A-8F2F-755D200321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fld id="{EA9D5EE2-0850-4944-8BDC-8BD4026E5F8C}" type="slidenum">
              <a:rPr lang="en-US" altLang="cs-CZ" smtClean="0">
                <a:latin typeface="Times New Roman" panose="02020603050405020304" pitchFamily="18" charset="0"/>
              </a:rPr>
              <a:pPr fontAlgn="base">
                <a:spcAft>
                  <a:spcPct val="0"/>
                </a:spcAft>
              </a:pPr>
              <a:t>16</a:t>
            </a:fld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3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B10C-908D-4A76-A9EB-7E0017BE8837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F9FA-9641-404C-A09A-E9C1D701D5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3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B10C-908D-4A76-A9EB-7E0017BE8837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F9FA-9641-404C-A09A-E9C1D701D5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02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B10C-908D-4A76-A9EB-7E0017BE8837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F9FA-9641-404C-A09A-E9C1D701D5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936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772494B-D34A-48EF-98AC-A18A47081A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1074" y="709864"/>
            <a:ext cx="5213684" cy="5245769"/>
          </a:xfrm>
          <a:custGeom>
            <a:avLst/>
            <a:gdLst>
              <a:gd name="connsiteX0" fmla="*/ 0 w 5213684"/>
              <a:gd name="connsiteY0" fmla="*/ 0 h 5245769"/>
              <a:gd name="connsiteX1" fmla="*/ 5213684 w 5213684"/>
              <a:gd name="connsiteY1" fmla="*/ 0 h 5245769"/>
              <a:gd name="connsiteX2" fmla="*/ 5213684 w 5213684"/>
              <a:gd name="connsiteY2" fmla="*/ 5245769 h 5245769"/>
              <a:gd name="connsiteX3" fmla="*/ 0 w 5213684"/>
              <a:gd name="connsiteY3" fmla="*/ 5245769 h 524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3684" h="5245769">
                <a:moveTo>
                  <a:pt x="0" y="0"/>
                </a:moveTo>
                <a:lnTo>
                  <a:pt x="5213684" y="0"/>
                </a:lnTo>
                <a:lnTo>
                  <a:pt x="5213684" y="5245769"/>
                </a:lnTo>
                <a:lnTo>
                  <a:pt x="0" y="52457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23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FC50A0-4E0A-4234-8FBF-53DBB36027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1028" y="1082748"/>
            <a:ext cx="2570754" cy="4596252"/>
          </a:xfrm>
          <a:custGeom>
            <a:avLst/>
            <a:gdLst>
              <a:gd name="connsiteX0" fmla="*/ 0 w 2570754"/>
              <a:gd name="connsiteY0" fmla="*/ 0 h 4596252"/>
              <a:gd name="connsiteX1" fmla="*/ 2570754 w 2570754"/>
              <a:gd name="connsiteY1" fmla="*/ 0 h 4596252"/>
              <a:gd name="connsiteX2" fmla="*/ 2570754 w 2570754"/>
              <a:gd name="connsiteY2" fmla="*/ 4596252 h 4596252"/>
              <a:gd name="connsiteX3" fmla="*/ 0 w 2570754"/>
              <a:gd name="connsiteY3" fmla="*/ 4596252 h 459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0754" h="4596252">
                <a:moveTo>
                  <a:pt x="0" y="0"/>
                </a:moveTo>
                <a:lnTo>
                  <a:pt x="2570754" y="0"/>
                </a:lnTo>
                <a:lnTo>
                  <a:pt x="2570754" y="4596252"/>
                </a:lnTo>
                <a:lnTo>
                  <a:pt x="0" y="45962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9181EFB-4AEC-448E-BD27-556446C3EF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91871" y="1082748"/>
            <a:ext cx="2570754" cy="4596252"/>
          </a:xfrm>
          <a:custGeom>
            <a:avLst/>
            <a:gdLst>
              <a:gd name="connsiteX0" fmla="*/ 0 w 2570754"/>
              <a:gd name="connsiteY0" fmla="*/ 0 h 4596252"/>
              <a:gd name="connsiteX1" fmla="*/ 2570754 w 2570754"/>
              <a:gd name="connsiteY1" fmla="*/ 0 h 4596252"/>
              <a:gd name="connsiteX2" fmla="*/ 2570754 w 2570754"/>
              <a:gd name="connsiteY2" fmla="*/ 4596252 h 4596252"/>
              <a:gd name="connsiteX3" fmla="*/ 0 w 2570754"/>
              <a:gd name="connsiteY3" fmla="*/ 4596252 h 459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0754" h="4596252">
                <a:moveTo>
                  <a:pt x="0" y="0"/>
                </a:moveTo>
                <a:lnTo>
                  <a:pt x="2570754" y="0"/>
                </a:lnTo>
                <a:lnTo>
                  <a:pt x="2570754" y="4596252"/>
                </a:lnTo>
                <a:lnTo>
                  <a:pt x="0" y="45962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01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E4E4F10-BF43-4465-9F6D-F90A903929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2318" y="906877"/>
            <a:ext cx="5630778" cy="4819659"/>
          </a:xfrm>
          <a:custGeom>
            <a:avLst/>
            <a:gdLst>
              <a:gd name="connsiteX0" fmla="*/ 0 w 5630778"/>
              <a:gd name="connsiteY0" fmla="*/ 0 h 4819659"/>
              <a:gd name="connsiteX1" fmla="*/ 5630778 w 5630778"/>
              <a:gd name="connsiteY1" fmla="*/ 0 h 4819659"/>
              <a:gd name="connsiteX2" fmla="*/ 5630778 w 5630778"/>
              <a:gd name="connsiteY2" fmla="*/ 4819659 h 4819659"/>
              <a:gd name="connsiteX3" fmla="*/ 0 w 5630778"/>
              <a:gd name="connsiteY3" fmla="*/ 4819659 h 481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0778" h="4819659">
                <a:moveTo>
                  <a:pt x="0" y="0"/>
                </a:moveTo>
                <a:lnTo>
                  <a:pt x="5630778" y="0"/>
                </a:lnTo>
                <a:lnTo>
                  <a:pt x="5630778" y="4819659"/>
                </a:lnTo>
                <a:lnTo>
                  <a:pt x="0" y="48196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24531A2-F29B-4967-8BEB-402BDC66C0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86274" y="0"/>
            <a:ext cx="3705726" cy="6858000"/>
          </a:xfrm>
          <a:custGeom>
            <a:avLst/>
            <a:gdLst>
              <a:gd name="connsiteX0" fmla="*/ 0 w 3705726"/>
              <a:gd name="connsiteY0" fmla="*/ 0 h 6858000"/>
              <a:gd name="connsiteX1" fmla="*/ 3705726 w 3705726"/>
              <a:gd name="connsiteY1" fmla="*/ 0 h 6858000"/>
              <a:gd name="connsiteX2" fmla="*/ 3705726 w 3705726"/>
              <a:gd name="connsiteY2" fmla="*/ 6858000 h 6858000"/>
              <a:gd name="connsiteX3" fmla="*/ 0 w 370572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5726" h="6858000">
                <a:moveTo>
                  <a:pt x="0" y="0"/>
                </a:moveTo>
                <a:lnTo>
                  <a:pt x="3705726" y="0"/>
                </a:lnTo>
                <a:lnTo>
                  <a:pt x="370572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1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B10C-908D-4A76-A9EB-7E0017BE8837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F9FA-9641-404C-A09A-E9C1D701D5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48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B10C-908D-4A76-A9EB-7E0017BE8837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F9FA-9641-404C-A09A-E9C1D701D5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98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B10C-908D-4A76-A9EB-7E0017BE8837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F9FA-9641-404C-A09A-E9C1D701D5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51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B10C-908D-4A76-A9EB-7E0017BE8837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F9FA-9641-404C-A09A-E9C1D701D5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75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B10C-908D-4A76-A9EB-7E0017BE8837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F9FA-9641-404C-A09A-E9C1D701D5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6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B10C-908D-4A76-A9EB-7E0017BE8837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F9FA-9641-404C-A09A-E9C1D701D5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59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B10C-908D-4A76-A9EB-7E0017BE8837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F9FA-9641-404C-A09A-E9C1D701D5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00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B10C-908D-4A76-A9EB-7E0017BE8837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F9FA-9641-404C-A09A-E9C1D701D5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48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B10C-908D-4A76-A9EB-7E0017BE8837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2F9FA-9641-404C-A09A-E9C1D701D5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54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Experimentální studie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216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1801AEE6-5CBA-48D8-A081-1368EAD00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Interní validita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35D09A26-1807-4B59-ABF4-4FE4F7802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670050"/>
            <a:ext cx="8424863" cy="4343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600" dirty="0"/>
              <a:t>U dobrých experimentů vysoká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altLang="cs-CZ" sz="2300" dirty="0"/>
              <a:t>Zde – míra do které způsobuje systematickou změnu pouze nezávislá proměnná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altLang="cs-CZ" sz="2300" dirty="0"/>
              <a:t>Celkově je to přednost experimentů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altLang="cs-CZ" sz="2300" dirty="0"/>
              <a:t>Příčina předchází důsledku (X je před Y) + „očištění“ zkoumaného efektu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altLang="cs-CZ" sz="26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600" dirty="0"/>
              <a:t>Ale také není dokonalá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altLang="cs-CZ" sz="2300" dirty="0"/>
              <a:t>A je nutné dát si pozor – co ji ohrožuje?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altLang="cs-CZ" sz="2600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cs-CZ" altLang="cs-CZ" sz="23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73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1801AEE6-5CBA-48D8-A081-1368EAD00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Interní validita – hrozby a co s tím…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35D09A26-1807-4B59-ABF4-4FE4F7802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670050"/>
            <a:ext cx="8424863" cy="43434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altLang="cs-CZ" sz="2700" dirty="0"/>
              <a:t>Délka trvání studie – možnost vlivu dalších proměnných</a:t>
            </a:r>
          </a:p>
          <a:p>
            <a:pPr lvl="1">
              <a:defRPr/>
            </a:pPr>
            <a:r>
              <a:rPr lang="cs-CZ" altLang="cs-CZ" sz="2300" dirty="0"/>
              <a:t>Omezení a kontrola</a:t>
            </a:r>
          </a:p>
          <a:p>
            <a:pPr>
              <a:defRPr/>
            </a:pPr>
            <a:r>
              <a:rPr lang="cs-CZ" altLang="cs-CZ" sz="2700" dirty="0"/>
              <a:t>Historie (události) a zrání</a:t>
            </a:r>
          </a:p>
          <a:p>
            <a:pPr lvl="1">
              <a:defRPr/>
            </a:pPr>
            <a:r>
              <a:rPr lang="cs-CZ" sz="2000" dirty="0" err="1"/>
              <a:t>Random</a:t>
            </a:r>
            <a:r>
              <a:rPr lang="cs-CZ" sz="2000" dirty="0"/>
              <a:t> </a:t>
            </a:r>
            <a:r>
              <a:rPr lang="cs-CZ" sz="2000" dirty="0" err="1"/>
              <a:t>selection</a:t>
            </a:r>
            <a:r>
              <a:rPr lang="cs-CZ" sz="2000" dirty="0"/>
              <a:t>, </a:t>
            </a:r>
            <a:r>
              <a:rPr lang="cs-CZ" sz="2000" dirty="0" err="1"/>
              <a:t>random</a:t>
            </a:r>
            <a:r>
              <a:rPr lang="cs-CZ" sz="2000" dirty="0"/>
              <a:t> </a:t>
            </a:r>
            <a:r>
              <a:rPr lang="cs-CZ" sz="2000" dirty="0" err="1"/>
              <a:t>assignment</a:t>
            </a:r>
            <a:r>
              <a:rPr lang="cs-CZ" sz="2000" dirty="0"/>
              <a:t>, </a:t>
            </a:r>
            <a:r>
              <a:rPr lang="cs-CZ" sz="2000" dirty="0" err="1"/>
              <a:t>matching</a:t>
            </a:r>
            <a:r>
              <a:rPr lang="cs-CZ" sz="2000" dirty="0"/>
              <a:t>, </a:t>
            </a:r>
            <a:r>
              <a:rPr lang="cs-CZ" sz="2000" dirty="0" err="1"/>
              <a:t>randomization</a:t>
            </a:r>
            <a:endParaRPr lang="cs-CZ" sz="2000" dirty="0"/>
          </a:p>
          <a:p>
            <a:pPr>
              <a:defRPr/>
            </a:pPr>
            <a:endParaRPr lang="cs-CZ" altLang="cs-CZ" sz="2700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cs-CZ" altLang="cs-CZ" sz="23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02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1801AEE6-5CBA-48D8-A081-1368EAD00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Interní validita – hrozby a co s tím…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35D09A26-1807-4B59-ABF4-4FE4F7802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670050"/>
            <a:ext cx="8424863" cy="4343400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cs-CZ" altLang="cs-CZ" sz="2700" dirty="0"/>
              <a:t>Účinek opakovaného testování (větší citlivost vůči testu)</a:t>
            </a:r>
          </a:p>
          <a:p>
            <a:pPr lvl="1">
              <a:defRPr/>
            </a:pPr>
            <a:r>
              <a:rPr lang="cs-CZ" altLang="cs-CZ" dirty="0" err="1">
                <a:cs typeface="Times New Roman" panose="02020603050405020304" pitchFamily="18" charset="0"/>
              </a:rPr>
              <a:t>Pretesty</a:t>
            </a:r>
            <a:r>
              <a:rPr lang="cs-CZ" altLang="cs-CZ" dirty="0">
                <a:cs typeface="Times New Roman" panose="02020603050405020304" pitchFamily="18" charset="0"/>
              </a:rPr>
              <a:t>  - vliv na Y (stejná otázka ve znalostním testu) – zvážit</a:t>
            </a:r>
          </a:p>
          <a:p>
            <a:pPr lvl="1">
              <a:defRPr/>
            </a:pPr>
            <a:r>
              <a:rPr lang="cs-CZ" altLang="cs-CZ" sz="2300" dirty="0" err="1"/>
              <a:t>Between</a:t>
            </a:r>
            <a:r>
              <a:rPr lang="cs-CZ" altLang="cs-CZ" sz="2300" dirty="0"/>
              <a:t> </a:t>
            </a:r>
            <a:r>
              <a:rPr lang="cs-CZ" altLang="cs-CZ" sz="2300" dirty="0" err="1"/>
              <a:t>subject</a:t>
            </a:r>
            <a:r>
              <a:rPr lang="cs-CZ" altLang="cs-CZ" sz="2300" dirty="0"/>
              <a:t> a kontrolní skupina</a:t>
            </a:r>
          </a:p>
          <a:p>
            <a:pPr lvl="1">
              <a:defRPr/>
            </a:pPr>
            <a:r>
              <a:rPr lang="cs-CZ" altLang="cs-CZ" dirty="0"/>
              <a:t>Byl odhalen cíl studie?</a:t>
            </a:r>
            <a:endParaRPr lang="cs-CZ" altLang="cs-CZ" sz="2300" dirty="0"/>
          </a:p>
          <a:p>
            <a:pPr>
              <a:defRPr/>
            </a:pPr>
            <a:r>
              <a:rPr lang="cs-CZ" altLang="cs-CZ" sz="2700" dirty="0"/>
              <a:t>Krok zpět k dřívějšímu stavu (regrese u extrémních </a:t>
            </a:r>
            <a:r>
              <a:rPr lang="cs-CZ" altLang="cs-CZ" sz="2700" dirty="0" err="1"/>
              <a:t>skorů</a:t>
            </a:r>
            <a:r>
              <a:rPr lang="cs-CZ" altLang="cs-CZ" sz="2700" dirty="0"/>
              <a:t>)</a:t>
            </a:r>
          </a:p>
          <a:p>
            <a:pPr lvl="1">
              <a:defRPr/>
            </a:pPr>
            <a:r>
              <a:rPr lang="cs-CZ" altLang="cs-CZ" sz="2300" dirty="0"/>
              <a:t>Randomizace, lze je vyloučit</a:t>
            </a:r>
          </a:p>
          <a:p>
            <a:pPr>
              <a:defRPr/>
            </a:pPr>
            <a:r>
              <a:rPr lang="cs-CZ" altLang="cs-CZ" sz="2700" dirty="0"/>
              <a:t>Podoba a změna měřícího nástroje </a:t>
            </a:r>
          </a:p>
          <a:p>
            <a:pPr lvl="1">
              <a:defRPr/>
            </a:pPr>
            <a:r>
              <a:rPr lang="cs-CZ" altLang="cs-CZ" sz="2000" dirty="0"/>
              <a:t>Podnětový materiál (funguje?) </a:t>
            </a:r>
            <a:endParaRPr lang="cs-CZ" altLang="cs-CZ" sz="1900" dirty="0"/>
          </a:p>
          <a:p>
            <a:pPr>
              <a:defRPr/>
            </a:pPr>
            <a:r>
              <a:rPr lang="cs-CZ" altLang="cs-CZ" sz="2700" dirty="0">
                <a:cs typeface="Times New Roman" panose="02020603050405020304" pitchFamily="18" charset="0"/>
              </a:rPr>
              <a:t>Výběr do skupin</a:t>
            </a:r>
          </a:p>
          <a:p>
            <a:pPr lvl="1">
              <a:defRPr/>
            </a:pPr>
            <a:r>
              <a:rPr lang="cs-CZ" sz="2000" dirty="0" err="1"/>
              <a:t>Random</a:t>
            </a:r>
            <a:r>
              <a:rPr lang="cs-CZ" sz="2000" dirty="0"/>
              <a:t> </a:t>
            </a:r>
            <a:r>
              <a:rPr lang="cs-CZ" sz="2000" dirty="0" err="1"/>
              <a:t>selection</a:t>
            </a:r>
            <a:r>
              <a:rPr lang="cs-CZ" sz="2000" dirty="0"/>
              <a:t>, </a:t>
            </a:r>
            <a:r>
              <a:rPr lang="cs-CZ" sz="2000" dirty="0" err="1"/>
              <a:t>random</a:t>
            </a:r>
            <a:r>
              <a:rPr lang="cs-CZ" sz="2000" dirty="0"/>
              <a:t> </a:t>
            </a:r>
            <a:r>
              <a:rPr lang="cs-CZ" sz="2000" dirty="0" err="1"/>
              <a:t>assignment</a:t>
            </a:r>
            <a:endParaRPr lang="cs-CZ" altLang="cs-CZ" sz="23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2700" dirty="0">
                <a:cs typeface="Times New Roman" panose="02020603050405020304" pitchFamily="18" charset="0"/>
              </a:rPr>
              <a:t>Odstoupení ze studie</a:t>
            </a:r>
          </a:p>
          <a:p>
            <a:pPr lvl="1">
              <a:defRPr/>
            </a:pPr>
            <a:r>
              <a:rPr lang="cs-CZ" sz="2000" dirty="0" err="1"/>
              <a:t>matching</a:t>
            </a:r>
            <a:r>
              <a:rPr lang="cs-CZ" sz="2000" dirty="0"/>
              <a:t> i při odstoupení</a:t>
            </a:r>
            <a:endParaRPr lang="cs-CZ" altLang="cs-CZ" sz="2300" dirty="0"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cs-CZ" altLang="cs-CZ" sz="23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00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1801AEE6-5CBA-48D8-A081-1368EAD00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Interní validita – hrozby a co s tím…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35D09A26-1807-4B59-ABF4-4FE4F7802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670050"/>
            <a:ext cx="8424863" cy="43434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altLang="cs-CZ" sz="2700" dirty="0">
                <a:cs typeface="Times New Roman" panose="02020603050405020304" pitchFamily="18" charset="0"/>
              </a:rPr>
              <a:t>Respondenti: sociální žádoucnost, </a:t>
            </a:r>
            <a:r>
              <a:rPr lang="cs-CZ" altLang="cs-CZ" sz="2700" dirty="0" err="1">
                <a:cs typeface="Times New Roman" panose="02020603050405020304" pitchFamily="18" charset="0"/>
              </a:rPr>
              <a:t>bias</a:t>
            </a:r>
            <a:r>
              <a:rPr lang="cs-CZ" altLang="cs-CZ" sz="2700" dirty="0">
                <a:cs typeface="Times New Roman" panose="02020603050405020304" pitchFamily="18" charset="0"/>
              </a:rPr>
              <a:t>, pomáhání </a:t>
            </a:r>
            <a:r>
              <a:rPr lang="cs-CZ" altLang="cs-CZ" sz="2700" dirty="0" err="1">
                <a:cs typeface="Times New Roman" panose="02020603050405020304" pitchFamily="18" charset="0"/>
              </a:rPr>
              <a:t>atd</a:t>
            </a:r>
            <a:endParaRPr lang="cs-CZ" altLang="cs-CZ" sz="27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2700" dirty="0">
                <a:cs typeface="Times New Roman" panose="02020603050405020304" pitchFamily="18" charset="0"/>
              </a:rPr>
              <a:t>Výzkumníci – </a:t>
            </a:r>
            <a:r>
              <a:rPr lang="cs-CZ" altLang="cs-CZ" sz="2700" dirty="0" err="1">
                <a:cs typeface="Times New Roman" panose="02020603050405020304" pitchFamily="18" charset="0"/>
              </a:rPr>
              <a:t>experimenter</a:t>
            </a:r>
            <a:r>
              <a:rPr lang="cs-CZ" altLang="cs-CZ" sz="2700" dirty="0">
                <a:cs typeface="Times New Roman" panose="02020603050405020304" pitchFamily="18" charset="0"/>
              </a:rPr>
              <a:t> </a:t>
            </a:r>
            <a:r>
              <a:rPr lang="cs-CZ" altLang="cs-CZ" sz="2700" dirty="0" err="1">
                <a:cs typeface="Times New Roman" panose="02020603050405020304" pitchFamily="18" charset="0"/>
              </a:rPr>
              <a:t>bias</a:t>
            </a:r>
            <a:r>
              <a:rPr lang="cs-CZ" altLang="cs-CZ" sz="2700" dirty="0"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endParaRPr lang="cs-CZ" altLang="cs-CZ" sz="27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2700" dirty="0">
                <a:cs typeface="Times New Roman" panose="02020603050405020304" pitchFamily="18" charset="0"/>
              </a:rPr>
              <a:t>Blind a double blind study</a:t>
            </a:r>
          </a:p>
          <a:p>
            <a:pPr lvl="1">
              <a:defRPr/>
            </a:pPr>
            <a:r>
              <a:rPr lang="cs-CZ" altLang="cs-CZ" sz="2300" dirty="0">
                <a:cs typeface="Times New Roman" panose="02020603050405020304" pitchFamily="18" charset="0"/>
              </a:rPr>
              <a:t>Double – experimentátor neví, o kterou skupinu jde</a:t>
            </a:r>
          </a:p>
          <a:p>
            <a:pPr lvl="1">
              <a:defRPr/>
            </a:pPr>
            <a:r>
              <a:rPr lang="cs-CZ" altLang="cs-CZ" sz="2300" dirty="0">
                <a:cs typeface="Times New Roman" panose="02020603050405020304" pitchFamily="18" charset="0"/>
              </a:rPr>
              <a:t>Např. i při data management (čištění dat pro celý vzorek)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cs-CZ" altLang="cs-CZ" sz="23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461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38E108-3F2E-4417-84B7-2A1920E3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Validita: konstrukty a měření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FF4DDE-B2FB-4749-983D-DC887353E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Konstruktová</a:t>
            </a:r>
            <a:r>
              <a:rPr lang="cs-CZ" dirty="0"/>
              <a:t> validita: Reprezentuje měření daný konstrukt?</a:t>
            </a:r>
          </a:p>
          <a:p>
            <a:pPr lvl="1"/>
            <a:r>
              <a:rPr lang="cs-CZ" dirty="0"/>
              <a:t>Konstrukt – zachycen pomocí konkrétního(ch) měření (indikátorů)</a:t>
            </a:r>
          </a:p>
          <a:p>
            <a:pPr lvl="1"/>
            <a:r>
              <a:rPr lang="cs-CZ" dirty="0"/>
              <a:t>Operacionalizace!</a:t>
            </a:r>
          </a:p>
          <a:p>
            <a:endParaRPr lang="cs-CZ" dirty="0"/>
          </a:p>
          <a:p>
            <a:r>
              <a:rPr lang="cs-CZ" dirty="0"/>
              <a:t>Obsahová validita: jak moc pokrývá měření celý jev? </a:t>
            </a:r>
          </a:p>
          <a:p>
            <a:pPr lvl="1"/>
            <a:r>
              <a:rPr lang="cs-CZ" dirty="0"/>
              <a:t>např. všechny dimenze?</a:t>
            </a:r>
          </a:p>
          <a:p>
            <a:endParaRPr lang="cs-CZ" dirty="0"/>
          </a:p>
          <a:p>
            <a:r>
              <a:rPr lang="cs-CZ" dirty="0"/>
              <a:t>Face validity (zjevná validita): subjektivní zhodnocení, nakolik měření odpovídá jevu</a:t>
            </a:r>
          </a:p>
          <a:p>
            <a:endParaRPr lang="cs-CZ" dirty="0"/>
          </a:p>
          <a:p>
            <a:r>
              <a:rPr lang="cs-CZ" dirty="0"/>
              <a:t>Co s tím: výběr měření, kognitivní testování, pilotáže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0931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0E9684CB-38C7-4C15-B662-1D7AF2568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225" y="47625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/>
              <a:t>Externí validita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D2D1B3B6-C77F-4A7D-B682-0888F73F20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1225" y="1844675"/>
            <a:ext cx="8208963" cy="39830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400" dirty="0"/>
              <a:t>Jak moc lze naše zjištění zobecnit?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400" dirty="0"/>
              <a:t>Bývá omezená – ne nutně!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altLang="cs-CZ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400" dirty="0"/>
              <a:t>Se zvyšující se externí validitou často klesá interní</a:t>
            </a:r>
          </a:p>
          <a:p>
            <a:pPr lvl="1">
              <a:defRPr/>
            </a:pPr>
            <a:r>
              <a:rPr lang="cs-CZ" altLang="cs-CZ" sz="2000" dirty="0"/>
              <a:t>V něčem jsou ale i velmi podobné, např. hrozby validity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altLang="cs-CZ" sz="24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882429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0E9684CB-38C7-4C15-B662-1D7AF2568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225" y="476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„</a:t>
            </a:r>
            <a:r>
              <a:rPr lang="cs-CZ" altLang="cs-CZ" dirty="0" err="1"/>
              <a:t>Population</a:t>
            </a:r>
            <a:r>
              <a:rPr lang="cs-CZ" altLang="cs-CZ" dirty="0"/>
              <a:t> validity“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D2D1B3B6-C77F-4A7D-B682-0888F73F20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1225" y="1844675"/>
            <a:ext cx="8208963" cy="398303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400" dirty="0"/>
              <a:t>Populace?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altLang="cs-CZ" sz="2000" dirty="0"/>
              <a:t>nejprostudovanějšími subjekty jsou „studenti a laboratorní myši“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altLang="cs-CZ" sz="2000" dirty="0"/>
              <a:t>WEIRD (Western, </a:t>
            </a:r>
            <a:r>
              <a:rPr lang="cs-CZ" altLang="cs-CZ" sz="2000" dirty="0" err="1"/>
              <a:t>Educated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Industrialized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Rich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Democratic</a:t>
            </a:r>
            <a:r>
              <a:rPr lang="cs-CZ" altLang="cs-CZ" sz="2000" dirty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400" dirty="0"/>
              <a:t>Prostředí?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altLang="cs-CZ" sz="2000" dirty="0"/>
              <a:t>Nízká ekologická validita: kritika „laboratorního“ prostředí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400" dirty="0"/>
              <a:t>Čas?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altLang="cs-CZ" sz="2000" dirty="0"/>
              <a:t>Výsledky experimentů ze 70. let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altLang="cs-CZ" sz="2000" dirty="0" err="1"/>
              <a:t>Temporal</a:t>
            </a:r>
            <a:r>
              <a:rPr lang="cs-CZ" altLang="cs-CZ" sz="2000" dirty="0"/>
              <a:t> validity a zkoumání médií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400" dirty="0"/>
              <a:t>Další problémy: Efekty testování, </a:t>
            </a:r>
            <a:r>
              <a:rPr lang="cs-CZ" altLang="cs-CZ" sz="2400" dirty="0" err="1"/>
              <a:t>Hawthorne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effect</a:t>
            </a:r>
            <a:r>
              <a:rPr lang="cs-CZ" altLang="cs-CZ" sz="2400" dirty="0"/>
              <a:t> </a:t>
            </a:r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Řešení:</a:t>
            </a:r>
          </a:p>
          <a:p>
            <a:pPr lvl="1">
              <a:defRPr/>
            </a:pPr>
            <a:r>
              <a:rPr lang="cs-CZ" altLang="cs-CZ" sz="2000" dirty="0"/>
              <a:t>Pravděpodobnostní </a:t>
            </a:r>
            <a:r>
              <a:rPr lang="cs-CZ" altLang="cs-CZ" sz="2000" dirty="0" err="1"/>
              <a:t>sampling</a:t>
            </a:r>
            <a:endParaRPr lang="cs-CZ" altLang="cs-CZ" sz="2000" dirty="0"/>
          </a:p>
          <a:p>
            <a:pPr lvl="1">
              <a:defRPr/>
            </a:pPr>
            <a:r>
              <a:rPr lang="cs-CZ" altLang="cs-CZ" sz="2000" dirty="0"/>
              <a:t>Replikace</a:t>
            </a:r>
          </a:p>
          <a:p>
            <a:pPr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118278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6BB8B-06B0-4068-A48A-446B1013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Ecological</a:t>
            </a:r>
            <a:r>
              <a:rPr lang="cs-CZ" dirty="0"/>
              <a:t> validity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B42A43-3255-40CD-B81F-C945AEC34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Odchylky od „normálního prostředí“</a:t>
            </a:r>
          </a:p>
          <a:p>
            <a:pPr lvl="1"/>
            <a:r>
              <a:rPr lang="cs-CZ" dirty="0"/>
              <a:t>Např. Chování na </a:t>
            </a:r>
            <a:r>
              <a:rPr lang="cs-CZ" dirty="0" err="1"/>
              <a:t>smartphonu</a:t>
            </a:r>
            <a:r>
              <a:rPr lang="cs-CZ" dirty="0"/>
              <a:t> vs. při testování</a:t>
            </a:r>
          </a:p>
          <a:p>
            <a:pPr lvl="1"/>
            <a:endParaRPr lang="cs-CZ" dirty="0"/>
          </a:p>
          <a:p>
            <a:r>
              <a:rPr lang="cs-CZ" dirty="0"/>
              <a:t>Řešení: </a:t>
            </a:r>
          </a:p>
          <a:p>
            <a:pPr lvl="1"/>
            <a:r>
              <a:rPr lang="cs-CZ" dirty="0" err="1"/>
              <a:t>Field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  <a:p>
            <a:pPr lvl="1"/>
            <a:r>
              <a:rPr lang="cs-CZ" dirty="0"/>
              <a:t>Cílené snížení interní validity ke zvýšení ekologické </a:t>
            </a:r>
          </a:p>
        </p:txBody>
      </p:sp>
    </p:spTree>
    <p:extLst>
      <p:ext uri="{BB962C8B-B14F-4D97-AF65-F5344CB8AC3E}">
        <p14:creationId xmlns:p14="http://schemas.microsoft.com/office/powerpoint/2010/main" val="3299899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554DFA0-D263-47B5-A13D-D39F16065A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Proměnné měřené ve výzkumu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AC19406-9F52-46B5-8728-2FEE1D969B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462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7BA88-2A46-4772-AB64-1F7E14DFE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Nezávislá proměnná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B5529A-C791-4DC9-80AD-076D48B7F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Manipulovaná, faktor</a:t>
            </a:r>
          </a:p>
          <a:p>
            <a:r>
              <a:rPr lang="cs-CZ" dirty="0"/>
              <a:t>Má více podmínek/hodnot</a:t>
            </a:r>
          </a:p>
          <a:p>
            <a:endParaRPr lang="cs-CZ" dirty="0"/>
          </a:p>
          <a:p>
            <a:r>
              <a:rPr lang="cs-CZ" dirty="0"/>
              <a:t>Jak může vypadat?</a:t>
            </a:r>
          </a:p>
          <a:p>
            <a:r>
              <a:rPr lang="cs-CZ" i="1" dirty="0"/>
              <a:t>„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range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factors</a:t>
            </a:r>
            <a:r>
              <a:rPr lang="cs-CZ" i="1" dirty="0"/>
              <a:t> </a:t>
            </a:r>
            <a:r>
              <a:rPr lang="cs-CZ" i="1" dirty="0" err="1"/>
              <a:t>that</a:t>
            </a:r>
            <a:r>
              <a:rPr lang="cs-CZ" i="1" dirty="0"/>
              <a:t> </a:t>
            </a:r>
            <a:r>
              <a:rPr lang="cs-CZ" i="1" dirty="0" err="1"/>
              <a:t>can</a:t>
            </a:r>
            <a:r>
              <a:rPr lang="cs-CZ" i="1" dirty="0"/>
              <a:t> </a:t>
            </a:r>
            <a:r>
              <a:rPr lang="cs-CZ" i="1" dirty="0" err="1"/>
              <a:t>be</a:t>
            </a:r>
            <a:r>
              <a:rPr lang="cs-CZ" i="1" dirty="0"/>
              <a:t> </a:t>
            </a:r>
            <a:r>
              <a:rPr lang="cs-CZ" i="1" dirty="0" err="1"/>
              <a:t>used</a:t>
            </a:r>
            <a:r>
              <a:rPr lang="cs-CZ" i="1" dirty="0"/>
              <a:t> as </a:t>
            </a:r>
            <a:r>
              <a:rPr lang="cs-CZ" i="1" dirty="0" err="1"/>
              <a:t>manipulated</a:t>
            </a:r>
            <a:r>
              <a:rPr lang="cs-CZ" i="1" dirty="0"/>
              <a:t> independent </a:t>
            </a:r>
            <a:r>
              <a:rPr lang="cs-CZ" i="1" dirty="0" err="1"/>
              <a:t>variables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limited </a:t>
            </a:r>
            <a:r>
              <a:rPr lang="cs-CZ" i="1" dirty="0" err="1"/>
              <a:t>only</a:t>
            </a:r>
            <a:r>
              <a:rPr lang="cs-CZ" i="1" dirty="0"/>
              <a:t> by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creative</a:t>
            </a:r>
            <a:r>
              <a:rPr lang="cs-CZ" i="1" dirty="0"/>
              <a:t> </a:t>
            </a:r>
            <a:r>
              <a:rPr lang="cs-CZ" i="1" dirty="0" err="1"/>
              <a:t>thinking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researcher</a:t>
            </a:r>
            <a:r>
              <a:rPr lang="cs-CZ" i="1" dirty="0"/>
              <a:t>“</a:t>
            </a:r>
            <a:r>
              <a:rPr lang="cs-CZ" dirty="0"/>
              <a:t> (</a:t>
            </a:r>
            <a:r>
              <a:rPr lang="cs-CZ" dirty="0" err="1"/>
              <a:t>Goodwin</a:t>
            </a:r>
            <a:r>
              <a:rPr lang="cs-CZ" dirty="0"/>
              <a:t> &amp; </a:t>
            </a:r>
            <a:r>
              <a:rPr lang="cs-CZ" dirty="0" err="1"/>
              <a:t>Goodwin</a:t>
            </a:r>
            <a:r>
              <a:rPr lang="cs-CZ" dirty="0"/>
              <a:t>, p. 132)</a:t>
            </a:r>
          </a:p>
        </p:txBody>
      </p:sp>
    </p:spTree>
    <p:extLst>
      <p:ext uri="{BB962C8B-B14F-4D97-AF65-F5344CB8AC3E}">
        <p14:creationId xmlns:p14="http://schemas.microsoft.com/office/powerpoint/2010/main" val="148176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EF2250-FD93-463D-BA46-4D8267443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0A1FFB-C36C-4CCE-9988-5F0E1CE35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experiment?</a:t>
            </a:r>
          </a:p>
          <a:p>
            <a:pPr lvl="1"/>
            <a:r>
              <a:rPr lang="cs-CZ" dirty="0" err="1"/>
              <a:t>Kvaziexperiment</a:t>
            </a:r>
            <a:r>
              <a:rPr lang="cs-CZ" dirty="0"/>
              <a:t> a ex post facto?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Within</a:t>
            </a:r>
            <a:r>
              <a:rPr lang="cs-CZ" dirty="0"/>
              <a:t>/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subject</a:t>
            </a:r>
            <a:r>
              <a:rPr lang="cs-CZ" dirty="0"/>
              <a:t> design</a:t>
            </a:r>
          </a:p>
          <a:p>
            <a:pPr lvl="1"/>
            <a:r>
              <a:rPr lang="cs-CZ" dirty="0"/>
              <a:t>A kombinace</a:t>
            </a:r>
          </a:p>
          <a:p>
            <a:pPr lvl="1"/>
            <a:endParaRPr lang="cs-CZ" dirty="0"/>
          </a:p>
          <a:p>
            <a:r>
              <a:rPr lang="cs-CZ" dirty="0"/>
              <a:t>A 2x3 design?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7077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7BA88-2A46-4772-AB64-1F7E14DFE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Nezávislá proměnná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B5529A-C791-4DC9-80AD-076D48B7F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Situational</a:t>
            </a:r>
            <a:r>
              <a:rPr lang="cs-CZ" dirty="0"/>
              <a:t> – manipulujeme se situací/kontextem</a:t>
            </a:r>
          </a:p>
          <a:p>
            <a:pPr lvl="1"/>
            <a:r>
              <a:rPr lang="cs-CZ" dirty="0" err="1"/>
              <a:t>Bystander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pPr lvl="1"/>
            <a:r>
              <a:rPr lang="cs-CZ" dirty="0"/>
              <a:t>typy médií zobrazující informace</a:t>
            </a:r>
          </a:p>
          <a:p>
            <a:r>
              <a:rPr lang="cs-CZ" dirty="0" err="1"/>
              <a:t>Task</a:t>
            </a:r>
            <a:r>
              <a:rPr lang="cs-CZ" dirty="0"/>
              <a:t> – zapojení do specifické aktivity</a:t>
            </a:r>
          </a:p>
          <a:p>
            <a:pPr lvl="1"/>
            <a:r>
              <a:rPr lang="cs-CZ" dirty="0"/>
              <a:t>Zapojení do kurzu o digitální gramotnosti</a:t>
            </a:r>
          </a:p>
          <a:p>
            <a:r>
              <a:rPr lang="cs-CZ" dirty="0" err="1"/>
              <a:t>Instructional</a:t>
            </a:r>
            <a:r>
              <a:rPr lang="cs-CZ" dirty="0"/>
              <a:t> – liší se instrukce k danému </a:t>
            </a:r>
            <a:r>
              <a:rPr lang="cs-CZ" dirty="0" err="1"/>
              <a:t>tasku</a:t>
            </a:r>
            <a:endParaRPr lang="cs-CZ" dirty="0"/>
          </a:p>
          <a:p>
            <a:pPr lvl="1"/>
            <a:r>
              <a:rPr lang="cs-CZ" dirty="0"/>
              <a:t>Zapojení do kurzu o digitální gramotnosti – aktivní </a:t>
            </a:r>
            <a:r>
              <a:rPr lang="cs-CZ" dirty="0" err="1"/>
              <a:t>vs</a:t>
            </a:r>
            <a:r>
              <a:rPr lang="cs-CZ" dirty="0"/>
              <a:t> pasivní účast</a:t>
            </a:r>
          </a:p>
          <a:p>
            <a:pPr lvl="1"/>
            <a:endParaRPr lang="cs-CZ" dirty="0"/>
          </a:p>
          <a:p>
            <a:r>
              <a:rPr lang="cs-CZ" dirty="0"/>
              <a:t>Nezapomeňme na kontrolní skupiny!</a:t>
            </a:r>
          </a:p>
          <a:p>
            <a:endParaRPr lang="cs-CZ" dirty="0"/>
          </a:p>
          <a:p>
            <a:r>
              <a:rPr lang="cs-CZ" dirty="0"/>
              <a:t>Manipulované subjektivní proměnné – problematické</a:t>
            </a:r>
          </a:p>
          <a:p>
            <a:pPr lvl="1"/>
            <a:r>
              <a:rPr lang="cs-CZ" dirty="0"/>
              <a:t>Např. vyvolání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empathy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3487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7BA88-2A46-4772-AB64-1F7E14DFE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Nezávislá proměnná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B5529A-C791-4DC9-80AD-076D48B7F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subject</a:t>
            </a:r>
            <a:r>
              <a:rPr lang="cs-CZ" dirty="0"/>
              <a:t> </a:t>
            </a:r>
            <a:r>
              <a:rPr lang="cs-CZ" dirty="0" err="1"/>
              <a:t>variables</a:t>
            </a:r>
            <a:r>
              <a:rPr lang="cs-CZ" dirty="0"/>
              <a:t> – ex post facto výzkumy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712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7BA88-2A46-4772-AB64-1F7E14DFE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Nezávislá proměnná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B5529A-C791-4DC9-80AD-076D48B7F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Podnětové materiály</a:t>
            </a:r>
          </a:p>
          <a:p>
            <a:r>
              <a:rPr lang="cs-CZ" dirty="0"/>
              <a:t>Převzaté či nově vyvinuté pro výzkum</a:t>
            </a:r>
          </a:p>
          <a:p>
            <a:r>
              <a:rPr lang="cs-CZ" dirty="0"/>
              <a:t>Nutné otestovat!!!</a:t>
            </a:r>
          </a:p>
          <a:p>
            <a:pPr lvl="1"/>
            <a:r>
              <a:rPr lang="cs-CZ" dirty="0"/>
              <a:t>Otázky validity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9129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7BA88-2A46-4772-AB64-1F7E14DFE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Nezávislá proměnná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B5529A-C791-4DC9-80AD-076D48B7F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1) Volba měření </a:t>
            </a:r>
          </a:p>
          <a:p>
            <a:pPr lvl="1"/>
            <a:r>
              <a:rPr lang="cs-CZ" dirty="0"/>
              <a:t>Předchozí důkazy o validitě?</a:t>
            </a:r>
          </a:p>
          <a:p>
            <a:pPr lvl="1"/>
            <a:r>
              <a:rPr lang="cs-CZ" dirty="0"/>
              <a:t>Face, </a:t>
            </a:r>
            <a:r>
              <a:rPr lang="cs-CZ" dirty="0" err="1"/>
              <a:t>construct</a:t>
            </a:r>
            <a:r>
              <a:rPr lang="cs-CZ" dirty="0"/>
              <a:t> a </a:t>
            </a:r>
            <a:r>
              <a:rPr lang="cs-CZ" dirty="0" err="1"/>
              <a:t>content</a:t>
            </a:r>
            <a:r>
              <a:rPr lang="cs-CZ" dirty="0"/>
              <a:t> validity?</a:t>
            </a:r>
          </a:p>
          <a:p>
            <a:endParaRPr lang="cs-CZ" dirty="0"/>
          </a:p>
          <a:p>
            <a:r>
              <a:rPr lang="cs-CZ" dirty="0"/>
              <a:t>2) Kognitivní testování</a:t>
            </a:r>
          </a:p>
          <a:p>
            <a:pPr lvl="1"/>
            <a:r>
              <a:rPr lang="cs-CZ" dirty="0"/>
              <a:t>Testujeme vnímání, chápání, funkčnost, reakce…</a:t>
            </a:r>
          </a:p>
          <a:p>
            <a:pPr lvl="1"/>
            <a:r>
              <a:rPr lang="cs-CZ" dirty="0"/>
              <a:t>S participanty ze zkoumané populace</a:t>
            </a:r>
          </a:p>
          <a:p>
            <a:endParaRPr lang="cs-CZ" dirty="0"/>
          </a:p>
          <a:p>
            <a:r>
              <a:rPr lang="cs-CZ" dirty="0"/>
              <a:t>3) Pilotáž</a:t>
            </a:r>
          </a:p>
          <a:p>
            <a:pPr lvl="1"/>
            <a:r>
              <a:rPr lang="cs-CZ" dirty="0"/>
              <a:t>Ověření měření na menším vzorku</a:t>
            </a:r>
          </a:p>
          <a:p>
            <a:pPr lvl="1"/>
            <a:r>
              <a:rPr lang="cs-CZ" dirty="0"/>
              <a:t>Zaměření na měrné charakteristiky</a:t>
            </a:r>
          </a:p>
          <a:p>
            <a:endParaRPr lang="cs-CZ" dirty="0"/>
          </a:p>
          <a:p>
            <a:r>
              <a:rPr lang="cs-CZ" dirty="0"/>
              <a:t>4) </a:t>
            </a:r>
            <a:r>
              <a:rPr lang="cs-CZ" dirty="0" err="1"/>
              <a:t>Manipulation</a:t>
            </a:r>
            <a:r>
              <a:rPr lang="cs-CZ" dirty="0"/>
              <a:t> (</a:t>
            </a:r>
            <a:r>
              <a:rPr lang="cs-CZ" dirty="0" err="1"/>
              <a:t>treatement</a:t>
            </a:r>
            <a:r>
              <a:rPr lang="cs-CZ" dirty="0"/>
              <a:t>) </a:t>
            </a:r>
            <a:r>
              <a:rPr lang="cs-CZ" dirty="0" err="1"/>
              <a:t>check</a:t>
            </a:r>
            <a:r>
              <a:rPr lang="cs-CZ" dirty="0"/>
              <a:t>!</a:t>
            </a:r>
          </a:p>
          <a:p>
            <a:pPr lvl="1"/>
            <a:r>
              <a:rPr lang="cs-CZ" dirty="0"/>
              <a:t>V rámci experimentu</a:t>
            </a:r>
          </a:p>
          <a:p>
            <a:pPr lvl="1"/>
            <a:r>
              <a:rPr lang="cs-CZ" dirty="0"/>
              <a:t>Liší se u/podle participantů podmínky podle předpokladu? </a:t>
            </a:r>
          </a:p>
          <a:p>
            <a:pPr lvl="1"/>
            <a:r>
              <a:rPr lang="cs-CZ" dirty="0"/>
              <a:t>Byla manipulace úspěšná?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0353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9D6E43-909B-4344-936C-73BD948A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Manipulation</a:t>
            </a:r>
            <a:r>
              <a:rPr lang="cs-CZ" dirty="0"/>
              <a:t> </a:t>
            </a:r>
            <a:r>
              <a:rPr lang="cs-CZ" dirty="0" err="1"/>
              <a:t>check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4A79E9-65C5-4414-9A7B-6A0BFE688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Důležitý důkaz o validitě</a:t>
            </a:r>
          </a:p>
          <a:p>
            <a:pPr lvl="1"/>
            <a:r>
              <a:rPr lang="cs-CZ" dirty="0"/>
              <a:t>Obzvláště v případě nesignifikantních výsledků</a:t>
            </a:r>
          </a:p>
          <a:p>
            <a:pPr lvl="1"/>
            <a:endParaRPr lang="cs-CZ" dirty="0"/>
          </a:p>
          <a:p>
            <a:r>
              <a:rPr lang="cs-CZ" dirty="0"/>
              <a:t>Závisí na podobě nezávislé proměnné</a:t>
            </a:r>
          </a:p>
          <a:p>
            <a:pPr lvl="1"/>
            <a:r>
              <a:rPr lang="cs-CZ" dirty="0"/>
              <a:t>Byla manipulace vůbec „přítomna“?</a:t>
            </a:r>
          </a:p>
          <a:p>
            <a:pPr lvl="2"/>
            <a:r>
              <a:rPr lang="cs-CZ" dirty="0"/>
              <a:t>Přímé dotazy („Všimli jste si loga média?“)</a:t>
            </a:r>
          </a:p>
          <a:p>
            <a:pPr lvl="1"/>
            <a:r>
              <a:rPr lang="cs-CZ" dirty="0"/>
              <a:t>Fungovala manipulace dle předpokladu?</a:t>
            </a:r>
          </a:p>
          <a:p>
            <a:pPr lvl="2"/>
            <a:r>
              <a:rPr lang="cs-CZ" dirty="0"/>
              <a:t>Měření předpokládaných rozdílů („Jak byste ohodnotili kredibilitu tohoto deníku“?)</a:t>
            </a:r>
          </a:p>
          <a:p>
            <a:pPr lvl="1"/>
            <a:endParaRPr lang="cs-CZ" dirty="0"/>
          </a:p>
          <a:p>
            <a:r>
              <a:rPr lang="cs-CZ" dirty="0"/>
              <a:t>Na základě MC se rozhodujeme o tom, jestli a nakolik byla úspěšná</a:t>
            </a:r>
          </a:p>
          <a:p>
            <a:pPr lvl="1"/>
            <a:r>
              <a:rPr lang="cs-CZ" dirty="0"/>
              <a:t>Porovnání napříč podmínkami</a:t>
            </a:r>
          </a:p>
          <a:p>
            <a:pPr lvl="1"/>
            <a:r>
              <a:rPr lang="cs-CZ" dirty="0"/>
              <a:t>Signifikantní rozdíly?</a:t>
            </a:r>
          </a:p>
          <a:p>
            <a:pPr lvl="1"/>
            <a:r>
              <a:rPr lang="cs-CZ" dirty="0"/>
              <a:t>Vždy se najde „šum“ - lze vyřadit některé respondenty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20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7BA88-2A46-4772-AB64-1F7E14DFE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Nezávislá proměnná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B5529A-C791-4DC9-80AD-076D48B7F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the treatment check, we asked the participants how they perceived the valence of</a:t>
            </a:r>
            <a:r>
              <a:rPr lang="cs-CZ" dirty="0"/>
              <a:t> </a:t>
            </a:r>
            <a:r>
              <a:rPr lang="en-US" dirty="0"/>
              <a:t>the user comments toward the article (five-point scale from 1 =very negative</a:t>
            </a:r>
            <a:r>
              <a:rPr lang="cs-CZ" dirty="0"/>
              <a:t> </a:t>
            </a:r>
            <a:r>
              <a:rPr lang="en-US" dirty="0"/>
              <a:t>to 5 =very</a:t>
            </a:r>
            <a:r>
              <a:rPr lang="cs-CZ" dirty="0"/>
              <a:t> </a:t>
            </a:r>
            <a:r>
              <a:rPr lang="en-US" dirty="0" err="1"/>
              <a:t>positive,M</a:t>
            </a:r>
            <a:r>
              <a:rPr lang="en-US" dirty="0"/>
              <a:t>= 2.65, SD = 1.22) and the extent of criticism toward the article (</a:t>
            </a:r>
            <a:r>
              <a:rPr lang="en-US" dirty="0" err="1"/>
              <a:t>e.g.,“the</a:t>
            </a:r>
            <a:r>
              <a:rPr lang="en-US" dirty="0"/>
              <a:t> user</a:t>
            </a:r>
            <a:r>
              <a:rPr lang="cs-CZ" dirty="0"/>
              <a:t> </a:t>
            </a:r>
            <a:r>
              <a:rPr lang="en-US" dirty="0"/>
              <a:t>comments criticized the credibility of the article”, 3 items,α= .89,M= 3.17, SD = 1.20)</a:t>
            </a:r>
            <a:endParaRPr lang="cs-CZ" dirty="0"/>
          </a:p>
          <a:p>
            <a:r>
              <a:rPr lang="en-US" dirty="0"/>
              <a:t>An ANOVA showed that the manipulation of the valence of the user comments was successful: Participants exposed to supportive comments perceived the comments as more</a:t>
            </a:r>
            <a:r>
              <a:rPr lang="cs-CZ" dirty="0"/>
              <a:t> </a:t>
            </a:r>
            <a:r>
              <a:rPr lang="en-US" dirty="0"/>
              <a:t>positive toward the article (M= 3.45, SD = 1.21) than participants who read the critical</a:t>
            </a:r>
            <a:r>
              <a:rPr lang="cs-CZ" dirty="0"/>
              <a:t> </a:t>
            </a:r>
            <a:r>
              <a:rPr lang="en-US" dirty="0"/>
              <a:t>comments (M= 1.95, SD = 0.66),F(1, 183) = 112.67,p&lt; .001,ηp²= .38. In addition,</a:t>
            </a:r>
            <a:r>
              <a:rPr lang="cs-CZ" dirty="0"/>
              <a:t> </a:t>
            </a:r>
            <a:r>
              <a:rPr lang="en-US" dirty="0"/>
              <a:t>readers of the critical comments perceived these comments as more critical towards</a:t>
            </a:r>
            <a:r>
              <a:rPr lang="cs-CZ" dirty="0"/>
              <a:t> </a:t>
            </a:r>
            <a:r>
              <a:rPr lang="en-US" dirty="0"/>
              <a:t>the article (M= 4.12, SD = .53) than readers of supportive comments (M= 2.01, SD =0.89),F(1, 183) = 359.89,p&lt; .001,ηp²= .66.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988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C0785-0E81-4140-A9E6-856ACE524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Vnější a další proměnné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2191A8-41AB-40BB-8D3A-8A0FF0FE5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Extraneous</a:t>
            </a:r>
            <a:endParaRPr lang="cs-CZ" dirty="0"/>
          </a:p>
          <a:p>
            <a:endParaRPr lang="cs-CZ" dirty="0"/>
          </a:p>
          <a:p>
            <a:r>
              <a:rPr lang="cs-CZ" dirty="0"/>
              <a:t>Kontrola ve vnitro/</a:t>
            </a:r>
            <a:r>
              <a:rPr lang="cs-CZ" dirty="0" err="1"/>
              <a:t>mezisubjektových</a:t>
            </a:r>
            <a:r>
              <a:rPr lang="cs-CZ" dirty="0"/>
              <a:t> designech</a:t>
            </a:r>
          </a:p>
          <a:p>
            <a:endParaRPr lang="cs-CZ" dirty="0"/>
          </a:p>
          <a:p>
            <a:r>
              <a:rPr lang="cs-CZ" dirty="0"/>
              <a:t>Měření vnějších proměnných</a:t>
            </a:r>
          </a:p>
          <a:p>
            <a:pPr lvl="1"/>
            <a:r>
              <a:rPr lang="cs-CZ" dirty="0"/>
              <a:t>Kontrola v rámci analýzy</a:t>
            </a:r>
          </a:p>
          <a:p>
            <a:pPr lvl="1"/>
            <a:endParaRPr lang="cs-CZ" dirty="0"/>
          </a:p>
          <a:p>
            <a:r>
              <a:rPr lang="cs-CZ" dirty="0"/>
              <a:t>Ad kauzalita – víme že jevy jsou způsobovány více faktory</a:t>
            </a:r>
          </a:p>
          <a:p>
            <a:r>
              <a:rPr lang="cs-CZ" dirty="0"/>
              <a:t>Často bývají další součástí analýz a zjištění</a:t>
            </a:r>
          </a:p>
          <a:p>
            <a:pPr lvl="1"/>
            <a:r>
              <a:rPr lang="cs-CZ" dirty="0"/>
              <a:t>ALE nejsou podpořeny </a:t>
            </a:r>
            <a:r>
              <a:rPr lang="cs-CZ" dirty="0" err="1"/>
              <a:t>exp</a:t>
            </a:r>
            <a:r>
              <a:rPr lang="cs-CZ" dirty="0"/>
              <a:t> designem jako takovým</a:t>
            </a:r>
          </a:p>
        </p:txBody>
      </p:sp>
    </p:spTree>
    <p:extLst>
      <p:ext uri="{BB962C8B-B14F-4D97-AF65-F5344CB8AC3E}">
        <p14:creationId xmlns:p14="http://schemas.microsoft.com/office/powerpoint/2010/main" val="2349152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A006A7-FB9C-48A6-A822-761FBC4EF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Závislá proměnná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74E4A9-A1BF-42B9-85FF-B1A2970EB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Opět různé podoby</a:t>
            </a:r>
          </a:p>
          <a:p>
            <a:pPr lvl="1"/>
            <a:r>
              <a:rPr lang="cs-CZ" dirty="0" err="1"/>
              <a:t>Self-reported</a:t>
            </a:r>
            <a:endParaRPr lang="cs-CZ" dirty="0"/>
          </a:p>
          <a:p>
            <a:pPr lvl="1"/>
            <a:r>
              <a:rPr lang="cs-CZ" dirty="0"/>
              <a:t>Pozorované chování</a:t>
            </a:r>
          </a:p>
          <a:p>
            <a:pPr lvl="1"/>
            <a:r>
              <a:rPr lang="cs-CZ" dirty="0"/>
              <a:t>Kódované jevy</a:t>
            </a:r>
          </a:p>
          <a:p>
            <a:endParaRPr lang="cs-CZ" dirty="0"/>
          </a:p>
          <a:p>
            <a:r>
              <a:rPr lang="cs-CZ" dirty="0"/>
              <a:t>Musí variovat! Opatrně na efekty podlahy a stropu</a:t>
            </a:r>
          </a:p>
          <a:p>
            <a:pPr lvl="1"/>
            <a:r>
              <a:rPr lang="cs-CZ" dirty="0"/>
              <a:t>Procedura podobná jako u NP (mimo </a:t>
            </a:r>
            <a:r>
              <a:rPr lang="cs-CZ" dirty="0" err="1"/>
              <a:t>manipulation</a:t>
            </a:r>
            <a:r>
              <a:rPr lang="cs-CZ" dirty="0"/>
              <a:t> </a:t>
            </a:r>
            <a:r>
              <a:rPr lang="cs-CZ" dirty="0" err="1"/>
              <a:t>checku</a:t>
            </a:r>
            <a:r>
              <a:rPr lang="cs-CZ" dirty="0"/>
              <a:t> :-)</a:t>
            </a:r>
          </a:p>
          <a:p>
            <a:endParaRPr lang="cs-CZ" dirty="0"/>
          </a:p>
          <a:p>
            <a:r>
              <a:rPr lang="cs-CZ" dirty="0"/>
              <a:t>Závislých proměnných může být více</a:t>
            </a:r>
          </a:p>
          <a:p>
            <a:pPr lvl="1"/>
            <a:r>
              <a:rPr lang="cs-CZ" dirty="0"/>
              <a:t>MANOVA, MANCOVA</a:t>
            </a:r>
          </a:p>
        </p:txBody>
      </p:sp>
    </p:spTree>
    <p:extLst>
      <p:ext uri="{BB962C8B-B14F-4D97-AF65-F5344CB8AC3E}">
        <p14:creationId xmlns:p14="http://schemas.microsoft.com/office/powerpoint/2010/main" val="2428039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D8439E-CEA8-4129-A721-4A15136DA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err="1"/>
              <a:t>Galbava</a:t>
            </a:r>
            <a:r>
              <a:rPr lang="cs-CZ" sz="2800" dirty="0"/>
              <a:t>, S., </a:t>
            </a:r>
            <a:r>
              <a:rPr lang="cs-CZ" sz="2800" dirty="0" err="1"/>
              <a:t>Machackova</a:t>
            </a:r>
            <a:r>
              <a:rPr lang="cs-CZ" sz="2800" dirty="0"/>
              <a:t>, H., &amp; Dedkova, L. (2021). </a:t>
            </a:r>
            <a:r>
              <a:rPr lang="cs-CZ" sz="2800" dirty="0" err="1"/>
              <a:t>Cyberostracism</a:t>
            </a:r>
            <a:r>
              <a:rPr lang="cs-CZ" sz="2800" dirty="0"/>
              <a:t>: </a:t>
            </a:r>
            <a:r>
              <a:rPr lang="cs-CZ" sz="2800" dirty="0" err="1"/>
              <a:t>Emotional</a:t>
            </a:r>
            <a:r>
              <a:rPr lang="cs-CZ" sz="2800" dirty="0"/>
              <a:t> and </a:t>
            </a:r>
            <a:r>
              <a:rPr lang="cs-CZ" sz="2800" dirty="0" err="1"/>
              <a:t>behavioral</a:t>
            </a:r>
            <a:r>
              <a:rPr lang="cs-CZ" sz="2800" dirty="0"/>
              <a:t> </a:t>
            </a:r>
            <a:r>
              <a:rPr lang="cs-CZ" sz="2800" dirty="0" err="1"/>
              <a:t>consequences</a:t>
            </a:r>
            <a:r>
              <a:rPr lang="cs-CZ" sz="2800" dirty="0"/>
              <a:t> in </a:t>
            </a:r>
            <a:r>
              <a:rPr lang="cs-CZ" sz="2800" dirty="0" err="1"/>
              <a:t>social</a:t>
            </a:r>
            <a:r>
              <a:rPr lang="cs-CZ" sz="2800" dirty="0"/>
              <a:t> media </a:t>
            </a:r>
            <a:r>
              <a:rPr lang="cs-CZ" sz="2800" dirty="0" err="1"/>
              <a:t>interactions</a:t>
            </a:r>
            <a:r>
              <a:rPr lang="cs-CZ" sz="2800" dirty="0"/>
              <a:t>. </a:t>
            </a:r>
            <a:r>
              <a:rPr lang="cs-CZ" sz="2800" i="1" dirty="0" err="1"/>
              <a:t>Comunicar</a:t>
            </a:r>
            <a:r>
              <a:rPr lang="cs-CZ" sz="2800" dirty="0"/>
              <a:t>, </a:t>
            </a:r>
            <a:r>
              <a:rPr lang="cs-CZ" sz="2800" i="1" dirty="0"/>
              <a:t>29</a:t>
            </a:r>
            <a:r>
              <a:rPr lang="cs-CZ" sz="2800" dirty="0"/>
              <a:t>(67).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B12A4CB-CB8B-4A92-B116-937793A2B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07" y="1690688"/>
            <a:ext cx="7239785" cy="4890591"/>
          </a:xfrm>
        </p:spPr>
      </p:pic>
    </p:spTree>
    <p:extLst>
      <p:ext uri="{BB962C8B-B14F-4D97-AF65-F5344CB8AC3E}">
        <p14:creationId xmlns:p14="http://schemas.microsoft.com/office/powerpoint/2010/main" val="636430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938AD8-5FE0-4FE1-A091-BE0BAD3B8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816"/>
            <a:ext cx="10515600" cy="596014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VO1: Liší se lidé v experimentální a kontrolní podmínce v satisfakci potřeb </a:t>
            </a:r>
            <a:r>
              <a:rPr lang="cs-CZ" dirty="0" err="1"/>
              <a:t>avnáladě</a:t>
            </a:r>
            <a:r>
              <a:rPr lang="cs-CZ" dirty="0"/>
              <a:t>?</a:t>
            </a:r>
          </a:p>
          <a:p>
            <a:r>
              <a:rPr lang="cs-CZ" dirty="0"/>
              <a:t>H1a.Ostrakizovaní lidé budou mít nižší hodnoty satisfakce sounáležitosti, sebehodnocení, smysluplné existence </a:t>
            </a:r>
            <a:r>
              <a:rPr lang="cs-CZ" dirty="0" err="1"/>
              <a:t>akontroly</a:t>
            </a:r>
            <a:r>
              <a:rPr lang="cs-CZ" dirty="0"/>
              <a:t> než zapojení jedinci.</a:t>
            </a:r>
          </a:p>
          <a:p>
            <a:r>
              <a:rPr lang="cs-CZ" dirty="0"/>
              <a:t>H1b.Ostrakizovaní lidé budou mít horší náladu než zapojení lidé.</a:t>
            </a:r>
          </a:p>
          <a:p>
            <a:r>
              <a:rPr lang="cs-CZ" dirty="0"/>
              <a:t>VO2: Je reflexivní reakce na zážitek ostrakismu na sociálních sítí rezistentní vůči moderaci sociální úzkostností?</a:t>
            </a:r>
          </a:p>
          <a:p>
            <a:r>
              <a:rPr lang="cs-CZ" dirty="0"/>
              <a:t>H2.Efekty ostrakismu na satisfakci potřeb jsou moderovány sociální úzkostností tak, že ostrakizovaní jedinci </a:t>
            </a:r>
            <a:r>
              <a:rPr lang="cs-CZ" dirty="0" err="1"/>
              <a:t>svyšší</a:t>
            </a:r>
            <a:r>
              <a:rPr lang="cs-CZ" dirty="0"/>
              <a:t> sociální úzkostností zažívají nižší satisfakci potřeb.</a:t>
            </a:r>
          </a:p>
          <a:p>
            <a:r>
              <a:rPr lang="cs-CZ" dirty="0"/>
              <a:t>VO3: Jakou reakci budou volit lidé po zážitku ostrakismu?</a:t>
            </a:r>
          </a:p>
          <a:p>
            <a:r>
              <a:rPr lang="cs-CZ" dirty="0"/>
              <a:t>H3a.Ostrakizovaní lidé, kteří jsou více ohrožení v potřebách sounáležitosti a sebehodnocení, budou spíše volit prosociální reakci.H3b.Ostrakizovaní lidé, kteří jsou více ohrožení v potřebách kontroly a smysluplné existence, budou spíše volit antisociální reakci.</a:t>
            </a:r>
          </a:p>
          <a:p>
            <a:r>
              <a:rPr lang="cs-CZ" dirty="0"/>
              <a:t>H3c.Ostrakizovaní lidé s vyšší mírou sociální úzkostnosti budou spíše volit vyhýbavou reakci.</a:t>
            </a:r>
          </a:p>
        </p:txBody>
      </p:sp>
    </p:spTree>
    <p:extLst>
      <p:ext uri="{BB962C8B-B14F-4D97-AF65-F5344CB8AC3E}">
        <p14:creationId xmlns:p14="http://schemas.microsoft.com/office/powerpoint/2010/main" val="127977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199F4-DF4B-4D11-85EA-BD4F78D61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Něco k analýze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B4E4A2-129A-4FAC-A5E4-F740F179C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Jednoduché experimenty (1 NP, 1 ZP):</a:t>
            </a:r>
          </a:p>
          <a:p>
            <a:pPr lvl="1"/>
            <a:r>
              <a:rPr lang="cs-CZ" dirty="0"/>
              <a:t>Porovnávání průměrů/šancí</a:t>
            </a:r>
          </a:p>
          <a:p>
            <a:endParaRPr lang="cs-CZ" dirty="0"/>
          </a:p>
          <a:p>
            <a:r>
              <a:rPr lang="cs-CZ" dirty="0"/>
              <a:t>Komplexnější experimenty  (Více NP) – faktoriální designy</a:t>
            </a:r>
          </a:p>
          <a:p>
            <a:pPr lvl="1"/>
            <a:r>
              <a:rPr lang="cs-CZ" dirty="0"/>
              <a:t>Hlavní efekty – celkový efekt podmínky</a:t>
            </a:r>
          </a:p>
          <a:p>
            <a:pPr lvl="1"/>
            <a:r>
              <a:rPr lang="cs-CZ" dirty="0"/>
              <a:t>Interakce – liší se efekty v kombinaci podmínek?</a:t>
            </a:r>
          </a:p>
          <a:p>
            <a:endParaRPr lang="cs-CZ" dirty="0"/>
          </a:p>
          <a:p>
            <a:r>
              <a:rPr lang="cs-CZ" dirty="0"/>
              <a:t>Manipulovaná NP jen jako jeden z prediktivních faktorů</a:t>
            </a:r>
          </a:p>
          <a:p>
            <a:pPr lvl="1"/>
            <a:r>
              <a:rPr lang="cs-CZ" dirty="0"/>
              <a:t>Regresní a další modely</a:t>
            </a:r>
          </a:p>
          <a:p>
            <a:pPr lvl="1"/>
            <a:endParaRPr lang="cs-CZ" dirty="0"/>
          </a:p>
          <a:p>
            <a:r>
              <a:rPr lang="cs-CZ" dirty="0"/>
              <a:t>Jde mít i více závislých proměnných</a:t>
            </a:r>
          </a:p>
        </p:txBody>
      </p:sp>
    </p:spTree>
    <p:extLst>
      <p:ext uri="{BB962C8B-B14F-4D97-AF65-F5344CB8AC3E}">
        <p14:creationId xmlns:p14="http://schemas.microsoft.com/office/powerpoint/2010/main" val="3493116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43EDEF-AC95-4CE7-95AD-214CF8510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4462"/>
            <a:ext cx="10515600" cy="55925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Participants were told that the study examined SNS users’ online behavior and that they would be</a:t>
            </a:r>
            <a:r>
              <a:rPr lang="cs-CZ" dirty="0"/>
              <a:t> </a:t>
            </a:r>
            <a:r>
              <a:rPr lang="en-US" dirty="0"/>
              <a:t>asked to complete a questionnaire and contribute to a group task with other online participants. They</a:t>
            </a:r>
            <a:r>
              <a:rPr lang="cs-CZ" dirty="0"/>
              <a:t> </a:t>
            </a:r>
            <a:r>
              <a:rPr lang="en-US" dirty="0"/>
              <a:t>were assured of their anonymity and their right to quit at any time. Participants provided informed consent</a:t>
            </a:r>
            <a:r>
              <a:rPr lang="cs-CZ" dirty="0"/>
              <a:t> </a:t>
            </a:r>
            <a:r>
              <a:rPr lang="en-US" dirty="0"/>
              <a:t>by entering the survey. 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The first part of the study was comprised of questions about demographics,</a:t>
            </a:r>
            <a:r>
              <a:rPr lang="cs-CZ" dirty="0"/>
              <a:t> </a:t>
            </a:r>
            <a:r>
              <a:rPr lang="en-US" dirty="0"/>
              <a:t>anxiety, positively worded self-esteem items (Rosenberg, 1965) (to alleviate the effect of anxiety items),and a question about their use of SNS. 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Then they engaged in a group task (section 2.2.1), after which</a:t>
            </a:r>
            <a:r>
              <a:rPr lang="cs-CZ" dirty="0"/>
              <a:t> </a:t>
            </a:r>
            <a:r>
              <a:rPr lang="en-US" dirty="0"/>
              <a:t>they completed the reflexive need-satisfaction and mood questionnaire, and manipulation checks. 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Then,</a:t>
            </a:r>
            <a:r>
              <a:rPr lang="cs-CZ" dirty="0"/>
              <a:t> </a:t>
            </a:r>
            <a:r>
              <a:rPr lang="en-US" dirty="0"/>
              <a:t>participants interacted with the group again in a cooperative financial task (section 2.2.3). To fulfill the</a:t>
            </a:r>
            <a:r>
              <a:rPr lang="cs-CZ" dirty="0"/>
              <a:t> </a:t>
            </a:r>
            <a:r>
              <a:rPr lang="en-US" dirty="0"/>
              <a:t>aim of the study, the participants were misled to believe that they were interacting with real people. In</a:t>
            </a:r>
            <a:r>
              <a:rPr lang="cs-CZ" dirty="0"/>
              <a:t> </a:t>
            </a:r>
            <a:r>
              <a:rPr lang="en-US" dirty="0"/>
              <a:t>reality, the other participants and their reactions were pre-programmed, and they differed according to the</a:t>
            </a:r>
            <a:r>
              <a:rPr lang="cs-CZ" dirty="0"/>
              <a:t> </a:t>
            </a:r>
            <a:r>
              <a:rPr lang="en-US" dirty="0"/>
              <a:t>assigned experimental condition. The manipulation was explained after the survey.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7832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75AFFA-F28F-48A5-945B-33EBAC2F3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Nezávislá proměnná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E1C1FF-A1FA-4DDF-9804-73CC58D5B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</a:t>
            </a:r>
            <a:r>
              <a:rPr lang="cs-CZ" dirty="0"/>
              <a:t> </a:t>
            </a:r>
            <a:r>
              <a:rPr lang="en-US" dirty="0"/>
              <a:t>their original study, Wolf et al. (2015) created 11 pre-programmed profiles and tried to achieve</a:t>
            </a:r>
            <a:r>
              <a:rPr lang="cs-CZ" dirty="0"/>
              <a:t> </a:t>
            </a:r>
            <a:r>
              <a:rPr lang="en-US" dirty="0"/>
              <a:t>the maximum diversity in terms of age, gender, and race by asking people from different backgrounds to</a:t>
            </a:r>
            <a:r>
              <a:rPr lang="cs-CZ" dirty="0"/>
              <a:t> </a:t>
            </a:r>
            <a:r>
              <a:rPr lang="en-US" dirty="0"/>
              <a:t>write an introductory paragraph about themselves. In this study, we followed a similar procedure, though</a:t>
            </a:r>
            <a:r>
              <a:rPr lang="cs-CZ" dirty="0"/>
              <a:t> </a:t>
            </a:r>
            <a:r>
              <a:rPr lang="en-US" dirty="0"/>
              <a:t>only people from the considered population –the users of SNS, aged 18 to 30 (n=10)– were addressed.</a:t>
            </a:r>
            <a:r>
              <a:rPr lang="cs-CZ" dirty="0"/>
              <a:t> </a:t>
            </a:r>
            <a:r>
              <a:rPr lang="en-US" dirty="0"/>
              <a:t>They were mostly university students. The descriptions were then revised and piloted in the cognitive</a:t>
            </a:r>
            <a:r>
              <a:rPr lang="cs-CZ" dirty="0"/>
              <a:t> </a:t>
            </a:r>
            <a:r>
              <a:rPr lang="en-US" dirty="0"/>
              <a:t>interviews (n=5).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In the experiment, a total of nine profiles (including the participant’s) were displayed, with the</a:t>
            </a:r>
            <a:r>
              <a:rPr lang="cs-CZ" dirty="0"/>
              <a:t> </a:t>
            </a:r>
            <a:r>
              <a:rPr lang="en-US" dirty="0"/>
              <a:t>participant’s profile in the upper left corner. In both conditions, the pre-programmed members received</a:t>
            </a:r>
            <a:r>
              <a:rPr lang="cs-CZ" dirty="0"/>
              <a:t> </a:t>
            </a:r>
            <a:r>
              <a:rPr lang="en-US" dirty="0"/>
              <a:t>the same amount of “Likes” (ranging from two to seven). In the experimental condition, the participants</a:t>
            </a:r>
            <a:r>
              <a:rPr lang="cs-CZ" dirty="0"/>
              <a:t> </a:t>
            </a:r>
            <a:r>
              <a:rPr lang="en-US" dirty="0"/>
              <a:t>received only one “Like” on their profile (i.e., the least amount of “Likes” in a group) and, in the control</a:t>
            </a:r>
            <a:r>
              <a:rPr lang="cs-CZ" dirty="0"/>
              <a:t> </a:t>
            </a:r>
            <a:r>
              <a:rPr lang="en-US" dirty="0"/>
              <a:t>condition, participants received four “Likes” (i.e., the average amount).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5424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754CE8BE-647B-4124-B7F4-729738E87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36" y="331328"/>
            <a:ext cx="5360442" cy="61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4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21CC5A3-649E-4272-A3BD-518B050A6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932"/>
            <a:ext cx="7593087" cy="649506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03CC7F9-80C8-4D53-AB4B-E1FE8C170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18" y="543872"/>
            <a:ext cx="5555530" cy="218047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5DCA965-05BF-45B2-AA30-FCB403608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18" y="2819402"/>
            <a:ext cx="4159464" cy="242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0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BD425D1-42D3-4EC8-BFE8-003200437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42" y="429557"/>
            <a:ext cx="10176325" cy="599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472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C2F86-3C74-4E51-8E44-B350D46D6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Závislá proměnná 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B84DCA-9B85-42A3-8F7F-7CE997E57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Belongingness, self-esteem, meaningful existence, and control were measured with the Reflexive</a:t>
            </a:r>
            <a:r>
              <a:rPr lang="cs-CZ" dirty="0"/>
              <a:t> </a:t>
            </a:r>
            <a:r>
              <a:rPr lang="en-US" dirty="0"/>
              <a:t>Need-Satisfaction Questionnaire (Williams, 2009). The tool assesses four dimensions of the feelings</a:t>
            </a:r>
            <a:r>
              <a:rPr lang="cs-CZ" dirty="0"/>
              <a:t> </a:t>
            </a:r>
            <a:r>
              <a:rPr lang="en-US" dirty="0"/>
              <a:t>experienced during the manipulation with 20 items and a five-point Likert scale (1=Strongly disagree,5=Strongly agree). </a:t>
            </a:r>
            <a:endParaRPr lang="cs-CZ" dirty="0"/>
          </a:p>
          <a:p>
            <a:r>
              <a:rPr lang="en-US" dirty="0"/>
              <a:t>Belongingness was measured with five items(e.g., “I felt I belonged to the group”), M=3.3, SD=0.95,=.842. </a:t>
            </a:r>
            <a:endParaRPr lang="cs-CZ" dirty="0"/>
          </a:p>
          <a:p>
            <a:r>
              <a:rPr lang="en-US" dirty="0"/>
              <a:t>Self-esteem was measured with five</a:t>
            </a:r>
            <a:r>
              <a:rPr lang="cs-CZ" dirty="0"/>
              <a:t> </a:t>
            </a:r>
            <a:r>
              <a:rPr lang="en-US" dirty="0"/>
              <a:t>items(e.g., “I felt liked”), M=3.0, SD=0.83,=.792.</a:t>
            </a:r>
            <a:endParaRPr lang="cs-CZ" dirty="0"/>
          </a:p>
          <a:p>
            <a:r>
              <a:rPr lang="en-US" dirty="0"/>
              <a:t>Meaningful existence was measured with 5 items(e.g., “I felt invisible (R)”), M=3.3, SD=0.89,=.812. </a:t>
            </a:r>
            <a:endParaRPr lang="cs-CZ" dirty="0"/>
          </a:p>
          <a:p>
            <a:r>
              <a:rPr lang="en-US" dirty="0"/>
              <a:t>Control was measured with four items (e.g., “</a:t>
            </a:r>
            <a:r>
              <a:rPr lang="en-US" dirty="0" err="1"/>
              <a:t>Ifelt</a:t>
            </a:r>
            <a:r>
              <a:rPr lang="en-US" dirty="0"/>
              <a:t> powerful”), M=2.5, SD=0.85,=.724.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Mood was measured with four items (“I feel good/friendly/angry/sad”) on a five-point Likert scale(1=Strongly disagree, 5=Strongly agree) adapted from Williams’ (2009). The items “angry” and “</a:t>
            </a:r>
            <a:r>
              <a:rPr lang="en-US" dirty="0" err="1"/>
              <a:t>sad”were</a:t>
            </a:r>
            <a:r>
              <a:rPr lang="en-US" dirty="0"/>
              <a:t> reversed, and the final score was computed as an average (M=3.94, SD=0.88,=.827).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6736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AD20F9-2592-43BC-8B5C-A02A11D2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Závislá proměnná 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41956A-9475-45F8-8761-CEB085312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Reflective reactions</a:t>
            </a:r>
            <a:endParaRPr lang="cs-CZ" dirty="0"/>
          </a:p>
          <a:p>
            <a:r>
              <a:rPr lang="en-US" dirty="0"/>
              <a:t>The second group task was in the form of a cooperative financial game measuring reflective reactions(e.g., prosocial, antisocial, evasive). The task was to collectively manage money in order to maximize</a:t>
            </a:r>
            <a:r>
              <a:rPr lang="cs-CZ" dirty="0"/>
              <a:t> </a:t>
            </a:r>
            <a:r>
              <a:rPr lang="en-US" dirty="0"/>
              <a:t>the group’s overall profit. Participants were told that everyone was randomly assigned a game credit of a</a:t>
            </a:r>
            <a:r>
              <a:rPr lang="cs-CZ" dirty="0"/>
              <a:t> </a:t>
            </a:r>
            <a:r>
              <a:rPr lang="en-US" dirty="0"/>
              <a:t>different amount. The minimum amount (500CZK – approximately 19€) was required to play the game.</a:t>
            </a:r>
            <a:r>
              <a:rPr lang="cs-CZ" dirty="0"/>
              <a:t> </a:t>
            </a:r>
            <a:r>
              <a:rPr lang="en-US" dirty="0"/>
              <a:t>The participant received credit of 800CZK. Seven of the pre-programmed players received a sufficient</a:t>
            </a:r>
            <a:r>
              <a:rPr lang="cs-CZ" dirty="0"/>
              <a:t> </a:t>
            </a:r>
            <a:r>
              <a:rPr lang="en-US" dirty="0"/>
              <a:t>amount of game money (e.g., 500CZK to 1,000CZK). One received only 200CZK; this player then asked</a:t>
            </a:r>
            <a:r>
              <a:rPr lang="cs-CZ" dirty="0"/>
              <a:t> </a:t>
            </a:r>
            <a:r>
              <a:rPr lang="en-US" dirty="0"/>
              <a:t>the participant for a 300CZK loan, which would allow both to play the game. Refusing the loan meant</a:t>
            </a:r>
            <a:r>
              <a:rPr lang="cs-CZ" dirty="0"/>
              <a:t> </a:t>
            </a:r>
            <a:r>
              <a:rPr lang="en-US" dirty="0"/>
              <a:t>the other player would not be able to play the game, which strengthened the participant’s position in the</a:t>
            </a:r>
            <a:r>
              <a:rPr lang="cs-CZ" dirty="0"/>
              <a:t> </a:t>
            </a:r>
            <a:r>
              <a:rPr lang="en-US" dirty="0" err="1"/>
              <a:t>game.The</a:t>
            </a:r>
            <a:r>
              <a:rPr lang="en-US" dirty="0"/>
              <a:t> participant could respond in three ways. Their response was coded as prosocial when they</a:t>
            </a:r>
            <a:r>
              <a:rPr lang="cs-CZ" dirty="0"/>
              <a:t> </a:t>
            </a:r>
            <a:r>
              <a:rPr lang="en-US" dirty="0"/>
              <a:t>provided the money (82%), antisocial when they refused the request (16%), and evasive if they chose not</a:t>
            </a:r>
            <a:r>
              <a:rPr lang="cs-CZ" dirty="0"/>
              <a:t> </a:t>
            </a:r>
            <a:r>
              <a:rPr lang="en-US" dirty="0"/>
              <a:t>to play the game (1.7%). Due to the low prevalence, the evasive response was not included in the analysis</a:t>
            </a:r>
            <a:r>
              <a:rPr lang="cs-CZ" dirty="0"/>
              <a:t> </a:t>
            </a:r>
            <a:r>
              <a:rPr lang="en-US" dirty="0"/>
              <a:t>and H3c could not be tested. After participants responded to the request, the manipulation was ended,</a:t>
            </a:r>
            <a:r>
              <a:rPr lang="cs-CZ" dirty="0"/>
              <a:t> </a:t>
            </a:r>
            <a:r>
              <a:rPr lang="en-US" dirty="0"/>
              <a:t>followed by debriefing.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7737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FBFE473-6A04-4177-BC52-E3DBB4658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87" y="400452"/>
            <a:ext cx="5145221" cy="61511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96446AF-36DF-4AED-9449-38D34DFD9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94" y="541853"/>
            <a:ext cx="5861614" cy="6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20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749A1D-034A-4320-B812-3F57C39F9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Manipulation</a:t>
            </a:r>
            <a:r>
              <a:rPr lang="cs-CZ" dirty="0"/>
              <a:t> </a:t>
            </a:r>
            <a:r>
              <a:rPr lang="cs-CZ" dirty="0" err="1"/>
              <a:t>check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8A7EEF-138E-42B4-BBA2-AB5C43C1E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</a:t>
            </a:r>
            <a:r>
              <a:rPr lang="en-US" dirty="0"/>
              <a:t>o verify the effect of ostracization, we included four control items about the internalization of</a:t>
            </a:r>
            <a:r>
              <a:rPr lang="cs-CZ" dirty="0"/>
              <a:t> </a:t>
            </a:r>
            <a:r>
              <a:rPr lang="en-US" dirty="0"/>
              <a:t>manipulation (Wolf et al., 2015). The first question was: “If we consider that there was an average</a:t>
            </a:r>
            <a:r>
              <a:rPr lang="cs-CZ" dirty="0"/>
              <a:t> </a:t>
            </a:r>
            <a:r>
              <a:rPr lang="en-US" dirty="0"/>
              <a:t>number of ‘Likes’ in the group (for example, around four), how would you consider the number of ‘Likes’</a:t>
            </a:r>
            <a:r>
              <a:rPr lang="cs-CZ" dirty="0"/>
              <a:t> </a:t>
            </a:r>
            <a:r>
              <a:rPr lang="en-US" dirty="0"/>
              <a:t>you received?” Participants answered Below average, Around average, or Above average. They generally</a:t>
            </a:r>
            <a:r>
              <a:rPr lang="cs-CZ" dirty="0"/>
              <a:t> </a:t>
            </a:r>
            <a:r>
              <a:rPr lang="en-US" dirty="0"/>
              <a:t>answered accordingly, 94% of the ostracized group chose the option “below average” and 94% of the non-ostracized group chose either “around average” or “above average”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2759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1B745-5795-4B21-BA22-BD3EAA22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proměnné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EC04D9-3DA4-4879-A397-D7606C289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</a:t>
            </a:r>
            <a:r>
              <a:rPr lang="en-US" dirty="0" err="1"/>
              <a:t>ocial</a:t>
            </a:r>
            <a:r>
              <a:rPr lang="en-US" dirty="0"/>
              <a:t> anxiety was measured with the 10-item Short Form of Social Interaction Anxiety Scale (</a:t>
            </a:r>
            <a:r>
              <a:rPr lang="en-US" dirty="0" err="1"/>
              <a:t>Kupper</a:t>
            </a:r>
            <a:r>
              <a:rPr lang="en-US" dirty="0"/>
              <a:t>&amp; </a:t>
            </a:r>
            <a:r>
              <a:rPr lang="en-US" dirty="0" err="1"/>
              <a:t>Denollet</a:t>
            </a:r>
            <a:r>
              <a:rPr lang="en-US" dirty="0"/>
              <a:t>, 2012) (e.g., “I am nervous mixing with people I don’t know well”) with answers on a four-point Likert scales (1=Strongly disagree, 4=Strongly agree). The final score was computed by summing</a:t>
            </a:r>
            <a:r>
              <a:rPr lang="cs-CZ" dirty="0"/>
              <a:t> </a:t>
            </a:r>
            <a:r>
              <a:rPr lang="en-US" dirty="0"/>
              <a:t>the items (M=23.06, SD=7.38,=.915).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13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199F4-DF4B-4D11-85EA-BD4F78D61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Naab</a:t>
            </a:r>
            <a:r>
              <a:rPr lang="en-US" sz="2400" dirty="0"/>
              <a:t>, T. K., </a:t>
            </a:r>
            <a:r>
              <a:rPr lang="en-US" sz="2400" dirty="0" err="1"/>
              <a:t>Heinbach</a:t>
            </a:r>
            <a:r>
              <a:rPr lang="en-US" sz="2400" dirty="0"/>
              <a:t>, D., </a:t>
            </a:r>
            <a:r>
              <a:rPr lang="en-US" sz="2400" dirty="0" err="1"/>
              <a:t>Ziegele</a:t>
            </a:r>
            <a:r>
              <a:rPr lang="en-US" sz="2400" dirty="0"/>
              <a:t>, M., &amp; </a:t>
            </a:r>
            <a:r>
              <a:rPr lang="en-US" sz="2400" dirty="0" err="1"/>
              <a:t>Grasberger</a:t>
            </a:r>
            <a:r>
              <a:rPr lang="en-US" sz="2400" dirty="0"/>
              <a:t>, M. T. (2020). Comments and credibility: how critical user comments decrease perceived news article credibility. </a:t>
            </a:r>
            <a:r>
              <a:rPr lang="en-US" sz="2400" i="1" dirty="0"/>
              <a:t>Journalism Studies</a:t>
            </a:r>
            <a:r>
              <a:rPr lang="en-US" sz="2400" dirty="0"/>
              <a:t>, </a:t>
            </a:r>
            <a:r>
              <a:rPr lang="en-US" sz="2400" i="1" dirty="0"/>
              <a:t>21</a:t>
            </a:r>
            <a:r>
              <a:rPr lang="en-US" sz="2400" dirty="0"/>
              <a:t>(6), 783-801.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B4E4A2-129A-4FAC-A5E4-F740F179C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en-US" dirty="0"/>
              <a:t>H1: Critical user comments will reduce the perceived credibility of a news article compared to</a:t>
            </a:r>
            <a:r>
              <a:rPr lang="cs-CZ" dirty="0"/>
              <a:t> </a:t>
            </a:r>
            <a:r>
              <a:rPr lang="en-US" dirty="0"/>
              <a:t>an article that received supporting comments or no comments</a:t>
            </a:r>
            <a:endParaRPr lang="cs-CZ" dirty="0"/>
          </a:p>
          <a:p>
            <a:endParaRPr lang="cs-CZ" dirty="0"/>
          </a:p>
          <a:p>
            <a:r>
              <a:rPr lang="en-US" dirty="0"/>
              <a:t>To test our hypothesis, we conducted a 2 × 2 between-subjects experiment. We varied the</a:t>
            </a:r>
            <a:r>
              <a:rPr lang="cs-CZ" dirty="0"/>
              <a:t> </a:t>
            </a:r>
            <a:r>
              <a:rPr lang="en-US" dirty="0"/>
              <a:t>comment valence (supportive vs. critical) and the context in which the article and the</a:t>
            </a:r>
            <a:r>
              <a:rPr lang="cs-CZ" dirty="0"/>
              <a:t> </a:t>
            </a:r>
            <a:r>
              <a:rPr lang="en-US" dirty="0"/>
              <a:t>comment thread were presented (two different German news media outlets). We also</a:t>
            </a:r>
            <a:r>
              <a:rPr lang="cs-CZ" dirty="0"/>
              <a:t> </a:t>
            </a:r>
            <a:r>
              <a:rPr lang="en-US" dirty="0"/>
              <a:t>included an additional comment-free control group.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62938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FA3035-F464-4A27-B8A0-3ADE9B17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Pretest-Posttest</a:t>
            </a:r>
            <a:r>
              <a:rPr lang="cs-CZ" dirty="0"/>
              <a:t> </a:t>
            </a:r>
            <a:r>
              <a:rPr lang="cs-CZ" dirty="0" err="1"/>
              <a:t>Designs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7D6C40-0176-4E91-B35F-CAA7AB8BE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Závislá proměnná může být rozdílem mezi jevem před a po manipulaci</a:t>
            </a:r>
          </a:p>
          <a:p>
            <a:pPr lvl="1"/>
            <a:r>
              <a:rPr lang="cs-CZ" dirty="0"/>
              <a:t>Velmi často u měření výkonu, subjektivního stavu</a:t>
            </a:r>
          </a:p>
          <a:p>
            <a:endParaRPr lang="cs-CZ" dirty="0"/>
          </a:p>
          <a:p>
            <a:r>
              <a:rPr lang="cs-CZ" dirty="0"/>
              <a:t>Výhoda – velmi zvyšuje vnitřní validitu</a:t>
            </a:r>
          </a:p>
          <a:p>
            <a:pPr lvl="1"/>
            <a:r>
              <a:rPr lang="cs-CZ" dirty="0"/>
              <a:t>Snižuje </a:t>
            </a:r>
            <a:r>
              <a:rPr lang="cs-CZ" dirty="0" err="1"/>
              <a:t>bias</a:t>
            </a:r>
            <a:r>
              <a:rPr lang="cs-CZ" dirty="0"/>
              <a:t> způsobený nevyrovnaným </a:t>
            </a:r>
            <a:r>
              <a:rPr lang="cs-CZ" dirty="0" err="1"/>
              <a:t>samplingem</a:t>
            </a:r>
            <a:r>
              <a:rPr lang="cs-CZ" dirty="0"/>
              <a:t> a rozdělením do podmínek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Problémy:</a:t>
            </a:r>
          </a:p>
          <a:p>
            <a:pPr lvl="1"/>
            <a:r>
              <a:rPr lang="cs-CZ" dirty="0"/>
              <a:t>Testování samo může narušovat validitu (+ Historie a zrání)</a:t>
            </a:r>
          </a:p>
          <a:p>
            <a:pPr lvl="1"/>
            <a:r>
              <a:rPr lang="cs-CZ" dirty="0"/>
              <a:t>Často ani nelze použít</a:t>
            </a:r>
          </a:p>
          <a:p>
            <a:pPr lvl="1"/>
            <a:endParaRPr lang="cs-CZ" dirty="0"/>
          </a:p>
          <a:p>
            <a:r>
              <a:rPr lang="cs-CZ" dirty="0" err="1"/>
              <a:t>Solomon</a:t>
            </a:r>
            <a:r>
              <a:rPr lang="cs-CZ" dirty="0"/>
              <a:t> </a:t>
            </a:r>
            <a:r>
              <a:rPr lang="cs-CZ" dirty="0" err="1"/>
              <a:t>Four</a:t>
            </a:r>
            <a:r>
              <a:rPr lang="cs-CZ" dirty="0"/>
              <a:t> Group Design</a:t>
            </a:r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AEB742F-EC2B-49F6-BF9F-B319AF178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995" y="5430527"/>
            <a:ext cx="36480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791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DF936-0AD2-4A45-8FF7-659C28A695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Procedure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1C96F71-F8B4-4A5C-B549-1359101AB8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1813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D9A7F-5C58-4C71-BDD2-99E6C986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Procedure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12CC61-6B55-4EFE-8D01-EEADA348F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Aneb jak to celé bude vypadat?</a:t>
            </a:r>
          </a:p>
          <a:p>
            <a:endParaRPr lang="cs-CZ" dirty="0"/>
          </a:p>
          <a:p>
            <a:r>
              <a:rPr lang="cs-CZ" dirty="0"/>
              <a:t>Důležité při zvažování validity</a:t>
            </a:r>
          </a:p>
          <a:p>
            <a:r>
              <a:rPr lang="cs-CZ" dirty="0"/>
              <a:t>Důležité při zvažování proveditelnosti výzkumu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24673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D9A7F-5C58-4C71-BDD2-99E6C986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Procedure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12CC61-6B55-4EFE-8D01-EEADA348F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300" dirty="0"/>
              <a:t>1) </a:t>
            </a:r>
            <a:r>
              <a:rPr lang="cs-CZ" sz="3300" dirty="0" err="1"/>
              <a:t>Sampling</a:t>
            </a:r>
            <a:r>
              <a:rPr lang="cs-CZ" sz="3300" dirty="0"/>
              <a:t> – jak proběhne </a:t>
            </a:r>
            <a:r>
              <a:rPr lang="cs-CZ" sz="3300" dirty="0" err="1"/>
              <a:t>rekrutace</a:t>
            </a:r>
            <a:r>
              <a:rPr lang="cs-CZ" sz="3300" dirty="0"/>
              <a:t>?</a:t>
            </a:r>
          </a:p>
          <a:p>
            <a:pPr lvl="1"/>
            <a:endParaRPr lang="cs-CZ" dirty="0"/>
          </a:p>
          <a:p>
            <a:r>
              <a:rPr lang="cs-CZ" dirty="0"/>
              <a:t>Je definován cílovou populací ( na koho mířím?)</a:t>
            </a:r>
          </a:p>
          <a:p>
            <a:pPr lvl="1"/>
            <a:r>
              <a:rPr lang="cs-CZ" dirty="0"/>
              <a:t>Doporučujeme spíše homogennější vzorky, hl. u malých studií</a:t>
            </a:r>
          </a:p>
          <a:p>
            <a:pPr lvl="1"/>
            <a:r>
              <a:rPr lang="cs-CZ" dirty="0"/>
              <a:t>Přílišná heterogenita – vyšší možný </a:t>
            </a:r>
            <a:r>
              <a:rPr lang="cs-CZ" dirty="0" err="1"/>
              <a:t>bias</a:t>
            </a:r>
            <a:r>
              <a:rPr lang="cs-CZ" dirty="0"/>
              <a:t> kvůli </a:t>
            </a:r>
            <a:r>
              <a:rPr lang="cs-CZ" dirty="0" err="1"/>
              <a:t>samplingu</a:t>
            </a:r>
            <a:endParaRPr lang="cs-CZ" dirty="0"/>
          </a:p>
          <a:p>
            <a:pPr lvl="1"/>
            <a:r>
              <a:rPr lang="cs-CZ" dirty="0"/>
              <a:t>Je to cesta jak eliminovat vnější proměnné</a:t>
            </a:r>
          </a:p>
          <a:p>
            <a:endParaRPr lang="cs-CZ" dirty="0"/>
          </a:p>
          <a:p>
            <a:r>
              <a:rPr lang="cs-CZ" dirty="0"/>
              <a:t>U experimentů málokdy </a:t>
            </a:r>
            <a:r>
              <a:rPr lang="cs-CZ" dirty="0" err="1"/>
              <a:t>random</a:t>
            </a:r>
            <a:r>
              <a:rPr lang="cs-CZ" dirty="0"/>
              <a:t> </a:t>
            </a:r>
            <a:r>
              <a:rPr lang="cs-CZ" dirty="0" err="1"/>
              <a:t>sampling</a:t>
            </a:r>
            <a:r>
              <a:rPr lang="cs-CZ" dirty="0"/>
              <a:t> (důležitý </a:t>
            </a:r>
            <a:r>
              <a:rPr lang="cs-CZ" dirty="0" err="1"/>
              <a:t>random</a:t>
            </a:r>
            <a:r>
              <a:rPr lang="cs-CZ" dirty="0"/>
              <a:t> </a:t>
            </a:r>
            <a:r>
              <a:rPr lang="cs-CZ" dirty="0" err="1"/>
              <a:t>assignement</a:t>
            </a:r>
            <a:r>
              <a:rPr lang="cs-CZ" dirty="0"/>
              <a:t>!)</a:t>
            </a:r>
          </a:p>
          <a:p>
            <a:pPr lvl="1"/>
            <a:r>
              <a:rPr lang="cs-CZ" dirty="0"/>
              <a:t>A nevadí to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cs-CZ" dirty="0"/>
              <a:t>Rozdíl mezi cílem experimentu a např. </a:t>
            </a:r>
            <a:r>
              <a:rPr lang="cs-CZ" dirty="0" err="1"/>
              <a:t>survey</a:t>
            </a:r>
            <a:endParaRPr lang="cs-CZ" dirty="0"/>
          </a:p>
          <a:p>
            <a:pPr lvl="2"/>
            <a:r>
              <a:rPr lang="cs-CZ" dirty="0"/>
              <a:t>Experiment – soustředěn na zkoumání efektu nikoli na deskripci populace!</a:t>
            </a:r>
          </a:p>
          <a:p>
            <a:pPr lvl="1"/>
            <a:r>
              <a:rPr lang="cs-CZ" dirty="0"/>
              <a:t>Generalizace zjištění – mluvte jen o vztahu, nikoli o tom, co říká váš vzorek o populaci!!!</a:t>
            </a:r>
          </a:p>
          <a:p>
            <a:pPr lvl="2"/>
            <a:r>
              <a:rPr lang="cs-CZ" dirty="0"/>
              <a:t>„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credibility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relatively</a:t>
            </a:r>
            <a:r>
              <a:rPr lang="cs-CZ" dirty="0"/>
              <a:t> </a:t>
            </a:r>
            <a:r>
              <a:rPr lang="cs-CZ" dirty="0" err="1"/>
              <a:t>high</a:t>
            </a:r>
            <a:r>
              <a:rPr lang="cs-CZ" dirty="0"/>
              <a:t>“ vs. „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credibillity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affected</a:t>
            </a:r>
            <a:r>
              <a:rPr lang="cs-CZ" dirty="0"/>
              <a:t> by media source“</a:t>
            </a:r>
          </a:p>
          <a:p>
            <a:pPr lvl="1"/>
            <a:r>
              <a:rPr lang="cs-CZ" dirty="0"/>
              <a:t>I experiment může mít </a:t>
            </a:r>
            <a:r>
              <a:rPr lang="cs-CZ" dirty="0" err="1"/>
              <a:t>random</a:t>
            </a:r>
            <a:r>
              <a:rPr lang="cs-CZ" dirty="0"/>
              <a:t> </a:t>
            </a:r>
            <a:r>
              <a:rPr lang="cs-CZ" dirty="0" err="1"/>
              <a:t>sampling</a:t>
            </a:r>
            <a:r>
              <a:rPr lang="cs-CZ" dirty="0"/>
              <a:t>, ale důležitější jsou další aspekty</a:t>
            </a:r>
          </a:p>
          <a:p>
            <a:pPr lvl="1"/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97710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D9A7F-5C58-4C71-BDD2-99E6C986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Procedure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12CC61-6B55-4EFE-8D01-EEADA348F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2) Testovací situace</a:t>
            </a:r>
          </a:p>
          <a:p>
            <a:endParaRPr lang="cs-CZ" dirty="0"/>
          </a:p>
          <a:p>
            <a:r>
              <a:rPr lang="cs-CZ" dirty="0"/>
              <a:t>Zvažování vnitřní a vnější validity</a:t>
            </a:r>
          </a:p>
          <a:p>
            <a:endParaRPr lang="cs-CZ" dirty="0"/>
          </a:p>
          <a:p>
            <a:r>
              <a:rPr lang="cs-CZ" dirty="0"/>
              <a:t>Vysoce kontrolované experimenty (</a:t>
            </a:r>
            <a:r>
              <a:rPr lang="cs-CZ" dirty="0" err="1"/>
              <a:t>lab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Skvělá vnitřní validita, velmi nízká externí (hl. ekologická)</a:t>
            </a:r>
          </a:p>
          <a:p>
            <a:pPr lvl="1"/>
            <a:r>
              <a:rPr lang="cs-CZ" dirty="0"/>
              <a:t>Problém s </a:t>
            </a:r>
            <a:r>
              <a:rPr lang="cs-CZ" dirty="0" err="1"/>
              <a:t>rekrutací</a:t>
            </a:r>
            <a:r>
              <a:rPr lang="cs-CZ" dirty="0"/>
              <a:t> a vzorkem</a:t>
            </a:r>
          </a:p>
          <a:p>
            <a:pPr lvl="1"/>
            <a:endParaRPr lang="cs-CZ" dirty="0"/>
          </a:p>
          <a:p>
            <a:r>
              <a:rPr lang="cs-CZ" dirty="0"/>
              <a:t>Mediální studie – velmi časté jsou online experimenty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68868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D9A7F-5C58-4C71-BDD2-99E6C986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experimenty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12CC61-6B55-4EFE-8D01-EEADA348F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Ještě odlišme online experiment a online </a:t>
            </a:r>
            <a:r>
              <a:rPr lang="cs-CZ" dirty="0" err="1"/>
              <a:t>rekrutaci</a:t>
            </a:r>
            <a:endParaRPr lang="cs-CZ" dirty="0"/>
          </a:p>
          <a:p>
            <a:endParaRPr lang="cs-CZ" dirty="0"/>
          </a:p>
          <a:p>
            <a:r>
              <a:rPr lang="cs-CZ" dirty="0"/>
              <a:t>Online experimenty – nižší vnitřní validita</a:t>
            </a:r>
          </a:p>
          <a:p>
            <a:pPr lvl="1"/>
            <a:r>
              <a:rPr lang="cs-CZ" dirty="0"/>
              <a:t>Nemáme kontrolu nad situací</a:t>
            </a:r>
          </a:p>
          <a:p>
            <a:pPr lvl="2"/>
            <a:r>
              <a:rPr lang="cs-CZ" dirty="0"/>
              <a:t>Lze částečně „ošetřit“ </a:t>
            </a:r>
            <a:r>
              <a:rPr lang="cs-CZ" dirty="0" err="1"/>
              <a:t>manipulation</a:t>
            </a:r>
            <a:r>
              <a:rPr lang="cs-CZ" dirty="0"/>
              <a:t> </a:t>
            </a:r>
            <a:r>
              <a:rPr lang="cs-CZ" dirty="0" err="1"/>
              <a:t>checkem</a:t>
            </a:r>
            <a:endParaRPr lang="cs-CZ" dirty="0"/>
          </a:p>
          <a:p>
            <a:pPr lvl="1"/>
            <a:r>
              <a:rPr lang="cs-CZ" dirty="0"/>
              <a:t>Nutnost dobré instrukce a motivace respondentů</a:t>
            </a:r>
          </a:p>
          <a:p>
            <a:pPr lvl="1"/>
            <a:r>
              <a:rPr lang="cs-CZ" dirty="0"/>
              <a:t>U některých typů výzkumu nelze použít (kognitivní procesy) – jak moc na moji proměnnou působí potenciální vnější proměnné?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3695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969A4-72E6-4526-9C67-1CC3B37E56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Příprava experimentu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234ED0-7C60-4112-8E80-8F9CD12BF5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0965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01EDE-B3BF-4531-8ABF-02D0D4791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Formulace hypotéz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4873EE-6E64-43A4-AD78-446F40EF4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Základem je teorií podložená výzkumná otázka a formulace hypotéz</a:t>
            </a:r>
          </a:p>
          <a:p>
            <a:endParaRPr lang="cs-CZ" dirty="0"/>
          </a:p>
          <a:p>
            <a:r>
              <a:rPr lang="cs-CZ" dirty="0"/>
              <a:t>Hypotézy: Mohou být i explorační, ale musí definovat zkoumaný vztah!!!</a:t>
            </a:r>
          </a:p>
          <a:p>
            <a:endParaRPr lang="cs-CZ" dirty="0"/>
          </a:p>
          <a:p>
            <a:r>
              <a:rPr lang="cs-CZ" dirty="0"/>
              <a:t>Hypotézy vedou celý design a možnosti analýzy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25340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BB77A-76D6-443E-89D6-45E11946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Plánování designu + analýzy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61F615-4778-4F8C-B905-1A4BEF827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Volba designu + měření + </a:t>
            </a:r>
            <a:r>
              <a:rPr lang="cs-CZ" dirty="0" err="1"/>
              <a:t>procedure</a:t>
            </a:r>
            <a:endParaRPr lang="cs-CZ" dirty="0"/>
          </a:p>
          <a:p>
            <a:pPr lvl="1"/>
            <a:r>
              <a:rPr lang="cs-CZ" dirty="0"/>
              <a:t>Jsou na sobě závislé – viz limity vnitro/mezi subjektových designů</a:t>
            </a:r>
          </a:p>
          <a:p>
            <a:pPr lvl="1"/>
            <a:r>
              <a:rPr lang="cs-CZ" dirty="0" err="1"/>
              <a:t>Procedure</a:t>
            </a:r>
            <a:r>
              <a:rPr lang="cs-CZ" dirty="0"/>
              <a:t> – včetně definování cílové populace </a:t>
            </a:r>
          </a:p>
          <a:p>
            <a:endParaRPr lang="cs-CZ" dirty="0"/>
          </a:p>
          <a:p>
            <a:r>
              <a:rPr lang="cs-CZ" dirty="0"/>
              <a:t>Plán analýzy – u experimentu velmi důležité dopředu specifikovat!</a:t>
            </a:r>
          </a:p>
          <a:p>
            <a:pPr lvl="1"/>
            <a:r>
              <a:rPr lang="cs-CZ" dirty="0"/>
              <a:t>Možnosti explorace, ale mnohem menší než např. u </a:t>
            </a:r>
            <a:r>
              <a:rPr lang="cs-CZ" dirty="0" err="1"/>
              <a:t>survey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Důležité pro </a:t>
            </a:r>
            <a:r>
              <a:rPr lang="cs-CZ" dirty="0" err="1"/>
              <a:t>power</a:t>
            </a:r>
            <a:r>
              <a:rPr lang="cs-CZ" dirty="0"/>
              <a:t> analýzu (za chvíli)</a:t>
            </a:r>
          </a:p>
          <a:p>
            <a:pPr lvl="1"/>
            <a:endParaRPr lang="cs-CZ" dirty="0"/>
          </a:p>
          <a:p>
            <a:r>
              <a:rPr lang="cs-CZ" dirty="0"/>
              <a:t>Dopředu byste měli mít vždy formulovány:</a:t>
            </a:r>
          </a:p>
          <a:p>
            <a:r>
              <a:rPr lang="cs-CZ" dirty="0"/>
              <a:t>Hypotézy + design + měření + analýza</a:t>
            </a:r>
          </a:p>
          <a:p>
            <a:r>
              <a:rPr lang="cs-CZ" dirty="0"/>
              <a:t>Všechny ideálně ve formě </a:t>
            </a:r>
            <a:r>
              <a:rPr lang="cs-CZ" dirty="0" err="1"/>
              <a:t>preregistrace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07008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14F3BE0-349A-43C5-9F82-214E461E9A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Příklad experimentální studie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19C6006-0CB0-440A-BB5A-DA66110468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8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B4E4A2-129A-4FAC-A5E4-F740F179C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816"/>
            <a:ext cx="10515600" cy="596014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 test H1, we compared participants’</a:t>
            </a:r>
            <a:r>
              <a:rPr lang="cs-CZ" dirty="0"/>
              <a:t> </a:t>
            </a:r>
            <a:r>
              <a:rPr lang="en-US" dirty="0"/>
              <a:t>perceptions of the article’s credibility depending on</a:t>
            </a:r>
            <a:r>
              <a:rPr lang="cs-CZ" dirty="0"/>
              <a:t> </a:t>
            </a:r>
            <a:r>
              <a:rPr lang="en-US" dirty="0"/>
              <a:t>the valence of the user comments using a one-way ANCOVA model. The news outlet was</a:t>
            </a:r>
            <a:r>
              <a:rPr lang="cs-CZ" dirty="0"/>
              <a:t> </a:t>
            </a:r>
            <a:r>
              <a:rPr lang="en-US" dirty="0"/>
              <a:t>included as an additional factor, and general media trust and issue involvement were</a:t>
            </a:r>
            <a:r>
              <a:rPr lang="cs-CZ" dirty="0"/>
              <a:t> </a:t>
            </a:r>
            <a:r>
              <a:rPr lang="en-US" dirty="0"/>
              <a:t>included as covariates. </a:t>
            </a:r>
            <a:endParaRPr lang="cs-CZ" dirty="0"/>
          </a:p>
          <a:p>
            <a:r>
              <a:rPr lang="en-US" dirty="0"/>
              <a:t>We observed a </a:t>
            </a:r>
            <a:r>
              <a:rPr lang="en-US" b="1" dirty="0"/>
              <a:t>main effect </a:t>
            </a:r>
            <a:r>
              <a:rPr lang="en-US" dirty="0"/>
              <a:t>of the valence of the user comments</a:t>
            </a:r>
            <a:r>
              <a:rPr lang="cs-CZ" dirty="0"/>
              <a:t> </a:t>
            </a:r>
            <a:r>
              <a:rPr lang="en-US" dirty="0"/>
              <a:t>on perceived article </a:t>
            </a:r>
            <a:r>
              <a:rPr lang="en-US" dirty="0" err="1"/>
              <a:t>credibility,F</a:t>
            </a:r>
            <a:r>
              <a:rPr lang="en-US" dirty="0"/>
              <a:t>(1, 162) = 29.49,p&lt; .001,ηp2= .15. </a:t>
            </a:r>
            <a:endParaRPr lang="cs-CZ" dirty="0"/>
          </a:p>
          <a:p>
            <a:r>
              <a:rPr lang="cs-CZ" dirty="0"/>
              <a:t>P</a:t>
            </a:r>
            <a:r>
              <a:rPr lang="en-US" dirty="0" err="1"/>
              <a:t>lanned</a:t>
            </a:r>
            <a:r>
              <a:rPr lang="en-US" dirty="0"/>
              <a:t> contrasts revealed that participants who were exposed to critical user comments perceived the related article as less credible (M= 3.06, SD = 0.68) than</a:t>
            </a:r>
            <a:r>
              <a:rPr lang="cs-CZ" dirty="0"/>
              <a:t> </a:t>
            </a:r>
            <a:r>
              <a:rPr lang="en-US" dirty="0"/>
              <a:t>participants in the supportive comments condition (M= 3.64, SD = 0.66),p&lt; .001, 95% CI[−0.81,−0.31]. In addition, critical user comments decreased the perceived article credibility (M= 3.06, SD = 0.68) compared to a version without comments (M= 3.64, SD =0.42),p= .001, 95% CI [−0.90,−0.20]. Thus, H1 is supported. </a:t>
            </a:r>
            <a:endParaRPr lang="cs-CZ" dirty="0"/>
          </a:p>
          <a:p>
            <a:r>
              <a:rPr lang="en-US" dirty="0"/>
              <a:t>The brand of the</a:t>
            </a:r>
            <a:r>
              <a:rPr lang="cs-CZ" dirty="0"/>
              <a:t> </a:t>
            </a:r>
            <a:r>
              <a:rPr lang="en-US" dirty="0"/>
              <a:t>news outlet was also significantly related to perceived article credibility,</a:t>
            </a:r>
            <a:r>
              <a:rPr lang="cs-CZ" dirty="0"/>
              <a:t> </a:t>
            </a:r>
            <a:r>
              <a:rPr lang="en-US" dirty="0"/>
              <a:t>F(1, 162) =4.89,p&lt; .001,ηp2= .08. The article was perceived more credible when it appeared to be</a:t>
            </a:r>
            <a:r>
              <a:rPr lang="cs-CZ" dirty="0"/>
              <a:t> </a:t>
            </a:r>
            <a:r>
              <a:rPr lang="en-US" dirty="0"/>
              <a:t>published by the reputable</a:t>
            </a:r>
            <a:r>
              <a:rPr lang="cs-CZ" dirty="0"/>
              <a:t> </a:t>
            </a:r>
            <a:r>
              <a:rPr lang="en-US" dirty="0"/>
              <a:t>Sueddeutsche </a:t>
            </a:r>
            <a:r>
              <a:rPr lang="en-US" dirty="0" err="1"/>
              <a:t>Zeitungrather</a:t>
            </a:r>
            <a:r>
              <a:rPr lang="en-US" dirty="0"/>
              <a:t> than the tabloid</a:t>
            </a:r>
            <a:r>
              <a:rPr lang="cs-CZ" dirty="0"/>
              <a:t> </a:t>
            </a:r>
            <a:r>
              <a:rPr lang="en-US" dirty="0"/>
              <a:t>Bild-Zeitung.</a:t>
            </a:r>
            <a:r>
              <a:rPr lang="cs-CZ" dirty="0"/>
              <a:t> </a:t>
            </a:r>
          </a:p>
          <a:p>
            <a:r>
              <a:rPr lang="en-US" dirty="0"/>
              <a:t>However, there was </a:t>
            </a:r>
            <a:r>
              <a:rPr lang="en-US" b="1" dirty="0"/>
              <a:t>no significant interaction </a:t>
            </a:r>
            <a:r>
              <a:rPr lang="en-US" dirty="0"/>
              <a:t>effect between comment valence and</a:t>
            </a:r>
            <a:r>
              <a:rPr lang="cs-CZ" dirty="0"/>
              <a:t> </a:t>
            </a:r>
            <a:r>
              <a:rPr lang="en-US" dirty="0"/>
              <a:t>news outlet,</a:t>
            </a:r>
            <a:r>
              <a:rPr lang="cs-CZ" dirty="0"/>
              <a:t> </a:t>
            </a:r>
            <a:r>
              <a:rPr lang="en-US" dirty="0"/>
              <a:t>(1, 162) = 0.001,p= .98. </a:t>
            </a:r>
            <a:endParaRPr lang="cs-CZ" dirty="0"/>
          </a:p>
          <a:p>
            <a:r>
              <a:rPr lang="en-US" dirty="0"/>
              <a:t>The </a:t>
            </a:r>
            <a:r>
              <a:rPr lang="en-US" b="1" dirty="0"/>
              <a:t>covariates</a:t>
            </a:r>
            <a:r>
              <a:rPr lang="en-US" dirty="0"/>
              <a:t> media </a:t>
            </a:r>
            <a:r>
              <a:rPr lang="en-US" dirty="0" err="1"/>
              <a:t>trust,F</a:t>
            </a:r>
            <a:r>
              <a:rPr lang="en-US" dirty="0"/>
              <a:t>(1, 162) = 2.51,p= .12, and involvement,</a:t>
            </a:r>
            <a:r>
              <a:rPr lang="cs-CZ" dirty="0"/>
              <a:t> </a:t>
            </a:r>
            <a:r>
              <a:rPr lang="en-US" dirty="0"/>
              <a:t>F(1, 162) = 1.10,p= .30, were not significantly related to perceived</a:t>
            </a:r>
            <a:r>
              <a:rPr lang="cs-CZ" dirty="0"/>
              <a:t> </a:t>
            </a:r>
            <a:r>
              <a:rPr lang="en-US" dirty="0"/>
              <a:t>article credibility. 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40184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3A01C-82FE-42E7-BFA8-1E04A5E9B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Victim blaming and minimizing consequences of cyberhate attacks due to weight:</a:t>
            </a:r>
            <a:r>
              <a:rPr lang="cs-CZ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The role of anti-fat attitudes and body positive online content</a:t>
            </a:r>
            <a:endParaRPr lang="cs-CZ" sz="24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18D22E-1146-408A-B6DC-53BE91AFA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Experimental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study</a:t>
            </a:r>
          </a:p>
          <a:p>
            <a:pPr lvl="1">
              <a:lnSpc>
                <a:spcPct val="120000"/>
              </a:lnSpc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Marie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Bedrosova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Nikol Kvardova, Hana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Machackova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Pre-registered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OSF</a:t>
            </a:r>
          </a:p>
          <a:p>
            <a:pPr lvl="1">
              <a:lnSpc>
                <a:spcPct val="120000"/>
              </a:lnSpc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collection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November-December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2020</a:t>
            </a:r>
          </a:p>
          <a:p>
            <a:endParaRPr lang="cs-CZ" dirty="0"/>
          </a:p>
        </p:txBody>
      </p:sp>
      <p:pic>
        <p:nvPicPr>
          <p:cNvPr id="4" name="Picture Placeholder 26">
            <a:extLst>
              <a:ext uri="{FF2B5EF4-FFF2-40B4-BE49-F238E27FC236}">
                <a16:creationId xmlns:a16="http://schemas.microsoft.com/office/drawing/2014/main" id="{AD5E987A-AE1B-4F13-AC0B-3D1D1A25B6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0" b="10040"/>
          <a:stretch/>
        </p:blipFill>
        <p:spPr>
          <a:xfrm>
            <a:off x="1613737" y="4071833"/>
            <a:ext cx="4377488" cy="110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395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C686927-55C7-4F59-8B25-324F9235EEE4}"/>
              </a:ext>
            </a:extLst>
          </p:cNvPr>
          <p:cNvSpPr txBox="1"/>
          <p:nvPr/>
        </p:nvSpPr>
        <p:spPr>
          <a:xfrm>
            <a:off x="7020363" y="1486930"/>
            <a:ext cx="4149853" cy="373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Cyberhate</a:t>
            </a:r>
            <a:endParaRPr lang="cs-CZ" sz="3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Attacks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because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characteristics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Hawdon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al., 2015)</a:t>
            </a:r>
          </a:p>
          <a:p>
            <a:pPr>
              <a:lnSpc>
                <a:spcPct val="120000"/>
              </a:lnSpc>
            </a:pP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Physical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appearance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weight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da-D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Chandrasekharan et al., 2017; Mondal et al., 2018; Saleem et al., 2017; Sylwander, 2019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06D506F3-27DE-45A6-B3F3-9778058331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16" b="8416"/>
          <a:stretch/>
        </p:blipFill>
        <p:spPr>
          <a:xfrm>
            <a:off x="382554" y="727568"/>
            <a:ext cx="6186196" cy="524576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52A9F484-66C2-423A-A9EF-97B43C2A939B}"/>
              </a:ext>
            </a:extLst>
          </p:cNvPr>
          <p:cNvSpPr/>
          <p:nvPr/>
        </p:nvSpPr>
        <p:spPr>
          <a:xfrm>
            <a:off x="69915" y="6422571"/>
            <a:ext cx="2212975" cy="3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7C688F2-2AEB-43A8-8C13-BEAAA7A32007}"/>
              </a:ext>
            </a:extLst>
          </p:cNvPr>
          <p:cNvSpPr/>
          <p:nvPr/>
        </p:nvSpPr>
        <p:spPr>
          <a:xfrm>
            <a:off x="9979025" y="6403910"/>
            <a:ext cx="2212975" cy="3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84F01F6-B328-484B-86F4-9608A0C93FD2}"/>
              </a:ext>
            </a:extLst>
          </p:cNvPr>
          <p:cNvSpPr/>
          <p:nvPr/>
        </p:nvSpPr>
        <p:spPr>
          <a:xfrm>
            <a:off x="222315" y="6574971"/>
            <a:ext cx="2212975" cy="3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2379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C686927-55C7-4F59-8B25-324F9235EEE4}"/>
              </a:ext>
            </a:extLst>
          </p:cNvPr>
          <p:cNvSpPr txBox="1"/>
          <p:nvPr/>
        </p:nvSpPr>
        <p:spPr>
          <a:xfrm>
            <a:off x="7020363" y="1185309"/>
            <a:ext cx="4149853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Bystanders</a:t>
            </a:r>
            <a:r>
              <a:rPr lang="cs-CZ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cyberhate</a:t>
            </a:r>
            <a:r>
              <a:rPr lang="cs-CZ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attacks</a:t>
            </a:r>
            <a:endParaRPr lang="cs-CZ" sz="3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mechanisms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moral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disengagement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victim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blaming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minimizing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consequences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Anti-fat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attitudes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Experience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body positive online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06D506F3-27DE-45A6-B3F3-9778058331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16" b="8416"/>
          <a:stretch/>
        </p:blipFill>
        <p:spPr>
          <a:xfrm>
            <a:off x="382554" y="727568"/>
            <a:ext cx="6186196" cy="524576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52A9F484-66C2-423A-A9EF-97B43C2A939B}"/>
              </a:ext>
            </a:extLst>
          </p:cNvPr>
          <p:cNvSpPr/>
          <p:nvPr/>
        </p:nvSpPr>
        <p:spPr>
          <a:xfrm>
            <a:off x="69915" y="6422571"/>
            <a:ext cx="2212975" cy="3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7C688F2-2AEB-43A8-8C13-BEAAA7A32007}"/>
              </a:ext>
            </a:extLst>
          </p:cNvPr>
          <p:cNvSpPr/>
          <p:nvPr/>
        </p:nvSpPr>
        <p:spPr>
          <a:xfrm>
            <a:off x="9839066" y="6329265"/>
            <a:ext cx="2212975" cy="3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84F01F6-B328-484B-86F4-9608A0C93FD2}"/>
              </a:ext>
            </a:extLst>
          </p:cNvPr>
          <p:cNvSpPr/>
          <p:nvPr/>
        </p:nvSpPr>
        <p:spPr>
          <a:xfrm>
            <a:off x="382554" y="6403910"/>
            <a:ext cx="2212975" cy="3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5254111C-B15A-4915-A233-7673A6F19D7F}"/>
              </a:ext>
            </a:extLst>
          </p:cNvPr>
          <p:cNvSpPr/>
          <p:nvPr/>
        </p:nvSpPr>
        <p:spPr>
          <a:xfrm>
            <a:off x="597159" y="884663"/>
            <a:ext cx="5762331" cy="49376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1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Open Sans" panose="020B0606030504020204"/>
              </a:rPr>
              <a:t>MORAL DISENGAGEMENT (Bandura, 1999).</a:t>
            </a:r>
          </a:p>
          <a:p>
            <a:pPr algn="ctr"/>
            <a:endParaRPr lang="cs-CZ" dirty="0">
              <a:solidFill>
                <a:schemeClr val="accent5">
                  <a:lumMod val="75000"/>
                </a:schemeClr>
              </a:solidFill>
              <a:latin typeface="Open Sans" panose="020B0606030504020204"/>
            </a:endParaRP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Open Sans" panose="020B0606030504020204"/>
              </a:rPr>
              <a:t>Diffusion of responsibility</a:t>
            </a:r>
            <a:br>
              <a:rPr lang="cs-CZ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Open Sans" panose="020B0606030504020204"/>
              </a:rPr>
              <a:t>Displacement of responsibility </a:t>
            </a:r>
            <a:br>
              <a:rPr lang="cs-CZ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Open Sans" panose="020B0606030504020204"/>
              </a:rPr>
              <a:t>Euphemistic labeling</a:t>
            </a:r>
            <a:br>
              <a:rPr lang="cs-CZ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Open Sans" panose="020B0606030504020204"/>
              </a:rPr>
              <a:t>Advantageous comparison</a:t>
            </a:r>
            <a:br>
              <a:rPr lang="cs-CZ" dirty="0"/>
            </a:br>
            <a:r>
              <a:rPr lang="cs-CZ" b="1" dirty="0" err="1">
                <a:solidFill>
                  <a:schemeClr val="tx1"/>
                </a:solidFill>
                <a:latin typeface="Open Sans" panose="020B0606030504020204"/>
              </a:rPr>
              <a:t>Minimizing</a:t>
            </a:r>
            <a:r>
              <a:rPr lang="en-US" b="1" dirty="0">
                <a:solidFill>
                  <a:schemeClr val="tx1"/>
                </a:solidFill>
                <a:latin typeface="Open Sans" panose="020B0606030504020204"/>
              </a:rPr>
              <a:t> of consequences</a:t>
            </a:r>
            <a:br>
              <a:rPr lang="cs-CZ" dirty="0"/>
            </a:b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Open Sans" panose="020B0606030504020204"/>
              </a:rPr>
              <a:t>Dehumanization of victim</a:t>
            </a:r>
            <a:br>
              <a:rPr lang="cs-CZ" dirty="0"/>
            </a:br>
            <a:r>
              <a:rPr lang="cs-CZ" b="1" dirty="0" err="1">
                <a:solidFill>
                  <a:schemeClr val="tx1"/>
                </a:solidFill>
                <a:latin typeface="Open Sans" panose="020B0606030504020204"/>
              </a:rPr>
              <a:t>Victim</a:t>
            </a:r>
            <a:r>
              <a:rPr lang="cs-CZ" b="1" dirty="0">
                <a:solidFill>
                  <a:schemeClr val="tx1"/>
                </a:solidFill>
                <a:latin typeface="Open Sans" panose="020B0606030504020204"/>
              </a:rPr>
              <a:t> </a:t>
            </a:r>
            <a:r>
              <a:rPr lang="cs-CZ" b="1" dirty="0" err="1">
                <a:solidFill>
                  <a:schemeClr val="tx1"/>
                </a:solidFill>
                <a:latin typeface="Open Sans" panose="020B0606030504020204"/>
              </a:rPr>
              <a:t>blaming</a:t>
            </a:r>
            <a:br>
              <a:rPr lang="cs-CZ" dirty="0"/>
            </a:b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Open Sans" panose="020B0606030504020204"/>
              </a:rPr>
              <a:t>Moral justification</a:t>
            </a:r>
          </a:p>
        </p:txBody>
      </p:sp>
    </p:spTree>
    <p:extLst>
      <p:ext uri="{BB962C8B-B14F-4D97-AF65-F5344CB8AC3E}">
        <p14:creationId xmlns:p14="http://schemas.microsoft.com/office/powerpoint/2010/main" val="17881770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D482E93-999C-47AC-9C7F-B3FBA7F01BB9}"/>
              </a:ext>
            </a:extLst>
          </p:cNvPr>
          <p:cNvGrpSpPr/>
          <p:nvPr/>
        </p:nvGrpSpPr>
        <p:grpSpPr>
          <a:xfrm>
            <a:off x="6965549" y="1078832"/>
            <a:ext cx="4130841" cy="3514461"/>
            <a:chOff x="810128" y="1046653"/>
            <a:chExt cx="4130841" cy="351446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4EE598-30A3-40C6-A2BE-A98DFF8DC733}"/>
                </a:ext>
              </a:extLst>
            </p:cNvPr>
            <p:cNvSpPr txBox="1"/>
            <p:nvPr/>
          </p:nvSpPr>
          <p:spPr>
            <a:xfrm>
              <a:off x="810128" y="1046653"/>
              <a:ext cx="38741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Study design</a:t>
              </a:r>
              <a:endPara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4C605C-77B6-418C-97DA-7939AF675147}"/>
                </a:ext>
              </a:extLst>
            </p:cNvPr>
            <p:cNvSpPr txBox="1"/>
            <p:nvPr/>
          </p:nvSpPr>
          <p:spPr>
            <a:xfrm>
              <a:off x="826171" y="2505230"/>
              <a:ext cx="4114798" cy="2055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Two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Instagram </a:t>
              </a: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posts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:</a:t>
              </a:r>
            </a:p>
            <a:p>
              <a:pPr>
                <a:lnSpc>
                  <a:spcPct val="120000"/>
                </a:lnSpc>
              </a:pP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A) Plus-</a:t>
              </a: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size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girl</a:t>
              </a:r>
              <a:b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B) </a:t>
              </a: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Thinner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girl</a:t>
              </a:r>
            </a:p>
            <a:p>
              <a:pPr>
                <a:lnSpc>
                  <a:spcPct val="120000"/>
                </a:lnSpc>
              </a:pPr>
              <a:endPara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Identical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negative </a:t>
              </a: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comments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about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girl</a:t>
              </a:r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9B784F9-5431-49EF-963A-EDD0045153A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9" r="11159"/>
          <a:stretch/>
        </p:blipFill>
        <p:spPr>
          <a:xfrm>
            <a:off x="3721028" y="1124537"/>
            <a:ext cx="2570754" cy="4596252"/>
          </a:xfrm>
          <a:prstGeom prst="rect">
            <a:avLst/>
          </a:prstGeo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DBF6668E-3F7F-479E-BBCB-2EECAD72EE3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8" r="10538"/>
          <a:stretch/>
        </p:blipFill>
        <p:spPr>
          <a:xfrm>
            <a:off x="991871" y="1124537"/>
            <a:ext cx="2570754" cy="4596252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AB81CAA3-48AB-4678-B29D-8C1EDB865722}"/>
              </a:ext>
            </a:extLst>
          </p:cNvPr>
          <p:cNvSpPr/>
          <p:nvPr/>
        </p:nvSpPr>
        <p:spPr>
          <a:xfrm>
            <a:off x="9839066" y="6329265"/>
            <a:ext cx="2212975" cy="3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7A330BD-1A4E-4E77-A626-94CC630B67B0}"/>
              </a:ext>
            </a:extLst>
          </p:cNvPr>
          <p:cNvSpPr/>
          <p:nvPr/>
        </p:nvSpPr>
        <p:spPr>
          <a:xfrm>
            <a:off x="64273" y="6329265"/>
            <a:ext cx="2212975" cy="3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1150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B81CAA3-48AB-4678-B29D-8C1EDB865722}"/>
              </a:ext>
            </a:extLst>
          </p:cNvPr>
          <p:cNvSpPr/>
          <p:nvPr/>
        </p:nvSpPr>
        <p:spPr>
          <a:xfrm>
            <a:off x="9839066" y="6329265"/>
            <a:ext cx="2212975" cy="3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7A330BD-1A4E-4E77-A626-94CC630B67B0}"/>
              </a:ext>
            </a:extLst>
          </p:cNvPr>
          <p:cNvSpPr/>
          <p:nvPr/>
        </p:nvSpPr>
        <p:spPr>
          <a:xfrm>
            <a:off x="64273" y="6329265"/>
            <a:ext cx="2212975" cy="3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51BA90E-4F62-4DD2-88A1-EBAF0AC0F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1A507F1-E496-444B-A6D5-C63F695B3B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" t="1488" r="1233" b="1073"/>
          <a:stretch/>
        </p:blipFill>
        <p:spPr>
          <a:xfrm>
            <a:off x="3371850" y="1100139"/>
            <a:ext cx="3838576" cy="517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465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B81CAA3-48AB-4678-B29D-8C1EDB865722}"/>
              </a:ext>
            </a:extLst>
          </p:cNvPr>
          <p:cNvSpPr/>
          <p:nvPr/>
        </p:nvSpPr>
        <p:spPr>
          <a:xfrm>
            <a:off x="9839066" y="6329265"/>
            <a:ext cx="2212975" cy="3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7A330BD-1A4E-4E77-A626-94CC630B67B0}"/>
              </a:ext>
            </a:extLst>
          </p:cNvPr>
          <p:cNvSpPr/>
          <p:nvPr/>
        </p:nvSpPr>
        <p:spPr>
          <a:xfrm>
            <a:off x="64273" y="6329265"/>
            <a:ext cx="2212975" cy="3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51BA90E-4F62-4DD2-88A1-EBAF0AC0F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295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D482E93-999C-47AC-9C7F-B3FBA7F01BB9}"/>
              </a:ext>
            </a:extLst>
          </p:cNvPr>
          <p:cNvGrpSpPr/>
          <p:nvPr/>
        </p:nvGrpSpPr>
        <p:grpSpPr>
          <a:xfrm>
            <a:off x="6965549" y="1078832"/>
            <a:ext cx="4130841" cy="3854233"/>
            <a:chOff x="810128" y="1046653"/>
            <a:chExt cx="4130841" cy="385423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4EE598-30A3-40C6-A2BE-A98DFF8DC733}"/>
                </a:ext>
              </a:extLst>
            </p:cNvPr>
            <p:cNvSpPr txBox="1"/>
            <p:nvPr/>
          </p:nvSpPr>
          <p:spPr>
            <a:xfrm>
              <a:off x="810128" y="1046653"/>
              <a:ext cx="38741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Stimuli</a:t>
              </a:r>
              <a:endPara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4C605C-77B6-418C-97DA-7939AF675147}"/>
                </a:ext>
              </a:extLst>
            </p:cNvPr>
            <p:cNvSpPr txBox="1"/>
            <p:nvPr/>
          </p:nvSpPr>
          <p:spPr>
            <a:xfrm>
              <a:off x="826171" y="2505230"/>
              <a:ext cx="4114798" cy="2395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Online </a:t>
              </a: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photography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databases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Shutterstock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Unsplash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</a:p>
            <a:p>
              <a:pPr>
                <a:lnSpc>
                  <a:spcPct val="120000"/>
                </a:lnSpc>
              </a:pPr>
              <a:endPara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How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to </a:t>
              </a: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choose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them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  <a:p>
              <a:pPr>
                <a:lnSpc>
                  <a:spcPct val="120000"/>
                </a:lnSpc>
              </a:pPr>
              <a:endPara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How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to </a:t>
              </a: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edit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them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  <a:p>
              <a:pPr>
                <a:lnSpc>
                  <a:spcPct val="120000"/>
                </a:lnSpc>
              </a:pPr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2" name="Obdélník 11">
            <a:extLst>
              <a:ext uri="{FF2B5EF4-FFF2-40B4-BE49-F238E27FC236}">
                <a16:creationId xmlns:a16="http://schemas.microsoft.com/office/drawing/2014/main" id="{AB81CAA3-48AB-4678-B29D-8C1EDB865722}"/>
              </a:ext>
            </a:extLst>
          </p:cNvPr>
          <p:cNvSpPr/>
          <p:nvPr/>
        </p:nvSpPr>
        <p:spPr>
          <a:xfrm>
            <a:off x="9839066" y="6329265"/>
            <a:ext cx="2212975" cy="3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7A330BD-1A4E-4E77-A626-94CC630B67B0}"/>
              </a:ext>
            </a:extLst>
          </p:cNvPr>
          <p:cNvSpPr/>
          <p:nvPr/>
        </p:nvSpPr>
        <p:spPr>
          <a:xfrm>
            <a:off x="64273" y="6329265"/>
            <a:ext cx="2212975" cy="3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 descr="Obsah obrázku exteriér, obloha, voda, pláž&#10;&#10;Popis byl vytvořen automaticky">
            <a:extLst>
              <a:ext uri="{FF2B5EF4-FFF2-40B4-BE49-F238E27FC236}">
                <a16:creationId xmlns:a16="http://schemas.microsoft.com/office/drawing/2014/main" id="{EAF106E3-9011-4DDC-9C2F-ABF841E4D5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47" y="2444301"/>
            <a:ext cx="2690724" cy="4036086"/>
          </a:xfrm>
          <a:prstGeom prst="rect">
            <a:avLst/>
          </a:prstGeom>
        </p:spPr>
      </p:pic>
      <p:pic>
        <p:nvPicPr>
          <p:cNvPr id="7" name="Obrázek 6" descr="Obsah obrázku voda, obloha, exteriér, pobřeží&#10;&#10;Popis byl vytvořen automaticky">
            <a:extLst>
              <a:ext uri="{FF2B5EF4-FFF2-40B4-BE49-F238E27FC236}">
                <a16:creationId xmlns:a16="http://schemas.microsoft.com/office/drawing/2014/main" id="{ADDAE4A5-D111-448D-B75A-15B5BE2493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2"/>
          <a:stretch/>
        </p:blipFill>
        <p:spPr>
          <a:xfrm>
            <a:off x="-59306" y="0"/>
            <a:ext cx="3754041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201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D482E93-999C-47AC-9C7F-B3FBA7F01BB9}"/>
              </a:ext>
            </a:extLst>
          </p:cNvPr>
          <p:cNvGrpSpPr/>
          <p:nvPr/>
        </p:nvGrpSpPr>
        <p:grpSpPr>
          <a:xfrm>
            <a:off x="6965549" y="1078832"/>
            <a:ext cx="4130841" cy="4851429"/>
            <a:chOff x="810128" y="1046653"/>
            <a:chExt cx="4130841" cy="48514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4EE598-30A3-40C6-A2BE-A98DFF8DC733}"/>
                </a:ext>
              </a:extLst>
            </p:cNvPr>
            <p:cNvSpPr txBox="1"/>
            <p:nvPr/>
          </p:nvSpPr>
          <p:spPr>
            <a:xfrm>
              <a:off x="810128" y="1046653"/>
              <a:ext cx="38741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Stimuli</a:t>
              </a:r>
              <a:endPara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4C605C-77B6-418C-97DA-7939AF675147}"/>
                </a:ext>
              </a:extLst>
            </p:cNvPr>
            <p:cNvSpPr txBox="1"/>
            <p:nvPr/>
          </p:nvSpPr>
          <p:spPr>
            <a:xfrm>
              <a:off x="826171" y="2505230"/>
              <a:ext cx="4114798" cy="3392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„</a:t>
              </a: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Fake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Instagram“ post </a:t>
              </a: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generators</a:t>
              </a:r>
              <a:endPara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Editing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existing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post‘s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html </a:t>
              </a: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code</a:t>
              </a:r>
              <a:endPara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Photoshop</a:t>
              </a:r>
            </a:p>
            <a:p>
              <a:pPr>
                <a:lnSpc>
                  <a:spcPct val="120000"/>
                </a:lnSpc>
              </a:pPr>
              <a:endPara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Instagram </a:t>
              </a: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platform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commenters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profile </a:t>
              </a: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pictures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emojis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…</a:t>
              </a:r>
            </a:p>
            <a:p>
              <a:pPr>
                <a:lnSpc>
                  <a:spcPct val="120000"/>
                </a:lnSpc>
              </a:pPr>
              <a:endPara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2" name="Obdélník 11">
            <a:extLst>
              <a:ext uri="{FF2B5EF4-FFF2-40B4-BE49-F238E27FC236}">
                <a16:creationId xmlns:a16="http://schemas.microsoft.com/office/drawing/2014/main" id="{AB81CAA3-48AB-4678-B29D-8C1EDB865722}"/>
              </a:ext>
            </a:extLst>
          </p:cNvPr>
          <p:cNvSpPr/>
          <p:nvPr/>
        </p:nvSpPr>
        <p:spPr>
          <a:xfrm>
            <a:off x="9839066" y="6329265"/>
            <a:ext cx="2212975" cy="3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7A330BD-1A4E-4E77-A626-94CC630B67B0}"/>
              </a:ext>
            </a:extLst>
          </p:cNvPr>
          <p:cNvSpPr/>
          <p:nvPr/>
        </p:nvSpPr>
        <p:spPr>
          <a:xfrm>
            <a:off x="64273" y="6329265"/>
            <a:ext cx="2212975" cy="3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C1A8961F-BE14-4E68-B146-F34858451B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" b="5293"/>
          <a:stretch/>
        </p:blipFill>
        <p:spPr bwMode="auto">
          <a:xfrm>
            <a:off x="0" y="-68056"/>
            <a:ext cx="4887477" cy="416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D8815A0-F287-40F8-9209-4654ABFF09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6" b="5163"/>
          <a:stretch/>
        </p:blipFill>
        <p:spPr bwMode="auto">
          <a:xfrm>
            <a:off x="2125283" y="3324224"/>
            <a:ext cx="4199899" cy="3533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2872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1">
            <a:extLst>
              <a:ext uri="{FF2B5EF4-FFF2-40B4-BE49-F238E27FC236}">
                <a16:creationId xmlns:a16="http://schemas.microsoft.com/office/drawing/2014/main" id="{F2DC5555-1BAE-444E-AE51-1D7DFFD925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0" r="9150"/>
          <a:stretch/>
        </p:blipFill>
        <p:spPr>
          <a:xfrm>
            <a:off x="882650" y="906463"/>
            <a:ext cx="5630863" cy="4819650"/>
          </a:xfr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CF47E8A-6D3B-41D3-8712-854351C56C0B}"/>
              </a:ext>
            </a:extLst>
          </p:cNvPr>
          <p:cNvSpPr/>
          <p:nvPr/>
        </p:nvSpPr>
        <p:spPr>
          <a:xfrm>
            <a:off x="1115302" y="1105312"/>
            <a:ext cx="5165559" cy="442195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6FBE3E-0FCC-45B7-BDB3-C894F3DBAB72}"/>
              </a:ext>
            </a:extLst>
          </p:cNvPr>
          <p:cNvSpPr txBox="1"/>
          <p:nvPr/>
        </p:nvSpPr>
        <p:spPr>
          <a:xfrm>
            <a:off x="6974308" y="828675"/>
            <a:ext cx="4982486" cy="538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Between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subject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cross-sectional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design </a:t>
            </a: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 </a:t>
            </a: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conditions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cs-C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cs-C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overweight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post) </a:t>
            </a: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distributed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randomly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between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girls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boys</a:t>
            </a:r>
            <a:endParaRPr lang="cs-CZ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analysis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G*</a:t>
            </a:r>
            <a:r>
              <a:rPr lang="cs-C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cs-CZ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262) </a:t>
            </a:r>
          </a:p>
          <a:p>
            <a:pPr>
              <a:lnSpc>
                <a:spcPct val="120000"/>
              </a:lnSpc>
            </a:pPr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 </a:t>
            </a:r>
            <a:r>
              <a:rPr lang="cs-C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cs-C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larger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survey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online panel </a:t>
            </a:r>
            <a:r>
              <a:rPr lang="cs-C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1,530 Czech </a:t>
            </a:r>
            <a:r>
              <a:rPr lang="cs-C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adolescents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(13-18 </a:t>
            </a:r>
            <a:r>
              <a:rPr lang="cs-C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658 </a:t>
            </a:r>
            <a:r>
              <a:rPr lang="cs-C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adolescents</a:t>
            </a:r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Households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CAWI</a:t>
            </a:r>
          </a:p>
          <a:p>
            <a:pPr>
              <a:lnSpc>
                <a:spcPct val="120000"/>
              </a:lnSpc>
            </a:pPr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Analysis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cs-C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linear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regression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models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moderating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effects</a:t>
            </a:r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70888695-0C82-4F5D-A946-3C9FB05081A5}"/>
              </a:ext>
            </a:extLst>
          </p:cNvPr>
          <p:cNvSpPr/>
          <p:nvPr/>
        </p:nvSpPr>
        <p:spPr>
          <a:xfrm>
            <a:off x="69915" y="6422571"/>
            <a:ext cx="2212975" cy="3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E0F20BFE-DCEE-42D6-B850-5578A3E3DBA5}"/>
              </a:ext>
            </a:extLst>
          </p:cNvPr>
          <p:cNvSpPr/>
          <p:nvPr/>
        </p:nvSpPr>
        <p:spPr>
          <a:xfrm>
            <a:off x="9743819" y="6422571"/>
            <a:ext cx="2212975" cy="3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Box 4">
            <a:extLst>
              <a:ext uri="{FF2B5EF4-FFF2-40B4-BE49-F238E27FC236}">
                <a16:creationId xmlns:a16="http://schemas.microsoft.com/office/drawing/2014/main" id="{F01621E7-1807-4E42-BE1A-0CDCF3F90653}"/>
              </a:ext>
            </a:extLst>
          </p:cNvPr>
          <p:cNvSpPr txBox="1"/>
          <p:nvPr/>
        </p:nvSpPr>
        <p:spPr>
          <a:xfrm>
            <a:off x="1176402" y="4341985"/>
            <a:ext cx="3874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 design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125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5C884-8787-4589-B150-F1CA0BA8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Measures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C969A7-D45B-464D-B59A-E08602BB7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/>
              <a:t>Dependent variables. </a:t>
            </a:r>
            <a:endParaRPr lang="cs-CZ" b="1" dirty="0"/>
          </a:p>
          <a:p>
            <a:r>
              <a:rPr lang="en-GB" b="1" i="1" dirty="0"/>
              <a:t>Victim blaming </a:t>
            </a:r>
            <a:r>
              <a:rPr lang="en-GB" dirty="0"/>
              <a:t>was adapted from a scale about victim blaming in cyberbullying developed by Weber et al. (2013) and it was measured by 4 items (e.g., </a:t>
            </a:r>
            <a:r>
              <a:rPr lang="en-GB" i="1" dirty="0"/>
              <a:t>Therese caused it by posting a photo that was calling for it</a:t>
            </a:r>
            <a:r>
              <a:rPr lang="en-GB" dirty="0"/>
              <a:t>) with a 7-point scale (1 = Strongly disagree; 7 = Strongly agree). </a:t>
            </a:r>
            <a:endParaRPr lang="cs-CZ" b="1" i="1" dirty="0"/>
          </a:p>
          <a:p>
            <a:r>
              <a:rPr lang="en-GB" b="1" i="1" dirty="0"/>
              <a:t>Minimizing consequences</a:t>
            </a:r>
            <a:r>
              <a:rPr lang="en-GB" dirty="0"/>
              <a:t> were adapted from a scale of minimizing attitudes in cyberbullying developed by Garland et al. (2017). The items were changed to be about negative comments and not about bullying. Originally, it was measured by 6 items following the statement “</a:t>
            </a:r>
            <a:r>
              <a:rPr lang="en-GB" i="1" dirty="0"/>
              <a:t>Negative comments on social media . . .”</a:t>
            </a:r>
            <a:r>
              <a:rPr lang="en-GB" dirty="0"/>
              <a:t> (e.g., </a:t>
            </a:r>
            <a:r>
              <a:rPr lang="en-GB" i="1" dirty="0"/>
              <a:t>. . . do not have any long-lasting effects</a:t>
            </a:r>
            <a:r>
              <a:rPr lang="cs-CZ" dirty="0"/>
              <a:t>) </a:t>
            </a:r>
            <a:r>
              <a:rPr lang="en-GB" dirty="0"/>
              <a:t>with a 7-point scale (1 = </a:t>
            </a:r>
            <a:r>
              <a:rPr lang="en-GB" i="1" dirty="0"/>
              <a:t>Strongly disagree</a:t>
            </a:r>
            <a:r>
              <a:rPr lang="en-GB" dirty="0"/>
              <a:t>; 7 = </a:t>
            </a:r>
            <a:r>
              <a:rPr lang="en-GB" i="1" dirty="0"/>
              <a:t>Strongly agree</a:t>
            </a:r>
            <a:r>
              <a:rPr lang="en-GB" dirty="0"/>
              <a:t>). However, because of the low factor loading (.447), one item (</a:t>
            </a:r>
            <a:r>
              <a:rPr lang="en-GB" i="1" dirty="0"/>
              <a:t>. . . are just a part of growing up</a:t>
            </a:r>
            <a:r>
              <a:rPr lang="en-GB" dirty="0"/>
              <a:t>) was deleted.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687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AC69DD19-4916-40D4-A5F5-A8E6F90AA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9436"/>
            <a:ext cx="7028164" cy="3601039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10AB9DA-B1DD-4D7F-A6A7-8C4D4BCD9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41" y="1729818"/>
            <a:ext cx="5645759" cy="386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874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CDE11-A188-47D7-87C8-C26483C35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Measures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021047-B50B-42F7-AEA6-D5BC39906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/>
              <a:t>Moderators. </a:t>
            </a:r>
            <a:r>
              <a:rPr lang="en-GB" b="1" i="1" dirty="0"/>
              <a:t>Anti-fat attitudes</a:t>
            </a:r>
            <a:r>
              <a:rPr lang="en-GB" i="1" dirty="0"/>
              <a:t> </a:t>
            </a:r>
            <a:r>
              <a:rPr lang="en-GB" dirty="0"/>
              <a:t>were adapted from the weight-control and blame dimensions of a scale developed by Lewis et al. (1997). The word “overweight” was used instead of “fat” and one item from the original scale (i.e., </a:t>
            </a:r>
            <a:r>
              <a:rPr lang="en-GB" i="1" dirty="0"/>
              <a:t>The idea that genetics causes people to be fat is just an excuse</a:t>
            </a:r>
            <a:r>
              <a:rPr lang="en-GB" dirty="0"/>
              <a:t>) was not used because of comprehension problems. Attitudes were measured by 6 items (e.g., </a:t>
            </a:r>
            <a:r>
              <a:rPr lang="en-GB" i="1" dirty="0"/>
              <a:t>Most overweight people are lazy</a:t>
            </a:r>
            <a:r>
              <a:rPr lang="en-GB" dirty="0"/>
              <a:t>) with a 7-point scale (1 = </a:t>
            </a:r>
            <a:r>
              <a:rPr lang="en-GB" i="1" dirty="0"/>
              <a:t>Strongly disagree</a:t>
            </a:r>
            <a:r>
              <a:rPr lang="en-GB" dirty="0"/>
              <a:t>; 7 = </a:t>
            </a:r>
            <a:r>
              <a:rPr lang="en-GB" i="1" dirty="0"/>
              <a:t>Strongly agree</a:t>
            </a:r>
            <a:r>
              <a:rPr lang="en-GB" dirty="0"/>
              <a:t>). </a:t>
            </a:r>
            <a:endParaRPr lang="cs-CZ" b="1" i="1" dirty="0"/>
          </a:p>
          <a:p>
            <a:r>
              <a:rPr lang="en-GB" b="1" i="1" dirty="0"/>
              <a:t>Exposure to body-positive online content</a:t>
            </a:r>
            <a:r>
              <a:rPr lang="en-GB" dirty="0"/>
              <a:t> was developed based on themes identified in a study by Cohen, Irwin, and colleagues (2019). It was measured by 6 items that asked about the frequency of exposure to body-positive posts on the internet, which, for example: </a:t>
            </a:r>
            <a:r>
              <a:rPr lang="en-GB" i="1" dirty="0"/>
              <a:t>Encourage people to value the unique characteristics of their bodies (e.g., that they are healthy and functional)</a:t>
            </a:r>
            <a:r>
              <a:rPr lang="en-GB" dirty="0"/>
              <a:t>. We used a 6-point frequency scale (1 = </a:t>
            </a:r>
            <a:r>
              <a:rPr lang="en-GB" i="1" dirty="0"/>
              <a:t>Never</a:t>
            </a:r>
            <a:r>
              <a:rPr lang="en-GB" dirty="0"/>
              <a:t>; 6 = </a:t>
            </a:r>
            <a:r>
              <a:rPr lang="en-GB" i="1" dirty="0"/>
              <a:t>Several times a day</a:t>
            </a:r>
            <a:r>
              <a:rPr lang="en-GB" dirty="0"/>
              <a:t>).</a:t>
            </a:r>
            <a:endParaRPr lang="cs-CZ" dirty="0"/>
          </a:p>
          <a:p>
            <a:r>
              <a:rPr lang="en-GB" dirty="0"/>
              <a:t>Gender was coded as 0 = boys, 1 = girls.</a:t>
            </a:r>
            <a:endParaRPr lang="cs-CZ" dirty="0"/>
          </a:p>
          <a:p>
            <a:r>
              <a:rPr lang="en-GB" b="1" dirty="0"/>
              <a:t>Control variables. </a:t>
            </a:r>
            <a:r>
              <a:rPr lang="en-GB" dirty="0"/>
              <a:t>We controlled for the participants’ age, body mass index (BMI; computed from the participants’ weight and height), and time spent on Instagram measured by the frequency of use during the preceding few months with a 7-point scale (1 = Never; 7 = Almost all the time). [Table 1 about here.]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28287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F48242-B939-4BBE-8961-7D5BD26D6BBB}"/>
              </a:ext>
            </a:extLst>
          </p:cNvPr>
          <p:cNvSpPr/>
          <p:nvPr/>
        </p:nvSpPr>
        <p:spPr>
          <a:xfrm>
            <a:off x="8486274" y="3429000"/>
            <a:ext cx="3705726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19FD2-3EA6-4A43-82F1-C33668E38009}"/>
              </a:ext>
            </a:extLst>
          </p:cNvPr>
          <p:cNvSpPr/>
          <p:nvPr/>
        </p:nvSpPr>
        <p:spPr>
          <a:xfrm>
            <a:off x="4780548" y="3429000"/>
            <a:ext cx="3705726" cy="3429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235C82E5-329E-4FBE-9DAE-69A10FA50A56}"/>
              </a:ext>
            </a:extLst>
          </p:cNvPr>
          <p:cNvSpPr/>
          <p:nvPr/>
        </p:nvSpPr>
        <p:spPr>
          <a:xfrm>
            <a:off x="4780548" y="9525"/>
            <a:ext cx="3705726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7523DF-F50A-45A4-8639-B8C701003D40}"/>
              </a:ext>
            </a:extLst>
          </p:cNvPr>
          <p:cNvSpPr txBox="1"/>
          <p:nvPr/>
        </p:nvSpPr>
        <p:spPr>
          <a:xfrm>
            <a:off x="4964515" y="2342129"/>
            <a:ext cx="3475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Hypotheses</a:t>
            </a:r>
            <a:endParaRPr lang="en-US" sz="4000" dirty="0">
              <a:solidFill>
                <a:schemeClr val="tx1">
                  <a:lumMod val="65000"/>
                  <a:lumOff val="35000"/>
                  <a:alpha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89CDFAD3-AA4D-4F7D-BE4B-C67AD054A033}"/>
              </a:ext>
            </a:extLst>
          </p:cNvPr>
          <p:cNvSpPr/>
          <p:nvPr/>
        </p:nvSpPr>
        <p:spPr>
          <a:xfrm>
            <a:off x="8486274" y="0"/>
            <a:ext cx="3705726" cy="3429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CA1F5F1-12F8-4FBC-9F30-77AA2F2A7189}"/>
              </a:ext>
            </a:extLst>
          </p:cNvPr>
          <p:cNvSpPr/>
          <p:nvPr/>
        </p:nvSpPr>
        <p:spPr>
          <a:xfrm>
            <a:off x="97464" y="6403910"/>
            <a:ext cx="2212975" cy="3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3249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F48242-B939-4BBE-8961-7D5BD26D6BBB}"/>
              </a:ext>
            </a:extLst>
          </p:cNvPr>
          <p:cNvSpPr/>
          <p:nvPr/>
        </p:nvSpPr>
        <p:spPr>
          <a:xfrm>
            <a:off x="8486274" y="3429000"/>
            <a:ext cx="3705726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19FD2-3EA6-4A43-82F1-C33668E38009}"/>
              </a:ext>
            </a:extLst>
          </p:cNvPr>
          <p:cNvSpPr/>
          <p:nvPr/>
        </p:nvSpPr>
        <p:spPr>
          <a:xfrm>
            <a:off x="4780548" y="3429000"/>
            <a:ext cx="3705726" cy="3429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235C82E5-329E-4FBE-9DAE-69A10FA50A56}"/>
              </a:ext>
            </a:extLst>
          </p:cNvPr>
          <p:cNvSpPr/>
          <p:nvPr/>
        </p:nvSpPr>
        <p:spPr>
          <a:xfrm>
            <a:off x="4780548" y="0"/>
            <a:ext cx="3705726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89CDFAD3-AA4D-4F7D-BE4B-C67AD054A033}"/>
              </a:ext>
            </a:extLst>
          </p:cNvPr>
          <p:cNvSpPr/>
          <p:nvPr/>
        </p:nvSpPr>
        <p:spPr>
          <a:xfrm>
            <a:off x="8486274" y="0"/>
            <a:ext cx="3705726" cy="3429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CA1F5F1-12F8-4FBC-9F30-77AA2F2A7189}"/>
              </a:ext>
            </a:extLst>
          </p:cNvPr>
          <p:cNvSpPr/>
          <p:nvPr/>
        </p:nvSpPr>
        <p:spPr>
          <a:xfrm>
            <a:off x="97464" y="6403910"/>
            <a:ext cx="2212975" cy="3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B04E189B-A0F1-45D0-9243-82E245C0FB50}"/>
              </a:ext>
            </a:extLst>
          </p:cNvPr>
          <p:cNvSpPr txBox="1"/>
          <p:nvPr/>
        </p:nvSpPr>
        <p:spPr>
          <a:xfrm>
            <a:off x="4523873" y="-208651"/>
            <a:ext cx="1572127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6600" b="1" dirty="0">
                <a:solidFill>
                  <a:schemeClr val="bg2">
                    <a:lumMod val="50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H1</a:t>
            </a:r>
            <a:endParaRPr lang="en-US" sz="6600" b="1" dirty="0">
              <a:solidFill>
                <a:schemeClr val="bg2">
                  <a:lumMod val="50000"/>
                  <a:alpha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7ED767CD-87BA-4A6E-9712-405EE7A7DCCB}"/>
              </a:ext>
            </a:extLst>
          </p:cNvPr>
          <p:cNvSpPr txBox="1"/>
          <p:nvPr/>
        </p:nvSpPr>
        <p:spPr>
          <a:xfrm>
            <a:off x="4863711" y="1016300"/>
            <a:ext cx="3310609" cy="118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H1a.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Victim blaming of a plus-size victim is higher than for a thinner victim.</a:t>
            </a:r>
            <a:br>
              <a:rPr lang="cs-CZ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H1b.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Minimizing consequences for the plus-size victim is higher than for the thinner victim.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478FD85F-A1ED-4B24-A6C7-7FB272DD39D4}"/>
              </a:ext>
            </a:extLst>
          </p:cNvPr>
          <p:cNvSpPr/>
          <p:nvPr/>
        </p:nvSpPr>
        <p:spPr>
          <a:xfrm>
            <a:off x="-23468" y="1801853"/>
            <a:ext cx="1712609" cy="1032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Experimental</a:t>
            </a:r>
            <a:r>
              <a:rPr lang="cs-CZ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condition</a:t>
            </a:r>
            <a:r>
              <a:rPr lang="cs-CZ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Thinner</a:t>
            </a: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girl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Plus-</a:t>
            </a: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size</a:t>
            </a: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girl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E1A4B040-82E9-4926-930A-A7290CA1C795}"/>
              </a:ext>
            </a:extLst>
          </p:cNvPr>
          <p:cNvSpPr/>
          <p:nvPr/>
        </p:nvSpPr>
        <p:spPr>
          <a:xfrm>
            <a:off x="2755985" y="1774906"/>
            <a:ext cx="1712609" cy="1032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Victim blaming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Minimizing</a:t>
            </a: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consequences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E02878AE-0AEA-49BD-9A9E-E03A0C86C4B2}"/>
              </a:ext>
            </a:extLst>
          </p:cNvPr>
          <p:cNvSpPr/>
          <p:nvPr/>
        </p:nvSpPr>
        <p:spPr>
          <a:xfrm>
            <a:off x="1936268" y="2167562"/>
            <a:ext cx="727733" cy="43977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2047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F48242-B939-4BBE-8961-7D5BD26D6BBB}"/>
              </a:ext>
            </a:extLst>
          </p:cNvPr>
          <p:cNvSpPr/>
          <p:nvPr/>
        </p:nvSpPr>
        <p:spPr>
          <a:xfrm>
            <a:off x="8486274" y="3429000"/>
            <a:ext cx="3705726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19FD2-3EA6-4A43-82F1-C33668E38009}"/>
              </a:ext>
            </a:extLst>
          </p:cNvPr>
          <p:cNvSpPr/>
          <p:nvPr/>
        </p:nvSpPr>
        <p:spPr>
          <a:xfrm>
            <a:off x="4780548" y="3429000"/>
            <a:ext cx="3705726" cy="3429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235C82E5-329E-4FBE-9DAE-69A10FA50A56}"/>
              </a:ext>
            </a:extLst>
          </p:cNvPr>
          <p:cNvSpPr/>
          <p:nvPr/>
        </p:nvSpPr>
        <p:spPr>
          <a:xfrm>
            <a:off x="4780548" y="0"/>
            <a:ext cx="3705726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89CDFAD3-AA4D-4F7D-BE4B-C67AD054A033}"/>
              </a:ext>
            </a:extLst>
          </p:cNvPr>
          <p:cNvSpPr/>
          <p:nvPr/>
        </p:nvSpPr>
        <p:spPr>
          <a:xfrm>
            <a:off x="8486274" y="0"/>
            <a:ext cx="3705726" cy="3429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CA1F5F1-12F8-4FBC-9F30-77AA2F2A7189}"/>
              </a:ext>
            </a:extLst>
          </p:cNvPr>
          <p:cNvSpPr/>
          <p:nvPr/>
        </p:nvSpPr>
        <p:spPr>
          <a:xfrm>
            <a:off x="97464" y="6403910"/>
            <a:ext cx="2212975" cy="3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B04E189B-A0F1-45D0-9243-82E245C0FB50}"/>
              </a:ext>
            </a:extLst>
          </p:cNvPr>
          <p:cNvSpPr txBox="1"/>
          <p:nvPr/>
        </p:nvSpPr>
        <p:spPr>
          <a:xfrm>
            <a:off x="4523873" y="-208651"/>
            <a:ext cx="1572127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6600" b="1" dirty="0">
                <a:solidFill>
                  <a:schemeClr val="bg2">
                    <a:lumMod val="50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H1</a:t>
            </a:r>
            <a:endParaRPr lang="en-US" sz="6600" b="1" dirty="0">
              <a:solidFill>
                <a:schemeClr val="bg2">
                  <a:lumMod val="50000"/>
                  <a:alpha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7ED767CD-87BA-4A6E-9712-405EE7A7DCCB}"/>
              </a:ext>
            </a:extLst>
          </p:cNvPr>
          <p:cNvSpPr txBox="1"/>
          <p:nvPr/>
        </p:nvSpPr>
        <p:spPr>
          <a:xfrm>
            <a:off x="4863711" y="1016300"/>
            <a:ext cx="3310609" cy="118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H1a. Victim blaming of a plus-size victim is higher than for a thinner victim.</a:t>
            </a:r>
            <a:br>
              <a:rPr lang="cs-CZ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H1b.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Minimizing consequences for the plus-size victim is higher than for the thinner victim.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478FD85F-A1ED-4B24-A6C7-7FB272DD39D4}"/>
              </a:ext>
            </a:extLst>
          </p:cNvPr>
          <p:cNvSpPr/>
          <p:nvPr/>
        </p:nvSpPr>
        <p:spPr>
          <a:xfrm>
            <a:off x="-23468" y="1801853"/>
            <a:ext cx="1712609" cy="1032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Experimental</a:t>
            </a:r>
            <a:r>
              <a:rPr lang="cs-CZ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condition</a:t>
            </a:r>
            <a:r>
              <a:rPr lang="cs-CZ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Thinner</a:t>
            </a: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girl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Plus-</a:t>
            </a: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size</a:t>
            </a: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girl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E1A4B040-82E9-4926-930A-A7290CA1C795}"/>
              </a:ext>
            </a:extLst>
          </p:cNvPr>
          <p:cNvSpPr/>
          <p:nvPr/>
        </p:nvSpPr>
        <p:spPr>
          <a:xfrm>
            <a:off x="2755985" y="1774906"/>
            <a:ext cx="1712609" cy="1032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Victim blaming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300" dirty="0">
                <a:solidFill>
                  <a:schemeClr val="bg1">
                    <a:lumMod val="50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300" dirty="0" err="1">
                <a:solidFill>
                  <a:schemeClr val="bg1">
                    <a:lumMod val="50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Minimizing</a:t>
            </a:r>
            <a:r>
              <a:rPr lang="en-GB" sz="1300" dirty="0">
                <a:solidFill>
                  <a:schemeClr val="bg1">
                    <a:lumMod val="50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consequences</a:t>
            </a:r>
            <a:endParaRPr lang="cs-CZ" sz="1300" dirty="0">
              <a:solidFill>
                <a:schemeClr val="bg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E02878AE-0AEA-49BD-9A9E-E03A0C86C4B2}"/>
              </a:ext>
            </a:extLst>
          </p:cNvPr>
          <p:cNvSpPr/>
          <p:nvPr/>
        </p:nvSpPr>
        <p:spPr>
          <a:xfrm>
            <a:off x="1936268" y="2167562"/>
            <a:ext cx="727733" cy="43977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2163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F48242-B939-4BBE-8961-7D5BD26D6BBB}"/>
              </a:ext>
            </a:extLst>
          </p:cNvPr>
          <p:cNvSpPr/>
          <p:nvPr/>
        </p:nvSpPr>
        <p:spPr>
          <a:xfrm>
            <a:off x="8486274" y="3429000"/>
            <a:ext cx="3705726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19FD2-3EA6-4A43-82F1-C33668E38009}"/>
              </a:ext>
            </a:extLst>
          </p:cNvPr>
          <p:cNvSpPr/>
          <p:nvPr/>
        </p:nvSpPr>
        <p:spPr>
          <a:xfrm>
            <a:off x="4780548" y="3429000"/>
            <a:ext cx="3705726" cy="3429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235C82E5-329E-4FBE-9DAE-69A10FA50A56}"/>
              </a:ext>
            </a:extLst>
          </p:cNvPr>
          <p:cNvSpPr/>
          <p:nvPr/>
        </p:nvSpPr>
        <p:spPr>
          <a:xfrm>
            <a:off x="4780548" y="0"/>
            <a:ext cx="3705726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89CDFAD3-AA4D-4F7D-BE4B-C67AD054A033}"/>
              </a:ext>
            </a:extLst>
          </p:cNvPr>
          <p:cNvSpPr/>
          <p:nvPr/>
        </p:nvSpPr>
        <p:spPr>
          <a:xfrm>
            <a:off x="8486274" y="0"/>
            <a:ext cx="3705726" cy="3429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CA1F5F1-12F8-4FBC-9F30-77AA2F2A7189}"/>
              </a:ext>
            </a:extLst>
          </p:cNvPr>
          <p:cNvSpPr/>
          <p:nvPr/>
        </p:nvSpPr>
        <p:spPr>
          <a:xfrm>
            <a:off x="97464" y="6403910"/>
            <a:ext cx="2212975" cy="3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B04E189B-A0F1-45D0-9243-82E245C0FB50}"/>
              </a:ext>
            </a:extLst>
          </p:cNvPr>
          <p:cNvSpPr txBox="1"/>
          <p:nvPr/>
        </p:nvSpPr>
        <p:spPr>
          <a:xfrm>
            <a:off x="4523873" y="-208651"/>
            <a:ext cx="1572127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6600" b="1" dirty="0">
                <a:solidFill>
                  <a:schemeClr val="bg2">
                    <a:lumMod val="50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H1</a:t>
            </a:r>
            <a:endParaRPr lang="en-US" sz="6600" b="1" dirty="0">
              <a:solidFill>
                <a:schemeClr val="bg2">
                  <a:lumMod val="50000"/>
                  <a:alpha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7ED767CD-87BA-4A6E-9712-405EE7A7DCCB}"/>
              </a:ext>
            </a:extLst>
          </p:cNvPr>
          <p:cNvSpPr txBox="1"/>
          <p:nvPr/>
        </p:nvSpPr>
        <p:spPr>
          <a:xfrm>
            <a:off x="4863711" y="1016300"/>
            <a:ext cx="3310609" cy="118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H1a. Victim blaming of a plus-size victim is higher than for a thinner victim.</a:t>
            </a:r>
            <a:br>
              <a:rPr lang="cs-CZ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H1b.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Minimizing consequences for the plus-size victim is higher than for the thinner victim.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478FD85F-A1ED-4B24-A6C7-7FB272DD39D4}"/>
              </a:ext>
            </a:extLst>
          </p:cNvPr>
          <p:cNvSpPr/>
          <p:nvPr/>
        </p:nvSpPr>
        <p:spPr>
          <a:xfrm>
            <a:off x="-23468" y="1801853"/>
            <a:ext cx="1712609" cy="1032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Experimental</a:t>
            </a:r>
            <a:r>
              <a:rPr lang="cs-CZ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condition</a:t>
            </a:r>
            <a:r>
              <a:rPr lang="cs-CZ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Thinner</a:t>
            </a: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girl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Plus-</a:t>
            </a: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size</a:t>
            </a: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girl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E1A4B040-82E9-4926-930A-A7290CA1C795}"/>
              </a:ext>
            </a:extLst>
          </p:cNvPr>
          <p:cNvSpPr/>
          <p:nvPr/>
        </p:nvSpPr>
        <p:spPr>
          <a:xfrm>
            <a:off x="2755985" y="1774906"/>
            <a:ext cx="1712609" cy="1032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Victim blaming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300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300" dirty="0" err="1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Minimizing</a:t>
            </a:r>
            <a:r>
              <a:rPr lang="en-GB" sz="1300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consequences</a:t>
            </a:r>
            <a:endParaRPr lang="cs-CZ" sz="1300" dirty="0">
              <a:solidFill>
                <a:schemeClr val="bg1">
                  <a:lumMod val="6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E02878AE-0AEA-49BD-9A9E-E03A0C86C4B2}"/>
              </a:ext>
            </a:extLst>
          </p:cNvPr>
          <p:cNvSpPr/>
          <p:nvPr/>
        </p:nvSpPr>
        <p:spPr>
          <a:xfrm>
            <a:off x="1936268" y="2167562"/>
            <a:ext cx="727733" cy="43977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755443B-A331-4CB1-961C-B0EC6E4B20ED}"/>
              </a:ext>
            </a:extLst>
          </p:cNvPr>
          <p:cNvSpPr/>
          <p:nvPr/>
        </p:nvSpPr>
        <p:spPr>
          <a:xfrm>
            <a:off x="693947" y="3427673"/>
            <a:ext cx="1196430" cy="794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Anti-fat attitudes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46F8E750-93A1-4AAD-93B8-E1232214D651}"/>
              </a:ext>
            </a:extLst>
          </p:cNvPr>
          <p:cNvSpPr/>
          <p:nvPr/>
        </p:nvSpPr>
        <p:spPr>
          <a:xfrm rot="18073176">
            <a:off x="1386922" y="2958609"/>
            <a:ext cx="804065" cy="20587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33CCD4A0-038C-4C0C-9F34-9851563AC0ED}"/>
              </a:ext>
            </a:extLst>
          </p:cNvPr>
          <p:cNvSpPr txBox="1"/>
          <p:nvPr/>
        </p:nvSpPr>
        <p:spPr>
          <a:xfrm>
            <a:off x="4475642" y="3288163"/>
            <a:ext cx="1572127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6600" b="1" dirty="0">
                <a:solidFill>
                  <a:schemeClr val="bg2">
                    <a:lumMod val="50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en-US" sz="6600" b="1" dirty="0">
                <a:solidFill>
                  <a:schemeClr val="bg2">
                    <a:lumMod val="50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3051227-2E16-4485-B535-6E4B679EE85C}"/>
              </a:ext>
            </a:extLst>
          </p:cNvPr>
          <p:cNvSpPr txBox="1"/>
          <p:nvPr/>
        </p:nvSpPr>
        <p:spPr>
          <a:xfrm>
            <a:off x="4780548" y="4270782"/>
            <a:ext cx="3553827" cy="2514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H2a: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Anti-fat attitudes moderate victim blaming for the plus-size victim; the effect of victim blaming on the plus-size victim is stronger for those with higher anti-fat attitudes.</a:t>
            </a:r>
            <a:b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H2b: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Anti-fat attitudes moderate the minimizing consequences for the plus-size victim; the effect on the minimizing consequences for the plus-size victim is stronger for those with higher anti-fat attitudes.</a:t>
            </a:r>
          </a:p>
        </p:txBody>
      </p:sp>
    </p:spTree>
    <p:extLst>
      <p:ext uri="{BB962C8B-B14F-4D97-AF65-F5344CB8AC3E}">
        <p14:creationId xmlns:p14="http://schemas.microsoft.com/office/powerpoint/2010/main" val="26437790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F48242-B939-4BBE-8961-7D5BD26D6BBB}"/>
              </a:ext>
            </a:extLst>
          </p:cNvPr>
          <p:cNvSpPr/>
          <p:nvPr/>
        </p:nvSpPr>
        <p:spPr>
          <a:xfrm>
            <a:off x="8486274" y="3429000"/>
            <a:ext cx="3705726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19FD2-3EA6-4A43-82F1-C33668E38009}"/>
              </a:ext>
            </a:extLst>
          </p:cNvPr>
          <p:cNvSpPr/>
          <p:nvPr/>
        </p:nvSpPr>
        <p:spPr>
          <a:xfrm>
            <a:off x="4780548" y="3429000"/>
            <a:ext cx="3705726" cy="3429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235C82E5-329E-4FBE-9DAE-69A10FA50A56}"/>
              </a:ext>
            </a:extLst>
          </p:cNvPr>
          <p:cNvSpPr/>
          <p:nvPr/>
        </p:nvSpPr>
        <p:spPr>
          <a:xfrm>
            <a:off x="4780548" y="0"/>
            <a:ext cx="3705726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89CDFAD3-AA4D-4F7D-BE4B-C67AD054A033}"/>
              </a:ext>
            </a:extLst>
          </p:cNvPr>
          <p:cNvSpPr/>
          <p:nvPr/>
        </p:nvSpPr>
        <p:spPr>
          <a:xfrm>
            <a:off x="8486274" y="0"/>
            <a:ext cx="3705726" cy="3429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CA1F5F1-12F8-4FBC-9F30-77AA2F2A7189}"/>
              </a:ext>
            </a:extLst>
          </p:cNvPr>
          <p:cNvSpPr/>
          <p:nvPr/>
        </p:nvSpPr>
        <p:spPr>
          <a:xfrm>
            <a:off x="97464" y="6403910"/>
            <a:ext cx="2212975" cy="3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B04E189B-A0F1-45D0-9243-82E245C0FB50}"/>
              </a:ext>
            </a:extLst>
          </p:cNvPr>
          <p:cNvSpPr txBox="1"/>
          <p:nvPr/>
        </p:nvSpPr>
        <p:spPr>
          <a:xfrm>
            <a:off x="4523873" y="-208651"/>
            <a:ext cx="1572127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6600" b="1" dirty="0">
                <a:solidFill>
                  <a:schemeClr val="bg2">
                    <a:lumMod val="50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H1</a:t>
            </a:r>
            <a:endParaRPr lang="en-US" sz="6600" b="1" dirty="0">
              <a:solidFill>
                <a:schemeClr val="bg2">
                  <a:lumMod val="50000"/>
                  <a:alpha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7ED767CD-87BA-4A6E-9712-405EE7A7DCCB}"/>
              </a:ext>
            </a:extLst>
          </p:cNvPr>
          <p:cNvSpPr txBox="1"/>
          <p:nvPr/>
        </p:nvSpPr>
        <p:spPr>
          <a:xfrm>
            <a:off x="4863711" y="1016300"/>
            <a:ext cx="3310609" cy="118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H1a. Victim blaming of a plus-size victim is higher than for a thinner victim.</a:t>
            </a:r>
            <a:br>
              <a:rPr lang="cs-CZ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H1b.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Minimizing consequences for the plus-size victim is higher than for the thinner victim.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478FD85F-A1ED-4B24-A6C7-7FB272DD39D4}"/>
              </a:ext>
            </a:extLst>
          </p:cNvPr>
          <p:cNvSpPr/>
          <p:nvPr/>
        </p:nvSpPr>
        <p:spPr>
          <a:xfrm>
            <a:off x="-23468" y="1801853"/>
            <a:ext cx="1712609" cy="1032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Experimental</a:t>
            </a:r>
            <a:r>
              <a:rPr lang="cs-CZ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condition</a:t>
            </a:r>
            <a:r>
              <a:rPr lang="cs-CZ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Thinner</a:t>
            </a: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girl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Plus-</a:t>
            </a: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size</a:t>
            </a: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girl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E1A4B040-82E9-4926-930A-A7290CA1C795}"/>
              </a:ext>
            </a:extLst>
          </p:cNvPr>
          <p:cNvSpPr/>
          <p:nvPr/>
        </p:nvSpPr>
        <p:spPr>
          <a:xfrm>
            <a:off x="2755985" y="1774906"/>
            <a:ext cx="1712609" cy="1032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Victim blaming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300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300" dirty="0" err="1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Minimizing</a:t>
            </a:r>
            <a:r>
              <a:rPr lang="en-GB" sz="1300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consequences</a:t>
            </a:r>
            <a:endParaRPr lang="cs-CZ" sz="1300" dirty="0">
              <a:solidFill>
                <a:schemeClr val="bg1">
                  <a:lumMod val="6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E02878AE-0AEA-49BD-9A9E-E03A0C86C4B2}"/>
              </a:ext>
            </a:extLst>
          </p:cNvPr>
          <p:cNvSpPr/>
          <p:nvPr/>
        </p:nvSpPr>
        <p:spPr>
          <a:xfrm>
            <a:off x="1936268" y="2167562"/>
            <a:ext cx="727733" cy="43977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755443B-A331-4CB1-961C-B0EC6E4B20ED}"/>
              </a:ext>
            </a:extLst>
          </p:cNvPr>
          <p:cNvSpPr/>
          <p:nvPr/>
        </p:nvSpPr>
        <p:spPr>
          <a:xfrm>
            <a:off x="693947" y="3427673"/>
            <a:ext cx="1196430" cy="794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Anti-fat attitudes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46F8E750-93A1-4AAD-93B8-E1232214D651}"/>
              </a:ext>
            </a:extLst>
          </p:cNvPr>
          <p:cNvSpPr/>
          <p:nvPr/>
        </p:nvSpPr>
        <p:spPr>
          <a:xfrm rot="18073176">
            <a:off x="1386922" y="2958609"/>
            <a:ext cx="804065" cy="20587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33CCD4A0-038C-4C0C-9F34-9851563AC0ED}"/>
              </a:ext>
            </a:extLst>
          </p:cNvPr>
          <p:cNvSpPr txBox="1"/>
          <p:nvPr/>
        </p:nvSpPr>
        <p:spPr>
          <a:xfrm>
            <a:off x="4475642" y="3288163"/>
            <a:ext cx="1572127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6600" b="1" dirty="0">
                <a:solidFill>
                  <a:schemeClr val="bg2">
                    <a:lumMod val="50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en-US" sz="6600" b="1" dirty="0">
                <a:solidFill>
                  <a:schemeClr val="bg2">
                    <a:lumMod val="50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3051227-2E16-4485-B535-6E4B679EE85C}"/>
              </a:ext>
            </a:extLst>
          </p:cNvPr>
          <p:cNvSpPr txBox="1"/>
          <p:nvPr/>
        </p:nvSpPr>
        <p:spPr>
          <a:xfrm>
            <a:off x="4780548" y="4270782"/>
            <a:ext cx="3553827" cy="2514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H2a: Anti-fat attitudes moderate victim blaming for the plus-size victim; the effect of victim blaming on the plus-size victim is stronger for those with higher anti-fat attitudes.</a:t>
            </a:r>
            <a:b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H2b: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Anti-fat attitudes moderate the minimizing consequences for the plus-size victim; the effect on the minimizing consequences for the plus-size victim is stronger for those with higher anti-fat attitudes.</a:t>
            </a:r>
          </a:p>
        </p:txBody>
      </p:sp>
    </p:spTree>
    <p:extLst>
      <p:ext uri="{BB962C8B-B14F-4D97-AF65-F5344CB8AC3E}">
        <p14:creationId xmlns:p14="http://schemas.microsoft.com/office/powerpoint/2010/main" val="21862526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F48242-B939-4BBE-8961-7D5BD26D6BBB}"/>
              </a:ext>
            </a:extLst>
          </p:cNvPr>
          <p:cNvSpPr/>
          <p:nvPr/>
        </p:nvSpPr>
        <p:spPr>
          <a:xfrm>
            <a:off x="8486274" y="3429000"/>
            <a:ext cx="3705726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19FD2-3EA6-4A43-82F1-C33668E38009}"/>
              </a:ext>
            </a:extLst>
          </p:cNvPr>
          <p:cNvSpPr/>
          <p:nvPr/>
        </p:nvSpPr>
        <p:spPr>
          <a:xfrm>
            <a:off x="4780548" y="3429000"/>
            <a:ext cx="3705726" cy="3429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235C82E5-329E-4FBE-9DAE-69A10FA50A56}"/>
              </a:ext>
            </a:extLst>
          </p:cNvPr>
          <p:cNvSpPr/>
          <p:nvPr/>
        </p:nvSpPr>
        <p:spPr>
          <a:xfrm>
            <a:off x="4780548" y="0"/>
            <a:ext cx="3705726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89CDFAD3-AA4D-4F7D-BE4B-C67AD054A033}"/>
              </a:ext>
            </a:extLst>
          </p:cNvPr>
          <p:cNvSpPr/>
          <p:nvPr/>
        </p:nvSpPr>
        <p:spPr>
          <a:xfrm>
            <a:off x="8486274" y="0"/>
            <a:ext cx="3705726" cy="3429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CA1F5F1-12F8-4FBC-9F30-77AA2F2A7189}"/>
              </a:ext>
            </a:extLst>
          </p:cNvPr>
          <p:cNvSpPr/>
          <p:nvPr/>
        </p:nvSpPr>
        <p:spPr>
          <a:xfrm>
            <a:off x="97464" y="6403910"/>
            <a:ext cx="2212975" cy="3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B04E189B-A0F1-45D0-9243-82E245C0FB50}"/>
              </a:ext>
            </a:extLst>
          </p:cNvPr>
          <p:cNvSpPr txBox="1"/>
          <p:nvPr/>
        </p:nvSpPr>
        <p:spPr>
          <a:xfrm>
            <a:off x="4523873" y="-208651"/>
            <a:ext cx="1572127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6600" b="1" dirty="0">
                <a:solidFill>
                  <a:schemeClr val="bg2">
                    <a:lumMod val="50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H1</a:t>
            </a:r>
            <a:endParaRPr lang="en-US" sz="6600" b="1" dirty="0">
              <a:solidFill>
                <a:schemeClr val="bg2">
                  <a:lumMod val="50000"/>
                  <a:alpha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7ED767CD-87BA-4A6E-9712-405EE7A7DCCB}"/>
              </a:ext>
            </a:extLst>
          </p:cNvPr>
          <p:cNvSpPr txBox="1"/>
          <p:nvPr/>
        </p:nvSpPr>
        <p:spPr>
          <a:xfrm>
            <a:off x="4863711" y="1016300"/>
            <a:ext cx="3310609" cy="118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H1a. Victim blaming of a plus-size victim is higher than for a thinner victim.</a:t>
            </a:r>
            <a:br>
              <a:rPr lang="cs-CZ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H1b.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Minimizing consequences for the plus-size victim is higher than for the thinner victim.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478FD85F-A1ED-4B24-A6C7-7FB272DD39D4}"/>
              </a:ext>
            </a:extLst>
          </p:cNvPr>
          <p:cNvSpPr/>
          <p:nvPr/>
        </p:nvSpPr>
        <p:spPr>
          <a:xfrm>
            <a:off x="-23468" y="1801853"/>
            <a:ext cx="1712609" cy="1032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Experimental</a:t>
            </a:r>
            <a:r>
              <a:rPr lang="cs-CZ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condition</a:t>
            </a:r>
            <a:r>
              <a:rPr lang="cs-CZ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Thinner</a:t>
            </a: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girl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Plus-</a:t>
            </a: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size</a:t>
            </a: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girl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E1A4B040-82E9-4926-930A-A7290CA1C795}"/>
              </a:ext>
            </a:extLst>
          </p:cNvPr>
          <p:cNvSpPr/>
          <p:nvPr/>
        </p:nvSpPr>
        <p:spPr>
          <a:xfrm>
            <a:off x="2755985" y="1774906"/>
            <a:ext cx="1712609" cy="1032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Victim blaming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300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300" dirty="0" err="1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Minimizing</a:t>
            </a:r>
            <a:r>
              <a:rPr lang="en-GB" sz="1300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consequences</a:t>
            </a:r>
            <a:endParaRPr lang="cs-CZ" sz="1300" dirty="0">
              <a:solidFill>
                <a:schemeClr val="bg1">
                  <a:lumMod val="6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E02878AE-0AEA-49BD-9A9E-E03A0C86C4B2}"/>
              </a:ext>
            </a:extLst>
          </p:cNvPr>
          <p:cNvSpPr/>
          <p:nvPr/>
        </p:nvSpPr>
        <p:spPr>
          <a:xfrm>
            <a:off x="1936268" y="2167562"/>
            <a:ext cx="727733" cy="43977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755443B-A331-4CB1-961C-B0EC6E4B20ED}"/>
              </a:ext>
            </a:extLst>
          </p:cNvPr>
          <p:cNvSpPr/>
          <p:nvPr/>
        </p:nvSpPr>
        <p:spPr>
          <a:xfrm>
            <a:off x="693947" y="3427673"/>
            <a:ext cx="1196430" cy="794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Anti-fat attitudes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46F8E750-93A1-4AAD-93B8-E1232214D651}"/>
              </a:ext>
            </a:extLst>
          </p:cNvPr>
          <p:cNvSpPr/>
          <p:nvPr/>
        </p:nvSpPr>
        <p:spPr>
          <a:xfrm rot="18073176">
            <a:off x="1386922" y="2958609"/>
            <a:ext cx="804065" cy="20587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33CCD4A0-038C-4C0C-9F34-9851563AC0ED}"/>
              </a:ext>
            </a:extLst>
          </p:cNvPr>
          <p:cNvSpPr txBox="1"/>
          <p:nvPr/>
        </p:nvSpPr>
        <p:spPr>
          <a:xfrm>
            <a:off x="4475642" y="3288163"/>
            <a:ext cx="1572127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6600" b="1" dirty="0">
                <a:solidFill>
                  <a:schemeClr val="bg2">
                    <a:lumMod val="50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en-US" sz="6600" b="1" dirty="0">
                <a:solidFill>
                  <a:schemeClr val="bg2">
                    <a:lumMod val="50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3051227-2E16-4485-B535-6E4B679EE85C}"/>
              </a:ext>
            </a:extLst>
          </p:cNvPr>
          <p:cNvSpPr txBox="1"/>
          <p:nvPr/>
        </p:nvSpPr>
        <p:spPr>
          <a:xfrm>
            <a:off x="4780548" y="4270782"/>
            <a:ext cx="3553827" cy="2514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H2a: Anti-fat attitudes moderate victim blaming for the plus-size victim; the effect of victim blaming on the plus-size victim is stronger for those with higher anti-fat attitudes.</a:t>
            </a:r>
            <a:b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H2b: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Anti-fat attitudes moderate the minimizing consequences for the plus-size victim; the effect on the minimizing consequences for the plus-size victim is stronger for those with higher anti-fat attitudes.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3187B70F-7921-4808-8848-12243982C9A6}"/>
              </a:ext>
            </a:extLst>
          </p:cNvPr>
          <p:cNvSpPr txBox="1"/>
          <p:nvPr/>
        </p:nvSpPr>
        <p:spPr>
          <a:xfrm>
            <a:off x="10564594" y="-208651"/>
            <a:ext cx="1572127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6600" b="1" dirty="0">
                <a:solidFill>
                  <a:schemeClr val="bg2">
                    <a:lumMod val="50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H3</a:t>
            </a:r>
            <a:endParaRPr lang="en-US" sz="6600" b="1" dirty="0">
              <a:solidFill>
                <a:schemeClr val="bg2">
                  <a:lumMod val="50000"/>
                  <a:alpha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DCEAA0AF-9206-493B-85F7-A7E2CE74488A}"/>
              </a:ext>
            </a:extLst>
          </p:cNvPr>
          <p:cNvSpPr/>
          <p:nvPr/>
        </p:nvSpPr>
        <p:spPr>
          <a:xfrm>
            <a:off x="2664001" y="3563155"/>
            <a:ext cx="977056" cy="660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Bo</a:t>
            </a:r>
            <a:r>
              <a:rPr lang="en-GB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positive</a:t>
            </a:r>
            <a:r>
              <a:rPr lang="cs-CZ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online</a:t>
            </a: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content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39007542-1820-4E5D-87DC-29DE7E77C07C}"/>
              </a:ext>
            </a:extLst>
          </p:cNvPr>
          <p:cNvSpPr/>
          <p:nvPr/>
        </p:nvSpPr>
        <p:spPr>
          <a:xfrm rot="3526824" flipH="1">
            <a:off x="2222289" y="2958609"/>
            <a:ext cx="804065" cy="205876"/>
          </a:xfrm>
          <a:prstGeom prst="righ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1854D11-3A6E-4458-A0E4-0FDA407408FF}"/>
              </a:ext>
            </a:extLst>
          </p:cNvPr>
          <p:cNvSpPr txBox="1"/>
          <p:nvPr/>
        </p:nvSpPr>
        <p:spPr>
          <a:xfrm>
            <a:off x="8534505" y="794700"/>
            <a:ext cx="3524145" cy="2514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H3a: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Exposure to </a:t>
            </a:r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BPOC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moderates victim blaming of the plus-size victim; the effect on the victim blaming of the plus-size victim is stronger for those with less exposure to body-positive online content.</a:t>
            </a:r>
            <a:b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H3b: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Exposure to </a:t>
            </a:r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BPOC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moderates the minimizing consequences for the plus-size victim; the effect on the minimizing consequences for the plus-size victim is stronger for those with less exposure to body-positive online content.</a:t>
            </a:r>
          </a:p>
        </p:txBody>
      </p:sp>
    </p:spTree>
    <p:extLst>
      <p:ext uri="{BB962C8B-B14F-4D97-AF65-F5344CB8AC3E}">
        <p14:creationId xmlns:p14="http://schemas.microsoft.com/office/powerpoint/2010/main" val="31201939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F48242-B939-4BBE-8961-7D5BD26D6BBB}"/>
              </a:ext>
            </a:extLst>
          </p:cNvPr>
          <p:cNvSpPr/>
          <p:nvPr/>
        </p:nvSpPr>
        <p:spPr>
          <a:xfrm>
            <a:off x="8486274" y="3429000"/>
            <a:ext cx="3705726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19FD2-3EA6-4A43-82F1-C33668E38009}"/>
              </a:ext>
            </a:extLst>
          </p:cNvPr>
          <p:cNvSpPr/>
          <p:nvPr/>
        </p:nvSpPr>
        <p:spPr>
          <a:xfrm>
            <a:off x="4780548" y="3429000"/>
            <a:ext cx="3705726" cy="3429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235C82E5-329E-4FBE-9DAE-69A10FA50A56}"/>
              </a:ext>
            </a:extLst>
          </p:cNvPr>
          <p:cNvSpPr/>
          <p:nvPr/>
        </p:nvSpPr>
        <p:spPr>
          <a:xfrm>
            <a:off x="4780548" y="0"/>
            <a:ext cx="3705726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89CDFAD3-AA4D-4F7D-BE4B-C67AD054A033}"/>
              </a:ext>
            </a:extLst>
          </p:cNvPr>
          <p:cNvSpPr/>
          <p:nvPr/>
        </p:nvSpPr>
        <p:spPr>
          <a:xfrm>
            <a:off x="8486274" y="0"/>
            <a:ext cx="3705726" cy="3429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CA1F5F1-12F8-4FBC-9F30-77AA2F2A7189}"/>
              </a:ext>
            </a:extLst>
          </p:cNvPr>
          <p:cNvSpPr/>
          <p:nvPr/>
        </p:nvSpPr>
        <p:spPr>
          <a:xfrm>
            <a:off x="97464" y="6403910"/>
            <a:ext cx="2212975" cy="3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B04E189B-A0F1-45D0-9243-82E245C0FB50}"/>
              </a:ext>
            </a:extLst>
          </p:cNvPr>
          <p:cNvSpPr txBox="1"/>
          <p:nvPr/>
        </p:nvSpPr>
        <p:spPr>
          <a:xfrm>
            <a:off x="4523873" y="-208651"/>
            <a:ext cx="1572127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6600" b="1" dirty="0">
                <a:solidFill>
                  <a:schemeClr val="bg2">
                    <a:lumMod val="50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H1</a:t>
            </a:r>
            <a:endParaRPr lang="en-US" sz="6600" b="1" dirty="0">
              <a:solidFill>
                <a:schemeClr val="bg2">
                  <a:lumMod val="50000"/>
                  <a:alpha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7ED767CD-87BA-4A6E-9712-405EE7A7DCCB}"/>
              </a:ext>
            </a:extLst>
          </p:cNvPr>
          <p:cNvSpPr txBox="1"/>
          <p:nvPr/>
        </p:nvSpPr>
        <p:spPr>
          <a:xfrm>
            <a:off x="4863711" y="1016300"/>
            <a:ext cx="3310609" cy="118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H1a. Victim blaming of a plus-size victim is higher than for a thinner victim.</a:t>
            </a:r>
            <a:br>
              <a:rPr lang="cs-CZ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H1b.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Minimizing consequences for the plus-size victim is higher than for the thinner victim.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478FD85F-A1ED-4B24-A6C7-7FB272DD39D4}"/>
              </a:ext>
            </a:extLst>
          </p:cNvPr>
          <p:cNvSpPr/>
          <p:nvPr/>
        </p:nvSpPr>
        <p:spPr>
          <a:xfrm>
            <a:off x="-23468" y="1801853"/>
            <a:ext cx="1712609" cy="1032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Experimental</a:t>
            </a:r>
            <a:r>
              <a:rPr lang="cs-CZ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condition</a:t>
            </a:r>
            <a:r>
              <a:rPr lang="cs-CZ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Thinner</a:t>
            </a: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girl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Plus-</a:t>
            </a: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size</a:t>
            </a: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girl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E1A4B040-82E9-4926-930A-A7290CA1C795}"/>
              </a:ext>
            </a:extLst>
          </p:cNvPr>
          <p:cNvSpPr/>
          <p:nvPr/>
        </p:nvSpPr>
        <p:spPr>
          <a:xfrm>
            <a:off x="2755985" y="1774906"/>
            <a:ext cx="1712609" cy="1032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Victim blaming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300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300" dirty="0" err="1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Minimizing</a:t>
            </a:r>
            <a:r>
              <a:rPr lang="en-GB" sz="1300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consequences</a:t>
            </a:r>
            <a:endParaRPr lang="cs-CZ" sz="1300" dirty="0">
              <a:solidFill>
                <a:schemeClr val="bg1">
                  <a:lumMod val="6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E02878AE-0AEA-49BD-9A9E-E03A0C86C4B2}"/>
              </a:ext>
            </a:extLst>
          </p:cNvPr>
          <p:cNvSpPr/>
          <p:nvPr/>
        </p:nvSpPr>
        <p:spPr>
          <a:xfrm>
            <a:off x="1936268" y="2167562"/>
            <a:ext cx="727733" cy="43977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755443B-A331-4CB1-961C-B0EC6E4B20ED}"/>
              </a:ext>
            </a:extLst>
          </p:cNvPr>
          <p:cNvSpPr/>
          <p:nvPr/>
        </p:nvSpPr>
        <p:spPr>
          <a:xfrm>
            <a:off x="693947" y="3427673"/>
            <a:ext cx="1196430" cy="794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Anti-fat attitudes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46F8E750-93A1-4AAD-93B8-E1232214D651}"/>
              </a:ext>
            </a:extLst>
          </p:cNvPr>
          <p:cNvSpPr/>
          <p:nvPr/>
        </p:nvSpPr>
        <p:spPr>
          <a:xfrm rot="18073176">
            <a:off x="1386922" y="2958609"/>
            <a:ext cx="804065" cy="20587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33CCD4A0-038C-4C0C-9F34-9851563AC0ED}"/>
              </a:ext>
            </a:extLst>
          </p:cNvPr>
          <p:cNvSpPr txBox="1"/>
          <p:nvPr/>
        </p:nvSpPr>
        <p:spPr>
          <a:xfrm>
            <a:off x="4475642" y="3288163"/>
            <a:ext cx="1572127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6600" b="1" dirty="0">
                <a:solidFill>
                  <a:schemeClr val="bg2">
                    <a:lumMod val="50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en-US" sz="6600" b="1" dirty="0">
                <a:solidFill>
                  <a:schemeClr val="bg2">
                    <a:lumMod val="50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3051227-2E16-4485-B535-6E4B679EE85C}"/>
              </a:ext>
            </a:extLst>
          </p:cNvPr>
          <p:cNvSpPr txBox="1"/>
          <p:nvPr/>
        </p:nvSpPr>
        <p:spPr>
          <a:xfrm>
            <a:off x="4780548" y="4270782"/>
            <a:ext cx="3553827" cy="2514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H2a: Anti-fat attitudes moderate victim blaming for the plus-size victim; the effect of victim blaming on the plus-size victim is stronger for those with higher anti-fat attitudes.</a:t>
            </a:r>
            <a:b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H2b: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Anti-fat attitudes moderate the minimizing consequences for the plus-size victim; the effect on the minimizing consequences for the plus-size victim is stronger for those with higher anti-fat attitudes.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3187B70F-7921-4808-8848-12243982C9A6}"/>
              </a:ext>
            </a:extLst>
          </p:cNvPr>
          <p:cNvSpPr txBox="1"/>
          <p:nvPr/>
        </p:nvSpPr>
        <p:spPr>
          <a:xfrm>
            <a:off x="10564594" y="-208651"/>
            <a:ext cx="1572127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6600" b="1" dirty="0">
                <a:solidFill>
                  <a:schemeClr val="bg2">
                    <a:lumMod val="50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H3</a:t>
            </a:r>
            <a:endParaRPr lang="en-US" sz="6600" b="1" dirty="0">
              <a:solidFill>
                <a:schemeClr val="bg2">
                  <a:lumMod val="50000"/>
                  <a:alpha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DCEAA0AF-9206-493B-85F7-A7E2CE74488A}"/>
              </a:ext>
            </a:extLst>
          </p:cNvPr>
          <p:cNvSpPr/>
          <p:nvPr/>
        </p:nvSpPr>
        <p:spPr>
          <a:xfrm>
            <a:off x="2664001" y="3563155"/>
            <a:ext cx="977056" cy="660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 err="1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Bo</a:t>
            </a:r>
            <a:r>
              <a:rPr lang="en-GB" sz="1300" dirty="0" err="1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GB" sz="1300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positive</a:t>
            </a:r>
            <a:r>
              <a:rPr lang="cs-CZ" sz="1300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online</a:t>
            </a:r>
            <a:r>
              <a:rPr lang="en-GB" sz="1300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content</a:t>
            </a:r>
            <a:endParaRPr lang="cs-CZ" sz="1300" dirty="0">
              <a:solidFill>
                <a:schemeClr val="bg1">
                  <a:lumMod val="6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39007542-1820-4E5D-87DC-29DE7E77C07C}"/>
              </a:ext>
            </a:extLst>
          </p:cNvPr>
          <p:cNvSpPr/>
          <p:nvPr/>
        </p:nvSpPr>
        <p:spPr>
          <a:xfrm rot="3526824" flipH="1">
            <a:off x="2222289" y="2958609"/>
            <a:ext cx="804065" cy="205876"/>
          </a:xfrm>
          <a:prstGeom prst="righ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1854D11-3A6E-4458-A0E4-0FDA407408FF}"/>
              </a:ext>
            </a:extLst>
          </p:cNvPr>
          <p:cNvSpPr txBox="1"/>
          <p:nvPr/>
        </p:nvSpPr>
        <p:spPr>
          <a:xfrm>
            <a:off x="8534505" y="794700"/>
            <a:ext cx="3524145" cy="2514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H3a: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Exposure to </a:t>
            </a: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BPOC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moderates victim blaming of the plus-size victim; the effect on the victim blaming of the plus-size victim is stronger for those with less exposure to body-positive online content.</a:t>
            </a:r>
            <a:br>
              <a:rPr lang="cs-CZ" sz="12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H3b: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Exposure to </a:t>
            </a: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BPOC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moderates the minimizing consequences for the plus-size victim; the effect on the minimizing consequences for the plus-size victim is stronger for those with less exposure to body-positive online content.</a:t>
            </a:r>
          </a:p>
        </p:txBody>
      </p:sp>
    </p:spTree>
    <p:extLst>
      <p:ext uri="{BB962C8B-B14F-4D97-AF65-F5344CB8AC3E}">
        <p14:creationId xmlns:p14="http://schemas.microsoft.com/office/powerpoint/2010/main" val="42047855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F48242-B939-4BBE-8961-7D5BD26D6BBB}"/>
              </a:ext>
            </a:extLst>
          </p:cNvPr>
          <p:cNvSpPr/>
          <p:nvPr/>
        </p:nvSpPr>
        <p:spPr>
          <a:xfrm>
            <a:off x="8486274" y="3429000"/>
            <a:ext cx="3705726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19FD2-3EA6-4A43-82F1-C33668E38009}"/>
              </a:ext>
            </a:extLst>
          </p:cNvPr>
          <p:cNvSpPr/>
          <p:nvPr/>
        </p:nvSpPr>
        <p:spPr>
          <a:xfrm>
            <a:off x="4780548" y="3429000"/>
            <a:ext cx="3705726" cy="3429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235C82E5-329E-4FBE-9DAE-69A10FA50A56}"/>
              </a:ext>
            </a:extLst>
          </p:cNvPr>
          <p:cNvSpPr/>
          <p:nvPr/>
        </p:nvSpPr>
        <p:spPr>
          <a:xfrm>
            <a:off x="4780548" y="0"/>
            <a:ext cx="3705726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89CDFAD3-AA4D-4F7D-BE4B-C67AD054A033}"/>
              </a:ext>
            </a:extLst>
          </p:cNvPr>
          <p:cNvSpPr/>
          <p:nvPr/>
        </p:nvSpPr>
        <p:spPr>
          <a:xfrm>
            <a:off x="8486274" y="0"/>
            <a:ext cx="3705726" cy="3429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CA1F5F1-12F8-4FBC-9F30-77AA2F2A7189}"/>
              </a:ext>
            </a:extLst>
          </p:cNvPr>
          <p:cNvSpPr/>
          <p:nvPr/>
        </p:nvSpPr>
        <p:spPr>
          <a:xfrm>
            <a:off x="97464" y="6403910"/>
            <a:ext cx="2212975" cy="3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B04E189B-A0F1-45D0-9243-82E245C0FB50}"/>
              </a:ext>
            </a:extLst>
          </p:cNvPr>
          <p:cNvSpPr txBox="1"/>
          <p:nvPr/>
        </p:nvSpPr>
        <p:spPr>
          <a:xfrm>
            <a:off x="4523873" y="-208651"/>
            <a:ext cx="1572127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6600" b="1" dirty="0">
                <a:solidFill>
                  <a:schemeClr val="bg2">
                    <a:lumMod val="50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H1</a:t>
            </a:r>
            <a:endParaRPr lang="en-US" sz="6600" b="1" dirty="0">
              <a:solidFill>
                <a:schemeClr val="bg2">
                  <a:lumMod val="50000"/>
                  <a:alpha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7ED767CD-87BA-4A6E-9712-405EE7A7DCCB}"/>
              </a:ext>
            </a:extLst>
          </p:cNvPr>
          <p:cNvSpPr txBox="1"/>
          <p:nvPr/>
        </p:nvSpPr>
        <p:spPr>
          <a:xfrm>
            <a:off x="4863711" y="1016300"/>
            <a:ext cx="3310609" cy="118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H1a. Victim blaming of a plus-size victim is higher than for a thinner victim.</a:t>
            </a:r>
            <a:br>
              <a:rPr lang="cs-CZ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H1b.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Minimizing consequences for the plus-size victim is higher than for the thinner victim.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478FD85F-A1ED-4B24-A6C7-7FB272DD39D4}"/>
              </a:ext>
            </a:extLst>
          </p:cNvPr>
          <p:cNvSpPr/>
          <p:nvPr/>
        </p:nvSpPr>
        <p:spPr>
          <a:xfrm>
            <a:off x="-23468" y="1801853"/>
            <a:ext cx="1712609" cy="1032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Experimental</a:t>
            </a:r>
            <a:r>
              <a:rPr lang="cs-CZ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condition</a:t>
            </a:r>
            <a:r>
              <a:rPr lang="cs-CZ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Thinner</a:t>
            </a: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girl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Plus-</a:t>
            </a: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size</a:t>
            </a: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girl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E1A4B040-82E9-4926-930A-A7290CA1C795}"/>
              </a:ext>
            </a:extLst>
          </p:cNvPr>
          <p:cNvSpPr/>
          <p:nvPr/>
        </p:nvSpPr>
        <p:spPr>
          <a:xfrm>
            <a:off x="2755985" y="1774906"/>
            <a:ext cx="1712609" cy="1032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Victim blaming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300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300" dirty="0" err="1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Minimizing</a:t>
            </a:r>
            <a:r>
              <a:rPr lang="en-GB" sz="1300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consequences</a:t>
            </a:r>
            <a:endParaRPr lang="cs-CZ" sz="1300" dirty="0">
              <a:solidFill>
                <a:schemeClr val="bg1">
                  <a:lumMod val="6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E02878AE-0AEA-49BD-9A9E-E03A0C86C4B2}"/>
              </a:ext>
            </a:extLst>
          </p:cNvPr>
          <p:cNvSpPr/>
          <p:nvPr/>
        </p:nvSpPr>
        <p:spPr>
          <a:xfrm>
            <a:off x="1936268" y="2167562"/>
            <a:ext cx="727733" cy="43977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755443B-A331-4CB1-961C-B0EC6E4B20ED}"/>
              </a:ext>
            </a:extLst>
          </p:cNvPr>
          <p:cNvSpPr/>
          <p:nvPr/>
        </p:nvSpPr>
        <p:spPr>
          <a:xfrm>
            <a:off x="693947" y="3427673"/>
            <a:ext cx="1196430" cy="794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Anti-fat attitudes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46F8E750-93A1-4AAD-93B8-E1232214D651}"/>
              </a:ext>
            </a:extLst>
          </p:cNvPr>
          <p:cNvSpPr/>
          <p:nvPr/>
        </p:nvSpPr>
        <p:spPr>
          <a:xfrm rot="18073176">
            <a:off x="1386922" y="2958609"/>
            <a:ext cx="804065" cy="20587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33CCD4A0-038C-4C0C-9F34-9851563AC0ED}"/>
              </a:ext>
            </a:extLst>
          </p:cNvPr>
          <p:cNvSpPr txBox="1"/>
          <p:nvPr/>
        </p:nvSpPr>
        <p:spPr>
          <a:xfrm>
            <a:off x="4475642" y="3288163"/>
            <a:ext cx="1572127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6600" b="1" dirty="0">
                <a:solidFill>
                  <a:schemeClr val="bg2">
                    <a:lumMod val="50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en-US" sz="6600" b="1" dirty="0">
                <a:solidFill>
                  <a:schemeClr val="bg2">
                    <a:lumMod val="50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3051227-2E16-4485-B535-6E4B679EE85C}"/>
              </a:ext>
            </a:extLst>
          </p:cNvPr>
          <p:cNvSpPr txBox="1"/>
          <p:nvPr/>
        </p:nvSpPr>
        <p:spPr>
          <a:xfrm>
            <a:off x="4780548" y="4270782"/>
            <a:ext cx="3553827" cy="2514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H2a: Anti-fat attitudes moderate victim blaming for the plus-size victim; the effect of victim blaming on the plus-size victim is stronger for those with higher anti-fat attitudes.</a:t>
            </a:r>
            <a:b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H2b: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Anti-fat attitudes moderate the minimizing consequences for the plus-size victim; the effect on the minimizing consequences for the plus-size victim is stronger for those with higher anti-fat attitudes.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3187B70F-7921-4808-8848-12243982C9A6}"/>
              </a:ext>
            </a:extLst>
          </p:cNvPr>
          <p:cNvSpPr txBox="1"/>
          <p:nvPr/>
        </p:nvSpPr>
        <p:spPr>
          <a:xfrm>
            <a:off x="10564594" y="-208651"/>
            <a:ext cx="1572127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6600" b="1" dirty="0">
                <a:solidFill>
                  <a:schemeClr val="bg2">
                    <a:lumMod val="50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H3</a:t>
            </a:r>
            <a:endParaRPr lang="en-US" sz="6600" b="1" dirty="0">
              <a:solidFill>
                <a:schemeClr val="bg2">
                  <a:lumMod val="50000"/>
                  <a:alpha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DCEAA0AF-9206-493B-85F7-A7E2CE74488A}"/>
              </a:ext>
            </a:extLst>
          </p:cNvPr>
          <p:cNvSpPr/>
          <p:nvPr/>
        </p:nvSpPr>
        <p:spPr>
          <a:xfrm>
            <a:off x="2664001" y="3563155"/>
            <a:ext cx="977056" cy="660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 err="1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Bo</a:t>
            </a:r>
            <a:r>
              <a:rPr lang="en-GB" sz="1300" dirty="0" err="1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GB" sz="1300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positive</a:t>
            </a:r>
            <a:r>
              <a:rPr lang="cs-CZ" sz="1300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online</a:t>
            </a:r>
            <a:r>
              <a:rPr lang="en-GB" sz="1300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content</a:t>
            </a:r>
            <a:endParaRPr lang="cs-CZ" sz="1300" dirty="0">
              <a:solidFill>
                <a:schemeClr val="bg1">
                  <a:lumMod val="6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39007542-1820-4E5D-87DC-29DE7E77C07C}"/>
              </a:ext>
            </a:extLst>
          </p:cNvPr>
          <p:cNvSpPr/>
          <p:nvPr/>
        </p:nvSpPr>
        <p:spPr>
          <a:xfrm rot="3526824" flipH="1">
            <a:off x="2222289" y="2958609"/>
            <a:ext cx="804065" cy="205876"/>
          </a:xfrm>
          <a:prstGeom prst="righ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1854D11-3A6E-4458-A0E4-0FDA407408FF}"/>
              </a:ext>
            </a:extLst>
          </p:cNvPr>
          <p:cNvSpPr txBox="1"/>
          <p:nvPr/>
        </p:nvSpPr>
        <p:spPr>
          <a:xfrm>
            <a:off x="8534505" y="794700"/>
            <a:ext cx="3524145" cy="2514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H3a: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Exposure to </a:t>
            </a: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BPOC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moderates victim blaming of the plus-size victim; the effect on the victim blaming of the plus-size victim is stronger for those with less exposure to body-positive online content.</a:t>
            </a:r>
            <a:br>
              <a:rPr lang="cs-CZ" sz="12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H3b: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Exposure to </a:t>
            </a: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BPOC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moderates the minimizing consequences for the plus-size victim; the effect on the minimizing consequences for the plus-size victim is stronger for those with less exposure to body-positive online content.</a:t>
            </a: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A6F4CEF8-CC42-4A6F-A5C3-90FB841BD131}"/>
              </a:ext>
            </a:extLst>
          </p:cNvPr>
          <p:cNvSpPr txBox="1"/>
          <p:nvPr/>
        </p:nvSpPr>
        <p:spPr>
          <a:xfrm>
            <a:off x="10553198" y="3212364"/>
            <a:ext cx="1572127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6600" b="1" dirty="0">
                <a:solidFill>
                  <a:schemeClr val="bg2">
                    <a:lumMod val="50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H4</a:t>
            </a:r>
            <a:endParaRPr lang="en-US" sz="6600" b="1" dirty="0">
              <a:solidFill>
                <a:schemeClr val="bg2">
                  <a:lumMod val="50000"/>
                  <a:alpha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29B624B1-AFF4-494E-B9C0-94711CBB0734}"/>
              </a:ext>
            </a:extLst>
          </p:cNvPr>
          <p:cNvSpPr txBox="1"/>
          <p:nvPr/>
        </p:nvSpPr>
        <p:spPr>
          <a:xfrm>
            <a:off x="8577064" y="4270782"/>
            <a:ext cx="3524145" cy="1849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H4a: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Gender moderates the victim blaming of the plus-size victim; the effect on the victim blaming of the plus-size victim is stronger for girls.</a:t>
            </a:r>
            <a:endParaRPr lang="cs-CZ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H4b: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Gender moderates the minimizing consequences of the plus-size victim; the effect on the minimizing consequences for the plus-size victim is stronger for girls.</a:t>
            </a:r>
          </a:p>
        </p:txBody>
      </p:sp>
      <p:sp>
        <p:nvSpPr>
          <p:cNvPr id="27" name="Šipka: doprava 26">
            <a:extLst>
              <a:ext uri="{FF2B5EF4-FFF2-40B4-BE49-F238E27FC236}">
                <a16:creationId xmlns:a16="http://schemas.microsoft.com/office/drawing/2014/main" id="{33510B34-F1A8-4ECF-AF26-6AC24F31F900}"/>
              </a:ext>
            </a:extLst>
          </p:cNvPr>
          <p:cNvSpPr/>
          <p:nvPr/>
        </p:nvSpPr>
        <p:spPr>
          <a:xfrm rot="16200000" flipH="1">
            <a:off x="1822937" y="1242701"/>
            <a:ext cx="804065" cy="20587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0D3B51BA-195E-4483-8430-407D4EC3D7B7}"/>
              </a:ext>
            </a:extLst>
          </p:cNvPr>
          <p:cNvSpPr/>
          <p:nvPr/>
        </p:nvSpPr>
        <p:spPr>
          <a:xfrm>
            <a:off x="1688869" y="85309"/>
            <a:ext cx="1196430" cy="794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Gender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8898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F48242-B939-4BBE-8961-7D5BD26D6BBB}"/>
              </a:ext>
            </a:extLst>
          </p:cNvPr>
          <p:cNvSpPr/>
          <p:nvPr/>
        </p:nvSpPr>
        <p:spPr>
          <a:xfrm>
            <a:off x="8486274" y="3429000"/>
            <a:ext cx="3705726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19FD2-3EA6-4A43-82F1-C33668E38009}"/>
              </a:ext>
            </a:extLst>
          </p:cNvPr>
          <p:cNvSpPr/>
          <p:nvPr/>
        </p:nvSpPr>
        <p:spPr>
          <a:xfrm>
            <a:off x="4780548" y="3429000"/>
            <a:ext cx="3705726" cy="3429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235C82E5-329E-4FBE-9DAE-69A10FA50A56}"/>
              </a:ext>
            </a:extLst>
          </p:cNvPr>
          <p:cNvSpPr/>
          <p:nvPr/>
        </p:nvSpPr>
        <p:spPr>
          <a:xfrm>
            <a:off x="4780548" y="0"/>
            <a:ext cx="3705726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89CDFAD3-AA4D-4F7D-BE4B-C67AD054A033}"/>
              </a:ext>
            </a:extLst>
          </p:cNvPr>
          <p:cNvSpPr/>
          <p:nvPr/>
        </p:nvSpPr>
        <p:spPr>
          <a:xfrm>
            <a:off x="8486274" y="0"/>
            <a:ext cx="3705726" cy="3429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CA1F5F1-12F8-4FBC-9F30-77AA2F2A7189}"/>
              </a:ext>
            </a:extLst>
          </p:cNvPr>
          <p:cNvSpPr/>
          <p:nvPr/>
        </p:nvSpPr>
        <p:spPr>
          <a:xfrm>
            <a:off x="97464" y="6403910"/>
            <a:ext cx="2212975" cy="3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B04E189B-A0F1-45D0-9243-82E245C0FB50}"/>
              </a:ext>
            </a:extLst>
          </p:cNvPr>
          <p:cNvSpPr txBox="1"/>
          <p:nvPr/>
        </p:nvSpPr>
        <p:spPr>
          <a:xfrm>
            <a:off x="4523873" y="-208651"/>
            <a:ext cx="1572127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6600" b="1" dirty="0">
                <a:solidFill>
                  <a:schemeClr val="bg2">
                    <a:lumMod val="50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H1</a:t>
            </a:r>
            <a:endParaRPr lang="en-US" sz="6600" b="1" dirty="0">
              <a:solidFill>
                <a:schemeClr val="bg2">
                  <a:lumMod val="50000"/>
                  <a:alpha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7ED767CD-87BA-4A6E-9712-405EE7A7DCCB}"/>
              </a:ext>
            </a:extLst>
          </p:cNvPr>
          <p:cNvSpPr txBox="1"/>
          <p:nvPr/>
        </p:nvSpPr>
        <p:spPr>
          <a:xfrm>
            <a:off x="4863711" y="1016300"/>
            <a:ext cx="3310609" cy="118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H1a. Victim blaming of a plus-size victim is higher than for a thinner victim.</a:t>
            </a:r>
            <a:br>
              <a:rPr lang="cs-CZ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H1b.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Minimizing consequences for the plus-size victim is higher than for the thinner victim.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478FD85F-A1ED-4B24-A6C7-7FB272DD39D4}"/>
              </a:ext>
            </a:extLst>
          </p:cNvPr>
          <p:cNvSpPr/>
          <p:nvPr/>
        </p:nvSpPr>
        <p:spPr>
          <a:xfrm>
            <a:off x="-23468" y="1801853"/>
            <a:ext cx="1712609" cy="1032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Experimental</a:t>
            </a:r>
            <a:r>
              <a:rPr lang="cs-CZ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condition</a:t>
            </a:r>
            <a:r>
              <a:rPr lang="cs-CZ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Thinner</a:t>
            </a: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girl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Plus-</a:t>
            </a:r>
            <a:r>
              <a:rPr lang="cs-CZ" sz="13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size</a:t>
            </a: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girl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E1A4B040-82E9-4926-930A-A7290CA1C795}"/>
              </a:ext>
            </a:extLst>
          </p:cNvPr>
          <p:cNvSpPr/>
          <p:nvPr/>
        </p:nvSpPr>
        <p:spPr>
          <a:xfrm>
            <a:off x="2755985" y="1774906"/>
            <a:ext cx="1712609" cy="1032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Victim blaming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300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300" dirty="0" err="1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Minimizing</a:t>
            </a:r>
            <a:r>
              <a:rPr lang="en-GB" sz="1300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consequences</a:t>
            </a:r>
            <a:endParaRPr lang="cs-CZ" sz="1300" dirty="0">
              <a:solidFill>
                <a:schemeClr val="bg1">
                  <a:lumMod val="6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E02878AE-0AEA-49BD-9A9E-E03A0C86C4B2}"/>
              </a:ext>
            </a:extLst>
          </p:cNvPr>
          <p:cNvSpPr/>
          <p:nvPr/>
        </p:nvSpPr>
        <p:spPr>
          <a:xfrm>
            <a:off x="1936268" y="2167562"/>
            <a:ext cx="727733" cy="43977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755443B-A331-4CB1-961C-B0EC6E4B20ED}"/>
              </a:ext>
            </a:extLst>
          </p:cNvPr>
          <p:cNvSpPr/>
          <p:nvPr/>
        </p:nvSpPr>
        <p:spPr>
          <a:xfrm>
            <a:off x="693947" y="3427673"/>
            <a:ext cx="1196430" cy="794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Anti-fat attitudes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46F8E750-93A1-4AAD-93B8-E1232214D651}"/>
              </a:ext>
            </a:extLst>
          </p:cNvPr>
          <p:cNvSpPr/>
          <p:nvPr/>
        </p:nvSpPr>
        <p:spPr>
          <a:xfrm rot="18073176">
            <a:off x="1386922" y="2958609"/>
            <a:ext cx="804065" cy="20587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33CCD4A0-038C-4C0C-9F34-9851563AC0ED}"/>
              </a:ext>
            </a:extLst>
          </p:cNvPr>
          <p:cNvSpPr txBox="1"/>
          <p:nvPr/>
        </p:nvSpPr>
        <p:spPr>
          <a:xfrm>
            <a:off x="4475642" y="3288163"/>
            <a:ext cx="1572127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6600" b="1" dirty="0">
                <a:solidFill>
                  <a:schemeClr val="bg2">
                    <a:lumMod val="50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en-US" sz="6600" b="1" dirty="0">
                <a:solidFill>
                  <a:schemeClr val="bg2">
                    <a:lumMod val="50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3051227-2E16-4485-B535-6E4B679EE85C}"/>
              </a:ext>
            </a:extLst>
          </p:cNvPr>
          <p:cNvSpPr txBox="1"/>
          <p:nvPr/>
        </p:nvSpPr>
        <p:spPr>
          <a:xfrm>
            <a:off x="4780548" y="4270782"/>
            <a:ext cx="3553827" cy="2514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H2a: Anti-fat attitudes moderate victim blaming for the plus-size victim; the effect of victim blaming on the plus-size victim is stronger for those with higher anti-fat attitudes.</a:t>
            </a:r>
            <a:b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H2b: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Anti-fat attitudes moderate the minimizing consequences for the plus-size victim; the effect on the minimizing consequences for the plus-size victim is stronger for those with higher anti-fat attitudes.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3187B70F-7921-4808-8848-12243982C9A6}"/>
              </a:ext>
            </a:extLst>
          </p:cNvPr>
          <p:cNvSpPr txBox="1"/>
          <p:nvPr/>
        </p:nvSpPr>
        <p:spPr>
          <a:xfrm>
            <a:off x="10564594" y="-208651"/>
            <a:ext cx="1572127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6600" b="1" dirty="0">
                <a:solidFill>
                  <a:schemeClr val="bg2">
                    <a:lumMod val="50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H3</a:t>
            </a:r>
            <a:endParaRPr lang="en-US" sz="6600" b="1" dirty="0">
              <a:solidFill>
                <a:schemeClr val="bg2">
                  <a:lumMod val="50000"/>
                  <a:alpha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DCEAA0AF-9206-493B-85F7-A7E2CE74488A}"/>
              </a:ext>
            </a:extLst>
          </p:cNvPr>
          <p:cNvSpPr/>
          <p:nvPr/>
        </p:nvSpPr>
        <p:spPr>
          <a:xfrm>
            <a:off x="2664001" y="3563155"/>
            <a:ext cx="977056" cy="660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 err="1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Bo</a:t>
            </a:r>
            <a:r>
              <a:rPr lang="en-GB" sz="1300" dirty="0" err="1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GB" sz="1300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positive</a:t>
            </a:r>
            <a:r>
              <a:rPr lang="cs-CZ" sz="1300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online</a:t>
            </a:r>
            <a:r>
              <a:rPr lang="en-GB" sz="1300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content</a:t>
            </a:r>
            <a:endParaRPr lang="cs-CZ" sz="1300" dirty="0">
              <a:solidFill>
                <a:schemeClr val="bg1">
                  <a:lumMod val="6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39007542-1820-4E5D-87DC-29DE7E77C07C}"/>
              </a:ext>
            </a:extLst>
          </p:cNvPr>
          <p:cNvSpPr/>
          <p:nvPr/>
        </p:nvSpPr>
        <p:spPr>
          <a:xfrm rot="3526824" flipH="1">
            <a:off x="2222289" y="2958609"/>
            <a:ext cx="804065" cy="205876"/>
          </a:xfrm>
          <a:prstGeom prst="righ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1854D11-3A6E-4458-A0E4-0FDA407408FF}"/>
              </a:ext>
            </a:extLst>
          </p:cNvPr>
          <p:cNvSpPr txBox="1"/>
          <p:nvPr/>
        </p:nvSpPr>
        <p:spPr>
          <a:xfrm>
            <a:off x="8534505" y="794700"/>
            <a:ext cx="3524145" cy="2514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H3a: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Exposure to </a:t>
            </a: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BPOC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moderates victim blaming of the plus-size victim; the effect on the victim blaming of the plus-size victim is stronger for those with less exposure to body-positive online content.</a:t>
            </a:r>
            <a:br>
              <a:rPr lang="cs-CZ" sz="12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H3b: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Exposure to </a:t>
            </a: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BPOC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moderates the minimizing consequences for the plus-size victim; the effect on the minimizing consequences for the plus-size victim is stronger for those with less exposure to body-positive online content.</a:t>
            </a: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A6F4CEF8-CC42-4A6F-A5C3-90FB841BD131}"/>
              </a:ext>
            </a:extLst>
          </p:cNvPr>
          <p:cNvSpPr txBox="1"/>
          <p:nvPr/>
        </p:nvSpPr>
        <p:spPr>
          <a:xfrm>
            <a:off x="10553198" y="3212364"/>
            <a:ext cx="1572127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6600" b="1" dirty="0">
                <a:solidFill>
                  <a:schemeClr val="bg2">
                    <a:lumMod val="50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H4</a:t>
            </a:r>
            <a:endParaRPr lang="en-US" sz="6600" b="1" dirty="0">
              <a:solidFill>
                <a:schemeClr val="bg2">
                  <a:lumMod val="50000"/>
                  <a:alpha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29B624B1-AFF4-494E-B9C0-94711CBB0734}"/>
              </a:ext>
            </a:extLst>
          </p:cNvPr>
          <p:cNvSpPr txBox="1"/>
          <p:nvPr/>
        </p:nvSpPr>
        <p:spPr>
          <a:xfrm>
            <a:off x="8577064" y="4270782"/>
            <a:ext cx="3524145" cy="1849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H4a: Gender moderates the victim blaming of the plus-size victim; the effect on the victim blaming of the plus-size victim is stronger for </a:t>
            </a:r>
            <a:r>
              <a:rPr lang="cs-CZ" sz="1200" b="1" dirty="0" err="1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boys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cs-CZ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H4b: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Gender moderates the minimizing consequences of the plus-size victim; the effect on the minimizing consequences for the plus-size victim is stronger for girls.</a:t>
            </a:r>
          </a:p>
        </p:txBody>
      </p:sp>
      <p:sp>
        <p:nvSpPr>
          <p:cNvPr id="27" name="Šipka: doprava 26">
            <a:extLst>
              <a:ext uri="{FF2B5EF4-FFF2-40B4-BE49-F238E27FC236}">
                <a16:creationId xmlns:a16="http://schemas.microsoft.com/office/drawing/2014/main" id="{33510B34-F1A8-4ECF-AF26-6AC24F31F900}"/>
              </a:ext>
            </a:extLst>
          </p:cNvPr>
          <p:cNvSpPr/>
          <p:nvPr/>
        </p:nvSpPr>
        <p:spPr>
          <a:xfrm rot="16200000" flipH="1">
            <a:off x="1822937" y="1242701"/>
            <a:ext cx="804065" cy="20587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0D3B51BA-195E-4483-8430-407D4EC3D7B7}"/>
              </a:ext>
            </a:extLst>
          </p:cNvPr>
          <p:cNvSpPr/>
          <p:nvPr/>
        </p:nvSpPr>
        <p:spPr>
          <a:xfrm>
            <a:off x="1688869" y="85309"/>
            <a:ext cx="1196430" cy="794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3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Gender</a:t>
            </a:r>
            <a:endParaRPr lang="cs-CZ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18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A34F2C8-BAF4-4841-A1C3-F43D36F1FA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Validita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0D6059F-B118-427D-9EE1-94167590B7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6771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C9D1C5-D122-4AF0-9178-6B53E4259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D1128E1B-1D74-43A2-884F-5334AA6E2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29" y="758066"/>
            <a:ext cx="8707547" cy="5734809"/>
          </a:xfrm>
        </p:spPr>
      </p:pic>
    </p:spTree>
    <p:extLst>
      <p:ext uri="{BB962C8B-B14F-4D97-AF65-F5344CB8AC3E}">
        <p14:creationId xmlns:p14="http://schemas.microsoft.com/office/powerpoint/2010/main" val="27374404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C9D1C5-D122-4AF0-9178-6B53E4259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7A15437-C91F-4840-90A6-E97D0520E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617" y="2086612"/>
            <a:ext cx="7922284" cy="42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779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C9D1C5-D122-4AF0-9178-6B53E4259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387A9D4-8EA6-42B7-8DD2-1D1D784BB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4" y="365124"/>
            <a:ext cx="10615399" cy="635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276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B2600-13EB-4C37-B236-CDE6CA92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0A14F0-9D01-4C24-A7B8-6E671C6D0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Úkol č. 1: kritické zhodnocení validity designu zadané studie:</a:t>
            </a:r>
          </a:p>
          <a:p>
            <a:pPr lvl="1"/>
            <a:r>
              <a:rPr lang="cs-CZ" dirty="0"/>
              <a:t>S konkrétními ukázkami a návrhy možného lepšího řešení</a:t>
            </a:r>
          </a:p>
          <a:p>
            <a:pPr lvl="1"/>
            <a:r>
              <a:rPr lang="cs-CZ" dirty="0"/>
              <a:t>1-3 normostrany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6990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A5F33-F696-4F63-BBC9-A9A00DFB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Validita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DFFD00-D4F6-4DB4-849F-EAB2A589A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Základní dělení validity</a:t>
            </a:r>
          </a:p>
          <a:p>
            <a:pPr lvl="1"/>
            <a:r>
              <a:rPr lang="cs-CZ" dirty="0"/>
              <a:t>Oborově specifické</a:t>
            </a:r>
          </a:p>
          <a:p>
            <a:pPr lvl="1"/>
            <a:r>
              <a:rPr lang="cs-CZ" dirty="0"/>
              <a:t>Specifické pro danou metodu</a:t>
            </a:r>
          </a:p>
          <a:p>
            <a:r>
              <a:rPr lang="cs-CZ" dirty="0"/>
              <a:t>Mnoho druhů a dělení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Zde: interní a externí</a:t>
            </a:r>
          </a:p>
          <a:p>
            <a:pPr lvl="1"/>
            <a:r>
              <a:rPr lang="cs-CZ" dirty="0"/>
              <a:t>Interní – jistota, nakolik za zjištěným vztahem stojí sledovaný faktor</a:t>
            </a:r>
          </a:p>
          <a:p>
            <a:pPr lvl="1"/>
            <a:r>
              <a:rPr lang="cs-CZ" dirty="0"/>
              <a:t>Externí – nakolik můžeme výsledek generalizovat</a:t>
            </a:r>
          </a:p>
          <a:p>
            <a:endParaRPr lang="cs-CZ" dirty="0"/>
          </a:p>
          <a:p>
            <a:r>
              <a:rPr lang="cs-CZ" dirty="0"/>
              <a:t>Pozn.: Reliabilita – přesnost a stabilita měření</a:t>
            </a:r>
          </a:p>
          <a:p>
            <a:r>
              <a:rPr lang="cs-CZ" dirty="0"/>
              <a:t>Nutná podmínka validity (ne naopak)</a:t>
            </a:r>
          </a:p>
        </p:txBody>
      </p:sp>
    </p:spTree>
    <p:extLst>
      <p:ext uri="{BB962C8B-B14F-4D97-AF65-F5344CB8AC3E}">
        <p14:creationId xmlns:p14="http://schemas.microsoft.com/office/powerpoint/2010/main" val="12987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F99FEF-2038-419C-9344-04FA7B439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Interní validita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0A35B9-E11B-4034-8980-BB871BA64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moc jsme si jisti, že sledovaný efekt existuje v dané podobě? </a:t>
            </a:r>
          </a:p>
          <a:p>
            <a:r>
              <a:rPr lang="cs-CZ" dirty="0"/>
              <a:t>Záleží na metodologickém zpracování + kontrole vnějších proměnných</a:t>
            </a:r>
          </a:p>
          <a:p>
            <a:endParaRPr lang="cs-CZ" dirty="0"/>
          </a:p>
          <a:p>
            <a:r>
              <a:rPr lang="cs-CZ" dirty="0"/>
              <a:t>Tj. jistota, že náš testovaný kauzální vztah má danou podobu a není způsoben další(mi) proměnnou(</a:t>
            </a:r>
            <a:r>
              <a:rPr lang="cs-CZ" dirty="0" err="1"/>
              <a:t>ými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Pro experiment naprosto zásadní!!!!</a:t>
            </a:r>
          </a:p>
        </p:txBody>
      </p:sp>
    </p:spTree>
    <p:extLst>
      <p:ext uri="{BB962C8B-B14F-4D97-AF65-F5344CB8AC3E}">
        <p14:creationId xmlns:p14="http://schemas.microsoft.com/office/powerpoint/2010/main" val="8894473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5253</Words>
  <Application>Microsoft Office PowerPoint</Application>
  <PresentationFormat>Širokoúhlá obrazovka</PresentationFormat>
  <Paragraphs>488</Paragraphs>
  <Slides>73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73</vt:i4>
      </vt:variant>
    </vt:vector>
  </HeadingPairs>
  <TitlesOfParts>
    <vt:vector size="80" baseType="lpstr">
      <vt:lpstr>Arial</vt:lpstr>
      <vt:lpstr>Calibri</vt:lpstr>
      <vt:lpstr>Calibri Light</vt:lpstr>
      <vt:lpstr>Open Sans</vt:lpstr>
      <vt:lpstr>Times New Roman</vt:lpstr>
      <vt:lpstr>Wingdings</vt:lpstr>
      <vt:lpstr>Motiv Office</vt:lpstr>
      <vt:lpstr>Experimentální studie</vt:lpstr>
      <vt:lpstr>Opakování</vt:lpstr>
      <vt:lpstr>Něco k analýze</vt:lpstr>
      <vt:lpstr>Naab, T. K., Heinbach, D., Ziegele, M., &amp; Grasberger, M. T. (2020). Comments and credibility: how critical user comments decrease perceived news article credibility. Journalism Studies, 21(6), 783-801.</vt:lpstr>
      <vt:lpstr>Prezentace aplikace PowerPoint</vt:lpstr>
      <vt:lpstr>Prezentace aplikace PowerPoint</vt:lpstr>
      <vt:lpstr>Validita</vt:lpstr>
      <vt:lpstr>Validita</vt:lpstr>
      <vt:lpstr>Interní validita</vt:lpstr>
      <vt:lpstr>Interní validita</vt:lpstr>
      <vt:lpstr>Interní validita – hrozby a co s tím…</vt:lpstr>
      <vt:lpstr>Interní validita – hrozby a co s tím…</vt:lpstr>
      <vt:lpstr>Interní validita – hrozby a co s tím…</vt:lpstr>
      <vt:lpstr>Validita: konstrukty a měření</vt:lpstr>
      <vt:lpstr>Externí validita</vt:lpstr>
      <vt:lpstr>„Population validity“</vt:lpstr>
      <vt:lpstr>Ecological validity</vt:lpstr>
      <vt:lpstr>Proměnné měřené ve výzkumu</vt:lpstr>
      <vt:lpstr>Nezávislá proměnná</vt:lpstr>
      <vt:lpstr>Nezávislá proměnná</vt:lpstr>
      <vt:lpstr>Nezávislá proměnná</vt:lpstr>
      <vt:lpstr>Nezávislá proměnná</vt:lpstr>
      <vt:lpstr>Nezávislá proměnná</vt:lpstr>
      <vt:lpstr>Manipulation check</vt:lpstr>
      <vt:lpstr>Nezávislá proměnná</vt:lpstr>
      <vt:lpstr>Vnější a další proměnné</vt:lpstr>
      <vt:lpstr>Závislá proměnná</vt:lpstr>
      <vt:lpstr>Galbava, S., Machackova, H., &amp; Dedkova, L. (2021). Cyberostracism: Emotional and behavioral consequences in social media interactions. Comunicar, 29(67).</vt:lpstr>
      <vt:lpstr>Prezentace aplikace PowerPoint</vt:lpstr>
      <vt:lpstr>Prezentace aplikace PowerPoint</vt:lpstr>
      <vt:lpstr>Nezávislá proměnná</vt:lpstr>
      <vt:lpstr>Prezentace aplikace PowerPoint</vt:lpstr>
      <vt:lpstr>Prezentace aplikace PowerPoint</vt:lpstr>
      <vt:lpstr>Prezentace aplikace PowerPoint</vt:lpstr>
      <vt:lpstr>Závislá proměnná 1</vt:lpstr>
      <vt:lpstr>Závislá proměnná 2</vt:lpstr>
      <vt:lpstr>Prezentace aplikace PowerPoint</vt:lpstr>
      <vt:lpstr>Manipulation check</vt:lpstr>
      <vt:lpstr>Další proměnné</vt:lpstr>
      <vt:lpstr>Pretest-Posttest Designs</vt:lpstr>
      <vt:lpstr>Procedure</vt:lpstr>
      <vt:lpstr>Procedure</vt:lpstr>
      <vt:lpstr>Procedure</vt:lpstr>
      <vt:lpstr>Procedure</vt:lpstr>
      <vt:lpstr>Online experimenty</vt:lpstr>
      <vt:lpstr>Příprava experimentu</vt:lpstr>
      <vt:lpstr>Formulace hypotéz</vt:lpstr>
      <vt:lpstr>Plánování designu + analýzy</vt:lpstr>
      <vt:lpstr>Příklad experimentální studie</vt:lpstr>
      <vt:lpstr>Victim blaming and minimizing consequences of cyberhate attacks due to weight: The role of anti-fat attitudes and body positive online content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Measures</vt:lpstr>
      <vt:lpstr>Measures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Výsledky</vt:lpstr>
      <vt:lpstr>Výsledky</vt:lpstr>
      <vt:lpstr>Výsledky</vt:lpstr>
      <vt:lpstr>Úkol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Macháčková</dc:creator>
  <cp:lastModifiedBy>Hana Macháčková</cp:lastModifiedBy>
  <cp:revision>310</cp:revision>
  <dcterms:created xsi:type="dcterms:W3CDTF">2021-10-11T08:12:32Z</dcterms:created>
  <dcterms:modified xsi:type="dcterms:W3CDTF">2021-10-26T17:16:51Z</dcterms:modified>
</cp:coreProperties>
</file>