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80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8288000" cy="10287000"/>
  <p:notesSz cx="6858000" cy="9144000"/>
  <p:embeddedFontLst>
    <p:embeddedFont>
      <p:font typeface="Agrandir" pitchFamily="2" charset="77"/>
      <p:regular r:id="rId27"/>
    </p:embeddedFont>
    <p:embeddedFont>
      <p:font typeface="Agrandir Bold" pitchFamily="2" charset="77"/>
      <p:regular r:id="rId28"/>
      <p:bold r:id="rId29"/>
    </p:embeddedFont>
    <p:embeddedFont>
      <p:font typeface="Agrandir Medium" pitchFamily="2" charset="77"/>
      <p:regular r:id="rId30"/>
    </p:embeddedFont>
    <p:embeddedFont>
      <p:font typeface="Agrandir Medium Bold" pitchFamily="2" charset="77"/>
      <p:regular r:id="rId31"/>
      <p:bold r:id="rId32"/>
    </p:embeddedFont>
    <p:embeddedFont>
      <p:font typeface="Arimo" panose="020B0604020202020204" pitchFamily="3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AB97"/>
    <a:srgbClr val="D1B49F"/>
    <a:srgbClr val="966C5F"/>
    <a:srgbClr val="E8E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94640" autoAdjust="0"/>
  </p:normalViewPr>
  <p:slideViewPr>
    <p:cSldViewPr>
      <p:cViewPr varScale="1">
        <p:scale>
          <a:sx n="62" d="100"/>
          <a:sy n="62" d="100"/>
        </p:scale>
        <p:origin x="240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8330" y="2393323"/>
            <a:ext cx="12263263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100" spc="231">
                <a:solidFill>
                  <a:srgbClr val="FFFFFF"/>
                </a:solidFill>
                <a:latin typeface="Agrandir Medium Bold"/>
              </a:rPr>
              <a:t>ANDREA HOLESZOVÁ &amp; LISA-SOPHIE MORAVCIK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8330" y="3064577"/>
            <a:ext cx="14088351" cy="4180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76"/>
              </a:lnSpc>
            </a:pPr>
            <a:r>
              <a:rPr lang="en-US" sz="9600" spc="1920">
                <a:solidFill>
                  <a:srgbClr val="FFFFFF"/>
                </a:solidFill>
                <a:latin typeface="Agrandir Bold"/>
              </a:rPr>
              <a:t>WRITING &amp; PRESENTATION TIPS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8330" y="7207718"/>
            <a:ext cx="952515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279">
                <a:solidFill>
                  <a:srgbClr val="FFFFFF"/>
                </a:solidFill>
                <a:latin typeface="Agrandir Medium"/>
              </a:rPr>
              <a:t>NOVEMBER 23RD 2021 </a:t>
            </a:r>
          </a:p>
        </p:txBody>
      </p:sp>
      <p:sp>
        <p:nvSpPr>
          <p:cNvPr id="5" name="AutoShape 5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5400000">
            <a:off x="8005806" y="-4972144"/>
            <a:ext cx="9525" cy="16021136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02412" y="1813395"/>
            <a:ext cx="5563573" cy="110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399" spc="223" dirty="0">
                <a:solidFill>
                  <a:srgbClr val="966C60"/>
                </a:solidFill>
                <a:latin typeface="Agrandir Medium"/>
              </a:rPr>
              <a:t>7. Proofread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02412" y="3492155"/>
            <a:ext cx="7279153" cy="174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SENTENCE STRUCTURE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02412" y="5658641"/>
            <a:ext cx="8012069" cy="174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CHECK FOR REPETITION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02412" y="8025602"/>
            <a:ext cx="8012069" cy="91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READ BACKWARDS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8920" y="1028700"/>
            <a:ext cx="8585080" cy="866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6162" y="3716020"/>
            <a:ext cx="11416714" cy="270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8799" spc="307">
                <a:solidFill>
                  <a:srgbClr val="E8E4D9"/>
                </a:solidFill>
                <a:latin typeface="Agrandir Medium"/>
              </a:rPr>
              <a:t>PRESENTATION TIPS</a:t>
            </a:r>
          </a:p>
        </p:txBody>
      </p:sp>
      <p:sp>
        <p:nvSpPr>
          <p:cNvPr id="3" name="AutoShape 3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5400000">
            <a:off x="8005806" y="-4972144"/>
            <a:ext cx="9525" cy="16021136"/>
          </a:xfrm>
          <a:prstGeom prst="rect">
            <a:avLst/>
          </a:prstGeom>
          <a:solidFill>
            <a:srgbClr val="FEFFF8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D1B49F"/>
          </a:solidFill>
        </p:spPr>
      </p:sp>
      <p:sp>
        <p:nvSpPr>
          <p:cNvPr id="3" name="TextBox 3"/>
          <p:cNvSpPr txBox="1"/>
          <p:nvPr/>
        </p:nvSpPr>
        <p:spPr>
          <a:xfrm>
            <a:off x="3072785" y="4471987"/>
            <a:ext cx="1214243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9"/>
              </a:lnSpc>
            </a:pPr>
            <a:r>
              <a:rPr lang="en-US" sz="6500" spc="130" dirty="0">
                <a:solidFill>
                  <a:srgbClr val="966C60"/>
                </a:solidFill>
                <a:latin typeface="Agrandir Bold"/>
              </a:rPr>
              <a:t>Only One Message Per Slide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9029" y="1158162"/>
            <a:ext cx="13589734" cy="110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6399" spc="223">
                <a:solidFill>
                  <a:srgbClr val="E8E4D9"/>
                </a:solidFill>
                <a:latin typeface="Agrandir Medium"/>
              </a:rPr>
              <a:t>John Sweller and Mayer-Theory</a:t>
            </a:r>
            <a:r>
              <a:rPr lang="en-US" sz="1200" spc="42">
                <a:solidFill>
                  <a:srgbClr val="E8E4D9"/>
                </a:solidFill>
                <a:latin typeface="Arimo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79029" y="876896"/>
            <a:ext cx="2401342" cy="799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9"/>
              </a:lnSpc>
            </a:pPr>
            <a:r>
              <a:rPr lang="en-US" sz="39999" dirty="0">
                <a:solidFill>
                  <a:srgbClr val="FEFFF8"/>
                </a:solidFill>
                <a:latin typeface="Agrandir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80371" y="876896"/>
            <a:ext cx="2893814" cy="799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9"/>
              </a:lnSpc>
            </a:pPr>
            <a:r>
              <a:rPr lang="en-US" sz="39999" dirty="0">
                <a:solidFill>
                  <a:srgbClr val="FEFFF8"/>
                </a:solidFill>
                <a:latin typeface="Agrandir"/>
              </a:rPr>
              <a:t>+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26143" y="876896"/>
            <a:ext cx="2893814" cy="799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9"/>
              </a:lnSpc>
            </a:pPr>
            <a:r>
              <a:rPr lang="en-US" sz="39999" dirty="0">
                <a:solidFill>
                  <a:srgbClr val="FEFFF8"/>
                </a:solidFill>
                <a:latin typeface="Agrandir"/>
              </a:rPr>
              <a:t>=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52557" y="876896"/>
            <a:ext cx="2401342" cy="799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9"/>
              </a:lnSpc>
            </a:pPr>
            <a:r>
              <a:rPr lang="en-US" sz="39999" dirty="0">
                <a:solidFill>
                  <a:srgbClr val="FEFFF8"/>
                </a:solidFill>
                <a:latin typeface="Agrandir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19957" y="876896"/>
            <a:ext cx="3548807" cy="799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9"/>
              </a:lnSpc>
            </a:pPr>
            <a:r>
              <a:rPr lang="en-US" sz="39999" dirty="0">
                <a:solidFill>
                  <a:srgbClr val="FEFFF8"/>
                </a:solidFill>
                <a:latin typeface="Agrandir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2992" y="1133215"/>
            <a:ext cx="5563573" cy="110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399" spc="223" dirty="0">
                <a:solidFill>
                  <a:srgbClr val="966C60"/>
                </a:solidFill>
                <a:latin typeface="Agrandir Medium"/>
              </a:rPr>
              <a:t>Contrast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22992" y="2811975"/>
            <a:ext cx="5563573" cy="174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DARK BACKGROUND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2992" y="5342774"/>
            <a:ext cx="6699404" cy="91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3 COLOURS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2992" y="7325382"/>
            <a:ext cx="5328830" cy="174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TITLE &lt;-&gt; KEY POINTS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687" r="27156"/>
          <a:stretch>
            <a:fillRect/>
          </a:stretch>
        </p:blipFill>
        <p:spPr>
          <a:xfrm>
            <a:off x="7223864" y="597438"/>
            <a:ext cx="11064136" cy="866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701A214F-EAA5-704A-A391-FF2F4375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56333"/>
              </p:ext>
            </p:extLst>
          </p:nvPr>
        </p:nvGraphicFramePr>
        <p:xfrm>
          <a:off x="1943100" y="1625600"/>
          <a:ext cx="14401800" cy="703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402853369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1591166181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1889049036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91932651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4258189299"/>
                    </a:ext>
                  </a:extLst>
                </a:gridCol>
              </a:tblGrid>
              <a:tr h="929257"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Company</a:t>
                      </a:r>
                    </a:p>
                  </a:txBody>
                  <a:tcPr anchor="ctr">
                    <a:solidFill>
                      <a:srgbClr val="E8E4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Apple</a:t>
                      </a:r>
                    </a:p>
                  </a:txBody>
                  <a:tcPr anchor="ctr">
                    <a:solidFill>
                      <a:srgbClr val="E8E4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Microsoft </a:t>
                      </a:r>
                    </a:p>
                  </a:txBody>
                  <a:tcPr anchor="ctr">
                    <a:solidFill>
                      <a:srgbClr val="E8E4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BMW</a:t>
                      </a:r>
                    </a:p>
                  </a:txBody>
                  <a:tcPr anchor="ctr">
                    <a:solidFill>
                      <a:srgbClr val="E8E4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VW</a:t>
                      </a:r>
                    </a:p>
                  </a:txBody>
                  <a:tcPr anchor="ctr">
                    <a:solidFill>
                      <a:srgbClr val="E8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8647"/>
                  </a:ext>
                </a:extLst>
              </a:tr>
              <a:tr h="1725762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Revenue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$ 365.82 </a:t>
                      </a:r>
                      <a:r>
                        <a:rPr lang="de-DE" sz="36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billion</a:t>
                      </a:r>
                      <a:endParaRPr lang="en-GB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$ 168.09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€ 98.99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€ 129.7 billion 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7572"/>
                  </a:ext>
                </a:extLst>
              </a:tr>
              <a:tr h="1725762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Profit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$ 94.7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$ 44.3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€ 3.9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€ 11.4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12599"/>
                  </a:ext>
                </a:extLst>
              </a:tr>
              <a:tr h="1725762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Increase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$ 74.52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$ 18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- € 6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8,8%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625"/>
                  </a:ext>
                </a:extLst>
              </a:tr>
              <a:tr h="929257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Employees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154.000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103.000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120.700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6662.575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861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701A214F-EAA5-704A-A391-FF2F4375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2842"/>
              </p:ext>
            </p:extLst>
          </p:nvPr>
        </p:nvGraphicFramePr>
        <p:xfrm>
          <a:off x="1943100" y="1625600"/>
          <a:ext cx="14401800" cy="703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val="402853369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1591166181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1889049036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91932651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4258189299"/>
                    </a:ext>
                  </a:extLst>
                </a:gridCol>
              </a:tblGrid>
              <a:tr h="929257"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Company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Apple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Microsoft </a:t>
                      </a:r>
                    </a:p>
                  </a:txBody>
                  <a:tcPr anchor="ctr">
                    <a:solidFill>
                      <a:srgbClr val="E8E4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BMW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VW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8647"/>
                  </a:ext>
                </a:extLst>
              </a:tr>
              <a:tr h="1725762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Revenue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b="0" i="0" u="none" strike="noStrike" kern="1200" dirty="0">
                          <a:solidFill>
                            <a:srgbClr val="966C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$ 365.82 </a:t>
                      </a:r>
                      <a:r>
                        <a:rPr lang="de-DE" sz="3600" b="0" i="0" u="none" strike="noStrike" kern="1200" dirty="0" err="1">
                          <a:solidFill>
                            <a:srgbClr val="966C5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billion</a:t>
                      </a:r>
                      <a:endParaRPr lang="en-GB" sz="3600" dirty="0">
                        <a:solidFill>
                          <a:srgbClr val="966C5F"/>
                        </a:solidFill>
                      </a:endParaRP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bg1"/>
                          </a:solidFill>
                        </a:rPr>
                        <a:t>$ 168.09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€ 98.99 billion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€ 129.7 billion 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7572"/>
                  </a:ext>
                </a:extLst>
              </a:tr>
              <a:tr h="1725762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Profit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$ 94.7 billion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bg1"/>
                          </a:solidFill>
                        </a:rPr>
                        <a:t>$ 44.3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€ 3.9 billion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€ 11.4 billion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12599"/>
                  </a:ext>
                </a:extLst>
              </a:tr>
              <a:tr h="1725762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Increase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$ 74.52 billion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bg1"/>
                          </a:solidFill>
                        </a:rPr>
                        <a:t>$ 18 billion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- € 6 billion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8,8%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625"/>
                  </a:ext>
                </a:extLst>
              </a:tr>
              <a:tr h="929257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Employees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154.000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bg1"/>
                          </a:solidFill>
                        </a:rPr>
                        <a:t>103.000</a:t>
                      </a:r>
                    </a:p>
                  </a:txBody>
                  <a:tcPr anchor="ctr">
                    <a:solidFill>
                      <a:srgbClr val="D1B4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120.700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966C5F"/>
                          </a:solidFill>
                        </a:rPr>
                        <a:t>6662.575</a:t>
                      </a:r>
                    </a:p>
                  </a:txBody>
                  <a:tcPr anchor="ctr">
                    <a:solidFill>
                      <a:srgbClr val="D1B49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8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45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0605" y="978471"/>
            <a:ext cx="13492886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9"/>
              </a:lnSpc>
            </a:pPr>
            <a:r>
              <a:rPr lang="en-US" sz="6500" spc="130">
                <a:solidFill>
                  <a:srgbClr val="3F3932"/>
                </a:solidFill>
                <a:latin typeface="Agrandir Medium"/>
              </a:rPr>
              <a:t>Disadvantages of a Bright Background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5353578"/>
            <a:ext cx="3242825" cy="1158106"/>
            <a:chOff x="0" y="0"/>
            <a:chExt cx="4323767" cy="1544141"/>
          </a:xfrm>
        </p:grpSpPr>
        <p:sp>
          <p:nvSpPr>
            <p:cNvPr id="4" name="TextBox 4"/>
            <p:cNvSpPr txBox="1"/>
            <p:nvPr/>
          </p:nvSpPr>
          <p:spPr>
            <a:xfrm>
              <a:off x="22788" y="1078263"/>
              <a:ext cx="4278191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4323767" cy="1013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005"/>
                </a:lnSpc>
              </a:pPr>
              <a:r>
                <a:rPr lang="en-US" sz="4550" spc="227" dirty="0">
                  <a:solidFill>
                    <a:srgbClr val="3F3932"/>
                  </a:solidFill>
                  <a:latin typeface="Agrandir Bold"/>
                </a:rPr>
                <a:t>BLINDING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29368" y="5353578"/>
            <a:ext cx="2975359" cy="1158106"/>
            <a:chOff x="0" y="0"/>
            <a:chExt cx="3967145" cy="1544141"/>
          </a:xfrm>
        </p:grpSpPr>
        <p:sp>
          <p:nvSpPr>
            <p:cNvPr id="7" name="TextBox 7"/>
            <p:cNvSpPr txBox="1"/>
            <p:nvPr/>
          </p:nvSpPr>
          <p:spPr>
            <a:xfrm>
              <a:off x="20909" y="1078263"/>
              <a:ext cx="3925328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3967145" cy="1013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05"/>
                </a:lnSpc>
              </a:pPr>
              <a:r>
                <a:rPr lang="en-US" sz="4550" spc="227" dirty="0">
                  <a:solidFill>
                    <a:srgbClr val="3F3932"/>
                  </a:solidFill>
                  <a:latin typeface="Agrandir Bold"/>
                </a:rPr>
                <a:t>TIRING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659803" y="5353578"/>
            <a:ext cx="5312763" cy="1158106"/>
            <a:chOff x="0" y="0"/>
            <a:chExt cx="7083684" cy="1544141"/>
          </a:xfrm>
        </p:grpSpPr>
        <p:sp>
          <p:nvSpPr>
            <p:cNvPr id="10" name="TextBox 10"/>
            <p:cNvSpPr txBox="1"/>
            <p:nvPr/>
          </p:nvSpPr>
          <p:spPr>
            <a:xfrm>
              <a:off x="37334" y="1078263"/>
              <a:ext cx="7009016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7083684" cy="1013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05"/>
                </a:lnSpc>
              </a:pPr>
              <a:r>
                <a:rPr lang="en-US" sz="4550" spc="227" dirty="0">
                  <a:solidFill>
                    <a:srgbClr val="3F3932"/>
                  </a:solidFill>
                  <a:latin typeface="Agrandir Bold"/>
                </a:rPr>
                <a:t>LOSS OF FOCUS 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 rot="-10800000">
            <a:off x="15963041" y="0"/>
            <a:ext cx="9525" cy="10401997"/>
          </a:xfrm>
          <a:prstGeom prst="rect">
            <a:avLst/>
          </a:prstGeom>
          <a:solidFill>
            <a:srgbClr val="3F3932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0605" y="1469008"/>
            <a:ext cx="13492886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9"/>
              </a:lnSpc>
            </a:pPr>
            <a:r>
              <a:rPr lang="en-US" sz="6500" spc="130">
                <a:solidFill>
                  <a:srgbClr val="E8E4D9"/>
                </a:solidFill>
                <a:latin typeface="Agrandir Medium"/>
              </a:rPr>
              <a:t>Advantages of Dark Background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5353578"/>
            <a:ext cx="3242825" cy="1158106"/>
            <a:chOff x="0" y="0"/>
            <a:chExt cx="4323767" cy="1544141"/>
          </a:xfrm>
        </p:grpSpPr>
        <p:sp>
          <p:nvSpPr>
            <p:cNvPr id="4" name="TextBox 4"/>
            <p:cNvSpPr txBox="1"/>
            <p:nvPr/>
          </p:nvSpPr>
          <p:spPr>
            <a:xfrm>
              <a:off x="22788" y="1078263"/>
              <a:ext cx="4278191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4323767" cy="1013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005"/>
                </a:lnSpc>
              </a:pPr>
              <a:r>
                <a:rPr lang="en-US" sz="4550" spc="227" dirty="0">
                  <a:solidFill>
                    <a:srgbClr val="FEFFF8"/>
                  </a:solidFill>
                  <a:latin typeface="Agrandir Bold"/>
                </a:rPr>
                <a:t>FOCUS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48743" y="5353578"/>
            <a:ext cx="3736609" cy="1158106"/>
            <a:chOff x="0" y="0"/>
            <a:chExt cx="4982145" cy="1544141"/>
          </a:xfrm>
        </p:grpSpPr>
        <p:sp>
          <p:nvSpPr>
            <p:cNvPr id="7" name="TextBox 7"/>
            <p:cNvSpPr txBox="1"/>
            <p:nvPr/>
          </p:nvSpPr>
          <p:spPr>
            <a:xfrm>
              <a:off x="26258" y="1078263"/>
              <a:ext cx="4929629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4982145" cy="1013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05"/>
                </a:lnSpc>
              </a:pPr>
              <a:r>
                <a:rPr lang="en-US" sz="4550" spc="227" dirty="0">
                  <a:solidFill>
                    <a:srgbClr val="FEFFF8"/>
                  </a:solidFill>
                  <a:latin typeface="Agrandir Bold"/>
                </a:rPr>
                <a:t>VISUAL AID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47371" y="5353578"/>
            <a:ext cx="4037155" cy="1158106"/>
            <a:chOff x="0" y="0"/>
            <a:chExt cx="5382873" cy="1544141"/>
          </a:xfrm>
        </p:grpSpPr>
        <p:sp>
          <p:nvSpPr>
            <p:cNvPr id="10" name="TextBox 10"/>
            <p:cNvSpPr txBox="1"/>
            <p:nvPr/>
          </p:nvSpPr>
          <p:spPr>
            <a:xfrm>
              <a:off x="28370" y="1078263"/>
              <a:ext cx="5326133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5382873" cy="1013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05"/>
                </a:lnSpc>
              </a:pPr>
              <a:r>
                <a:rPr lang="en-US" sz="4550" spc="227" dirty="0">
                  <a:solidFill>
                    <a:srgbClr val="FEFFF8"/>
                  </a:solidFill>
                  <a:latin typeface="Agrandir Bold"/>
                </a:rPr>
                <a:t>RELAXING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 rot="-10800000">
            <a:off x="15963041" y="0"/>
            <a:ext cx="9525" cy="10401997"/>
          </a:xfrm>
          <a:prstGeom prst="rect">
            <a:avLst/>
          </a:prstGeom>
          <a:solidFill>
            <a:srgbClr val="3F3932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FEFFF8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4529486"/>
            <a:ext cx="13470957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9"/>
              </a:lnSpc>
            </a:pPr>
            <a:r>
              <a:rPr lang="en-US" sz="6500" spc="130">
                <a:solidFill>
                  <a:srgbClr val="966C60"/>
                </a:solidFill>
                <a:latin typeface="Agrandir Bold"/>
              </a:rPr>
              <a:t>Objects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2211" y="3716020"/>
            <a:ext cx="11416714" cy="392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8799" spc="307">
                <a:solidFill>
                  <a:srgbClr val="966C60"/>
                </a:solidFill>
                <a:latin typeface="Agrandir Medium"/>
              </a:rPr>
              <a:t>TIPS</a:t>
            </a:r>
            <a:r>
              <a:rPr lang="en-US" sz="8800" spc="307">
                <a:solidFill>
                  <a:srgbClr val="966C60"/>
                </a:solidFill>
                <a:latin typeface="Agrandir Medium"/>
              </a:rPr>
              <a:t> AND TOOLS FOR ACADEMIC WRITING</a:t>
            </a:r>
          </a:p>
        </p:txBody>
      </p:sp>
      <p:sp>
        <p:nvSpPr>
          <p:cNvPr id="3" name="AutoShape 3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5400000">
            <a:off x="8005806" y="-4972144"/>
            <a:ext cx="9525" cy="16021136"/>
          </a:xfrm>
          <a:prstGeom prst="rect">
            <a:avLst/>
          </a:prstGeom>
          <a:solidFill>
            <a:srgbClr val="FEFFF8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7112" y="1305116"/>
            <a:ext cx="8054362" cy="110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223" dirty="0">
                <a:solidFill>
                  <a:srgbClr val="E8E4D9"/>
                </a:solidFill>
                <a:latin typeface="Agrandir Medium"/>
              </a:rPr>
              <a:t>British Authors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3505" y="3499643"/>
            <a:ext cx="5109345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JANE AUSTIN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11171" y="5654151"/>
            <a:ext cx="4720260" cy="15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CHARLES DICKENS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3505" y="5654151"/>
            <a:ext cx="4720260" cy="15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GEORGE ORWELL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3505" y="7334615"/>
            <a:ext cx="4720260" cy="15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WILLIAM SHAKESPEARE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21586" y="9427857"/>
            <a:ext cx="3018151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000" spc="100" dirty="0">
                <a:solidFill>
                  <a:srgbClr val="FFFFFF"/>
                </a:solidFill>
                <a:latin typeface="Agrandir Bold"/>
              </a:rPr>
              <a:t>8/30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11171" y="4632960"/>
            <a:ext cx="5163294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WILLIAM BLAKE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11171" y="3499643"/>
            <a:ext cx="480467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H.G. WELLS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56444" y="7334615"/>
            <a:ext cx="5031633" cy="15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ARTHUR CONAN DOYLE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56444" y="6016101"/>
            <a:ext cx="503163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VIRGINIA WOLF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56444" y="4632960"/>
            <a:ext cx="5239215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THOMAS HARDY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56444" y="3499643"/>
            <a:ext cx="555472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EMILY BRONTE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03505" y="4632960"/>
            <a:ext cx="5552939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J. K. ROWLING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11171" y="7334615"/>
            <a:ext cx="4263579" cy="15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3999" spc="459">
                <a:solidFill>
                  <a:srgbClr val="FFFFFF"/>
                </a:solidFill>
                <a:latin typeface="Agrandir Medium Bold"/>
              </a:rPr>
              <a:t>DAVID WILLIAMS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79152" y="1421971"/>
            <a:ext cx="1693028" cy="16930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017321" y="1028700"/>
            <a:ext cx="1693028" cy="16930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317950" y="5294030"/>
            <a:ext cx="1693028" cy="169302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339610" y="4738131"/>
            <a:ext cx="1693028" cy="169302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105795" y="1875214"/>
            <a:ext cx="1693028" cy="169302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152685" y="4296986"/>
            <a:ext cx="1693028" cy="169302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339610" y="1221741"/>
            <a:ext cx="1693028" cy="169302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863835" y="3961513"/>
            <a:ext cx="1693028" cy="1693028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757624" y="6754458"/>
            <a:ext cx="1693028" cy="169302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144000" y="6987058"/>
            <a:ext cx="1693028" cy="1693028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71756" y="3045102"/>
            <a:ext cx="1693028" cy="16930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49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017321" y="1028700"/>
            <a:ext cx="1693028" cy="16930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49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339610" y="4738131"/>
            <a:ext cx="1693028" cy="169302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49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105795" y="1875214"/>
            <a:ext cx="1693028" cy="169302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49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339610" y="1221741"/>
            <a:ext cx="1693028" cy="169302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49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12766" y="5584645"/>
            <a:ext cx="1693028" cy="169302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49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466188" y="6654926"/>
            <a:ext cx="1693028" cy="169302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B49F"/>
            </a:solidFill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17321" y="1028700"/>
            <a:ext cx="1693028" cy="16930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99866" y="6020568"/>
            <a:ext cx="1693028" cy="16930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105795" y="1875214"/>
            <a:ext cx="1693028" cy="169302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412766" y="5746721"/>
            <a:ext cx="1693028" cy="169302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525678" y="3114999"/>
            <a:ext cx="1693028" cy="169302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66C60"/>
            </a:solidFill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3238500"/>
            <a:ext cx="15249627" cy="8294950"/>
            <a:chOff x="0" y="0"/>
            <a:chExt cx="20332836" cy="11059934"/>
          </a:xfrm>
        </p:grpSpPr>
        <p:sp>
          <p:nvSpPr>
            <p:cNvPr id="3" name="TextBox 3"/>
            <p:cNvSpPr txBox="1"/>
            <p:nvPr/>
          </p:nvSpPr>
          <p:spPr>
            <a:xfrm>
              <a:off x="0" y="-942975"/>
              <a:ext cx="20332836" cy="11098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0"/>
                </a:lnSpc>
              </a:pPr>
              <a:r>
                <a:rPr lang="en-US" sz="50000" spc="1750" dirty="0">
                  <a:solidFill>
                    <a:srgbClr val="FEFFF8"/>
                  </a:solidFill>
                  <a:latin typeface="Agrandir Medium"/>
                </a:rPr>
                <a:t>S I X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253357"/>
              <a:ext cx="9357679" cy="806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8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 rot="5400000">
            <a:off x="8005806" y="-4972144"/>
            <a:ext cx="9525" cy="16021136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37534"/>
            <a:ext cx="14020988" cy="3228285"/>
            <a:chOff x="0" y="0"/>
            <a:chExt cx="18694651" cy="4304381"/>
          </a:xfrm>
        </p:grpSpPr>
        <p:sp>
          <p:nvSpPr>
            <p:cNvPr id="3" name="TextBox 3"/>
            <p:cNvSpPr txBox="1"/>
            <p:nvPr/>
          </p:nvSpPr>
          <p:spPr>
            <a:xfrm>
              <a:off x="0" y="-152400"/>
              <a:ext cx="18694651" cy="3552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80"/>
                </a:lnSpc>
              </a:pPr>
              <a:r>
                <a:rPr lang="en-US" sz="8799" spc="307">
                  <a:solidFill>
                    <a:srgbClr val="FFFFFF"/>
                  </a:solidFill>
                  <a:latin typeface="Agrandir Medium"/>
                </a:rPr>
                <a:t>WORK SMARTER NOT HARDER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497804"/>
              <a:ext cx="8603746" cy="806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8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966C60"/>
          </a:solidFill>
        </p:spPr>
      </p:sp>
      <p:sp>
        <p:nvSpPr>
          <p:cNvPr id="6" name="AutoShape 6"/>
          <p:cNvSpPr/>
          <p:nvPr/>
        </p:nvSpPr>
        <p:spPr>
          <a:xfrm rot="5400000">
            <a:off x="8005806" y="-4972144"/>
            <a:ext cx="9525" cy="16021136"/>
          </a:xfrm>
          <a:prstGeom prst="rect">
            <a:avLst/>
          </a:prstGeom>
          <a:solidFill>
            <a:srgbClr val="966C60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2992" y="1467543"/>
            <a:ext cx="4663458" cy="198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223" dirty="0">
                <a:solidFill>
                  <a:srgbClr val="D1B49F"/>
                </a:solidFill>
                <a:latin typeface="Agrandir Medium"/>
              </a:rPr>
              <a:t>1. Be Concise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22992" y="4462148"/>
            <a:ext cx="5299632" cy="176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62"/>
              </a:lnSpc>
            </a:pPr>
            <a:r>
              <a:rPr lang="en-US" sz="4557" spc="524" dirty="0">
                <a:solidFill>
                  <a:srgbClr val="FFFFFF"/>
                </a:solidFill>
                <a:latin typeface="Agrandir Medium Bold"/>
              </a:rPr>
              <a:t>CLEAR INFORMATION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2992" y="7080733"/>
            <a:ext cx="5299632" cy="176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62"/>
              </a:lnSpc>
            </a:pPr>
            <a:r>
              <a:rPr lang="en-US" sz="4557" spc="524" dirty="0">
                <a:solidFill>
                  <a:srgbClr val="FFFFFF"/>
                </a:solidFill>
                <a:latin typeface="Agrandir Medium Bold"/>
              </a:rPr>
              <a:t>ONLY FEW WORDS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6565" y="813069"/>
            <a:ext cx="13461373" cy="866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59464" y="915855"/>
            <a:ext cx="5563573" cy="198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399" spc="223" dirty="0">
                <a:solidFill>
                  <a:srgbClr val="966C60"/>
                </a:solidFill>
                <a:latin typeface="Agrandir Medium"/>
              </a:rPr>
              <a:t>2. </a:t>
            </a:r>
            <a:r>
              <a:rPr lang="en-US" sz="6400" spc="224" dirty="0">
                <a:solidFill>
                  <a:srgbClr val="966C60"/>
                </a:solidFill>
                <a:latin typeface="Agrandir Medium"/>
              </a:rPr>
              <a:t>Organize Your Paper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59464" y="3741230"/>
            <a:ext cx="5563573" cy="257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WRITE A QUICK OUTLINE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59464" y="6795969"/>
            <a:ext cx="6441535" cy="174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PROVIDE STRUCTURE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1784"/>
          <a:stretch>
            <a:fillRect/>
          </a:stretch>
        </p:blipFill>
        <p:spPr>
          <a:xfrm>
            <a:off x="-1024462" y="1049205"/>
            <a:ext cx="12824892" cy="820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2992" y="1133215"/>
            <a:ext cx="9459985" cy="110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399" spc="223" dirty="0">
                <a:solidFill>
                  <a:srgbClr val="D1B49F"/>
                </a:solidFill>
                <a:latin typeface="Agrandir Medium"/>
              </a:rPr>
              <a:t>3. Avoid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22992" y="3413712"/>
            <a:ext cx="8300657" cy="91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CONTRACTIONS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2992" y="5335886"/>
            <a:ext cx="4077665" cy="91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IDIOMS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2992" y="7142234"/>
            <a:ext cx="7305874" cy="174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COLLOQUIAL EXPRESSIONS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8166" r="8166"/>
          <a:stretch>
            <a:fillRect/>
          </a:stretch>
        </p:blipFill>
        <p:spPr>
          <a:xfrm>
            <a:off x="10782977" y="597438"/>
            <a:ext cx="6476323" cy="866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661346"/>
            <a:ext cx="7396991" cy="375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223" dirty="0">
                <a:solidFill>
                  <a:srgbClr val="966C60"/>
                </a:solidFill>
                <a:latin typeface="Agrandir Medium"/>
              </a:rPr>
              <a:t>4. Vary Your Sentence Structure</a:t>
            </a:r>
          </a:p>
          <a:p>
            <a:pPr>
              <a:lnSpc>
                <a:spcPts val="7040"/>
              </a:lnSpc>
            </a:pPr>
            <a:endParaRPr lang="en-US" sz="6399" spc="223" dirty="0">
              <a:solidFill>
                <a:srgbClr val="966C60"/>
              </a:solidFill>
              <a:latin typeface="Agrandir Medium"/>
            </a:endParaRPr>
          </a:p>
        </p:txBody>
      </p:sp>
      <p:sp>
        <p:nvSpPr>
          <p:cNvPr id="3" name="AutoShape 3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966C60"/>
          </a:solidFill>
        </p:spPr>
      </p:sp>
      <p:grpSp>
        <p:nvGrpSpPr>
          <p:cNvPr id="4" name="Group 4"/>
          <p:cNvGrpSpPr/>
          <p:nvPr/>
        </p:nvGrpSpPr>
        <p:grpSpPr>
          <a:xfrm>
            <a:off x="7251016" y="949811"/>
            <a:ext cx="8386212" cy="8387377"/>
            <a:chOff x="0" y="0"/>
            <a:chExt cx="11181616" cy="11183170"/>
          </a:xfrm>
        </p:grpSpPr>
        <p:sp>
          <p:nvSpPr>
            <p:cNvPr id="5" name="TextBox 5"/>
            <p:cNvSpPr txBox="1"/>
            <p:nvPr/>
          </p:nvSpPr>
          <p:spPr>
            <a:xfrm>
              <a:off x="0" y="-228600"/>
              <a:ext cx="9317188" cy="2253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51"/>
                </a:lnSpc>
              </a:pPr>
              <a:r>
                <a:rPr lang="en-US" sz="4549" spc="523" dirty="0">
                  <a:solidFill>
                    <a:srgbClr val="FEFFF8"/>
                  </a:solidFill>
                  <a:latin typeface="Agrandir Medium Bold"/>
                </a:rPr>
                <a:t>SIMPLE SENTENCES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59067"/>
              <a:ext cx="11181616" cy="9124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14"/>
                </a:lnSpc>
              </a:pPr>
              <a:r>
                <a:rPr lang="en-US" sz="4549">
                  <a:solidFill>
                    <a:srgbClr val="FEFFF8"/>
                  </a:solidFill>
                  <a:latin typeface="Agrandir"/>
                </a:rPr>
                <a:t>I woke up late this morning. </a:t>
              </a:r>
            </a:p>
            <a:p>
              <a:pPr>
                <a:lnSpc>
                  <a:spcPts val="5914"/>
                </a:lnSpc>
              </a:pPr>
              <a:r>
                <a:rPr lang="en-US" sz="4549">
                  <a:solidFill>
                    <a:srgbClr val="FEFFF8"/>
                  </a:solidFill>
                  <a:latin typeface="Agrandir"/>
                </a:rPr>
                <a:t>I went to the kitchen. </a:t>
              </a:r>
            </a:p>
            <a:p>
              <a:pPr>
                <a:lnSpc>
                  <a:spcPts val="5914"/>
                </a:lnSpc>
              </a:pPr>
              <a:r>
                <a:rPr lang="en-US" sz="4549">
                  <a:solidFill>
                    <a:srgbClr val="FEFFF8"/>
                  </a:solidFill>
                  <a:latin typeface="Agrandir"/>
                </a:rPr>
                <a:t>I made myself a cup of coffee. I finished my coffee. </a:t>
              </a:r>
            </a:p>
            <a:p>
              <a:pPr>
                <a:lnSpc>
                  <a:spcPts val="5914"/>
                </a:lnSpc>
              </a:pPr>
              <a:r>
                <a:rPr lang="en-US" sz="4549">
                  <a:solidFill>
                    <a:srgbClr val="FEFFF8"/>
                  </a:solidFill>
                  <a:latin typeface="Agrandir"/>
                </a:rPr>
                <a:t>I got ready for work. </a:t>
              </a:r>
            </a:p>
            <a:p>
              <a:pPr>
                <a:lnSpc>
                  <a:spcPts val="5914"/>
                </a:lnSpc>
              </a:pPr>
              <a:r>
                <a:rPr lang="en-US" sz="4549">
                  <a:solidFill>
                    <a:srgbClr val="FEFFF8"/>
                  </a:solidFill>
                  <a:latin typeface="Agrandir"/>
                </a:rPr>
                <a:t>I looked at my watch. </a:t>
              </a:r>
            </a:p>
            <a:p>
              <a:pPr>
                <a:lnSpc>
                  <a:spcPts val="5914"/>
                </a:lnSpc>
              </a:pPr>
              <a:r>
                <a:rPr lang="en-US" sz="4549">
                  <a:solidFill>
                    <a:srgbClr val="FEFFF8"/>
                  </a:solidFill>
                  <a:latin typeface="Agrandir"/>
                </a:rPr>
                <a:t>I realized I was running late. I ran out of the door. </a:t>
              </a:r>
            </a:p>
            <a:p>
              <a:pPr>
                <a:lnSpc>
                  <a:spcPts val="5914"/>
                </a:lnSpc>
              </a:pPr>
              <a:r>
                <a:rPr lang="en-US" sz="4549">
                  <a:solidFill>
                    <a:srgbClr val="FEFFF8"/>
                  </a:solidFill>
                  <a:latin typeface="Agrandir"/>
                </a:rPr>
                <a:t>I jumped in my car.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44939" y="3197860"/>
            <a:ext cx="7396991" cy="361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39"/>
              </a:lnSpc>
            </a:pPr>
            <a:r>
              <a:rPr lang="en-US" sz="6399" spc="223" dirty="0">
                <a:solidFill>
                  <a:srgbClr val="D1B49F"/>
                </a:solidFill>
                <a:latin typeface="Agrandir Medium"/>
              </a:rPr>
              <a:t>4. Vary Your Sentence Structure</a:t>
            </a:r>
          </a:p>
          <a:p>
            <a:pPr algn="r">
              <a:lnSpc>
                <a:spcPts val="7040"/>
              </a:lnSpc>
            </a:pPr>
            <a:endParaRPr lang="en-US" sz="6399" spc="223" dirty="0">
              <a:solidFill>
                <a:srgbClr val="D1B49F"/>
              </a:solidFill>
              <a:latin typeface="Agrandir Medium"/>
            </a:endParaRPr>
          </a:p>
        </p:txBody>
      </p:sp>
      <p:sp>
        <p:nvSpPr>
          <p:cNvPr id="3" name="AutoShape 3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966C60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870923"/>
            <a:ext cx="8386212" cy="9216052"/>
            <a:chOff x="0" y="0"/>
            <a:chExt cx="11181616" cy="12288070"/>
          </a:xfrm>
        </p:grpSpPr>
        <p:sp>
          <p:nvSpPr>
            <p:cNvPr id="5" name="TextBox 5"/>
            <p:cNvSpPr txBox="1"/>
            <p:nvPr/>
          </p:nvSpPr>
          <p:spPr>
            <a:xfrm>
              <a:off x="0" y="-228600"/>
              <a:ext cx="9317188" cy="3358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51"/>
                </a:lnSpc>
              </a:pPr>
              <a:r>
                <a:rPr lang="en-US" sz="4549" spc="523">
                  <a:solidFill>
                    <a:srgbClr val="FEFFF8"/>
                  </a:solidFill>
                  <a:latin typeface="Agrandir Medium Bold"/>
                </a:rPr>
                <a:t>COMPOUND-COMPLEX SENTENCES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163966"/>
              <a:ext cx="11181616" cy="9124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14"/>
                </a:lnSpc>
              </a:pPr>
              <a:r>
                <a:rPr lang="en-US" sz="4549" dirty="0">
                  <a:solidFill>
                    <a:srgbClr val="FEFFF8"/>
                  </a:solidFill>
                  <a:latin typeface="Agrandir"/>
                </a:rPr>
                <a:t>I woke up late this morning. I went to the kitchen and I made myself a cup of coffee. After I finished my coffee, I got ready for work. When I looked at my watch, I realized I was running late, so I ran out of the door and jumped in my car.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2992" y="1133215"/>
            <a:ext cx="5563573" cy="287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223" dirty="0">
                <a:solidFill>
                  <a:srgbClr val="966C60"/>
                </a:solidFill>
                <a:latin typeface="Agrandir Medium"/>
              </a:rPr>
              <a:t>5. Use Active Voice</a:t>
            </a:r>
          </a:p>
          <a:p>
            <a:pPr>
              <a:lnSpc>
                <a:spcPts val="7040"/>
              </a:lnSpc>
            </a:pPr>
            <a:endParaRPr lang="en-US" sz="6399" spc="223" dirty="0">
              <a:solidFill>
                <a:srgbClr val="966C60"/>
              </a:solidFill>
              <a:latin typeface="Agrandir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22992" y="3776720"/>
            <a:ext cx="7488558" cy="174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NOT FOR EVERY SENTENCE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2992" y="6409393"/>
            <a:ext cx="7488558" cy="91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SEE 1. BE CONCISE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71" r="171"/>
          <a:stretch>
            <a:fillRect/>
          </a:stretch>
        </p:blipFill>
        <p:spPr>
          <a:xfrm>
            <a:off x="10782977" y="597438"/>
            <a:ext cx="6476323" cy="866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04209"/>
            <a:ext cx="7396991" cy="3414057"/>
            <a:chOff x="0" y="-133349"/>
            <a:chExt cx="9862655" cy="4552077"/>
          </a:xfrm>
        </p:grpSpPr>
        <p:sp>
          <p:nvSpPr>
            <p:cNvPr id="3" name="TextBox 3"/>
            <p:cNvSpPr txBox="1"/>
            <p:nvPr/>
          </p:nvSpPr>
          <p:spPr>
            <a:xfrm>
              <a:off x="0" y="-133349"/>
              <a:ext cx="9862655" cy="3619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39"/>
                </a:lnSpc>
              </a:pPr>
              <a:r>
                <a:rPr lang="en-US" sz="6399" spc="223" dirty="0">
                  <a:solidFill>
                    <a:srgbClr val="CAAB97"/>
                  </a:solidFill>
                  <a:latin typeface="Agrandir Medium"/>
                </a:rPr>
                <a:t>6. Avoid repetition</a:t>
              </a:r>
            </a:p>
            <a:p>
              <a:pPr algn="r">
                <a:lnSpc>
                  <a:spcPts val="7040"/>
                </a:lnSpc>
              </a:pPr>
              <a:endParaRPr lang="en-US" sz="6399" spc="223" dirty="0">
                <a:solidFill>
                  <a:srgbClr val="E8E4D9"/>
                </a:solidFill>
                <a:latin typeface="Agrandir Medium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191696" y="3742030"/>
              <a:ext cx="6670959" cy="676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-10800000">
            <a:off x="16021136" y="0"/>
            <a:ext cx="9525" cy="10401997"/>
          </a:xfrm>
          <a:prstGeom prst="rect">
            <a:avLst/>
          </a:prstGeom>
          <a:solidFill>
            <a:srgbClr val="966C60"/>
          </a:solidFill>
        </p:spPr>
      </p:sp>
      <p:sp>
        <p:nvSpPr>
          <p:cNvPr id="6" name="TextBox 6"/>
          <p:cNvSpPr txBox="1"/>
          <p:nvPr/>
        </p:nvSpPr>
        <p:spPr>
          <a:xfrm>
            <a:off x="7747969" y="1669995"/>
            <a:ext cx="7488558" cy="91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VARIETY OF WORDS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47969" y="4302668"/>
            <a:ext cx="7488558" cy="91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PRECISE LANGUAGE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47969" y="6756136"/>
            <a:ext cx="7488558" cy="174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2"/>
              </a:lnSpc>
            </a:pPr>
            <a:r>
              <a:rPr lang="en-US" sz="4550" spc="523" dirty="0">
                <a:solidFill>
                  <a:srgbClr val="FFFFFF"/>
                </a:solidFill>
                <a:latin typeface="Agrandir Medium Bold"/>
              </a:rPr>
              <a:t>TRANSITION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Macintosh PowerPoint</Application>
  <PresentationFormat>Benutzerdefiniert</PresentationFormat>
  <Paragraphs>124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Agrandir Bold</vt:lpstr>
      <vt:lpstr>Agrandir Medium</vt:lpstr>
      <vt:lpstr>Agrandir</vt:lpstr>
      <vt:lpstr>Arimo</vt:lpstr>
      <vt:lpstr>Agrandir Medium Bold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&amp; PRESENTATIONS TIPS</dc:title>
  <cp:lastModifiedBy>Microsoft Office User</cp:lastModifiedBy>
  <cp:revision>3</cp:revision>
  <dcterms:created xsi:type="dcterms:W3CDTF">2006-08-16T00:00:00Z</dcterms:created>
  <dcterms:modified xsi:type="dcterms:W3CDTF">2021-11-23T15:41:59Z</dcterms:modified>
  <dc:identifier>DAEwXtrm1NI</dc:identifier>
</cp:coreProperties>
</file>