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309" r:id="rId4"/>
    <p:sldId id="279" r:id="rId5"/>
    <p:sldId id="330" r:id="rId6"/>
    <p:sldId id="331" r:id="rId7"/>
    <p:sldId id="332" r:id="rId8"/>
    <p:sldId id="327" r:id="rId9"/>
    <p:sldId id="328" r:id="rId10"/>
    <p:sldId id="329" r:id="rId11"/>
    <p:sldId id="280" r:id="rId12"/>
    <p:sldId id="310" r:id="rId13"/>
    <p:sldId id="311" r:id="rId14"/>
    <p:sldId id="316" r:id="rId15"/>
    <p:sldId id="317" r:id="rId16"/>
    <p:sldId id="318" r:id="rId17"/>
    <p:sldId id="281" r:id="rId18"/>
    <p:sldId id="312" r:id="rId19"/>
    <p:sldId id="313" r:id="rId20"/>
    <p:sldId id="319" r:id="rId21"/>
    <p:sldId id="320" r:id="rId22"/>
    <p:sldId id="321" r:id="rId23"/>
    <p:sldId id="282" r:id="rId24"/>
    <p:sldId id="314" r:id="rId25"/>
    <p:sldId id="315" r:id="rId26"/>
    <p:sldId id="322" r:id="rId27"/>
    <p:sldId id="323" r:id="rId28"/>
    <p:sldId id="324" r:id="rId29"/>
    <p:sldId id="326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60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pillars of public speaking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Conferenc</a:t>
            </a:r>
            <a:r>
              <a:rPr lang="cs-CZ" dirty="0" err="1" smtClean="0"/>
              <a:t>e</a:t>
            </a:r>
            <a:r>
              <a:rPr lang="cs-CZ" dirty="0" smtClean="0"/>
              <a:t> s</a:t>
            </a:r>
            <a:r>
              <a:rPr lang="en-US" dirty="0" smtClean="0"/>
              <a:t>kills</a:t>
            </a:r>
            <a:endParaRPr lang="cs-CZ" dirty="0" smtClean="0"/>
          </a:p>
          <a:p>
            <a:r>
              <a:rPr lang="en-GB" dirty="0" smtClean="0"/>
              <a:t>Robert </a:t>
            </a:r>
            <a:r>
              <a:rPr lang="en-GB" dirty="0"/>
              <a:t>Helán</a:t>
            </a:r>
          </a:p>
          <a:p>
            <a:r>
              <a:rPr lang="cs-CZ" dirty="0" smtClean="0"/>
              <a:t>26</a:t>
            </a:r>
            <a:r>
              <a:rPr lang="en-GB" dirty="0" smtClean="0"/>
              <a:t> </a:t>
            </a:r>
            <a:r>
              <a:rPr lang="cs-CZ" dirty="0" err="1" smtClean="0"/>
              <a:t>october</a:t>
            </a:r>
            <a:r>
              <a:rPr lang="en-GB" dirty="0" smtClean="0"/>
              <a:t> 20</a:t>
            </a:r>
            <a:r>
              <a:rPr lang="cs-CZ" dirty="0" smtClean="0"/>
              <a:t>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0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salesperson trying to sell a car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523744"/>
            <a:ext cx="10363826" cy="3267455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“Your kids will just love this new car, and it’s perfect in bringing your whole family on a road trip to the beach”</a:t>
            </a:r>
          </a:p>
          <a:p>
            <a:pPr marL="0" indent="0">
              <a:buNone/>
            </a:pPr>
            <a:endParaRPr lang="en-GB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51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“</a:t>
            </a:r>
            <a:r>
              <a:rPr lang="en-US" sz="2800" b="1" dirty="0" smtClean="0"/>
              <a:t>the Logical appeal</a:t>
            </a:r>
            <a:r>
              <a:rPr lang="en-US" sz="2800" dirty="0" smtClean="0"/>
              <a:t>” of the message</a:t>
            </a:r>
          </a:p>
          <a:p>
            <a:pPr>
              <a:buFontTx/>
              <a:buChar char="-"/>
            </a:pPr>
            <a:r>
              <a:rPr lang="en-US" sz="2800" dirty="0" smtClean="0"/>
              <a:t>Audience’s intelligence</a:t>
            </a:r>
          </a:p>
          <a:p>
            <a:pPr>
              <a:buFontTx/>
              <a:buChar char="-"/>
            </a:pPr>
            <a:r>
              <a:rPr lang="en-US" sz="2800" dirty="0" smtClean="0"/>
              <a:t>Facts and evidence</a:t>
            </a:r>
          </a:p>
          <a:p>
            <a:pPr>
              <a:buFontTx/>
              <a:buChar char="-"/>
            </a:pPr>
            <a:r>
              <a:rPr lang="en-US" sz="2800" dirty="0" smtClean="0"/>
              <a:t>rational arguments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D9B462F-4998-45EF-8877-F6DE1D7B4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0064" y="2367092"/>
            <a:ext cx="3907536" cy="273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67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LOGOS important?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868706"/>
            <a:ext cx="10363826" cy="292249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logical arguments</a:t>
            </a:r>
            <a:r>
              <a:rPr lang="cs-CZ" sz="2800" dirty="0" smtClean="0"/>
              <a:t>: </a:t>
            </a:r>
            <a:r>
              <a:rPr lang="en-US" sz="2800" dirty="0" smtClean="0"/>
              <a:t>not </a:t>
            </a:r>
            <a:r>
              <a:rPr lang="en-US" sz="2800" dirty="0"/>
              <a:t>easily </a:t>
            </a:r>
            <a:r>
              <a:rPr lang="en-US" sz="2800" dirty="0" smtClean="0"/>
              <a:t>dismissed</a:t>
            </a:r>
            <a:endParaRPr lang="en-GB" sz="28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83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LOGOS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sz="2800" dirty="0" smtClean="0"/>
              <a:t>Make </a:t>
            </a:r>
            <a:r>
              <a:rPr lang="en-US" sz="2800" dirty="0" smtClean="0"/>
              <a:t>it understandable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Make it logical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Make it real</a:t>
            </a:r>
          </a:p>
        </p:txBody>
      </p:sp>
    </p:spTree>
    <p:extLst>
      <p:ext uri="{BB962C8B-B14F-4D97-AF65-F5344CB8AC3E}">
        <p14:creationId xmlns:p14="http://schemas.microsoft.com/office/powerpoint/2010/main" val="69744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LOGOS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1. Make it understandable</a:t>
            </a:r>
          </a:p>
          <a:p>
            <a:pPr>
              <a:buFontTx/>
              <a:buChar char="-"/>
            </a:pPr>
            <a:r>
              <a:rPr lang="en-US" sz="2800" dirty="0" smtClean="0"/>
              <a:t>Plain language, no jargon/technical terminology</a:t>
            </a:r>
          </a:p>
          <a:p>
            <a:pPr>
              <a:buFontTx/>
              <a:buChar char="-"/>
            </a:pPr>
            <a:r>
              <a:rPr lang="en-GB" sz="2800" dirty="0" smtClean="0"/>
              <a:t>simple figures/charts/diagrams</a:t>
            </a:r>
          </a:p>
          <a:p>
            <a:pPr>
              <a:buFontTx/>
              <a:buChar char="-"/>
            </a:pPr>
            <a:r>
              <a:rPr lang="en-US" sz="2800" dirty="0" smtClean="0"/>
              <a:t>helpful analogies/metaphors/comparisons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10457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LOGOS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2. Make it logical:</a:t>
            </a:r>
          </a:p>
          <a:p>
            <a:pPr>
              <a:buFontTx/>
              <a:buChar char="-"/>
            </a:pPr>
            <a:r>
              <a:rPr lang="en-GB" sz="2800" dirty="0" smtClean="0"/>
              <a:t>Deductive reasoning</a:t>
            </a:r>
          </a:p>
          <a:p>
            <a:pPr>
              <a:buFontTx/>
              <a:buChar char="-"/>
            </a:pPr>
            <a:r>
              <a:rPr lang="en-GB" sz="2800" dirty="0" smtClean="0"/>
              <a:t>Inductive reasoning</a:t>
            </a:r>
          </a:p>
          <a:p>
            <a:pPr>
              <a:buFontTx/>
              <a:buChar char="-"/>
            </a:pPr>
            <a:r>
              <a:rPr lang="en-GB" sz="2800" dirty="0" smtClean="0"/>
              <a:t>commonplaces</a:t>
            </a:r>
          </a:p>
        </p:txBody>
      </p:sp>
    </p:spTree>
    <p:extLst>
      <p:ext uri="{BB962C8B-B14F-4D97-AF65-F5344CB8AC3E}">
        <p14:creationId xmlns:p14="http://schemas.microsoft.com/office/powerpoint/2010/main" val="412509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LOGOS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3. Make it real: </a:t>
            </a:r>
          </a:p>
          <a:p>
            <a:pPr>
              <a:buFontTx/>
              <a:buChar char="-"/>
            </a:pPr>
            <a:r>
              <a:rPr lang="en-GB" sz="2800" dirty="0" smtClean="0"/>
              <a:t>Facts/stats/case studies</a:t>
            </a:r>
          </a:p>
          <a:p>
            <a:pPr>
              <a:buFontTx/>
              <a:buChar char="-"/>
            </a:pPr>
            <a:r>
              <a:rPr lang="en-GB" sz="2800" dirty="0" smtClean="0"/>
              <a:t>Visual evidence</a:t>
            </a:r>
          </a:p>
          <a:p>
            <a:pPr>
              <a:buFontTx/>
              <a:buChar char="-"/>
            </a:pPr>
            <a:r>
              <a:rPr lang="en-GB" sz="2800" dirty="0" smtClean="0"/>
              <a:t>citations</a:t>
            </a:r>
          </a:p>
        </p:txBody>
      </p:sp>
    </p:spTree>
    <p:extLst>
      <p:ext uri="{BB962C8B-B14F-4D97-AF65-F5344CB8AC3E}">
        <p14:creationId xmlns:p14="http://schemas.microsoft.com/office/powerpoint/2010/main" val="101541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31DCC7-A19D-4BF8-AC20-814945BC4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ethos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E4239E-F8B0-4B52-846E-CE0163B6E3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“</a:t>
            </a:r>
            <a:r>
              <a:rPr lang="en-GB" sz="2800" b="1" dirty="0" smtClean="0"/>
              <a:t>the ethical appeal</a:t>
            </a:r>
            <a:r>
              <a:rPr lang="en-GB" sz="2800" dirty="0" smtClean="0"/>
              <a:t>” of the presenter</a:t>
            </a:r>
            <a:endParaRPr lang="en-GB" sz="2800" dirty="0"/>
          </a:p>
          <a:p>
            <a:pPr>
              <a:buFontTx/>
              <a:buChar char="-"/>
            </a:pPr>
            <a:r>
              <a:rPr lang="en-GB" sz="2800" dirty="0" smtClean="0"/>
              <a:t>trustworthiness</a:t>
            </a:r>
            <a:endParaRPr lang="en-GB" sz="2800" dirty="0"/>
          </a:p>
          <a:p>
            <a:pPr>
              <a:buFontTx/>
              <a:buChar char="-"/>
            </a:pPr>
            <a:r>
              <a:rPr lang="en-GB" sz="2800" dirty="0" smtClean="0"/>
              <a:t>Similarity/authority</a:t>
            </a:r>
          </a:p>
          <a:p>
            <a:pPr>
              <a:buFontTx/>
              <a:buChar char="-"/>
            </a:pPr>
            <a:r>
              <a:rPr lang="en-GB" sz="2800" dirty="0" smtClean="0"/>
              <a:t>Reputation/expertise</a:t>
            </a:r>
            <a:endParaRPr lang="en-GB" sz="2800" dirty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05D6A12-E9A2-4082-9087-857FC2B65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4506" y="2214694"/>
            <a:ext cx="3133094" cy="335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ethos important?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Audience will concentrate and listen</a:t>
            </a:r>
          </a:p>
          <a:p>
            <a:pPr marL="0" indent="0">
              <a:buNone/>
            </a:pPr>
            <a:r>
              <a:rPr lang="en-GB" sz="2800" dirty="0" smtClean="0"/>
              <a:t>High expectations – useful information</a:t>
            </a:r>
          </a:p>
          <a:p>
            <a:pPr marL="0" indent="0">
              <a:buNone/>
            </a:pPr>
            <a:r>
              <a:rPr lang="en-GB" sz="2800" dirty="0" smtClean="0"/>
              <a:t>More likely to be persuaded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4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ethos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dirty="0" smtClean="0"/>
              <a:t>Before presenting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During your presentation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After presenting</a:t>
            </a:r>
          </a:p>
        </p:txBody>
      </p:sp>
    </p:spTree>
    <p:extLst>
      <p:ext uri="{BB962C8B-B14F-4D97-AF65-F5344CB8AC3E}">
        <p14:creationId xmlns:p14="http://schemas.microsoft.com/office/powerpoint/2010/main" val="14661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542F8-10F2-48EB-8412-47EA284B2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0" y="2048933"/>
            <a:ext cx="5487025" cy="3081867"/>
          </a:xfrm>
        </p:spPr>
        <p:txBody>
          <a:bodyPr>
            <a:normAutofit/>
          </a:bodyPr>
          <a:lstStyle/>
          <a:p>
            <a:r>
              <a:rPr lang="en-GB" dirty="0" smtClean="0"/>
              <a:t>What do you think are the </a:t>
            </a:r>
            <a:r>
              <a:rPr lang="en-GB" b="1" dirty="0" smtClean="0"/>
              <a:t>pillars</a:t>
            </a:r>
            <a:r>
              <a:rPr lang="en-GB" dirty="0" smtClean="0"/>
              <a:t> of </a:t>
            </a:r>
            <a:br>
              <a:rPr lang="en-GB" dirty="0" smtClean="0"/>
            </a:br>
            <a:r>
              <a:rPr lang="en-GB" b="1" dirty="0" smtClean="0"/>
              <a:t>public speaking</a:t>
            </a:r>
            <a:r>
              <a:rPr lang="en-GB" dirty="0" smtClean="0"/>
              <a:t>?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450" y="1194328"/>
            <a:ext cx="2857500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02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ethos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1. Before presenting:</a:t>
            </a:r>
          </a:p>
          <a:p>
            <a:pPr>
              <a:buFontTx/>
              <a:buChar char="-"/>
            </a:pPr>
            <a:r>
              <a:rPr lang="en-GB" sz="2800" dirty="0" smtClean="0"/>
              <a:t>Become an expert in the topic</a:t>
            </a:r>
          </a:p>
          <a:p>
            <a:pPr>
              <a:buFontTx/>
              <a:buChar char="-"/>
            </a:pPr>
            <a:r>
              <a:rPr lang="en-GB" sz="2800" dirty="0" smtClean="0"/>
              <a:t>Research your audience</a:t>
            </a:r>
          </a:p>
          <a:p>
            <a:pPr>
              <a:buFontTx/>
              <a:buChar char="-"/>
            </a:pPr>
            <a:r>
              <a:rPr lang="en-GB" sz="2800" dirty="0" smtClean="0"/>
              <a:t>Promote your expertise/values</a:t>
            </a:r>
          </a:p>
        </p:txBody>
      </p:sp>
    </p:spTree>
    <p:extLst>
      <p:ext uri="{BB962C8B-B14F-4D97-AF65-F5344CB8AC3E}">
        <p14:creationId xmlns:p14="http://schemas.microsoft.com/office/powerpoint/2010/main" val="332948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ethos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2. during your presentation: </a:t>
            </a:r>
          </a:p>
          <a:p>
            <a:pPr>
              <a:buFontTx/>
              <a:buChar char="-"/>
            </a:pPr>
            <a:r>
              <a:rPr lang="en-GB" sz="2800" dirty="0" smtClean="0"/>
              <a:t>Tell personal stories</a:t>
            </a:r>
          </a:p>
          <a:p>
            <a:pPr>
              <a:buFontTx/>
              <a:buChar char="-"/>
            </a:pPr>
            <a:r>
              <a:rPr lang="en-GB" sz="2800" dirty="0" smtClean="0"/>
              <a:t>reputable sources</a:t>
            </a:r>
          </a:p>
          <a:p>
            <a:pPr>
              <a:buFontTx/>
              <a:buChar char="-"/>
            </a:pPr>
            <a:r>
              <a:rPr lang="en-GB" sz="2800" dirty="0" smtClean="0"/>
              <a:t>Connection with audience</a:t>
            </a:r>
          </a:p>
        </p:txBody>
      </p:sp>
    </p:spTree>
    <p:extLst>
      <p:ext uri="{BB962C8B-B14F-4D97-AF65-F5344CB8AC3E}">
        <p14:creationId xmlns:p14="http://schemas.microsoft.com/office/powerpoint/2010/main" val="375439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ethos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3. After presenting:</a:t>
            </a:r>
          </a:p>
          <a:p>
            <a:pPr>
              <a:buFontTx/>
              <a:buChar char="-"/>
            </a:pPr>
            <a:r>
              <a:rPr lang="en-GB" sz="2800" dirty="0" smtClean="0"/>
              <a:t>Be available for questions</a:t>
            </a:r>
          </a:p>
          <a:p>
            <a:pPr>
              <a:buFontTx/>
              <a:buChar char="-"/>
            </a:pPr>
            <a:r>
              <a:rPr lang="en-GB" sz="2800" dirty="0" smtClean="0"/>
              <a:t>Stick to your promises</a:t>
            </a:r>
          </a:p>
          <a:p>
            <a:pPr>
              <a:buFontTx/>
              <a:buChar char="-"/>
            </a:pPr>
            <a:r>
              <a:rPr lang="en-GB" sz="2800" dirty="0" smtClean="0"/>
              <a:t>socialize</a:t>
            </a:r>
          </a:p>
        </p:txBody>
      </p:sp>
    </p:spTree>
    <p:extLst>
      <p:ext uri="{BB962C8B-B14F-4D97-AF65-F5344CB8AC3E}">
        <p14:creationId xmlns:p14="http://schemas.microsoft.com/office/powerpoint/2010/main" val="27231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F1BA6C-60F1-49D9-90B5-3D3368C06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pathos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BD92D2-C4D3-4DC4-9186-11F01E5422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dirty="0" smtClean="0"/>
              <a:t>“the emotional appeal” to the audience</a:t>
            </a:r>
            <a:endParaRPr lang="en-GB" sz="2800" b="1" dirty="0"/>
          </a:p>
          <a:p>
            <a:pPr>
              <a:buFontTx/>
              <a:buChar char="-"/>
            </a:pPr>
            <a:r>
              <a:rPr lang="en-GB" sz="2800" dirty="0" smtClean="0"/>
              <a:t>Emotions evoked in audience</a:t>
            </a:r>
            <a:endParaRPr lang="en-GB" sz="2800" dirty="0"/>
          </a:p>
          <a:p>
            <a:pPr>
              <a:buFontTx/>
              <a:buChar char="-"/>
            </a:pPr>
            <a:r>
              <a:rPr lang="en-GB" sz="2800" dirty="0"/>
              <a:t>Stories of emotional events</a:t>
            </a:r>
          </a:p>
          <a:p>
            <a:pPr>
              <a:buFontTx/>
              <a:buChar char="-"/>
            </a:pPr>
            <a:r>
              <a:rPr lang="en-GB" sz="2800" dirty="0" smtClean="0"/>
              <a:t>Shared emotional experience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8D73177-334E-4D46-815E-50F07F7D5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4370" y="2084179"/>
            <a:ext cx="3324398" cy="332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53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pathos important?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Understanding your point of view</a:t>
            </a:r>
          </a:p>
          <a:p>
            <a:pPr marL="0" indent="0">
              <a:buNone/>
            </a:pPr>
            <a:r>
              <a:rPr lang="en-GB" sz="2800" dirty="0" smtClean="0"/>
              <a:t>Accepting your arguments</a:t>
            </a:r>
          </a:p>
          <a:p>
            <a:pPr marL="0" indent="0">
              <a:buNone/>
            </a:pPr>
            <a:r>
              <a:rPr lang="en-GB" sz="2800" dirty="0" smtClean="0"/>
              <a:t>Acting on your requests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pathos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dirty="0" smtClean="0"/>
              <a:t>language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sz="2800" dirty="0"/>
              <a:t>Body language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other tools</a:t>
            </a:r>
          </a:p>
        </p:txBody>
      </p:sp>
    </p:spTree>
    <p:extLst>
      <p:ext uri="{BB962C8B-B14F-4D97-AF65-F5344CB8AC3E}">
        <p14:creationId xmlns:p14="http://schemas.microsoft.com/office/powerpoint/2010/main" val="273046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pathos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1. language:</a:t>
            </a:r>
          </a:p>
          <a:p>
            <a:pPr>
              <a:buFontTx/>
              <a:buChar char="-"/>
            </a:pPr>
            <a:r>
              <a:rPr lang="en-GB" sz="2800" dirty="0" smtClean="0"/>
              <a:t>Emotionally charged words</a:t>
            </a:r>
          </a:p>
          <a:p>
            <a:pPr>
              <a:buFontTx/>
              <a:buChar char="-"/>
            </a:pPr>
            <a:r>
              <a:rPr lang="en-GB" sz="2800" dirty="0" smtClean="0"/>
              <a:t>Analogies/metaphors</a:t>
            </a:r>
          </a:p>
          <a:p>
            <a:pPr>
              <a:buFontTx/>
              <a:buChar char="-"/>
            </a:pPr>
            <a:r>
              <a:rPr lang="en-GB" sz="2800" dirty="0" smtClean="0"/>
              <a:t>storytelling</a:t>
            </a:r>
          </a:p>
        </p:txBody>
      </p:sp>
    </p:spTree>
    <p:extLst>
      <p:ext uri="{BB962C8B-B14F-4D97-AF65-F5344CB8AC3E}">
        <p14:creationId xmlns:p14="http://schemas.microsoft.com/office/powerpoint/2010/main" val="70107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pathos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2. Body language:</a:t>
            </a:r>
          </a:p>
          <a:p>
            <a:pPr>
              <a:buFontTx/>
              <a:buChar char="-"/>
            </a:pPr>
            <a:r>
              <a:rPr lang="en-GB" sz="2800" dirty="0" smtClean="0"/>
              <a:t>Match words with body language</a:t>
            </a:r>
          </a:p>
          <a:p>
            <a:pPr>
              <a:buFontTx/>
              <a:buChar char="-"/>
            </a:pPr>
            <a:r>
              <a:rPr lang="en-GB" sz="2800" dirty="0" smtClean="0"/>
              <a:t>Match voice to words</a:t>
            </a:r>
          </a:p>
          <a:p>
            <a:pPr>
              <a:buFontTx/>
              <a:buChar char="-"/>
            </a:pPr>
            <a:r>
              <a:rPr lang="en-GB" sz="2800" dirty="0" smtClean="0"/>
              <a:t>Stand close to the audience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8343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Improving pathos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3. other tools:</a:t>
            </a:r>
          </a:p>
          <a:p>
            <a:pPr>
              <a:buFontTx/>
              <a:buChar char="-"/>
            </a:pPr>
            <a:r>
              <a:rPr lang="en-GB" sz="2800" dirty="0" smtClean="0"/>
              <a:t>Humour</a:t>
            </a:r>
          </a:p>
          <a:p>
            <a:pPr>
              <a:buFontTx/>
              <a:buChar char="-"/>
            </a:pPr>
            <a:r>
              <a:rPr lang="en-GB" sz="2800" dirty="0" smtClean="0"/>
              <a:t>Emotional topics</a:t>
            </a:r>
          </a:p>
          <a:p>
            <a:pPr>
              <a:buFontTx/>
              <a:buChar char="-"/>
            </a:pPr>
            <a:r>
              <a:rPr lang="en-GB" sz="2800" dirty="0" smtClean="0"/>
              <a:t>Visual aids/storytelling</a:t>
            </a:r>
          </a:p>
        </p:txBody>
      </p:sp>
    </p:spTree>
    <p:extLst>
      <p:ext uri="{BB962C8B-B14F-4D97-AF65-F5344CB8AC3E}">
        <p14:creationId xmlns:p14="http://schemas.microsoft.com/office/powerpoint/2010/main" val="402266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Relationship between logos &amp; pathos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800350"/>
            <a:ext cx="10363826" cy="2990849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Strong logos              ethos</a:t>
            </a:r>
          </a:p>
          <a:p>
            <a:pPr marL="0" indent="0">
              <a:buNone/>
            </a:pPr>
            <a:r>
              <a:rPr lang="en-GB" sz="2800" dirty="0" smtClean="0"/>
              <a:t>High ethos             logos</a:t>
            </a:r>
          </a:p>
        </p:txBody>
      </p:sp>
      <p:sp>
        <p:nvSpPr>
          <p:cNvPr id="4" name="Šrafovaná šipka doprava 3"/>
          <p:cNvSpPr/>
          <p:nvPr/>
        </p:nvSpPr>
        <p:spPr>
          <a:xfrm>
            <a:off x="3744087" y="2975980"/>
            <a:ext cx="952500" cy="20002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57" y="3636682"/>
            <a:ext cx="975445" cy="24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77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542F8-10F2-48EB-8412-47EA284B2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048933"/>
            <a:ext cx="10364451" cy="2570692"/>
          </a:xfrm>
        </p:spPr>
        <p:txBody>
          <a:bodyPr>
            <a:normAutofit/>
          </a:bodyPr>
          <a:lstStyle/>
          <a:p>
            <a:r>
              <a:rPr lang="en-GB" dirty="0" smtClean="0"/>
              <a:t>3 pillars: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LOGOS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ETHOS – PATHOS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 do they mean</a:t>
            </a:r>
            <a:r>
              <a:rPr lang="en-GB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76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ED52E-BEE6-4609-8D45-A98FD6F24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340724"/>
            <a:ext cx="10364451" cy="1596177"/>
          </a:xfrm>
        </p:spPr>
        <p:txBody>
          <a:bodyPr/>
          <a:lstStyle/>
          <a:p>
            <a:r>
              <a:rPr lang="en-GB" dirty="0"/>
              <a:t>LOGOS – ETHOS - PATHOS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957116" y="2366963"/>
            <a:ext cx="6277767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3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ED52E-BEE6-4609-8D45-A98FD6F24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340724"/>
            <a:ext cx="10364451" cy="1596177"/>
          </a:xfrm>
        </p:spPr>
        <p:txBody>
          <a:bodyPr/>
          <a:lstStyle/>
          <a:p>
            <a:r>
              <a:rPr lang="en-GB" dirty="0" smtClean="0"/>
              <a:t>The rhetorical triangle concept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Can you match?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		Ethos			audience  				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		Pathos			message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		logos			speaker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86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ED52E-BEE6-4609-8D45-A98FD6F24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340724"/>
            <a:ext cx="10364451" cy="1596177"/>
          </a:xfrm>
        </p:spPr>
        <p:txBody>
          <a:bodyPr/>
          <a:lstStyle/>
          <a:p>
            <a:r>
              <a:rPr lang="en-GB" dirty="0" smtClean="0"/>
              <a:t>The rhetorical triangle concept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Can you match?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		Ethos			audience  				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		Pathos			message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prstClr val="black"/>
                </a:solidFill>
              </a:rPr>
              <a:t>		logos			speaker</a:t>
            </a:r>
            <a:endParaRPr lang="en-US" dirty="0"/>
          </a:p>
        </p:txBody>
      </p:sp>
      <p:cxnSp>
        <p:nvCxnSpPr>
          <p:cNvPr id="5" name="Zakřivená spojnice 4"/>
          <p:cNvCxnSpPr/>
          <p:nvPr/>
        </p:nvCxnSpPr>
        <p:spPr>
          <a:xfrm>
            <a:off x="3981450" y="3295650"/>
            <a:ext cx="2409825" cy="1343025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Zakřivená spojnice 6"/>
          <p:cNvCxnSpPr/>
          <p:nvPr/>
        </p:nvCxnSpPr>
        <p:spPr>
          <a:xfrm flipV="1">
            <a:off x="4152900" y="3400425"/>
            <a:ext cx="2238375" cy="581025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Zakřivená spojnice 8"/>
          <p:cNvCxnSpPr/>
          <p:nvPr/>
        </p:nvCxnSpPr>
        <p:spPr>
          <a:xfrm flipV="1">
            <a:off x="4114800" y="3981450"/>
            <a:ext cx="2276475" cy="657225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69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474973" y="836091"/>
            <a:ext cx="9242052" cy="520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99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salesperson trying to sell a car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“This car is designed with a new camera system, smart suspension, a multizone climate system, and more latest features to make your drive 200% better than other models”</a:t>
            </a:r>
          </a:p>
          <a:p>
            <a:pPr marL="0" indent="0">
              <a:buNone/>
            </a:pPr>
            <a:endParaRPr lang="en-GB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51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BCC75-39BE-45AA-AF72-9C6D7EF3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salesperson trying to sell a car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46255D-A664-4910-9D1D-BB2EFAFB91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523744"/>
            <a:ext cx="10363826" cy="3267455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“As someone who has worked with cars for 15 years, I can guarantee that this model is the most economical one”</a:t>
            </a:r>
          </a:p>
          <a:p>
            <a:pPr marL="0" indent="0">
              <a:buNone/>
            </a:pPr>
            <a:endParaRPr lang="en-GB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51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1203</TotalTime>
  <Words>496</Words>
  <Application>Microsoft Office PowerPoint</Application>
  <PresentationFormat>Širokoúhlá obrazovka</PresentationFormat>
  <Paragraphs>108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Tw Cen MT</vt:lpstr>
      <vt:lpstr>Kapka</vt:lpstr>
      <vt:lpstr>pillars of public speaking </vt:lpstr>
      <vt:lpstr>What do you think are the pillars of  public speaking?  </vt:lpstr>
      <vt:lpstr>3 pillars:  LOGOS – ETHOS – PATHOS   What do they mean?</vt:lpstr>
      <vt:lpstr>LOGOS – ETHOS - PATHOS</vt:lpstr>
      <vt:lpstr>The rhetorical triangle concept</vt:lpstr>
      <vt:lpstr>The rhetorical triangle concept</vt:lpstr>
      <vt:lpstr>Prezentace aplikace PowerPoint</vt:lpstr>
      <vt:lpstr>Example: salesperson trying to sell a car</vt:lpstr>
      <vt:lpstr>Example: salesperson trying to sell a car</vt:lpstr>
      <vt:lpstr>Example: salesperson trying to sell a car</vt:lpstr>
      <vt:lpstr>LOGOS</vt:lpstr>
      <vt:lpstr>Why is LOGOS important?</vt:lpstr>
      <vt:lpstr>Improving LOGOS</vt:lpstr>
      <vt:lpstr>Improving LOGOS</vt:lpstr>
      <vt:lpstr>Improving LOGOS</vt:lpstr>
      <vt:lpstr>Improving LOGOS</vt:lpstr>
      <vt:lpstr>ethos</vt:lpstr>
      <vt:lpstr>Why is ethos important?</vt:lpstr>
      <vt:lpstr>Improving ethos</vt:lpstr>
      <vt:lpstr>Improving ethos</vt:lpstr>
      <vt:lpstr>Improving ethos</vt:lpstr>
      <vt:lpstr>Improving ethos</vt:lpstr>
      <vt:lpstr>pathos</vt:lpstr>
      <vt:lpstr>Why is pathos important?</vt:lpstr>
      <vt:lpstr>Improving pathos</vt:lpstr>
      <vt:lpstr>Improving pathos</vt:lpstr>
      <vt:lpstr>Improving pathos</vt:lpstr>
      <vt:lpstr>Improving pathos</vt:lpstr>
      <vt:lpstr>Relationship between logos &amp; pathos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PERSUASIVE LANGUAGE TECHNIQUES</dc:title>
  <dc:creator>Helán</dc:creator>
  <cp:lastModifiedBy>Helán Robert</cp:lastModifiedBy>
  <cp:revision>57</cp:revision>
  <dcterms:created xsi:type="dcterms:W3CDTF">2018-04-12T23:15:15Z</dcterms:created>
  <dcterms:modified xsi:type="dcterms:W3CDTF">2021-10-25T15:18:43Z</dcterms:modified>
</cp:coreProperties>
</file>