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70" r:id="rId3"/>
    <p:sldId id="262" r:id="rId4"/>
    <p:sldId id="263" r:id="rId5"/>
    <p:sldId id="264" r:id="rId6"/>
    <p:sldId id="265" r:id="rId7"/>
    <p:sldId id="271" r:id="rId8"/>
    <p:sldId id="272" r:id="rId9"/>
    <p:sldId id="260" r:id="rId10"/>
    <p:sldId id="273" r:id="rId11"/>
    <p:sldId id="278" r:id="rId12"/>
    <p:sldId id="275" r:id="rId13"/>
    <p:sldId id="277" r:id="rId14"/>
    <p:sldId id="274" r:id="rId15"/>
    <p:sldId id="267" r:id="rId16"/>
    <p:sldId id="280" r:id="rId17"/>
    <p:sldId id="281" r:id="rId18"/>
    <p:sldId id="282" r:id="rId19"/>
    <p:sldId id="283" r:id="rId20"/>
    <p:sldId id="266" r:id="rId21"/>
    <p:sldId id="287" r:id="rId22"/>
    <p:sldId id="284" r:id="rId23"/>
    <p:sldId id="285" r:id="rId24"/>
    <p:sldId id="286" r:id="rId25"/>
    <p:sldId id="290" r:id="rId26"/>
    <p:sldId id="269" r:id="rId27"/>
    <p:sldId id="279" r:id="rId28"/>
    <p:sldId id="292" r:id="rId29"/>
    <p:sldId id="291" r:id="rId30"/>
    <p:sldId id="288" r:id="rId31"/>
    <p:sldId id="293" r:id="rId32"/>
    <p:sldId id="294" r:id="rId3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587D7E0-8CD5-5E48-C7A3-47A78973E8C6}" name="Viktorija Kudyn" initials="VK" userId="S::viktorija.kudyn@insighters.cz::04e08742-8fa5-4c12-8d5e-d9d7d44fa0f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0C8C80-A63A-4C37-B49D-185C890B0E09}" v="1095" dt="2021-11-08T18:45:29.496"/>
    <p1510:client id="{926033EC-6C7D-404A-B208-57D2A6708031}" v="603" dt="2021-11-08T18:46:29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F5CEFB-7990-4656-9430-00DDE5A15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8C0EC1-C4A9-4382-820A-F3722961C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B906A53-E578-4FC0-8751-16C2FB8A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508-2D1A-4725-8E16-C9724CDE1836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A85FE49-02F6-4271-BDA3-E964C289B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4CFF172-26BF-4AFA-B2B7-367AD8483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B0F8-7B13-4149-A500-2267BAC185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35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64D645-6338-4593-84F1-199993E13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DC55F4A-EF58-4FA4-8D9E-C16A45D68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6E79BB5-F330-471D-A6DD-6D9C9FA61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508-2D1A-4725-8E16-C9724CDE1836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E8A447C-88D8-453F-9537-5E97D84634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21542BE-FBC9-4411-8867-430B6D6B5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B0F8-7B13-4149-A500-2267BAC185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8089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204DC12-E4BF-49D0-92DF-F52DB825C0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262214-2892-43E2-AA86-928DF3A617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58760A1-B0B2-4085-A21A-BCCBF8DCB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508-2D1A-4725-8E16-C9724CDE1836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E250C2-4D9A-4528-8EB2-B83D4161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8B3358-9F25-4E0D-8868-0C58166C6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B0F8-7B13-4149-A500-2267BAC185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88634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73E773-5DEC-43A1-A3F2-8A26B8C79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308B94-E170-467A-96C1-A7A472964C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4234C0-867C-4083-BCD1-8A9666656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508-2D1A-4725-8E16-C9724CDE1836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6C79C8-14D2-4379-81C6-3958EF5C5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E6D0B79-9FB7-4CED-B03E-723407234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B0F8-7B13-4149-A500-2267BAC185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7326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DD93E6-D0F9-4897-997B-9AD237BBC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7037409-566B-42A3-B3C6-F5FCFC936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964A7B-8EC9-45FB-AB3A-FD5E0C6E7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508-2D1A-4725-8E16-C9724CDE1836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1C480C-C988-4FBB-993D-64F60D8AB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9B5AB70-973A-4052-A576-8BFD6580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B0F8-7B13-4149-A500-2267BAC185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34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66C380-668E-4278-B45F-3D602DEC1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CCF017-4C4D-4346-B5FA-CF28FFA36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705EAE1-676A-43FD-A51B-D98BDBF5C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51A533F-4C45-4DBC-94C1-9CE19341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508-2D1A-4725-8E16-C9724CDE1836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38CFD94-422C-4DC1-B21E-173E48D3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BA2BEDF-EC99-4F33-BF81-06C2DB527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B0F8-7B13-4149-A500-2267BAC185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8114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1CC2D0-6B62-4C8E-9891-4CD8392A9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0759178-5E0C-40D5-9A9F-340EB238B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A955EB7-AC4A-4B01-B6B4-798AB1A10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ECAE38C-5914-44ED-BC7B-0B07E895BC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ED28816-AB76-49E9-9EB3-FAB04BA411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0167A6E-E909-493F-AF40-053C06996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508-2D1A-4725-8E16-C9724CDE1836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18D8173D-AC79-4E7F-A1FF-D999E9F9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ACE909-6119-453E-8FE8-EEB1EAF1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B0F8-7B13-4149-A500-2267BAC185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86872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234F5E-1722-4025-87DB-A7219E669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3018EF49-8B14-4EAC-A46D-508EA4145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508-2D1A-4725-8E16-C9724CDE1836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CB9D45A-E29A-4E6C-B196-DA7E258F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DAAD2BC-22E4-464B-A086-BA972639A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B0F8-7B13-4149-A500-2267BAC185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387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40FD7F38-6311-4E6B-9004-12875E0B1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508-2D1A-4725-8E16-C9724CDE1836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6A648BC-6CB8-4FFD-A381-0A88F399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769C8F-BEF7-407F-9AEB-69A86215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B0F8-7B13-4149-A500-2267BAC185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652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A4E0CB-A2DB-4C23-85CD-60DD8622A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42F5BE-56C7-4453-BD36-57507710F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9714D23-730D-4929-85D6-990F3A12B9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BE2F68E-8F8E-4C55-B337-950003636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508-2D1A-4725-8E16-C9724CDE1836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E1C7699-C50E-447C-BE01-8C198CF30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F8CB47-C009-406E-A4BE-8FAF9844A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B0F8-7B13-4149-A500-2267BAC185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65652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13B0B4-1583-456D-AA9F-1C58E9266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70165F8-5AFF-4189-9FBB-D94CD718CE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DDEAE75-32C1-4649-AB46-6A42C56EDF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9C450F9-5C0B-4126-B328-5F798D95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3B508-2D1A-4725-8E16-C9724CDE1836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44B38AF-DFFE-472C-8F8F-B1EC686DA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56C1779-1E58-4472-ADA9-B499941C9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3B0F8-7B13-4149-A500-2267BAC185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457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A89B814-C588-453E-893B-749E7BAF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5DDD7B-D4E1-4D01-B6DE-E9F2E8A9EC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A7BAC6F-6903-41D6-8CA3-DEAF6C7BC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3B508-2D1A-4725-8E16-C9724CDE1836}" type="datetimeFigureOut">
              <a:rPr lang="sk-SK" smtClean="0"/>
              <a:t>9. 11. 2021</a:t>
            </a:fld>
            <a:endParaRPr lang="sk-SK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A6D603C-6F92-4C43-8882-8506F40DFF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CC2329D-7995-40F3-8E2D-8B14088288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3B0F8-7B13-4149-A500-2267BAC185B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589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40607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9000" b="1" dirty="0">
                <a:latin typeface="Segoe UI"/>
                <a:cs typeface="Segoe UI"/>
              </a:rPr>
              <a:t>ACADEMIC </a:t>
            </a:r>
            <a:r>
              <a:rPr lang="cs-CZ" sz="9000" b="1" dirty="0">
                <a:solidFill>
                  <a:schemeClr val="bg1"/>
                </a:solidFill>
                <a:highlight>
                  <a:srgbClr val="000000"/>
                </a:highlight>
                <a:latin typeface="Segoe UI"/>
                <a:cs typeface="Segoe UI"/>
              </a:rPr>
              <a:t>WRITING</a:t>
            </a:r>
            <a:r>
              <a:rPr lang="cs-CZ" sz="9000" b="1" dirty="0">
                <a:latin typeface="Segoe UI"/>
                <a:cs typeface="Segoe UI"/>
              </a:rPr>
              <a:t> VS </a:t>
            </a:r>
            <a:r>
              <a:rPr lang="cs-CZ" sz="9000" b="1" dirty="0">
                <a:solidFill>
                  <a:schemeClr val="bg1"/>
                </a:solidFill>
                <a:highlight>
                  <a:srgbClr val="000000"/>
                </a:highlight>
                <a:latin typeface="Segoe UI"/>
                <a:cs typeface="Segoe UI"/>
              </a:rPr>
              <a:t>SPEAKING</a:t>
            </a:r>
            <a:endParaRPr lang="sk-SK" sz="9000" b="1" dirty="0">
              <a:solidFill>
                <a:schemeClr val="bg1"/>
              </a:solidFill>
              <a:highlight>
                <a:srgbClr val="000000"/>
              </a:highlight>
              <a:latin typeface="Segoe UI"/>
              <a:cs typeface="Segoe UI"/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85C00865-A354-4D0C-95B9-084081631937}"/>
              </a:ext>
            </a:extLst>
          </p:cNvPr>
          <p:cNvSpPr txBox="1">
            <a:spLocks/>
          </p:cNvSpPr>
          <p:nvPr/>
        </p:nvSpPr>
        <p:spPr>
          <a:xfrm>
            <a:off x="745733" y="5386324"/>
            <a:ext cx="10515600" cy="78844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2800" dirty="0">
                <a:latin typeface="Segoe UI Light"/>
                <a:cs typeface="Segoe UI Light"/>
              </a:rPr>
              <a:t>Viktorija </a:t>
            </a:r>
            <a:r>
              <a:rPr lang="cs-CZ" sz="2800" dirty="0" err="1">
                <a:latin typeface="Segoe UI Light"/>
                <a:cs typeface="Segoe UI Light"/>
              </a:rPr>
              <a:t>Kudyn</a:t>
            </a:r>
            <a:r>
              <a:rPr lang="cs-CZ" sz="2800" dirty="0">
                <a:latin typeface="Segoe UI Light"/>
                <a:cs typeface="Segoe UI Light"/>
              </a:rPr>
              <a:t>, </a:t>
            </a:r>
            <a:r>
              <a:rPr lang="cs-CZ" sz="2800" dirty="0" err="1">
                <a:latin typeface="Segoe UI Light"/>
                <a:cs typeface="Segoe UI Light"/>
              </a:rPr>
              <a:t>Hindrek</a:t>
            </a:r>
            <a:r>
              <a:rPr lang="cs-CZ" sz="2800" dirty="0">
                <a:latin typeface="Segoe UI Light"/>
                <a:cs typeface="Segoe UI Light"/>
              </a:rPr>
              <a:t> </a:t>
            </a:r>
            <a:r>
              <a:rPr lang="cs-CZ" sz="2800" dirty="0" err="1">
                <a:latin typeface="Segoe UI Light"/>
                <a:cs typeface="Segoe UI Light"/>
              </a:rPr>
              <a:t>Pärg</a:t>
            </a:r>
            <a:endParaRPr lang="en-US" sz="2800" dirty="0" err="1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3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3963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not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boring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my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listeners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to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death</a:t>
            </a: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5FEA3BC-B59B-47EC-A2BF-4229162BA3BE}"/>
              </a:ext>
            </a:extLst>
          </p:cNvPr>
          <p:cNvSpPr txBox="1"/>
          <p:nvPr/>
        </p:nvSpPr>
        <p:spPr>
          <a:xfrm>
            <a:off x="3047144" y="32904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POV OF STUDENTS</a:t>
            </a:r>
            <a:endParaRPr lang="sk-SK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95167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39634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always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finding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right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(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academic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)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words</a:t>
            </a: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5FEA3BC-B59B-47EC-A2BF-4229162BA3BE}"/>
              </a:ext>
            </a:extLst>
          </p:cNvPr>
          <p:cNvSpPr txBox="1"/>
          <p:nvPr/>
        </p:nvSpPr>
        <p:spPr>
          <a:xfrm>
            <a:off x="3047144" y="32904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POV OF STUDENTS</a:t>
            </a:r>
            <a:endParaRPr lang="sk-SK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873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8381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keeping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in mind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what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I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want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to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say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throughout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entire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presentation</a:t>
            </a: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5FEA3BC-B59B-47EC-A2BF-4229162BA3BE}"/>
              </a:ext>
            </a:extLst>
          </p:cNvPr>
          <p:cNvSpPr txBox="1"/>
          <p:nvPr/>
        </p:nvSpPr>
        <p:spPr>
          <a:xfrm>
            <a:off x="3047144" y="32904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POV OF STUDENTS</a:t>
            </a:r>
            <a:endParaRPr lang="sk-SK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2065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8381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first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impression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: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drawing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your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listeners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in from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the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first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couple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seconds</a:t>
            </a: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5FEA3BC-B59B-47EC-A2BF-4229162BA3BE}"/>
              </a:ext>
            </a:extLst>
          </p:cNvPr>
          <p:cNvSpPr txBox="1"/>
          <p:nvPr/>
        </p:nvSpPr>
        <p:spPr>
          <a:xfrm>
            <a:off x="3047144" y="32904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POV OF PROFESSORS</a:t>
            </a:r>
            <a:endParaRPr lang="sk-SK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045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8381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making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sure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you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let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everyone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know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that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your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topic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is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important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that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you‘re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a pro in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it</a:t>
            </a: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5FEA3BC-B59B-47EC-A2BF-4229162BA3BE}"/>
              </a:ext>
            </a:extLst>
          </p:cNvPr>
          <p:cNvSpPr txBox="1"/>
          <p:nvPr/>
        </p:nvSpPr>
        <p:spPr>
          <a:xfrm>
            <a:off x="3047144" y="32904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POV OF PROFESSORS</a:t>
            </a:r>
            <a:endParaRPr lang="sk-SK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4841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314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>
                <a:latin typeface="Segoe UI" panose="020B0502040204020203" pitchFamily="34" charset="0"/>
                <a:cs typeface="Segoe UI" panose="020B0502040204020203" pitchFamily="34" charset="0"/>
              </a:rPr>
              <a:t>BEST PRACTICES: </a:t>
            </a:r>
            <a:r>
              <a:rPr lang="cs-CZ" sz="40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ACADEMIC WRITING</a:t>
            </a:r>
            <a:endParaRPr lang="sk-SK" sz="4000" b="1">
              <a:solidFill>
                <a:schemeClr val="bg1"/>
              </a:solidFill>
              <a:highlight>
                <a:srgbClr val="0000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2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838137"/>
            <a:ext cx="574335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/>
                <a:cs typeface="Segoe UI Light"/>
              </a:rPr>
              <a:t>"</a:t>
            </a:r>
            <a:r>
              <a:rPr lang="cs-CZ" sz="4000" err="1">
                <a:latin typeface="Segoe UI Light"/>
                <a:cs typeface="Segoe UI Light"/>
              </a:rPr>
              <a:t>being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clear</a:t>
            </a:r>
            <a:r>
              <a:rPr lang="cs-CZ" sz="4000">
                <a:latin typeface="Segoe UI Light"/>
                <a:cs typeface="Segoe UI Light"/>
              </a:rPr>
              <a:t> and </a:t>
            </a:r>
            <a:r>
              <a:rPr lang="cs-CZ" sz="4000" err="1">
                <a:latin typeface="Segoe UI Light"/>
                <a:cs typeface="Segoe UI Light"/>
              </a:rPr>
              <a:t>concise</a:t>
            </a:r>
            <a:r>
              <a:rPr lang="en-US" sz="4000">
                <a:latin typeface="Segoe UI Light"/>
                <a:cs typeface="Segoe UI Light"/>
              </a:rPr>
              <a:t>"</a:t>
            </a:r>
          </a:p>
        </p:txBody>
      </p:sp>
      <p:pic>
        <p:nvPicPr>
          <p:cNvPr id="1028" name="Picture 4" descr="Written Advice: Should it be Clear? or Concise? Or Effective? - Tony Vidler">
            <a:extLst>
              <a:ext uri="{FF2B5EF4-FFF2-40B4-BE49-F238E27FC236}">
                <a16:creationId xmlns:a16="http://schemas.microsoft.com/office/drawing/2014/main" id="{FC73D825-E940-43A7-84F9-DBDAB8F2A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205" y="1577126"/>
            <a:ext cx="4911910" cy="405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6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838137"/>
            <a:ext cx="6542753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/>
                <a:cs typeface="Segoe UI Light"/>
              </a:rPr>
              <a:t>"</a:t>
            </a:r>
            <a:r>
              <a:rPr lang="cs-CZ" sz="4000" err="1">
                <a:latin typeface="Segoe UI Light"/>
                <a:cs typeface="Segoe UI Light"/>
              </a:rPr>
              <a:t>structure</a:t>
            </a:r>
            <a:r>
              <a:rPr lang="en-US" sz="4000">
                <a:latin typeface="Segoe UI Light"/>
                <a:cs typeface="Segoe UI Light"/>
              </a:rPr>
              <a:t>"</a:t>
            </a:r>
          </a:p>
        </p:txBody>
      </p:sp>
      <p:pic>
        <p:nvPicPr>
          <p:cNvPr id="2050" name="Picture 2" descr="Structure | The New Yorker">
            <a:extLst>
              <a:ext uri="{FF2B5EF4-FFF2-40B4-BE49-F238E27FC236}">
                <a16:creationId xmlns:a16="http://schemas.microsoft.com/office/drawing/2014/main" id="{344ABBDD-8C9D-4627-969C-7F5EA29D9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53" y="700564"/>
            <a:ext cx="4368024" cy="545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7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 look at paragraph style texting.">
            <a:extLst>
              <a:ext uri="{FF2B5EF4-FFF2-40B4-BE49-F238E27FC236}">
                <a16:creationId xmlns:a16="http://schemas.microsoft.com/office/drawing/2014/main" id="{55D11313-F3B1-401C-9066-E59620D70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45" y="814388"/>
            <a:ext cx="4479489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 look at multiple message texting.">
            <a:extLst>
              <a:ext uri="{FF2B5EF4-FFF2-40B4-BE49-F238E27FC236}">
                <a16:creationId xmlns:a16="http://schemas.microsoft.com/office/drawing/2014/main" id="{8B69B4F8-3198-4CCA-AA5B-DD640C2FA5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649" y="2589898"/>
            <a:ext cx="3337552" cy="380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1169581" y="2838137"/>
            <a:ext cx="91865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/>
                <a:cs typeface="Segoe UI Light"/>
              </a:rPr>
              <a:t>"</a:t>
            </a:r>
            <a:r>
              <a:rPr lang="cs-CZ" sz="4000" err="1">
                <a:latin typeface="Segoe UI Light"/>
                <a:cs typeface="Segoe UI Light"/>
              </a:rPr>
              <a:t>finding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the</a:t>
            </a:r>
            <a:r>
              <a:rPr lang="cs-CZ" sz="4000">
                <a:latin typeface="Segoe UI Light"/>
                <a:cs typeface="Segoe UI Light"/>
              </a:rPr>
              <a:t> balance </a:t>
            </a:r>
            <a:r>
              <a:rPr lang="cs-CZ" sz="4000" err="1">
                <a:latin typeface="Segoe UI Light"/>
                <a:cs typeface="Segoe UI Light"/>
              </a:rPr>
              <a:t>between</a:t>
            </a:r>
            <a:r>
              <a:rPr lang="cs-CZ" sz="4000">
                <a:latin typeface="Segoe UI Light"/>
                <a:cs typeface="Segoe UI Light"/>
              </a:rPr>
              <a:t> </a:t>
            </a:r>
            <a:endParaRPr lang="et-EE"/>
          </a:p>
          <a:p>
            <a:pPr>
              <a:lnSpc>
                <a:spcPct val="100000"/>
              </a:lnSpc>
            </a:pPr>
            <a:r>
              <a:rPr lang="cs-CZ" sz="4000" err="1">
                <a:latin typeface="Segoe UI Light"/>
                <a:cs typeface="Segoe UI Light"/>
              </a:rPr>
              <a:t>simplicity</a:t>
            </a:r>
            <a:r>
              <a:rPr lang="cs-CZ" sz="4000">
                <a:latin typeface="Segoe UI Light"/>
                <a:cs typeface="Segoe UI Light"/>
              </a:rPr>
              <a:t> and </a:t>
            </a:r>
            <a:r>
              <a:rPr lang="cs-CZ" sz="4000" err="1">
                <a:latin typeface="Segoe UI Light"/>
                <a:cs typeface="Segoe UI Light"/>
              </a:rPr>
              <a:t>difficulty</a:t>
            </a:r>
            <a:r>
              <a:rPr lang="en-US" sz="4000">
                <a:latin typeface="Segoe UI Light"/>
                <a:cs typeface="Segoe UI Light"/>
              </a:rPr>
              <a:t>"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838137"/>
            <a:ext cx="57578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/>
                <a:cs typeface="Segoe UI Light"/>
              </a:rPr>
              <a:t>"trying to maintain originality and personal style"</a:t>
            </a:r>
            <a:endParaRPr lang="en-US">
              <a:cs typeface="Calibri Light" panose="020F0302020204030204"/>
            </a:endParaRPr>
          </a:p>
        </p:txBody>
      </p:sp>
      <p:pic>
        <p:nvPicPr>
          <p:cNvPr id="4098" name="Picture 2" descr="Girl With A Pearl Earring Parody Copy Art Print And Poster Abstract  Watercolour Graffiti Wall Painting Room Decor Cuadros|Painting &amp;amp;  Calligraphy| - AliExpress">
            <a:extLst>
              <a:ext uri="{FF2B5EF4-FFF2-40B4-BE49-F238E27FC236}">
                <a16:creationId xmlns:a16="http://schemas.microsoft.com/office/drawing/2014/main" id="{ACDC0DC3-0CCA-4FB9-8876-4C5CBB775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09" y="1010092"/>
            <a:ext cx="5007935" cy="500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328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>
                <a:latin typeface="Segoe UI" panose="020B0502040204020203" pitchFamily="34" charset="0"/>
                <a:cs typeface="Segoe UI" panose="020B0502040204020203" pitchFamily="34" charset="0"/>
              </a:rPr>
              <a:t>WHAT‘S THE MOST CHALLENGING ASPECT OF ACADEMIC </a:t>
            </a:r>
            <a:r>
              <a:rPr lang="cs-CZ" sz="40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WRITING</a:t>
            </a:r>
            <a:r>
              <a:rPr lang="cs-CZ" sz="4000" b="1">
                <a:latin typeface="Segoe UI" panose="020B0502040204020203" pitchFamily="34" charset="0"/>
                <a:cs typeface="Segoe UI" panose="020B0502040204020203" pitchFamily="34" charset="0"/>
              </a:rPr>
              <a:t> FOR YOU?</a:t>
            </a:r>
            <a:endParaRPr lang="sk-SK" sz="40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28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314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>
                <a:latin typeface="Segoe UI" panose="020B0502040204020203" pitchFamily="34" charset="0"/>
                <a:cs typeface="Segoe UI" panose="020B0502040204020203" pitchFamily="34" charset="0"/>
              </a:rPr>
              <a:t>BEST PRACTICES: </a:t>
            </a:r>
            <a:r>
              <a:rPr lang="cs-CZ" sz="40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ACADEMIC SPEAKING</a:t>
            </a:r>
            <a:endParaRPr lang="sk-SK" sz="4000" b="1">
              <a:solidFill>
                <a:schemeClr val="bg1"/>
              </a:solidFill>
              <a:highlight>
                <a:srgbClr val="000000"/>
              </a:highlight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3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795670" y="2766218"/>
            <a:ext cx="613675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/>
                <a:cs typeface="Segoe UI Light"/>
              </a:rPr>
              <a:t>"drawing and keeping attention"</a:t>
            </a:r>
            <a:endParaRPr lang="et-EE"/>
          </a:p>
        </p:txBody>
      </p:sp>
      <p:pic>
        <p:nvPicPr>
          <p:cNvPr id="6146" name="Picture 2" descr="Please Notice Me Senpai - Home | Facebook">
            <a:extLst>
              <a:ext uri="{FF2B5EF4-FFF2-40B4-BE49-F238E27FC236}">
                <a16:creationId xmlns:a16="http://schemas.microsoft.com/office/drawing/2014/main" id="{DD1D782E-F29E-4054-972F-103FFEE30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645" y="1364213"/>
            <a:ext cx="3941135" cy="46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05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291877" y="2391928"/>
            <a:ext cx="606233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/>
                <a:cs typeface="Segoe UI Light"/>
              </a:rPr>
              <a:t>"telling a story"</a:t>
            </a:r>
            <a:endParaRPr lang="et-EE"/>
          </a:p>
        </p:txBody>
      </p:sp>
      <p:pic>
        <p:nvPicPr>
          <p:cNvPr id="5122" name="Picture 2" descr="How Telling Stories Makes Us Human: It&amp;#39;s a Key to Evolution | Time">
            <a:extLst>
              <a:ext uri="{FF2B5EF4-FFF2-40B4-BE49-F238E27FC236}">
                <a16:creationId xmlns:a16="http://schemas.microsoft.com/office/drawing/2014/main" id="{196499F2-FAF4-4AF8-9848-B014EA107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114" y="1492167"/>
            <a:ext cx="5811394" cy="3873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09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774405" y="1041234"/>
            <a:ext cx="497780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/>
                <a:cs typeface="Segoe UI Light"/>
              </a:rPr>
              <a:t>"professor/researcher/popularizer"</a:t>
            </a:r>
            <a:endParaRPr lang="et-EE"/>
          </a:p>
        </p:txBody>
      </p:sp>
      <p:pic>
        <p:nvPicPr>
          <p:cNvPr id="7170" name="Picture 2" descr="ITIL Job Roles filled by a Single Person – Explained!">
            <a:extLst>
              <a:ext uri="{FF2B5EF4-FFF2-40B4-BE49-F238E27FC236}">
                <a16:creationId xmlns:a16="http://schemas.microsoft.com/office/drawing/2014/main" id="{B4BFEDE5-9381-4A3C-AAC6-563FFC0BD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036" y="2745858"/>
            <a:ext cx="66294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62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412897" y="3072053"/>
            <a:ext cx="6364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/>
                <a:cs typeface="Segoe UI Light"/>
              </a:rPr>
              <a:t>"making your topic interesting to others who are not in the exact same field"</a:t>
            </a:r>
            <a:endParaRPr lang="et-EE"/>
          </a:p>
        </p:txBody>
      </p:sp>
      <p:pic>
        <p:nvPicPr>
          <p:cNvPr id="8194" name="Picture 2" descr="Is &amp;#39;Mansplaining&amp;#39; A Sexist Word? - AccelerateTv">
            <a:extLst>
              <a:ext uri="{FF2B5EF4-FFF2-40B4-BE49-F238E27FC236}">
                <a16:creationId xmlns:a16="http://schemas.microsoft.com/office/drawing/2014/main" id="{86F0033D-4530-44E4-8688-AF7CB0501E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5903" y="124976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4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6B3D9503-9753-4D0C-B5A3-00DAAC98F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>
                <a:latin typeface="Segoe UI"/>
                <a:cs typeface="Segoe UI"/>
              </a:rPr>
              <a:t>DIFFERENCES: </a:t>
            </a:r>
            <a:r>
              <a:rPr lang="cs-CZ" b="1">
                <a:solidFill>
                  <a:schemeClr val="bg1"/>
                </a:solidFill>
                <a:highlight>
                  <a:srgbClr val="000000"/>
                </a:highlight>
                <a:latin typeface="Segoe UI"/>
                <a:cs typeface="Segoe UI"/>
              </a:rPr>
              <a:t>WRITING VS SPEAKING</a:t>
            </a:r>
            <a:endParaRPr lang="et-EE">
              <a:solidFill>
                <a:schemeClr val="bg1"/>
              </a:solidFill>
              <a:ea typeface="+mj-lt"/>
              <a:cs typeface="+mj-lt"/>
            </a:endParaRP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DD63FB32-146C-4115-A47A-558B9A5E0E5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t-EE">
                <a:latin typeface="Segoe UI Light"/>
                <a:cs typeface="Calibri"/>
              </a:rPr>
              <a:t>Academic structure</a:t>
            </a:r>
          </a:p>
          <a:p>
            <a:pPr marL="0" indent="0" algn="ctr">
              <a:buNone/>
            </a:pPr>
            <a:r>
              <a:rPr lang="et-EE">
                <a:latin typeface="Segoe UI Light"/>
                <a:cs typeface="Calibri"/>
              </a:rPr>
              <a:t>Reserved</a:t>
            </a:r>
          </a:p>
          <a:p>
            <a:pPr marL="0" indent="0" algn="ctr">
              <a:buNone/>
            </a:pPr>
            <a:r>
              <a:rPr lang="et-EE">
                <a:latin typeface="Segoe UI Light"/>
                <a:cs typeface="Calibri"/>
              </a:rPr>
              <a:t>Re-reading</a:t>
            </a:r>
          </a:p>
          <a:p>
            <a:pPr algn="ctr"/>
            <a:endParaRPr lang="et-EE">
              <a:latin typeface="Segoe UI Light"/>
              <a:cs typeface="Calibri"/>
            </a:endParaRP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8959D07-3522-4B09-B2D2-23328B94F4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t-EE">
                <a:latin typeface="Segoe UI Light"/>
                <a:cs typeface="Calibri"/>
              </a:rPr>
              <a:t>Story</a:t>
            </a:r>
          </a:p>
          <a:p>
            <a:pPr marL="0" indent="0" algn="ctr">
              <a:buNone/>
            </a:pPr>
            <a:r>
              <a:rPr lang="et-EE">
                <a:latin typeface="Segoe UI Light"/>
                <a:cs typeface="Calibri"/>
              </a:rPr>
              <a:t>Emotions</a:t>
            </a:r>
          </a:p>
          <a:p>
            <a:pPr marL="0" indent="0" algn="ctr">
              <a:buNone/>
            </a:pPr>
            <a:r>
              <a:rPr lang="et-EE">
                <a:latin typeface="Segoe UI Light"/>
                <a:cs typeface="Calibri"/>
              </a:rPr>
              <a:t>One time only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D890EA-72E5-4986-97BF-BCB029EC9FD6}"/>
              </a:ext>
            </a:extLst>
          </p:cNvPr>
          <p:cNvSpPr txBox="1"/>
          <p:nvPr/>
        </p:nvSpPr>
        <p:spPr>
          <a:xfrm>
            <a:off x="4724400" y="4071257"/>
            <a:ext cx="2743200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4000" b="1">
                <a:latin typeface="Segoe UI"/>
                <a:cs typeface="Segoe UI"/>
              </a:rPr>
              <a:t>THE TOPIC</a:t>
            </a:r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7A4BFFF5-26B6-4F41-8990-53FF04665646}"/>
              </a:ext>
            </a:extLst>
          </p:cNvPr>
          <p:cNvCxnSpPr/>
          <p:nvPr/>
        </p:nvCxnSpPr>
        <p:spPr>
          <a:xfrm>
            <a:off x="5106256" y="2106202"/>
            <a:ext cx="2969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AB0242F6-C8F2-4E0C-A1AA-774A097AEC09}"/>
              </a:ext>
            </a:extLst>
          </p:cNvPr>
          <p:cNvCxnSpPr>
            <a:cxnSpLocks/>
          </p:cNvCxnSpPr>
          <p:nvPr/>
        </p:nvCxnSpPr>
        <p:spPr>
          <a:xfrm>
            <a:off x="4530903" y="2618198"/>
            <a:ext cx="317471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C2CB5A4A-060A-4C52-94D0-B76E5AC068ED}"/>
              </a:ext>
            </a:extLst>
          </p:cNvPr>
          <p:cNvCxnSpPr/>
          <p:nvPr/>
        </p:nvCxnSpPr>
        <p:spPr>
          <a:xfrm>
            <a:off x="4530903" y="3090809"/>
            <a:ext cx="296923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88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3141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>
                <a:latin typeface="Segoe UI" panose="020B0502040204020203" pitchFamily="34" charset="0"/>
                <a:cs typeface="Segoe UI" panose="020B0502040204020203" pitchFamily="34" charset="0"/>
              </a:rPr>
              <a:t>SUMMARY</a:t>
            </a:r>
            <a:endParaRPr lang="sk-SK" sz="40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A2391AA4-255C-4A0B-B92F-DE448BAB0950}"/>
              </a:ext>
            </a:extLst>
          </p:cNvPr>
          <p:cNvSpPr txBox="1">
            <a:spLocks/>
          </p:cNvSpPr>
          <p:nvPr/>
        </p:nvSpPr>
        <p:spPr>
          <a:xfrm>
            <a:off x="2178689" y="865499"/>
            <a:ext cx="783462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err="1">
                <a:latin typeface="Segoe UI Light"/>
                <a:cs typeface="Segoe UI Light"/>
              </a:rPr>
              <a:t>Connect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three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words</a:t>
            </a:r>
            <a:r>
              <a:rPr lang="cs-CZ" sz="4000">
                <a:latin typeface="Segoe UI Light"/>
                <a:cs typeface="Segoe UI Light"/>
              </a:rPr>
              <a:t> in a sentence to </a:t>
            </a:r>
            <a:r>
              <a:rPr lang="cs-CZ" sz="4000" err="1">
                <a:latin typeface="Segoe UI Light"/>
                <a:cs typeface="Segoe UI Light"/>
              </a:rPr>
              <a:t>summarize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what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you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learned</a:t>
            </a:r>
            <a:endParaRPr lang="et-EE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46145FF-CC3E-42C6-8457-24D69C920BB6}"/>
              </a:ext>
            </a:extLst>
          </p:cNvPr>
          <p:cNvSpPr txBox="1"/>
          <p:nvPr/>
        </p:nvSpPr>
        <p:spPr>
          <a:xfrm>
            <a:off x="3048856" y="3246902"/>
            <a:ext cx="6588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err="1">
                <a:latin typeface="Segoe UI" panose="020B0502040204020203" pitchFamily="34" charset="0"/>
                <a:cs typeface="Segoe UI" panose="020B0502040204020203" pitchFamily="34" charset="0"/>
              </a:rPr>
              <a:t>Boring</a:t>
            </a:r>
            <a:r>
              <a:rPr lang="cs-CZ" sz="3200" b="1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cs-CZ" sz="3200" b="1" err="1">
                <a:latin typeface="Segoe UI" panose="020B0502040204020203" pitchFamily="34" charset="0"/>
                <a:cs typeface="Segoe UI" panose="020B0502040204020203" pitchFamily="34" charset="0"/>
              </a:rPr>
              <a:t>words</a:t>
            </a:r>
            <a:r>
              <a:rPr lang="cs-CZ" sz="3200" b="1">
                <a:latin typeface="Segoe UI" panose="020B0502040204020203" pitchFamily="34" charset="0"/>
                <a:cs typeface="Segoe UI" panose="020B0502040204020203" pitchFamily="34" charset="0"/>
              </a:rPr>
              <a:t> – mind </a:t>
            </a:r>
            <a:endParaRPr lang="sk-SK" sz="3200"/>
          </a:p>
        </p:txBody>
      </p:sp>
    </p:spTree>
    <p:extLst>
      <p:ext uri="{BB962C8B-B14F-4D97-AF65-F5344CB8AC3E}">
        <p14:creationId xmlns:p14="http://schemas.microsoft.com/office/powerpoint/2010/main" val="4539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A2391AA4-255C-4A0B-B92F-DE448BAB0950}"/>
              </a:ext>
            </a:extLst>
          </p:cNvPr>
          <p:cNvSpPr txBox="1">
            <a:spLocks/>
          </p:cNvSpPr>
          <p:nvPr/>
        </p:nvSpPr>
        <p:spPr>
          <a:xfrm>
            <a:off x="2178689" y="865499"/>
            <a:ext cx="783462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err="1">
                <a:latin typeface="Segoe UI Light"/>
                <a:cs typeface="Segoe UI Light"/>
              </a:rPr>
              <a:t>Connect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three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words</a:t>
            </a:r>
            <a:r>
              <a:rPr lang="cs-CZ" sz="4000">
                <a:latin typeface="Segoe UI Light"/>
                <a:cs typeface="Segoe UI Light"/>
              </a:rPr>
              <a:t> in a sentence to </a:t>
            </a:r>
            <a:r>
              <a:rPr lang="cs-CZ" sz="4000" err="1">
                <a:latin typeface="Segoe UI Light"/>
                <a:cs typeface="Segoe UI Light"/>
              </a:rPr>
              <a:t>summarize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what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you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learned</a:t>
            </a:r>
            <a:endParaRPr lang="et-EE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46145FF-CC3E-42C6-8457-24D69C920BB6}"/>
              </a:ext>
            </a:extLst>
          </p:cNvPr>
          <p:cNvSpPr txBox="1"/>
          <p:nvPr/>
        </p:nvSpPr>
        <p:spPr>
          <a:xfrm>
            <a:off x="3048856" y="3246902"/>
            <a:ext cx="6588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 err="1">
                <a:latin typeface="Segoe UI" panose="020B0502040204020203" pitchFamily="34" charset="0"/>
                <a:cs typeface="Segoe UI" panose="020B0502040204020203" pitchFamily="34" charset="0"/>
              </a:rPr>
              <a:t>Context</a:t>
            </a:r>
            <a:r>
              <a:rPr lang="cs-CZ" sz="3200" b="1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cs-CZ" sz="3200" b="1" err="1">
                <a:latin typeface="Segoe UI" panose="020B0502040204020203" pitchFamily="34" charset="0"/>
                <a:cs typeface="Segoe UI" panose="020B0502040204020203" pitchFamily="34" charset="0"/>
              </a:rPr>
              <a:t>google</a:t>
            </a:r>
            <a:r>
              <a:rPr lang="cs-CZ" sz="3200" b="1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cs-CZ" sz="3200" b="1" err="1">
                <a:latin typeface="Segoe UI" panose="020B0502040204020203" pitchFamily="34" charset="0"/>
                <a:cs typeface="Segoe UI" panose="020B0502040204020203" pitchFamily="34" charset="0"/>
              </a:rPr>
              <a:t>deadline</a:t>
            </a:r>
            <a:endParaRPr lang="sk-SK" sz="3200"/>
          </a:p>
        </p:txBody>
      </p:sp>
    </p:spTree>
    <p:extLst>
      <p:ext uri="{BB962C8B-B14F-4D97-AF65-F5344CB8AC3E}">
        <p14:creationId xmlns:p14="http://schemas.microsoft.com/office/powerpoint/2010/main" val="235539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A2391AA4-255C-4A0B-B92F-DE448BAB0950}"/>
              </a:ext>
            </a:extLst>
          </p:cNvPr>
          <p:cNvSpPr txBox="1">
            <a:spLocks/>
          </p:cNvSpPr>
          <p:nvPr/>
        </p:nvSpPr>
        <p:spPr>
          <a:xfrm>
            <a:off x="2178689" y="865499"/>
            <a:ext cx="783462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err="1">
                <a:latin typeface="Segoe UI Light"/>
                <a:cs typeface="Segoe UI Light"/>
              </a:rPr>
              <a:t>Connect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three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words</a:t>
            </a:r>
            <a:r>
              <a:rPr lang="cs-CZ" sz="4000">
                <a:latin typeface="Segoe UI Light"/>
                <a:cs typeface="Segoe UI Light"/>
              </a:rPr>
              <a:t> in a sentence to </a:t>
            </a:r>
            <a:r>
              <a:rPr lang="cs-CZ" sz="4000" err="1">
                <a:latin typeface="Segoe UI Light"/>
                <a:cs typeface="Segoe UI Light"/>
              </a:rPr>
              <a:t>summarize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what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you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learned</a:t>
            </a:r>
            <a:endParaRPr lang="et-EE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46145FF-CC3E-42C6-8457-24D69C920BB6}"/>
              </a:ext>
            </a:extLst>
          </p:cNvPr>
          <p:cNvSpPr txBox="1"/>
          <p:nvPr/>
        </p:nvSpPr>
        <p:spPr>
          <a:xfrm>
            <a:off x="3048856" y="3246902"/>
            <a:ext cx="6588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3200" b="1">
                <a:latin typeface="Segoe UI" panose="020B0502040204020203" pitchFamily="34" charset="0"/>
                <a:cs typeface="Segoe UI" panose="020B0502040204020203" pitchFamily="34" charset="0"/>
              </a:rPr>
              <a:t>Story – </a:t>
            </a:r>
            <a:r>
              <a:rPr lang="cs-CZ" sz="3200" b="1" err="1">
                <a:latin typeface="Segoe UI" panose="020B0502040204020203" pitchFamily="34" charset="0"/>
                <a:cs typeface="Segoe UI" panose="020B0502040204020203" pitchFamily="34" charset="0"/>
              </a:rPr>
              <a:t>mansplaining</a:t>
            </a:r>
            <a:r>
              <a:rPr lang="cs-CZ" sz="3200" b="1">
                <a:latin typeface="Segoe UI" panose="020B0502040204020203" pitchFamily="34" charset="0"/>
                <a:cs typeface="Segoe UI" panose="020B0502040204020203" pitchFamily="34" charset="0"/>
              </a:rPr>
              <a:t> – style     </a:t>
            </a:r>
            <a:endParaRPr lang="sk-SK" sz="3200"/>
          </a:p>
        </p:txBody>
      </p:sp>
    </p:spTree>
    <p:extLst>
      <p:ext uri="{BB962C8B-B14F-4D97-AF65-F5344CB8AC3E}">
        <p14:creationId xmlns:p14="http://schemas.microsoft.com/office/powerpoint/2010/main" val="150860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n</a:t>
            </a:r>
            <a:r>
              <a:rPr lang="en-US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ot</a:t>
            </a: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 using smart words excessively to avoid sounding pretentious"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85F350A-D0F5-4764-8E53-842E746FDAEA}"/>
              </a:ext>
            </a:extLst>
          </p:cNvPr>
          <p:cNvSpPr txBox="1"/>
          <p:nvPr/>
        </p:nvSpPr>
        <p:spPr>
          <a:xfrm>
            <a:off x="3047144" y="32904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POV OF STUDENTS</a:t>
            </a:r>
            <a:endParaRPr lang="sk-SK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7581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A2391AA4-255C-4A0B-B92F-DE448BAB0950}"/>
              </a:ext>
            </a:extLst>
          </p:cNvPr>
          <p:cNvSpPr txBox="1">
            <a:spLocks/>
          </p:cNvSpPr>
          <p:nvPr/>
        </p:nvSpPr>
        <p:spPr>
          <a:xfrm>
            <a:off x="2178689" y="865499"/>
            <a:ext cx="783462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err="1">
                <a:latin typeface="Segoe UI Light"/>
                <a:cs typeface="Segoe UI Light"/>
              </a:rPr>
              <a:t>Connect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three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words</a:t>
            </a:r>
            <a:r>
              <a:rPr lang="cs-CZ" sz="4000">
                <a:latin typeface="Segoe UI Light"/>
                <a:cs typeface="Segoe UI Light"/>
              </a:rPr>
              <a:t> in a sentence to </a:t>
            </a:r>
            <a:r>
              <a:rPr lang="cs-CZ" sz="4000" err="1">
                <a:latin typeface="Segoe UI Light"/>
                <a:cs typeface="Segoe UI Light"/>
              </a:rPr>
              <a:t>summarize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what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you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learned</a:t>
            </a:r>
            <a:endParaRPr lang="et-EE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4E1BFB-5F53-4C0C-802C-CC844111F313}"/>
              </a:ext>
            </a:extLst>
          </p:cNvPr>
          <p:cNvSpPr txBox="1"/>
          <p:nvPr/>
        </p:nvSpPr>
        <p:spPr>
          <a:xfrm>
            <a:off x="3048856" y="3246902"/>
            <a:ext cx="6588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err="1">
                <a:latin typeface="Segoe UI" panose="020B0502040204020203" pitchFamily="34" charset="0"/>
                <a:cs typeface="Segoe UI" panose="020B0502040204020203" pitchFamily="34" charset="0"/>
              </a:rPr>
              <a:t>Senpai</a:t>
            </a:r>
            <a:r>
              <a:rPr lang="cs-CZ" sz="3200" b="1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cs-CZ" sz="3200" b="1" err="1">
                <a:latin typeface="Segoe UI" panose="020B0502040204020203" pitchFamily="34" charset="0"/>
                <a:cs typeface="Segoe UI" panose="020B0502040204020203" pitchFamily="34" charset="0"/>
              </a:rPr>
              <a:t>popularizer</a:t>
            </a:r>
            <a:r>
              <a:rPr lang="cs-CZ" sz="3200" b="1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cs-CZ" sz="3200" b="1" err="1">
                <a:latin typeface="Segoe UI" panose="020B0502040204020203" pitchFamily="34" charset="0"/>
                <a:cs typeface="Segoe UI" panose="020B0502040204020203" pitchFamily="34" charset="0"/>
              </a:rPr>
              <a:t>attention</a:t>
            </a:r>
            <a:r>
              <a:rPr lang="cs-CZ" sz="3200" b="1">
                <a:latin typeface="Segoe UI" panose="020B0502040204020203" pitchFamily="34" charset="0"/>
                <a:cs typeface="Segoe UI" panose="020B0502040204020203" pitchFamily="34" charset="0"/>
              </a:rPr>
              <a:t>   </a:t>
            </a:r>
            <a:endParaRPr lang="sk-SK" sz="3200"/>
          </a:p>
        </p:txBody>
      </p:sp>
    </p:spTree>
    <p:extLst>
      <p:ext uri="{BB962C8B-B14F-4D97-AF65-F5344CB8AC3E}">
        <p14:creationId xmlns:p14="http://schemas.microsoft.com/office/powerpoint/2010/main" val="143416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A2391AA4-255C-4A0B-B92F-DE448BAB0950}"/>
              </a:ext>
            </a:extLst>
          </p:cNvPr>
          <p:cNvSpPr txBox="1">
            <a:spLocks/>
          </p:cNvSpPr>
          <p:nvPr/>
        </p:nvSpPr>
        <p:spPr>
          <a:xfrm>
            <a:off x="2178689" y="865499"/>
            <a:ext cx="7834621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err="1">
                <a:latin typeface="Segoe UI Light"/>
                <a:cs typeface="Segoe UI Light"/>
              </a:rPr>
              <a:t>Connect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three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words</a:t>
            </a:r>
            <a:r>
              <a:rPr lang="cs-CZ" sz="4000">
                <a:latin typeface="Segoe UI Light"/>
                <a:cs typeface="Segoe UI Light"/>
              </a:rPr>
              <a:t> in a sentence to </a:t>
            </a:r>
            <a:r>
              <a:rPr lang="cs-CZ" sz="4000" err="1">
                <a:latin typeface="Segoe UI Light"/>
                <a:cs typeface="Segoe UI Light"/>
              </a:rPr>
              <a:t>summarize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what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you</a:t>
            </a:r>
            <a:r>
              <a:rPr lang="cs-CZ" sz="4000">
                <a:latin typeface="Segoe UI Light"/>
                <a:cs typeface="Segoe UI Light"/>
              </a:rPr>
              <a:t> </a:t>
            </a:r>
            <a:r>
              <a:rPr lang="cs-CZ" sz="4000" err="1">
                <a:latin typeface="Segoe UI Light"/>
                <a:cs typeface="Segoe UI Light"/>
              </a:rPr>
              <a:t>learned</a:t>
            </a:r>
            <a:endParaRPr lang="et-EE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C4E1BFB-5F53-4C0C-802C-CC844111F313}"/>
              </a:ext>
            </a:extLst>
          </p:cNvPr>
          <p:cNvSpPr txBox="1"/>
          <p:nvPr/>
        </p:nvSpPr>
        <p:spPr>
          <a:xfrm>
            <a:off x="3048856" y="3246902"/>
            <a:ext cx="65883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200" b="1" err="1">
                <a:latin typeface="Segoe UI" panose="020B0502040204020203" pitchFamily="34" charset="0"/>
                <a:cs typeface="Segoe UI" panose="020B0502040204020203" pitchFamily="34" charset="0"/>
              </a:rPr>
              <a:t>Structure</a:t>
            </a:r>
            <a:r>
              <a:rPr lang="cs-CZ" sz="3200" b="1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cs-CZ" sz="3200" b="1" err="1">
                <a:latin typeface="Segoe UI" panose="020B0502040204020203" pitchFamily="34" charset="0"/>
                <a:cs typeface="Segoe UI" panose="020B0502040204020203" pitchFamily="34" charset="0"/>
              </a:rPr>
              <a:t>academic</a:t>
            </a:r>
            <a:r>
              <a:rPr lang="cs-CZ" sz="3200" b="1"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cs-CZ" sz="3200" b="1" err="1">
                <a:latin typeface="Segoe UI" panose="020B0502040204020203" pitchFamily="34" charset="0"/>
                <a:cs typeface="Segoe UI" panose="020B0502040204020203" pitchFamily="34" charset="0"/>
              </a:rPr>
              <a:t>seconds</a:t>
            </a:r>
            <a:r>
              <a:rPr lang="cs-CZ" sz="3200" b="1">
                <a:latin typeface="Segoe UI" panose="020B0502040204020203" pitchFamily="34" charset="0"/>
                <a:cs typeface="Segoe UI" panose="020B0502040204020203" pitchFamily="34" charset="0"/>
              </a:rPr>
              <a:t>  </a:t>
            </a:r>
            <a:endParaRPr lang="sk-SK" sz="3200"/>
          </a:p>
        </p:txBody>
      </p:sp>
    </p:spTree>
    <p:extLst>
      <p:ext uri="{BB962C8B-B14F-4D97-AF65-F5344CB8AC3E}">
        <p14:creationId xmlns:p14="http://schemas.microsoft.com/office/powerpoint/2010/main" val="27853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ABC8423-7A2F-49C8-A0DF-F4F35D69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>
                <a:latin typeface="Segoe UI"/>
                <a:cs typeface="Calibri Light"/>
              </a:rPr>
              <a:t>THANK YOU </a:t>
            </a:r>
            <a:r>
              <a:rPr lang="et-EE" b="1" strike="sngStrike" dirty="0">
                <a:latin typeface="Segoe UI"/>
                <a:cs typeface="Calibri Light"/>
              </a:rPr>
              <a:t>FOR YOUR ATTENTION!</a:t>
            </a:r>
            <a:r>
              <a:rPr lang="et-EE" b="1" dirty="0">
                <a:latin typeface="Segoe UI"/>
                <a:cs typeface="Calibri Light"/>
              </a:rPr>
              <a:t> </a:t>
            </a:r>
          </a:p>
        </p:txBody>
      </p:sp>
      <p:pic>
        <p:nvPicPr>
          <p:cNvPr id="4" name="Pilt 4" descr="Pilt, millel on kujutatud isik, siseruumis, lagi, sein&#10;&#10;Kirjeldus on genereeritud automaatselt">
            <a:extLst>
              <a:ext uri="{FF2B5EF4-FFF2-40B4-BE49-F238E27FC236}">
                <a16:creationId xmlns:a16="http://schemas.microsoft.com/office/drawing/2014/main" id="{D5CB89A5-EB90-4CC0-B888-9A1186C8B3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1312" y="1858169"/>
            <a:ext cx="6429375" cy="4286250"/>
          </a:xfrm>
        </p:spPr>
      </p:pic>
    </p:spTree>
    <p:extLst>
      <p:ext uri="{BB962C8B-B14F-4D97-AF65-F5344CB8AC3E}">
        <p14:creationId xmlns:p14="http://schemas.microsoft.com/office/powerpoint/2010/main" val="102362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3655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seeing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and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understanding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cs-CZ" sz="4000" err="1">
                <a:latin typeface="Segoe UI Light" panose="020B0502040204020203" pitchFamily="34" charset="0"/>
                <a:cs typeface="Segoe UI Light" panose="020B0502040204020203" pitchFamily="34" charset="0"/>
              </a:rPr>
              <a:t>context</a:t>
            </a: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916FF815-F725-4C6B-BE38-5A1FDF3A9DDC}"/>
              </a:ext>
            </a:extLst>
          </p:cNvPr>
          <p:cNvSpPr txBox="1"/>
          <p:nvPr/>
        </p:nvSpPr>
        <p:spPr>
          <a:xfrm>
            <a:off x="3047144" y="32904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POV OF STUDENTS</a:t>
            </a:r>
            <a:endParaRPr lang="sk-SK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0518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9819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"pretending that </a:t>
            </a:r>
            <a:r>
              <a:rPr lang="cs-CZ" sz="4000">
                <a:latin typeface="Segoe UI Light" panose="020B0502040204020203" pitchFamily="34" charset="0"/>
                <a:cs typeface="Segoe UI Light" panose="020B0502040204020203" pitchFamily="34" charset="0"/>
              </a:rPr>
              <a:t>I</a:t>
            </a: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 don't have to google half of the words I use to make sure I know what they mean"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EDED713-4EE2-446E-A528-CEDDD274A0D0}"/>
              </a:ext>
            </a:extLst>
          </p:cNvPr>
          <p:cNvSpPr txBox="1"/>
          <p:nvPr/>
        </p:nvSpPr>
        <p:spPr>
          <a:xfrm>
            <a:off x="3047144" y="32904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POV OF STUDENTS</a:t>
            </a:r>
            <a:endParaRPr lang="sk-SK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53694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8381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"bringing myself to write and making it in time for the deadline"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5FEA3BC-B59B-47EC-A2BF-4229162BA3BE}"/>
              </a:ext>
            </a:extLst>
          </p:cNvPr>
          <p:cNvSpPr txBox="1"/>
          <p:nvPr/>
        </p:nvSpPr>
        <p:spPr>
          <a:xfrm>
            <a:off x="3047144" y="32904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POV OF STUDENTS</a:t>
            </a:r>
            <a:endParaRPr lang="sk-SK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8629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4374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"being understandable and clear"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5FEA3BC-B59B-47EC-A2BF-4229162BA3BE}"/>
              </a:ext>
            </a:extLst>
          </p:cNvPr>
          <p:cNvSpPr txBox="1"/>
          <p:nvPr/>
        </p:nvSpPr>
        <p:spPr>
          <a:xfrm>
            <a:off x="3047144" y="32904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POV OF </a:t>
            </a:r>
            <a:r>
              <a:rPr lang="cs-CZ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PROFESSORS</a:t>
            </a:r>
            <a:endParaRPr lang="sk-SK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17596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8381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>
                <a:latin typeface="Segoe UI Light" panose="020B0502040204020203" pitchFamily="34" charset="0"/>
                <a:cs typeface="Segoe UI Light" panose="020B0502040204020203" pitchFamily="34" charset="0"/>
              </a:rPr>
              <a:t>"following structure while being original (as opposed to speaking)"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5FEA3BC-B59B-47EC-A2BF-4229162BA3BE}"/>
              </a:ext>
            </a:extLst>
          </p:cNvPr>
          <p:cNvSpPr txBox="1"/>
          <p:nvPr/>
        </p:nvSpPr>
        <p:spPr>
          <a:xfrm>
            <a:off x="3047144" y="329042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18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POV OF PROFESSORS</a:t>
            </a:r>
            <a:endParaRPr lang="sk-SK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9633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DD15AD16-A0C9-4EDB-AF3B-83E7C5A5E61E}"/>
              </a:ext>
            </a:extLst>
          </p:cNvPr>
          <p:cNvSpPr txBox="1">
            <a:spLocks/>
          </p:cNvSpPr>
          <p:nvPr/>
        </p:nvSpPr>
        <p:spPr>
          <a:xfrm>
            <a:off x="838200" y="2766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cs-CZ" sz="4000" b="1">
                <a:latin typeface="Segoe UI" panose="020B0502040204020203" pitchFamily="34" charset="0"/>
                <a:cs typeface="Segoe UI" panose="020B0502040204020203" pitchFamily="34" charset="0"/>
              </a:rPr>
              <a:t>WHAT‘S THE MOST CHALLENGING ASPECT OF ACADEMIC </a:t>
            </a:r>
            <a:r>
              <a:rPr lang="cs-CZ" sz="4000" b="1">
                <a:solidFill>
                  <a:schemeClr val="bg1"/>
                </a:solidFill>
                <a:highlight>
                  <a:srgbClr val="000000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SPEAKING</a:t>
            </a:r>
            <a:r>
              <a:rPr lang="cs-CZ" sz="4000" b="1">
                <a:latin typeface="Segoe UI" panose="020B0502040204020203" pitchFamily="34" charset="0"/>
                <a:cs typeface="Segoe UI" panose="020B0502040204020203" pitchFamily="34" charset="0"/>
              </a:rPr>
              <a:t> FOR YOU?</a:t>
            </a:r>
            <a:endParaRPr lang="sk-SK" sz="4000" b="1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35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378</Words>
  <Application>Microsoft Office PowerPoint</Application>
  <PresentationFormat>Širokoúhlá obrazovka</PresentationFormat>
  <Paragraphs>57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Segoe UI</vt:lpstr>
      <vt:lpstr>Segoe UI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DIFFERENCES: WRITING VS SPEAKING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THANK YOU FOR YOUR ATTENTION!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Viktorija Kudyn</dc:creator>
  <cp:lastModifiedBy>student</cp:lastModifiedBy>
  <cp:revision>168</cp:revision>
  <dcterms:created xsi:type="dcterms:W3CDTF">2021-11-08T17:27:10Z</dcterms:created>
  <dcterms:modified xsi:type="dcterms:W3CDTF">2021-11-09T16:37:44Z</dcterms:modified>
</cp:coreProperties>
</file>