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0" r:id="rId3"/>
    <p:sldId id="257" r:id="rId4"/>
    <p:sldId id="314" r:id="rId5"/>
    <p:sldId id="313" r:id="rId6"/>
    <p:sldId id="327" r:id="rId7"/>
    <p:sldId id="318" r:id="rId8"/>
    <p:sldId id="266" r:id="rId9"/>
    <p:sldId id="315" r:id="rId10"/>
    <p:sldId id="317" r:id="rId11"/>
    <p:sldId id="326" r:id="rId12"/>
    <p:sldId id="324" r:id="rId13"/>
    <p:sldId id="328" r:id="rId14"/>
    <p:sldId id="329" r:id="rId15"/>
    <p:sldId id="325" r:id="rId16"/>
    <p:sldId id="316" r:id="rId17"/>
    <p:sldId id="322" r:id="rId18"/>
    <p:sldId id="323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79017" autoAdjust="0"/>
  </p:normalViewPr>
  <p:slideViewPr>
    <p:cSldViewPr snapToGrid="0">
      <p:cViewPr varScale="1">
        <p:scale>
          <a:sx n="47" d="100"/>
          <a:sy n="47" d="100"/>
        </p:scale>
        <p:origin x="1360" y="52"/>
      </p:cViewPr>
      <p:guideLst/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50CB-E86C-4EC1-9C7F-65B6BDC74AD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353E3FF-D8E3-4CF2-8DA0-BEA4BDC80423}">
      <dgm:prSet/>
      <dgm:spPr/>
      <dgm:t>
        <a:bodyPr/>
        <a:lstStyle/>
        <a:p>
          <a:r>
            <a:rPr lang="cs-CZ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E95C8-285B-4746-A819-4885681365FB}" type="par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A2437-2058-4CC2-855B-B61EAAF18442}" type="sibTrans" cxnId="{4A7BC173-E6AD-45B1-9098-AF4A540D51EC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FCD93-3893-49A1-A45F-BBEF510A8FA3}">
      <dgm:prSet/>
      <dgm:spPr/>
      <dgm:t>
        <a:bodyPr/>
        <a:lstStyle/>
        <a:p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9D2BC-5C08-47AD-B86C-7CCF47760E72}" type="par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7686-F779-4EEE-A4A5-6B4ED422AD80}" type="sibTrans" cxnId="{4C27FD12-7B7C-436C-89C3-48EB34C47C4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E2864-359E-454D-86A8-987827924080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9B104-392D-413A-AA40-82C4433424D7}" type="par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A4886-F6CE-4149-9C23-839803CE5A7A}" type="sibTrans" cxnId="{0394BB1F-6396-4784-BF5F-90B45292533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22EBF-BAD0-4535-9198-08FE3953673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33AB4-840F-4B89-8CA3-F32BC54B4632}" type="par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6C821-FD78-45B5-A6FA-5C271722B2B1}" type="sibTrans" cxnId="{C069B9EE-B9DF-4A84-B7F2-9B09FCD6089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E1ACA-3D19-4431-BAEE-DA1AF5A1146B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47554-3A04-4254-89BA-7E61D0EA1BCF}" type="par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D401C-12AB-48DF-8DAA-DC59320D849C}" type="sibTrans" cxnId="{CCE3A261-D9F0-45BB-A355-7290DD97A1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D655D-37ED-4515-974F-A056C59FB7A3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CDCEF-D9EA-42A5-8ECD-B9D445FA1499}" type="par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40EF9-A992-4105-8704-67C1CAF5B8D7}" type="sibTrans" cxnId="{1A36600D-1E24-49F8-B9C8-7DD7295B275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FF6B0-2220-461B-9E2F-F2D650C880E9}">
      <dgm:prSet/>
      <dgm:spPr/>
      <dgm:t>
        <a:bodyPr/>
        <a:lstStyle/>
        <a:p>
          <a:r>
            <a:rPr lang="cs-CZ" b="0" i="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b="0" i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5B513-4A06-407C-9E52-BE9CA4373D93}" type="par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3FFC5-2AD0-432F-A86F-E6049BCC117A}" type="sibTrans" cxnId="{12F866CB-7DDD-4E4E-822F-FB364D5E21C5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18129-8EA2-4590-9CFC-6AC391F4CE0F}" type="pres">
      <dgm:prSet presAssocID="{967350CB-E86C-4EC1-9C7F-65B6BDC74ADD}" presName="compositeShape" presStyleCnt="0">
        <dgm:presLayoutVars>
          <dgm:chMax val="7"/>
          <dgm:dir/>
          <dgm:resizeHandles val="exact"/>
        </dgm:presLayoutVars>
      </dgm:prSet>
      <dgm:spPr/>
    </dgm:pt>
    <dgm:pt modelId="{9AD2A22E-3612-48CD-9055-F081A7D314E4}" type="pres">
      <dgm:prSet presAssocID="{6353E3FF-D8E3-4CF2-8DA0-BEA4BDC80423}" presName="circ1" presStyleLbl="vennNode1" presStyleIdx="0" presStyleCnt="7"/>
      <dgm:spPr/>
    </dgm:pt>
    <dgm:pt modelId="{0F6ED922-3B47-4FF2-955B-A72305A63A23}" type="pres">
      <dgm:prSet presAssocID="{6353E3FF-D8E3-4CF2-8DA0-BEA4BDC804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E245CB-C0AA-4F96-9D02-9CD96BF358D4}" type="pres">
      <dgm:prSet presAssocID="{79CFCD93-3893-49A1-A45F-BBEF510A8FA3}" presName="circ2" presStyleLbl="vennNode1" presStyleIdx="1" presStyleCnt="7"/>
      <dgm:spPr/>
    </dgm:pt>
    <dgm:pt modelId="{C26FED6D-3845-499E-B29C-71C88EEFAD9F}" type="pres">
      <dgm:prSet presAssocID="{79CFCD93-3893-49A1-A45F-BBEF510A8F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4F29BD-B773-454D-B194-9E59BA893CD1}" type="pres">
      <dgm:prSet presAssocID="{F44E2864-359E-454D-86A8-987827924080}" presName="circ3" presStyleLbl="vennNode1" presStyleIdx="2" presStyleCnt="7"/>
      <dgm:spPr/>
    </dgm:pt>
    <dgm:pt modelId="{72EABB51-1571-468A-9CFE-2F77E12E0E52}" type="pres">
      <dgm:prSet presAssocID="{F44E2864-359E-454D-86A8-9878279240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78D9B7-361B-44EA-986C-DDD5224AE19D}" type="pres">
      <dgm:prSet presAssocID="{86422EBF-BAD0-4535-9198-08FE3953673B}" presName="circ4" presStyleLbl="vennNode1" presStyleIdx="3" presStyleCnt="7"/>
      <dgm:spPr/>
    </dgm:pt>
    <dgm:pt modelId="{263FE971-F99A-4E26-B02E-E81FBB4D3C2A}" type="pres">
      <dgm:prSet presAssocID="{86422EBF-BAD0-4535-9198-08FE3953673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AD6159-8EED-4190-9AA3-FEAA55B41D58}" type="pres">
      <dgm:prSet presAssocID="{325E1ACA-3D19-4431-BAEE-DA1AF5A1146B}" presName="circ5" presStyleLbl="vennNode1" presStyleIdx="4" presStyleCnt="7"/>
      <dgm:spPr/>
    </dgm:pt>
    <dgm:pt modelId="{D841A9B6-063B-4992-BFAF-C4C986B46509}" type="pres">
      <dgm:prSet presAssocID="{325E1ACA-3D19-4431-BAEE-DA1AF5A1146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B06E61-04D0-476A-B85E-8DC4DD89BFEE}" type="pres">
      <dgm:prSet presAssocID="{154D655D-37ED-4515-974F-A056C59FB7A3}" presName="circ6" presStyleLbl="vennNode1" presStyleIdx="5" presStyleCnt="7"/>
      <dgm:spPr/>
    </dgm:pt>
    <dgm:pt modelId="{84240582-57B8-4B9A-8EAA-DD358F798C30}" type="pres">
      <dgm:prSet presAssocID="{154D655D-37ED-4515-974F-A056C59FB7A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1F3319-27C0-419A-B448-C143E4725377}" type="pres">
      <dgm:prSet presAssocID="{929FF6B0-2220-461B-9E2F-F2D650C880E9}" presName="circ7" presStyleLbl="vennNode1" presStyleIdx="6" presStyleCnt="7"/>
      <dgm:spPr/>
    </dgm:pt>
    <dgm:pt modelId="{A4B84073-5A9F-421D-9429-AEAE696895AF}" type="pres">
      <dgm:prSet presAssocID="{929FF6B0-2220-461B-9E2F-F2D650C880E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A9D6203-77EC-4496-BB07-C72B3F563C20}" type="presOf" srcId="{325E1ACA-3D19-4431-BAEE-DA1AF5A1146B}" destId="{D841A9B6-063B-4992-BFAF-C4C986B46509}" srcOrd="0" destOrd="0" presId="urn:microsoft.com/office/officeart/2005/8/layout/venn1"/>
    <dgm:cxn modelId="{36804E0A-65D3-4C54-BC2D-EE05699D0C2D}" type="presOf" srcId="{6353E3FF-D8E3-4CF2-8DA0-BEA4BDC80423}" destId="{0F6ED922-3B47-4FF2-955B-A72305A63A23}" srcOrd="0" destOrd="0" presId="urn:microsoft.com/office/officeart/2005/8/layout/venn1"/>
    <dgm:cxn modelId="{1A36600D-1E24-49F8-B9C8-7DD7295B275B}" srcId="{967350CB-E86C-4EC1-9C7F-65B6BDC74ADD}" destId="{154D655D-37ED-4515-974F-A056C59FB7A3}" srcOrd="5" destOrd="0" parTransId="{609CDCEF-D9EA-42A5-8ECD-B9D445FA1499}" sibTransId="{DA440EF9-A992-4105-8704-67C1CAF5B8D7}"/>
    <dgm:cxn modelId="{4C27FD12-7B7C-436C-89C3-48EB34C47C44}" srcId="{967350CB-E86C-4EC1-9C7F-65B6BDC74ADD}" destId="{79CFCD93-3893-49A1-A45F-BBEF510A8FA3}" srcOrd="1" destOrd="0" parTransId="{CD09D2BC-5C08-47AD-B86C-7CCF47760E72}" sibTransId="{4C787686-F779-4EEE-A4A5-6B4ED422AD80}"/>
    <dgm:cxn modelId="{0394BB1F-6396-4784-BF5F-90B452925336}" srcId="{967350CB-E86C-4EC1-9C7F-65B6BDC74ADD}" destId="{F44E2864-359E-454D-86A8-987827924080}" srcOrd="2" destOrd="0" parTransId="{9279B104-392D-413A-AA40-82C4433424D7}" sibTransId="{EFAA4886-F6CE-4149-9C23-839803CE5A7A}"/>
    <dgm:cxn modelId="{82D8EE1F-A6CC-4BAC-910E-2C6F0CF9C96D}" type="presOf" srcId="{86422EBF-BAD0-4535-9198-08FE3953673B}" destId="{263FE971-F99A-4E26-B02E-E81FBB4D3C2A}" srcOrd="0" destOrd="0" presId="urn:microsoft.com/office/officeart/2005/8/layout/venn1"/>
    <dgm:cxn modelId="{CCE3A261-D9F0-45BB-A355-7290DD97A104}" srcId="{967350CB-E86C-4EC1-9C7F-65B6BDC74ADD}" destId="{325E1ACA-3D19-4431-BAEE-DA1AF5A1146B}" srcOrd="4" destOrd="0" parTransId="{04F47554-3A04-4254-89BA-7E61D0EA1BCF}" sibTransId="{D27D401C-12AB-48DF-8DAA-DC59320D849C}"/>
    <dgm:cxn modelId="{4A7BC173-E6AD-45B1-9098-AF4A540D51EC}" srcId="{967350CB-E86C-4EC1-9C7F-65B6BDC74ADD}" destId="{6353E3FF-D8E3-4CF2-8DA0-BEA4BDC80423}" srcOrd="0" destOrd="0" parTransId="{532E95C8-285B-4746-A819-4885681365FB}" sibTransId="{2FEA2437-2058-4CC2-855B-B61EAAF18442}"/>
    <dgm:cxn modelId="{02256380-BA5A-4A61-9325-CD6732458919}" type="presOf" srcId="{154D655D-37ED-4515-974F-A056C59FB7A3}" destId="{84240582-57B8-4B9A-8EAA-DD358F798C30}" srcOrd="0" destOrd="0" presId="urn:microsoft.com/office/officeart/2005/8/layout/venn1"/>
    <dgm:cxn modelId="{E603B590-5EE3-4C94-818B-1259FE9A42D7}" type="presOf" srcId="{F44E2864-359E-454D-86A8-987827924080}" destId="{72EABB51-1571-468A-9CFE-2F77E12E0E52}" srcOrd="0" destOrd="0" presId="urn:microsoft.com/office/officeart/2005/8/layout/venn1"/>
    <dgm:cxn modelId="{FAFBE2A7-5CD9-4AE9-A05D-A1D161D0F2F5}" type="presOf" srcId="{967350CB-E86C-4EC1-9C7F-65B6BDC74ADD}" destId="{6B318129-8EA2-4590-9CFC-6AC391F4CE0F}" srcOrd="0" destOrd="0" presId="urn:microsoft.com/office/officeart/2005/8/layout/venn1"/>
    <dgm:cxn modelId="{12F866CB-7DDD-4E4E-822F-FB364D5E21C5}" srcId="{967350CB-E86C-4EC1-9C7F-65B6BDC74ADD}" destId="{929FF6B0-2220-461B-9E2F-F2D650C880E9}" srcOrd="6" destOrd="0" parTransId="{E4B5B513-4A06-407C-9E52-BE9CA4373D93}" sibTransId="{5193FFC5-2AD0-432F-A86F-E6049BCC117A}"/>
    <dgm:cxn modelId="{4D4E88CE-954D-4837-9720-1A14F53A5DD0}" type="presOf" srcId="{79CFCD93-3893-49A1-A45F-BBEF510A8FA3}" destId="{C26FED6D-3845-499E-B29C-71C88EEFAD9F}" srcOrd="0" destOrd="0" presId="urn:microsoft.com/office/officeart/2005/8/layout/venn1"/>
    <dgm:cxn modelId="{9EDB7DD5-2FE2-46FA-9B43-6EE770762C87}" type="presOf" srcId="{929FF6B0-2220-461B-9E2F-F2D650C880E9}" destId="{A4B84073-5A9F-421D-9429-AEAE696895AF}" srcOrd="0" destOrd="0" presId="urn:microsoft.com/office/officeart/2005/8/layout/venn1"/>
    <dgm:cxn modelId="{C069B9EE-B9DF-4A84-B7F2-9B09FCD6089F}" srcId="{967350CB-E86C-4EC1-9C7F-65B6BDC74ADD}" destId="{86422EBF-BAD0-4535-9198-08FE3953673B}" srcOrd="3" destOrd="0" parTransId="{B7C33AB4-840F-4B89-8CA3-F32BC54B4632}" sibTransId="{5C86C821-FD78-45B5-A6FA-5C271722B2B1}"/>
    <dgm:cxn modelId="{B36B0F23-2B77-4A2B-8F4A-AFB5592101EE}" type="presParOf" srcId="{6B318129-8EA2-4590-9CFC-6AC391F4CE0F}" destId="{9AD2A22E-3612-48CD-9055-F081A7D314E4}" srcOrd="0" destOrd="0" presId="urn:microsoft.com/office/officeart/2005/8/layout/venn1"/>
    <dgm:cxn modelId="{0064585C-06F4-4EB2-95E2-5197981079D0}" type="presParOf" srcId="{6B318129-8EA2-4590-9CFC-6AC391F4CE0F}" destId="{0F6ED922-3B47-4FF2-955B-A72305A63A23}" srcOrd="1" destOrd="0" presId="urn:microsoft.com/office/officeart/2005/8/layout/venn1"/>
    <dgm:cxn modelId="{1E767C41-E007-4C33-8F29-F3DA76B18F15}" type="presParOf" srcId="{6B318129-8EA2-4590-9CFC-6AC391F4CE0F}" destId="{FFE245CB-C0AA-4F96-9D02-9CD96BF358D4}" srcOrd="2" destOrd="0" presId="urn:microsoft.com/office/officeart/2005/8/layout/venn1"/>
    <dgm:cxn modelId="{08E2C317-B238-4BB0-AF15-4B1D6133815D}" type="presParOf" srcId="{6B318129-8EA2-4590-9CFC-6AC391F4CE0F}" destId="{C26FED6D-3845-499E-B29C-71C88EEFAD9F}" srcOrd="3" destOrd="0" presId="urn:microsoft.com/office/officeart/2005/8/layout/venn1"/>
    <dgm:cxn modelId="{9956FD44-820F-4615-8C93-D936E165D57F}" type="presParOf" srcId="{6B318129-8EA2-4590-9CFC-6AC391F4CE0F}" destId="{2D4F29BD-B773-454D-B194-9E59BA893CD1}" srcOrd="4" destOrd="0" presId="urn:microsoft.com/office/officeart/2005/8/layout/venn1"/>
    <dgm:cxn modelId="{3ECED570-1A65-487D-9D3E-836282039C83}" type="presParOf" srcId="{6B318129-8EA2-4590-9CFC-6AC391F4CE0F}" destId="{72EABB51-1571-468A-9CFE-2F77E12E0E52}" srcOrd="5" destOrd="0" presId="urn:microsoft.com/office/officeart/2005/8/layout/venn1"/>
    <dgm:cxn modelId="{649012EE-6931-4AD9-BEB8-495D2CA8E421}" type="presParOf" srcId="{6B318129-8EA2-4590-9CFC-6AC391F4CE0F}" destId="{AE78D9B7-361B-44EA-986C-DDD5224AE19D}" srcOrd="6" destOrd="0" presId="urn:microsoft.com/office/officeart/2005/8/layout/venn1"/>
    <dgm:cxn modelId="{66F5DAD1-0CCC-425B-B9EB-6B70D3AD7EC9}" type="presParOf" srcId="{6B318129-8EA2-4590-9CFC-6AC391F4CE0F}" destId="{263FE971-F99A-4E26-B02E-E81FBB4D3C2A}" srcOrd="7" destOrd="0" presId="urn:microsoft.com/office/officeart/2005/8/layout/venn1"/>
    <dgm:cxn modelId="{F77887B7-B047-46FC-B7F0-83BB0571172E}" type="presParOf" srcId="{6B318129-8EA2-4590-9CFC-6AC391F4CE0F}" destId="{4CAD6159-8EED-4190-9AA3-FEAA55B41D58}" srcOrd="8" destOrd="0" presId="urn:microsoft.com/office/officeart/2005/8/layout/venn1"/>
    <dgm:cxn modelId="{A35BC6BD-3E44-4D6F-B79A-4961C98B884E}" type="presParOf" srcId="{6B318129-8EA2-4590-9CFC-6AC391F4CE0F}" destId="{D841A9B6-063B-4992-BFAF-C4C986B46509}" srcOrd="9" destOrd="0" presId="urn:microsoft.com/office/officeart/2005/8/layout/venn1"/>
    <dgm:cxn modelId="{14E39129-A906-420E-8D82-235A6B55646B}" type="presParOf" srcId="{6B318129-8EA2-4590-9CFC-6AC391F4CE0F}" destId="{2EB06E61-04D0-476A-B85E-8DC4DD89BFEE}" srcOrd="10" destOrd="0" presId="urn:microsoft.com/office/officeart/2005/8/layout/venn1"/>
    <dgm:cxn modelId="{E5337BB5-BA6F-492B-8F3F-01FD7F4CFAD6}" type="presParOf" srcId="{6B318129-8EA2-4590-9CFC-6AC391F4CE0F}" destId="{84240582-57B8-4B9A-8EAA-DD358F798C30}" srcOrd="11" destOrd="0" presId="urn:microsoft.com/office/officeart/2005/8/layout/venn1"/>
    <dgm:cxn modelId="{D4904029-987D-4F99-8C46-8EA7AB0B69B0}" type="presParOf" srcId="{6B318129-8EA2-4590-9CFC-6AC391F4CE0F}" destId="{CB1F3319-27C0-419A-B448-C143E4725377}" srcOrd="12" destOrd="0" presId="urn:microsoft.com/office/officeart/2005/8/layout/venn1"/>
    <dgm:cxn modelId="{CB1A3357-3D7F-4F22-951B-3632FD090F27}" type="presParOf" srcId="{6B318129-8EA2-4590-9CFC-6AC391F4CE0F}" destId="{A4B84073-5A9F-421D-9429-AEAE696895A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2A22E-3612-48CD-9055-F081A7D314E4}">
      <dsp:nvSpPr>
        <dsp:cNvPr id="0" name=""/>
        <dsp:cNvSpPr/>
      </dsp:nvSpPr>
      <dsp:spPr>
        <a:xfrm>
          <a:off x="3466573" y="1385751"/>
          <a:ext cx="1775242" cy="17754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6ED922-3B47-4FF2-955B-A72305A63A23}">
      <dsp:nvSpPr>
        <dsp:cNvPr id="0" name=""/>
        <dsp:cNvSpPr/>
      </dsp:nvSpPr>
      <dsp:spPr>
        <a:xfrm>
          <a:off x="3337128" y="0"/>
          <a:ext cx="2034131" cy="10885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7128" y="0"/>
        <a:ext cx="2034131" cy="1088571"/>
      </dsp:txXfrm>
    </dsp:sp>
    <dsp:sp modelId="{FFE245CB-C0AA-4F96-9D02-9CD96BF358D4}">
      <dsp:nvSpPr>
        <dsp:cNvPr id="0" name=""/>
        <dsp:cNvSpPr/>
      </dsp:nvSpPr>
      <dsp:spPr>
        <a:xfrm>
          <a:off x="3987311" y="1636122"/>
          <a:ext cx="1775242" cy="1775459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6FED6D-3845-499E-B29C-71C88EEFAD9F}">
      <dsp:nvSpPr>
        <dsp:cNvPr id="0" name=""/>
        <dsp:cNvSpPr/>
      </dsp:nvSpPr>
      <dsp:spPr>
        <a:xfrm>
          <a:off x="5981499" y="1034142"/>
          <a:ext cx="1923179" cy="11974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1499" y="1034142"/>
        <a:ext cx="1923179" cy="1197428"/>
      </dsp:txXfrm>
    </dsp:sp>
    <dsp:sp modelId="{2D4F29BD-B773-454D-B194-9E59BA893CD1}">
      <dsp:nvSpPr>
        <dsp:cNvPr id="0" name=""/>
        <dsp:cNvSpPr/>
      </dsp:nvSpPr>
      <dsp:spPr>
        <a:xfrm>
          <a:off x="4115276" y="2199458"/>
          <a:ext cx="1775242" cy="1775459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EABB51-1571-468A-9CFE-2F77E12E0E52}">
      <dsp:nvSpPr>
        <dsp:cNvPr id="0" name=""/>
        <dsp:cNvSpPr/>
      </dsp:nvSpPr>
      <dsp:spPr>
        <a:xfrm>
          <a:off x="6166420" y="2558142"/>
          <a:ext cx="1886194" cy="1279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6420" y="2558142"/>
        <a:ext cx="1886194" cy="1279071"/>
      </dsp:txXfrm>
    </dsp:sp>
    <dsp:sp modelId="{AE78D9B7-361B-44EA-986C-DDD5224AE19D}">
      <dsp:nvSpPr>
        <dsp:cNvPr id="0" name=""/>
        <dsp:cNvSpPr/>
      </dsp:nvSpPr>
      <dsp:spPr>
        <a:xfrm>
          <a:off x="3755050" y="2651215"/>
          <a:ext cx="1775242" cy="177545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3FE971-F99A-4E26-B02E-E81FBB4D3C2A}">
      <dsp:nvSpPr>
        <dsp:cNvPr id="0" name=""/>
        <dsp:cNvSpPr/>
      </dsp:nvSpPr>
      <dsp:spPr>
        <a:xfrm>
          <a:off x="5352768" y="4272642"/>
          <a:ext cx="2034131" cy="1170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r>
            <a:rPr lang="cs-CZ" sz="25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2768" y="4272642"/>
        <a:ext cx="2034131" cy="1170214"/>
      </dsp:txXfrm>
    </dsp:sp>
    <dsp:sp modelId="{4CAD6159-8EED-4190-9AA3-FEAA55B41D58}">
      <dsp:nvSpPr>
        <dsp:cNvPr id="0" name=""/>
        <dsp:cNvSpPr/>
      </dsp:nvSpPr>
      <dsp:spPr>
        <a:xfrm>
          <a:off x="3178096" y="2651215"/>
          <a:ext cx="1775242" cy="1775459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41A9B6-063B-4992-BFAF-C4C986B46509}">
      <dsp:nvSpPr>
        <dsp:cNvPr id="0" name=""/>
        <dsp:cNvSpPr/>
      </dsp:nvSpPr>
      <dsp:spPr>
        <a:xfrm>
          <a:off x="1321489" y="4272642"/>
          <a:ext cx="2034131" cy="1170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Personal</a:t>
          </a:r>
          <a:r>
            <a:rPr lang="cs-CZ" sz="25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1489" y="4272642"/>
        <a:ext cx="2034131" cy="1170214"/>
      </dsp:txXfrm>
    </dsp:sp>
    <dsp:sp modelId="{2EB06E61-04D0-476A-B85E-8DC4DD89BFEE}">
      <dsp:nvSpPr>
        <dsp:cNvPr id="0" name=""/>
        <dsp:cNvSpPr/>
      </dsp:nvSpPr>
      <dsp:spPr>
        <a:xfrm>
          <a:off x="2817870" y="2199458"/>
          <a:ext cx="1775242" cy="1775459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240582-57B8-4B9A-8EAA-DD358F798C30}">
      <dsp:nvSpPr>
        <dsp:cNvPr id="0" name=""/>
        <dsp:cNvSpPr/>
      </dsp:nvSpPr>
      <dsp:spPr>
        <a:xfrm>
          <a:off x="655773" y="2558142"/>
          <a:ext cx="1886194" cy="12790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Community</a:t>
          </a:r>
          <a:r>
            <a:rPr lang="cs-CZ" sz="25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773" y="2558142"/>
        <a:ext cx="1886194" cy="1279071"/>
      </dsp:txXfrm>
    </dsp:sp>
    <dsp:sp modelId="{CB1F3319-27C0-419A-B448-C143E4725377}">
      <dsp:nvSpPr>
        <dsp:cNvPr id="0" name=""/>
        <dsp:cNvSpPr/>
      </dsp:nvSpPr>
      <dsp:spPr>
        <a:xfrm>
          <a:off x="2945835" y="1636122"/>
          <a:ext cx="1775242" cy="177545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B84073-5A9F-421D-9429-AEAE696895AF}">
      <dsp:nvSpPr>
        <dsp:cNvPr id="0" name=""/>
        <dsp:cNvSpPr/>
      </dsp:nvSpPr>
      <dsp:spPr>
        <a:xfrm>
          <a:off x="803710" y="1034142"/>
          <a:ext cx="1923179" cy="11974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0" i="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Political</a:t>
          </a:r>
          <a:r>
            <a:rPr lang="cs-CZ" sz="2500" b="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cs-CZ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710" y="1034142"/>
        <a:ext cx="1923179" cy="119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842D-5413-42BA-A77E-9C2630E2A0A0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34157-BBA0-4055-82FB-0496348868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B3D1B-5358-40D3-A5E2-655C3F00CA62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7155-DCC8-4C89-A2AE-E152196A30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69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6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9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93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054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84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1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68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50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43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8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93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economic security (e.g., freedom from poverty); 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food security (e.g., access to food);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health security (e.g., access to health care and protection from diseases);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environmental security (e.g., protection from such dangers as environmental pollution and depletion)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personal security (e.g., physical safety from such things as torture, war, criminal attacks, domestic violence, drug use, suicide, and even </a:t>
            </a:r>
            <a:r>
              <a:rPr lang="en-US" dirty="0" err="1"/>
              <a:t>trafªc</a:t>
            </a:r>
            <a:r>
              <a:rPr lang="en-US" dirty="0"/>
              <a:t> accidents);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community security (e.g., survival of traditional cultures and ethnic groups as well as the physical security of these groups);</a:t>
            </a:r>
            <a:endParaRPr lang="cs-CZ" dirty="0"/>
          </a:p>
          <a:p>
            <a:pPr marL="228600" indent="-228600">
              <a:buAutoNum type="arabicParenBoth"/>
            </a:pPr>
            <a:r>
              <a:rPr lang="en-US" dirty="0"/>
              <a:t>political security (e.g., enjoyment of civil and political rights, and freedom from political oppression).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7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3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latin typeface="TimesLTMM_1_1"/>
              </a:rPr>
              <a:t>T</a:t>
            </a:r>
            <a:r>
              <a:rPr lang="cs-CZ" sz="1800" b="0" i="0" u="none" strike="noStrike" baseline="0" dirty="0">
                <a:latin typeface="TimesLTMM_1_1000"/>
              </a:rPr>
              <a:t>he </a:t>
            </a:r>
            <a:r>
              <a:rPr lang="cs-CZ" sz="1800" b="0" i="0" u="none" strike="noStrike" baseline="0" dirty="0" err="1">
                <a:latin typeface="TimesLTMM_1_1"/>
              </a:rPr>
              <a:t>R</a:t>
            </a:r>
            <a:r>
              <a:rPr lang="cs-CZ" sz="1800" b="0" i="0" u="none" strike="noStrike" baseline="0" dirty="0" err="1">
                <a:latin typeface="TimesLTMM_1_1000"/>
              </a:rPr>
              <a:t>e</a:t>
            </a:r>
            <a:r>
              <a:rPr lang="cs-CZ" sz="1800" b="0" i="0" u="none" strike="noStrike" baseline="0" dirty="0" err="1">
                <a:latin typeface="TimesLTMM_1_1"/>
              </a:rPr>
              <a:t>s</a:t>
            </a:r>
            <a:r>
              <a:rPr lang="cs-CZ" sz="1800" b="0" i="0" u="none" strike="noStrike" baseline="0" dirty="0" err="1">
                <a:latin typeface="TimesLTMM_1_1000"/>
              </a:rPr>
              <a:t>pon</a:t>
            </a:r>
            <a:r>
              <a:rPr lang="cs-CZ" sz="1800" b="0" i="0" u="none" strike="noStrike" baseline="0" dirty="0" err="1">
                <a:latin typeface="TimesLTMM_1_1"/>
              </a:rPr>
              <a:t>s</a:t>
            </a:r>
            <a:r>
              <a:rPr lang="cs-CZ" sz="1800" b="0" i="0" u="none" strike="noStrike" baseline="0" dirty="0" err="1">
                <a:latin typeface="TimesLTMM_1_1000"/>
              </a:rPr>
              <a:t>ibili</a:t>
            </a:r>
            <a:r>
              <a:rPr lang="cs-CZ" sz="1800" b="0" i="0" u="none" strike="noStrike" baseline="0" dirty="0" err="1">
                <a:latin typeface="TimesLTMM_1_667"/>
              </a:rPr>
              <a:t>t</a:t>
            </a:r>
            <a:r>
              <a:rPr lang="cs-CZ" sz="1800" b="0" i="0" u="none" strike="noStrike" baseline="0" dirty="0" err="1">
                <a:latin typeface="TimesLTMM_1_1"/>
              </a:rPr>
              <a:t>y</a:t>
            </a:r>
            <a:r>
              <a:rPr lang="cs-CZ" sz="1800" b="0" i="0" u="none" strike="noStrike" baseline="0" dirty="0">
                <a:latin typeface="TimesLTMM_1_1"/>
              </a:rPr>
              <a:t> </a:t>
            </a:r>
            <a:r>
              <a:rPr lang="cs-CZ" sz="1800" b="0" i="0" u="none" strike="noStrike" baseline="0" dirty="0">
                <a:latin typeface="TimesLTMM_1_667"/>
              </a:rPr>
              <a:t>t</a:t>
            </a:r>
            <a:r>
              <a:rPr lang="cs-CZ" sz="1800" b="0" i="0" u="none" strike="noStrike" baseline="0" dirty="0">
                <a:latin typeface="TimesLTMM_1_1000"/>
              </a:rPr>
              <a:t>o </a:t>
            </a:r>
            <a:r>
              <a:rPr lang="cs-CZ" sz="1800" b="0" i="0" u="none" strike="noStrike" baseline="0" dirty="0" err="1">
                <a:latin typeface="TimesLTMM_1_334"/>
              </a:rPr>
              <a:t>P</a:t>
            </a:r>
            <a:r>
              <a:rPr lang="cs-CZ" sz="1800" b="0" i="0" u="none" strike="noStrike" baseline="0" dirty="0" err="1">
                <a:latin typeface="TimesLTMM_1_201"/>
              </a:rPr>
              <a:t>r</a:t>
            </a:r>
            <a:r>
              <a:rPr lang="cs-CZ" sz="1800" b="0" i="0" u="none" strike="noStrike" baseline="0" dirty="0" err="1">
                <a:latin typeface="TimesLTMM_1_1000"/>
              </a:rPr>
              <a:t>o</a:t>
            </a:r>
            <a:r>
              <a:rPr lang="cs-CZ" sz="1800" b="0" i="0" u="none" strike="noStrike" baseline="0" dirty="0" err="1">
                <a:latin typeface="TimesLTMM_1_667"/>
              </a:rPr>
              <a:t>t</a:t>
            </a:r>
            <a:r>
              <a:rPr lang="cs-CZ" sz="1800" b="0" i="0" u="none" strike="noStrike" baseline="0" dirty="0" err="1">
                <a:latin typeface="TimesLTMM_1_1000"/>
              </a:rPr>
              <a:t>e</a:t>
            </a:r>
            <a:r>
              <a:rPr lang="cs-CZ" sz="1800" b="0" i="0" u="none" strike="noStrike" baseline="0" dirty="0" err="1">
                <a:latin typeface="TimesLTMM_1_1"/>
              </a:rPr>
              <a:t>c</a:t>
            </a:r>
            <a:r>
              <a:rPr lang="cs-CZ" sz="1800" b="0" i="0" u="none" strike="noStrike" baseline="0" dirty="0" err="1">
                <a:latin typeface="TimesLTMM_1_667"/>
              </a:rPr>
              <a:t>t</a:t>
            </a:r>
            <a:r>
              <a:rPr lang="cs-CZ" sz="1800" b="0" i="0" u="none" strike="noStrike" baseline="0" dirty="0">
                <a:latin typeface="TimesLTMM_1_667"/>
              </a:rPr>
              <a:t> </a:t>
            </a:r>
            <a:r>
              <a:rPr lang="en-US" sz="1800" b="0" i="0" u="none" strike="noStrike" baseline="0" dirty="0">
                <a:latin typeface="TimesLTMM_1_1"/>
              </a:rPr>
              <a:t>R</a:t>
            </a:r>
            <a:r>
              <a:rPr lang="en-US" sz="1800" b="0" i="0" u="none" strike="noStrike" baseline="0" dirty="0">
                <a:latin typeface="TimesLTMM_1_1000"/>
              </a:rPr>
              <a:t>epo</a:t>
            </a:r>
            <a:r>
              <a:rPr lang="en-US" sz="1800" b="0" i="0" u="none" strike="noStrike" baseline="0" dirty="0">
                <a:latin typeface="TimesLTMM_1_201"/>
              </a:rPr>
              <a:t>r</a:t>
            </a:r>
            <a:r>
              <a:rPr lang="en-US" sz="1800" b="0" i="0" u="none" strike="noStrike" baseline="0" dirty="0">
                <a:latin typeface="TimesLTMM_1_667"/>
              </a:rPr>
              <a:t>t </a:t>
            </a:r>
            <a:r>
              <a:rPr lang="en-US" sz="1800" b="0" i="0" u="none" strike="noStrike" baseline="0" dirty="0">
                <a:latin typeface="TimesLTMM_1_1000"/>
              </a:rPr>
              <a:t>o</a:t>
            </a:r>
            <a:r>
              <a:rPr lang="en-US" sz="1800" b="0" i="0" u="none" strike="noStrike" baseline="0" dirty="0">
                <a:latin typeface="TimesLTMM_1_1"/>
              </a:rPr>
              <a:t>f </a:t>
            </a:r>
            <a:r>
              <a:rPr lang="en-US" sz="1800" b="0" i="0" u="none" strike="noStrike" baseline="0" dirty="0">
                <a:latin typeface="TimesLTMM_1_667"/>
              </a:rPr>
              <a:t>t</a:t>
            </a:r>
            <a:r>
              <a:rPr lang="en-US" sz="1800" b="0" i="0" u="none" strike="noStrike" baseline="0" dirty="0">
                <a:latin typeface="TimesLTMM_1_1000"/>
              </a:rPr>
              <a:t>he </a:t>
            </a:r>
            <a:r>
              <a:rPr lang="en-US" sz="1800" b="0" i="0" u="none" strike="noStrike" baseline="0" dirty="0">
                <a:latin typeface="TimesLTMM_1_1"/>
              </a:rPr>
              <a:t>I</a:t>
            </a:r>
            <a:r>
              <a:rPr lang="en-US" sz="1800" b="0" i="0" u="none" strike="noStrike" baseline="0" dirty="0">
                <a:latin typeface="TimesLTMM_1_1000"/>
              </a:rPr>
              <a:t>n</a:t>
            </a:r>
            <a:r>
              <a:rPr lang="en-US" sz="1800" b="0" i="0" u="none" strike="noStrike" baseline="0" dirty="0">
                <a:latin typeface="TimesLTMM_1_667"/>
              </a:rPr>
              <a:t>t</a:t>
            </a:r>
            <a:r>
              <a:rPr lang="en-US" sz="1800" b="0" i="0" u="none" strike="noStrike" baseline="0" dirty="0">
                <a:latin typeface="TimesLTMM_1_1000"/>
              </a:rPr>
              <a:t>e</a:t>
            </a:r>
            <a:r>
              <a:rPr lang="en-US" sz="1800" b="0" i="0" u="none" strike="noStrike" baseline="0" dirty="0">
                <a:latin typeface="TimesLTMM_1_201"/>
              </a:rPr>
              <a:t>r</a:t>
            </a:r>
            <a:r>
              <a:rPr lang="en-US" sz="1800" b="0" i="0" u="none" strike="noStrike" baseline="0" dirty="0">
                <a:latin typeface="TimesLTMM_1_1000"/>
              </a:rPr>
              <a:t>n</a:t>
            </a:r>
            <a:r>
              <a:rPr lang="en-US" sz="1800" b="0" i="0" u="none" strike="noStrike" baseline="0" dirty="0">
                <a:latin typeface="TimesLTMM_1_667"/>
              </a:rPr>
              <a:t>at</a:t>
            </a:r>
            <a:r>
              <a:rPr lang="en-US" sz="1800" b="0" i="0" u="none" strike="noStrike" baseline="0" dirty="0">
                <a:latin typeface="TimesLTMM_1_1000"/>
              </a:rPr>
              <a:t>ion</a:t>
            </a:r>
            <a:r>
              <a:rPr lang="en-US" sz="1800" b="0" i="0" u="none" strike="noStrike" baseline="0" dirty="0">
                <a:latin typeface="TimesLTMM_1_667"/>
              </a:rPr>
              <a:t>a</a:t>
            </a:r>
            <a:r>
              <a:rPr lang="en-US" sz="1800" b="0" i="0" u="none" strike="noStrike" baseline="0" dirty="0">
                <a:latin typeface="TimesLTMM_1_1000"/>
              </a:rPr>
              <a:t>l </a:t>
            </a:r>
            <a:r>
              <a:rPr lang="en-US" sz="1800" b="0" i="0" u="none" strike="noStrike" baseline="0" dirty="0">
                <a:latin typeface="TimesLTMM_1_334"/>
              </a:rPr>
              <a:t>C</a:t>
            </a:r>
            <a:r>
              <a:rPr lang="en-US" sz="1800" b="0" i="0" u="none" strike="noStrike" baseline="0" dirty="0">
                <a:latin typeface="TimesLTMM_1_1000"/>
              </a:rPr>
              <a:t>ommi</a:t>
            </a:r>
            <a:r>
              <a:rPr lang="en-US" sz="1800" b="0" i="0" u="none" strike="noStrike" baseline="0" dirty="0">
                <a:latin typeface="TimesLTMM_1_1"/>
              </a:rPr>
              <a:t>ss</a:t>
            </a:r>
            <a:r>
              <a:rPr lang="en-US" sz="1800" b="0" i="0" u="none" strike="noStrike" baseline="0" dirty="0">
                <a:latin typeface="TimesLTMM_1_1000"/>
              </a:rPr>
              <a:t>ion on </a:t>
            </a:r>
            <a:r>
              <a:rPr lang="en-US" sz="1800" b="0" i="0" u="none" strike="noStrike" baseline="0" dirty="0">
                <a:latin typeface="TimesLTMM_1_1"/>
              </a:rPr>
              <a:t>I</a:t>
            </a:r>
            <a:r>
              <a:rPr lang="en-US" sz="1800" b="0" i="0" u="none" strike="noStrike" baseline="0" dirty="0">
                <a:latin typeface="TimesLTMM_1_1000"/>
              </a:rPr>
              <a:t>n</a:t>
            </a:r>
            <a:r>
              <a:rPr lang="en-US" sz="1800" b="0" i="0" u="none" strike="noStrike" baseline="0" dirty="0">
                <a:latin typeface="TimesLTMM_1_667"/>
              </a:rPr>
              <a:t>t</a:t>
            </a:r>
            <a:r>
              <a:rPr lang="en-US" sz="1800" b="0" i="0" u="none" strike="noStrike" baseline="0" dirty="0">
                <a:latin typeface="TimesLTMM_1_1000"/>
              </a:rPr>
              <a:t>e</a:t>
            </a:r>
            <a:r>
              <a:rPr lang="en-US" sz="1800" b="0" i="0" u="none" strike="noStrike" baseline="0" dirty="0">
                <a:latin typeface="TimesLTMM_1_201"/>
              </a:rPr>
              <a:t>r</a:t>
            </a:r>
            <a:r>
              <a:rPr lang="en-US" sz="1800" b="0" i="0" u="none" strike="noStrike" baseline="0" dirty="0">
                <a:latin typeface="TimesLTMM_1_1"/>
              </a:rPr>
              <a:t>v</a:t>
            </a:r>
            <a:r>
              <a:rPr lang="en-US" sz="1800" b="0" i="0" u="none" strike="noStrike" baseline="0" dirty="0">
                <a:latin typeface="TimesLTMM_1_1000"/>
              </a:rPr>
              <a:t>en</a:t>
            </a:r>
            <a:r>
              <a:rPr lang="en-US" sz="1800" b="0" i="0" u="none" strike="noStrike" baseline="0" dirty="0">
                <a:latin typeface="TimesLTMM_1_667"/>
              </a:rPr>
              <a:t>t</a:t>
            </a:r>
            <a:r>
              <a:rPr lang="en-US" sz="1800" b="0" i="0" u="none" strike="noStrike" baseline="0" dirty="0">
                <a:latin typeface="TimesLTMM_1_1000"/>
              </a:rPr>
              <a:t>ion </a:t>
            </a:r>
            <a:r>
              <a:rPr lang="en-US" sz="1800" b="0" i="0" u="none" strike="noStrike" baseline="0" dirty="0">
                <a:latin typeface="TimesLTMM_1_667"/>
              </a:rPr>
              <a:t>a</a:t>
            </a:r>
            <a:r>
              <a:rPr lang="en-US" sz="1800" b="0" i="0" u="none" strike="noStrike" baseline="0" dirty="0">
                <a:latin typeface="TimesLTMM_1_1000"/>
              </a:rPr>
              <a:t>nd </a:t>
            </a:r>
            <a:r>
              <a:rPr lang="en-US" sz="1800" b="0" i="0" u="none" strike="noStrike" baseline="0" dirty="0">
                <a:latin typeface="TimesLTMM_1_1"/>
              </a:rPr>
              <a:t>S</a:t>
            </a:r>
            <a:r>
              <a:rPr lang="en-US" sz="1800" b="0" i="0" u="none" strike="noStrike" baseline="0" dirty="0">
                <a:latin typeface="TimesLTMM_1_667"/>
              </a:rPr>
              <a:t>tat</a:t>
            </a:r>
            <a:r>
              <a:rPr lang="en-US" sz="1800" b="0" i="0" u="none" strike="noStrike" baseline="0" dirty="0">
                <a:latin typeface="TimesLTMM_1_1000"/>
              </a:rPr>
              <a:t>e </a:t>
            </a:r>
            <a:r>
              <a:rPr lang="en-US" sz="1800" b="0" i="0" u="none" strike="noStrike" baseline="0" dirty="0">
                <a:latin typeface="TimesLTMM_1_1"/>
              </a:rPr>
              <a:t>S</a:t>
            </a:r>
            <a:r>
              <a:rPr lang="en-US" sz="1800" b="0" i="0" u="none" strike="noStrike" baseline="0" dirty="0">
                <a:latin typeface="TimesLTMM_1_1000"/>
              </a:rPr>
              <a:t>o</a:t>
            </a:r>
            <a:r>
              <a:rPr lang="en-US" sz="1800" b="0" i="0" u="none" strike="noStrike" baseline="0" dirty="0">
                <a:latin typeface="TimesLTMM_1_1"/>
              </a:rPr>
              <a:t>v</a:t>
            </a:r>
            <a:r>
              <a:rPr lang="en-US" sz="1800" b="0" i="0" u="none" strike="noStrike" baseline="0" dirty="0">
                <a:latin typeface="TimesLTMM_1_1000"/>
              </a:rPr>
              <a:t>e</a:t>
            </a:r>
            <a:r>
              <a:rPr lang="en-US" sz="1800" b="0" i="0" u="none" strike="noStrike" baseline="0" dirty="0">
                <a:latin typeface="TimesLTMM_1_201"/>
              </a:rPr>
              <a:t>r</a:t>
            </a:r>
            <a:r>
              <a:rPr lang="en-US" sz="1800" b="0" i="0" u="none" strike="noStrike" baseline="0" dirty="0">
                <a:latin typeface="TimesLTMM_1_1000"/>
              </a:rPr>
              <a:t>ei</a:t>
            </a:r>
            <a:r>
              <a:rPr lang="en-US" sz="1800" b="0" i="0" u="none" strike="noStrike" baseline="0" dirty="0">
                <a:latin typeface="TimesLTMM_1_1"/>
              </a:rPr>
              <a:t>g</a:t>
            </a:r>
            <a:r>
              <a:rPr lang="en-US" sz="1800" b="0" i="0" u="none" strike="noStrike" baseline="0" dirty="0">
                <a:latin typeface="TimesLTMM_1_1000"/>
              </a:rPr>
              <a:t>n</a:t>
            </a:r>
            <a:r>
              <a:rPr lang="en-US" sz="1800" b="0" i="0" u="none" strike="noStrike" baseline="0" dirty="0">
                <a:latin typeface="TimesLTMM_1_667"/>
              </a:rPr>
              <a:t>t</a:t>
            </a:r>
            <a:r>
              <a:rPr lang="en-US" sz="1800" b="0" i="0" u="none" strike="noStrike" baseline="0" dirty="0">
                <a:latin typeface="TimesLTMM_1_1"/>
              </a:rPr>
              <a:t>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wPi3jK-kR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36C22-B0A9-4E5A-BB4E-CF22E7542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126" y="1516286"/>
            <a:ext cx="7735748" cy="191271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for Whom? From State to International to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Security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endParaRPr lang="cs-CZ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2AE136-A5CA-469E-BAC1-85ACEF138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300" y="4246136"/>
            <a:ext cx="5618019" cy="1643486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(BSSb1105), 10/3/2022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Vendula Divišová, FSS MU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vendula.divisova@mail.muni.cz</a:t>
            </a:r>
            <a:endParaRPr lang="cs-CZ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3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5518E9B-6F45-4BA7-4A55-961E6CA3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99165"/>
              </p:ext>
            </p:extLst>
          </p:nvPr>
        </p:nvGraphicFramePr>
        <p:xfrm>
          <a:off x="1590476" y="999223"/>
          <a:ext cx="8708389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57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1999,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loose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grouping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led by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task of promoting the concept of human security as a feature of national and international policies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antipersonne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landmines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stopping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soldiers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humanitarian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ICC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misuse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arms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weapons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civilians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9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(R2P)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928886"/>
            <a:ext cx="10845999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ICISS report (2001)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R2P: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State sovereignty implies responsibility, and the primary responsibility for the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protection of its people lies with the state itself.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Where a population is suffering serious harm, as a result of internal war, insurgency,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repression or state failure, and the state in question is unwilling or unable to halt or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avert it, the principle of non-intervention yields to the international responsibility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protect.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genocide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crimes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crimes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humanity,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ethnic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cleansing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Military intervention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exceptional measure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serious and irreparable harm occurring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human beings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 imminently likely to occur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A. large scale loss of life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 of deliberate state action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neglect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inability to act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B. large scale ‘ethnic cleansing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00362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(R2P)</a:t>
            </a:r>
          </a:p>
        </p:txBody>
      </p:sp>
      <p:pic>
        <p:nvPicPr>
          <p:cNvPr id="6" name="Obrázek 5" descr="Obsah obrázku silnice, exteriér&#10;&#10;Popis byl vytvořen automaticky">
            <a:extLst>
              <a:ext uri="{FF2B5EF4-FFF2-40B4-BE49-F238E27FC236}">
                <a16:creationId xmlns:a16="http://schemas.microsoft.com/office/drawing/2014/main" id="{0F54A2BD-02F1-72CF-70CC-ABBBF2DC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381125"/>
            <a:ext cx="8332470" cy="468701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3B8A8E5-998C-5066-D741-6A924CD1F630}"/>
              </a:ext>
            </a:extLst>
          </p:cNvPr>
          <p:cNvSpPr txBox="1"/>
          <p:nvPr/>
        </p:nvSpPr>
        <p:spPr>
          <a:xfrm>
            <a:off x="218241" y="629631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https://www.youtube.com/watch?v=VwPi3jK-kRw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9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(R2P)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B90956-66E0-A2BB-A692-010066F0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57" y="1197864"/>
            <a:ext cx="7853363" cy="522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10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(NATO)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NATO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risks and threats to populations where NATO has operations, missions or activities, and how to mitigate and respond to them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Countering Trafficking in Human Beings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Children and Armed Conflict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Protection of Civilians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Preventing and Responding to Conflict-Related Sexual Violence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=&gt;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conception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4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7931349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Buzan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levels of security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(level 1)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(level 2)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system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(level 3)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strong interconnections, they cannot be addressed separately!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 for reintegration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systemic security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interconnecting all three levels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taking account of the vulnerabilities of other actors, threat from one‘s own state… 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solution to the power-security dilemma (excessive vulnerability x excessive provocation)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stability of the system - by distributing the control as wide as possible across the levels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A0D424-9EC4-EC21-8F38-D00DEF2F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611" y="823489"/>
            <a:ext cx="3377477" cy="537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34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874287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1: „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Reimagining U.S. Security Spending for the 21st Century &amp; Beyond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reconceptualisation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existential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do not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authoritarianism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militarism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investment in non-military tools needed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0325A64E-881D-916F-07B8-C664C009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56" y="2835907"/>
            <a:ext cx="2603424" cy="364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3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EC85120C-7D36-933C-301F-2165A92B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40" y="2945463"/>
            <a:ext cx="2500563" cy="354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E5D9D67-EC8D-238B-4046-EE75667A181D}"/>
              </a:ext>
            </a:extLst>
          </p:cNvPr>
          <p:cNvSpPr txBox="1">
            <a:spLocks/>
          </p:cNvSpPr>
          <p:nvPr/>
        </p:nvSpPr>
        <p:spPr>
          <a:xfrm>
            <a:off x="229671" y="1723146"/>
            <a:ext cx="88800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Ammerdown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Group.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Rethinking security: A discussion paper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growing insecurity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established approach - identify threats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and „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neutralise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hard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military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response has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ineffective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counterproductive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grounded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scarcity and climate change, inequality, militarism, violent conflict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adversaries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interconnections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defence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5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Deepening of security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levels of security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security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security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security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holistic view of security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Implications for security and defence policy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8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Deepening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Copenhaguen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chool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planet)</a:t>
            </a:r>
          </a:p>
          <a:p>
            <a:pPr marL="914400" lvl="1" indent="-4572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nations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Sub-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(e.g., bureaucracies,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lobbies).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mazon.com: Security: A New Framework for Analysis (9781555877842): Barry  Buzan, Ole Wver, Jaap De Wilde: Books">
            <a:extLst>
              <a:ext uri="{FF2B5EF4-FFF2-40B4-BE49-F238E27FC236}">
                <a16:creationId xmlns:a16="http://schemas.microsoft.com/office/drawing/2014/main" id="{C69E3362-D02C-944D-2E64-14F985C4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10" y="693692"/>
            <a:ext cx="3638713" cy="547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2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given 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monopoly on the use of force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only insofar as it is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‘national security’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those public policies through which the nation state ensures its survival as a separate and sovereign community → the safety and prosperity of its citizens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deter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defeat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pursued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vulnerability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implies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self-help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dilemma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militarised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security-obsessed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society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693" y="1551696"/>
            <a:ext cx="8250977" cy="4351338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 a nation is secure to the extent to which it is not in danger of having to sacrifice core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if it wishes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war, and is able, if challenged, to maintain them by victory in such a war.“ (Walter Lippman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1943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absence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in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absence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attacked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Arnold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Wolfers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1952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defeat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.“ (Ian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Bellamy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40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99204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agree to conduct their sovereign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affairs in accordance with specified normative standards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certainty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regimes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relations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notoriously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fickle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lead to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vulnerability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1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40B703D-26BB-70C5-BD73-C06283B16756}"/>
              </a:ext>
            </a:extLst>
          </p:cNvPr>
          <p:cNvSpPr txBox="1"/>
          <p:nvPr/>
        </p:nvSpPr>
        <p:spPr>
          <a:xfrm>
            <a:off x="1764890" y="2190925"/>
            <a:ext cx="86622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„Human security is not a concern with weapons. It is a concern with human dignity. In the last analysis, it is a child who did not die, a disease that did not spread, an ethnic tension that did not explode, a dissident who was not silenced, a human spirit that was not crushed“ (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1995: 116).</a:t>
            </a:r>
          </a:p>
        </p:txBody>
      </p:sp>
    </p:spTree>
    <p:extLst>
      <p:ext uri="{BB962C8B-B14F-4D97-AF65-F5344CB8AC3E}">
        <p14:creationId xmlns:p14="http://schemas.microsoft.com/office/powerpoint/2010/main" val="409213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118B9CE-633C-7615-591E-C6744DED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20" y="3580742"/>
            <a:ext cx="4029909" cy="30639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8594289" cy="45862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NS and IS both view states as protectors rather than oppressors of its own citizens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states might endanger their own citizens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moral primacy to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well-being of men, women and children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and above the rights and interests of states or of international society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to live in dignity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6F1CF488-B678-148A-5501-7BB4DEC79952}"/>
              </a:ext>
            </a:extLst>
          </p:cNvPr>
          <p:cNvSpPr/>
          <p:nvPr/>
        </p:nvSpPr>
        <p:spPr>
          <a:xfrm>
            <a:off x="1908810" y="2931795"/>
            <a:ext cx="308610" cy="58293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262863-793A-FBF4-5358-9EBA7B2AF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79" y="213320"/>
            <a:ext cx="2419350" cy="330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830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1367</Words>
  <Application>Microsoft Office PowerPoint</Application>
  <PresentationFormat>Širokoúhlá obrazovka</PresentationFormat>
  <Paragraphs>150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TimesLTMM_1_1</vt:lpstr>
      <vt:lpstr>TimesLTMM_1_1000</vt:lpstr>
      <vt:lpstr>TimesLTMM_1_201</vt:lpstr>
      <vt:lpstr>TimesLTMM_1_334</vt:lpstr>
      <vt:lpstr>TimesLTMM_1_667</vt:lpstr>
      <vt:lpstr>Wingdings</vt:lpstr>
      <vt:lpstr>Motiv Office</vt:lpstr>
      <vt:lpstr>Security for Whom? From State to International to Human Security Policies</vt:lpstr>
      <vt:lpstr>Learning goals</vt:lpstr>
      <vt:lpstr>Outline</vt:lpstr>
      <vt:lpstr>Deepening of security</vt:lpstr>
      <vt:lpstr>National security</vt:lpstr>
      <vt:lpstr>National security (definitions)</vt:lpstr>
      <vt:lpstr>International security</vt:lpstr>
      <vt:lpstr>Prezentace aplikace PowerPoint</vt:lpstr>
      <vt:lpstr>Change of paradigm? Human security</vt:lpstr>
      <vt:lpstr>Dimensions of human security</vt:lpstr>
      <vt:lpstr>Human Security Network</vt:lpstr>
      <vt:lpstr>Responsibility to protect (R2P)</vt:lpstr>
      <vt:lpstr>Responsibility to protect (R2P)</vt:lpstr>
      <vt:lpstr>Responsibility to protect (R2P)</vt:lpstr>
      <vt:lpstr>Human security in practice (NATO)</vt:lpstr>
      <vt:lpstr>A holistic view of security</vt:lpstr>
      <vt:lpstr>Rethinking security</vt:lpstr>
      <vt:lpstr>Rethinking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Odolnost ozbrojených složek vůči hybridnímu působení</dc:title>
  <dc:creator>Vendula Divisova</dc:creator>
  <cp:lastModifiedBy>Divišová Vendula</cp:lastModifiedBy>
  <cp:revision>245</cp:revision>
  <cp:lastPrinted>2021-12-09T10:48:50Z</cp:lastPrinted>
  <dcterms:created xsi:type="dcterms:W3CDTF">2021-12-07T07:19:47Z</dcterms:created>
  <dcterms:modified xsi:type="dcterms:W3CDTF">2022-10-02T18:44:56Z</dcterms:modified>
</cp:coreProperties>
</file>