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8" r:id="rId7"/>
    <p:sldId id="262" r:id="rId8"/>
    <p:sldId id="263" r:id="rId9"/>
    <p:sldId id="265" r:id="rId10"/>
    <p:sldId id="269" r:id="rId11"/>
    <p:sldId id="270" r:id="rId12"/>
    <p:sldId id="264" r:id="rId13"/>
    <p:sldId id="279" r:id="rId14"/>
    <p:sldId id="266" r:id="rId15"/>
    <p:sldId id="280" r:id="rId16"/>
    <p:sldId id="281" r:id="rId17"/>
    <p:sldId id="282" r:id="rId18"/>
    <p:sldId id="283" r:id="rId19"/>
    <p:sldId id="284" r:id="rId20"/>
    <p:sldId id="291" r:id="rId21"/>
    <p:sldId id="292" r:id="rId22"/>
    <p:sldId id="285" r:id="rId23"/>
    <p:sldId id="286" r:id="rId24"/>
    <p:sldId id="287" r:id="rId25"/>
    <p:sldId id="288" r:id="rId26"/>
    <p:sldId id="289" r:id="rId27"/>
    <p:sldId id="267" r:id="rId28"/>
    <p:sldId id="272" r:id="rId29"/>
    <p:sldId id="273" r:id="rId30"/>
    <p:sldId id="274" r:id="rId31"/>
    <p:sldId id="290" r:id="rId32"/>
    <p:sldId id="275" r:id="rId33"/>
    <p:sldId id="277" r:id="rId34"/>
    <p:sldId id="278" r:id="rId35"/>
    <p:sldId id="276" r:id="rId36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2209803" y="4464027"/>
            <a:ext cx="9144000" cy="1641494"/>
          </a:xfrm>
        </p:spPr>
        <p:txBody>
          <a:bodyPr wrap="none" anchor="t"/>
          <a:lstStyle>
            <a:lvl1pPr algn="r">
              <a:defRPr sz="9600" spc="-300">
                <a:effectLst>
                  <a:outerShdw blurRad="457200" dist="342900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2209803" y="3694377"/>
            <a:ext cx="9144000" cy="754023"/>
          </a:xfrm>
        </p:spPr>
        <p:txBody>
          <a:bodyPr anchor="b"/>
          <a:lstStyle>
            <a:lvl1pPr marL="0" indent="0" algn="r">
              <a:buNone/>
              <a:defRPr sz="32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0517F-A483-4BAA-8FE9-9CEA09EFEB0C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46530-C6F7-4860-8C8D-64871177E18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72858"/>
      </p:ext>
    </p:extLst>
  </p:cSld>
  <p:clrMapOvr>
    <a:masterClrMapping/>
  </p:clrMapOvr>
  <p:transition spd="slow"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367156"/>
            <a:ext cx="10515600" cy="81935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839784" y="987423"/>
            <a:ext cx="10515600" cy="3379732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839784" y="5186513"/>
            <a:ext cx="10514008" cy="68247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A22B6-94CA-42EC-A963-E87DC916DA2A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2DF8F-74F2-40A6-80A3-57B1DB77AFD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18901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3534348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839784" y="4489402"/>
            <a:ext cx="10514008" cy="1501828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AB8C5-ACA8-4267-8D21-924D2CA77584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97FC5-72BB-401F-9A16-B1B5F3F3C2B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11170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111250" y="787400"/>
            <a:ext cx="609600" cy="584200"/>
          </a:xfrm>
          <a:prstGeom prst="rect">
            <a:avLst/>
          </a:prstGeom>
          <a:noFill/>
          <a:ln cap="flat">
            <a:noFill/>
          </a:ln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cap="all">
                <a:solidFill>
                  <a:srgbClr val="FFFFFF"/>
                </a:solidFill>
                <a:latin typeface="Corbel"/>
              </a:rPr>
              <a:t>“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10437813" y="2743200"/>
            <a:ext cx="609600" cy="584200"/>
          </a:xfrm>
          <a:prstGeom prst="rect">
            <a:avLst/>
          </a:prstGeom>
          <a:noFill/>
          <a:ln cap="flat">
            <a:noFill/>
          </a:ln>
        </p:spPr>
        <p:txBody>
          <a:bodyPr anchor="ctr"/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cap="all">
                <a:solidFill>
                  <a:srgbClr val="FFFFFF"/>
                </a:solidFill>
                <a:latin typeface="Corbel"/>
              </a:rPr>
              <a:t>”</a:t>
            </a: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46215" y="365129"/>
            <a:ext cx="9302748" cy="2992904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720644" y="3365558"/>
            <a:ext cx="8752298" cy="54896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838203" y="4501728"/>
            <a:ext cx="10512427" cy="1489493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DEC6-709D-479D-8031-B17DE97F7DB8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8" name="Footer Placeholder 5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D4BC2-6E96-4D64-8155-0B054D60AAE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5228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2326965"/>
            <a:ext cx="10515600" cy="251183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839784" y="4850581"/>
            <a:ext cx="10514008" cy="11406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571EB-6908-4C33-97B0-17FB8AE8C987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15DA0-EA2D-4C16-86AB-53A5284C48B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37180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337282" y="1885950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356795" y="2571749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4587992" y="1885950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577440" y="2571749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829037" y="1885950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7829037" y="2571749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5B676-A1EC-461A-9B4E-9FA17309B7F5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10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0035A-454E-460F-B02B-15A1A3E7CBF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51882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332088" y="4297506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1332088" y="2256355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332088" y="4873761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4569000" y="4297506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4568991" y="2256355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567647" y="4873761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804321" y="4297506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7804321" y="2256355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7804193" y="4873761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27EC0-10DD-432F-9AEA-66FFBDF738F2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1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C7E0C-0099-460C-A4FF-AD75D1DEA1B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989863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E3915-647A-4C29-96FF-748F94E11B2D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0591-E0C7-462C-A95A-A3407219EC7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22148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379B3-49B8-499E-B6ED-C2C299612E6F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FF186-55CC-443A-BEBD-4332D3F4017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62607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9BA8-8439-40C6-9CF0-7FC6536ED871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1577B-575F-4E2F-8FC3-49C7622B836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11565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54534" y="4464027"/>
            <a:ext cx="9144000" cy="1641494"/>
          </a:xfrm>
        </p:spPr>
        <p:txBody>
          <a:bodyPr wrap="none" anchor="t"/>
          <a:lstStyle>
            <a:lvl1pPr>
              <a:defRPr sz="9600" spc="-300">
                <a:effectLst>
                  <a:outerShdw blurRad="457200" dist="342900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854534" y="3693673"/>
            <a:ext cx="9144000" cy="754023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C2B6F-22A6-4403-A628-9B933EFDD793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5580C-67C5-4DCC-91F4-341508BE887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94940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120002" y="1825627"/>
            <a:ext cx="502521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319839" y="1825627"/>
            <a:ext cx="5033964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52A4D-180C-44E8-B5B6-0B685FA3D4E4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B1145-FCD5-40CB-B995-F123B4889FF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81136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120002" y="1681160"/>
            <a:ext cx="5025213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120002" y="2505071"/>
            <a:ext cx="502521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319839" y="1681160"/>
            <a:ext cx="5035545" cy="823910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319839" y="2505071"/>
            <a:ext cx="5035545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3F869-4499-452E-8D4A-2D234674B139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7147-FAA3-4E00-B0B0-451BD57CE86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07193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E28B4-6BCC-47FC-8F8B-6C54BA833217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82D97-78D0-4A2B-89F4-3C8025C69A8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52882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9B8E-445A-4B96-BECE-265DC812C91A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304A-1961-4E31-A7A2-D0F15728B4D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267050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120002" y="2057400"/>
            <a:ext cx="3652022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3A701-09CA-44AC-9A6C-9E61028BB794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2A765-59DC-4C1F-8083-F0D41B1312E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71414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120002" y="2057400"/>
            <a:ext cx="3652022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B4A2-62EC-4A8D-B0C7-C1B99FEBD4AA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FDAFC-38F6-4E00-A4A0-BD758175BC0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44910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1120775" y="1825625"/>
            <a:ext cx="102330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  <a:ea typeface=""/>
                <a:cs typeface=""/>
              </a:defRPr>
            </a:lvl1pPr>
          </a:lstStyle>
          <a:p>
            <a:pPr>
              <a:defRPr/>
            </a:pPr>
            <a:fld id="{C2AC3393-2AB5-491C-919D-4173244234C2}" type="datetime1">
              <a:rPr lang="cs-CZ"/>
              <a:pPr>
                <a:defRPr/>
              </a:pPr>
              <a:t>03.11.2022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  <a:ea typeface=""/>
                <a:cs typeface="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  <a:ea typeface=""/>
                <a:cs typeface=""/>
              </a:defRPr>
            </a:lvl1pPr>
          </a:lstStyle>
          <a:p>
            <a:pPr>
              <a:defRPr/>
            </a:pPr>
            <a:fld id="{EB3CAD35-F48A-4A93-BD44-E1F65034FEB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83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en-US" sz="5400" kern="1200">
          <a:solidFill>
            <a:srgbClr val="000000"/>
          </a:solidFill>
          <a:latin typeface="Corbel"/>
          <a:ea typeface=""/>
          <a:cs typeface="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000000"/>
          </a:solidFill>
          <a:latin typeface="Corbel" panose="020B050302020402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800" kern="1200">
          <a:solidFill>
            <a:srgbClr val="000000"/>
          </a:solidFill>
          <a:latin typeface="Corbel"/>
          <a:ea typeface=""/>
          <a:cs typeface="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400" kern="1200">
          <a:solidFill>
            <a:srgbClr val="000000"/>
          </a:solidFill>
          <a:latin typeface="Corbel"/>
          <a:ea typeface=""/>
          <a:cs typeface="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000" kern="1200">
          <a:solidFill>
            <a:srgbClr val="000000"/>
          </a:solidFill>
          <a:latin typeface="Corbel"/>
          <a:ea typeface=""/>
          <a:cs typeface="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kern="1200">
          <a:solidFill>
            <a:srgbClr val="000000"/>
          </a:solidFill>
          <a:latin typeface="Corbel"/>
          <a:ea typeface=""/>
          <a:cs typeface="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kern="1200">
          <a:solidFill>
            <a:srgbClr val="000000"/>
          </a:solidFill>
          <a:latin typeface="Corbel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-1279525" y="1508125"/>
            <a:ext cx="886460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Zdravotnická záchranná služba</a:t>
            </a:r>
          </a:p>
        </p:txBody>
      </p:sp>
      <p:pic>
        <p:nvPicPr>
          <p:cNvPr id="30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323850" y="5554663"/>
            <a:ext cx="2706688" cy="922337"/>
          </a:xfrm>
        </p:spPr>
        <p:txBody>
          <a:bodyPr lIns="179999">
            <a:no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Miriam" pitchFamily="34"/>
                <a:cs typeface="Miriam" pitchFamily="34"/>
              </a:rPr>
              <a:t>Lukáš Dvořáček, DiS.</a:t>
            </a:r>
            <a:br>
              <a:rPr lang="cs-CZ" sz="2000" b="1" spc="0" dirty="0">
                <a:solidFill>
                  <a:schemeClr val="bg1"/>
                </a:solidFill>
                <a:latin typeface="Miriam" pitchFamily="34"/>
                <a:cs typeface="Miriam" pitchFamily="34"/>
              </a:rPr>
            </a:br>
            <a:r>
              <a:rPr lang="cs-CZ" sz="2000" b="1" spc="0" dirty="0">
                <a:solidFill>
                  <a:schemeClr val="bg1"/>
                </a:solidFill>
                <a:latin typeface="Miriam" pitchFamily="34"/>
                <a:cs typeface="Miriam" pitchFamily="34"/>
              </a:rPr>
              <a:t>ZZS JMK VZ Černovice</a:t>
            </a:r>
            <a:br>
              <a:rPr lang="cs-CZ" sz="2000" b="1" spc="0" dirty="0">
                <a:solidFill>
                  <a:schemeClr val="bg1"/>
                </a:solidFill>
                <a:latin typeface="Miriam" pitchFamily="34"/>
                <a:cs typeface="Miriam" pitchFamily="34"/>
              </a:rPr>
            </a:br>
            <a:r>
              <a:rPr lang="cs-CZ" sz="2000" b="1" spc="0" dirty="0">
                <a:solidFill>
                  <a:schemeClr val="bg1"/>
                </a:solidFill>
                <a:latin typeface="Miriam" pitchFamily="34"/>
                <a:cs typeface="Miriam" pitchFamily="34"/>
              </a:rPr>
              <a:t>dvoracekl@zzsjmk.cz</a:t>
            </a:r>
          </a:p>
        </p:txBody>
      </p:sp>
      <p:pic>
        <p:nvPicPr>
          <p:cNvPr id="307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482850"/>
            <a:ext cx="6243638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9320213" y="166688"/>
            <a:ext cx="2708275" cy="923925"/>
          </a:xfrm>
          <a:prstGeom prst="rect">
            <a:avLst/>
          </a:prstGeom>
          <a:noFill/>
          <a:ln cap="flat">
            <a:noFill/>
          </a:ln>
        </p:spPr>
        <p:txBody>
          <a:bodyPr wrap="none" lIns="179999"/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Miriam" pitchFamily="34"/>
                <a:cs typeface="Miriam" pitchFamily="34"/>
              </a:rPr>
              <a:t>3.11.2022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300288" y="1520825"/>
            <a:ext cx="269875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Výzva k výjezdu</a:t>
            </a:r>
          </a:p>
        </p:txBody>
      </p:sp>
      <p:pic>
        <p:nvPicPr>
          <p:cNvPr id="122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46050" y="2552700"/>
            <a:ext cx="7007225" cy="4862513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KZOS zpracuje výzvu, rozhodne naléhavosti výjezdu a o typu posádky – k výzvě přiřadí konkrétní vozidlo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KZOS odesílá via operační program na PC výzvu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výzva na jednotlivých výjezdových základnách ve formě gongu a hlasové informace o čísle posádky, která má výjezd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„přijímové“ PC vytiskne krátkou výzvu k výjezdu – nutno fyzicky potvrdit příjem výzvy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n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a mobilní telefony členů posádky volání z krizového čísla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22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300288" y="1520825"/>
            <a:ext cx="269875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Naléhavosti</a:t>
            </a:r>
          </a:p>
        </p:txBody>
      </p:sp>
      <p:pic>
        <p:nvPicPr>
          <p:cNvPr id="133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73025" y="2224088"/>
            <a:ext cx="7007225" cy="5140325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FF0000"/>
                </a:solidFill>
                <a:latin typeface="Arial" pitchFamily="34"/>
                <a:cs typeface="Arial" pitchFamily="34"/>
              </a:rPr>
              <a:t>I a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</a:t>
            </a:r>
            <a:r>
              <a:rPr lang="cs-CZ" sz="2000" b="1" kern="0" dirty="0">
                <a:solidFill>
                  <a:srgbClr val="FF0000"/>
                </a:solidFill>
                <a:latin typeface="Arial" pitchFamily="34"/>
                <a:cs typeface="Arial" pitchFamily="34"/>
              </a:rPr>
              <a:t>nejvyšší naléhavost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evidentní ohrožení života (bezvědomí, resuscitace apod.)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FF0000"/>
                </a:solidFill>
                <a:latin typeface="Arial" pitchFamily="34"/>
                <a:cs typeface="Arial" pitchFamily="34"/>
              </a:rPr>
              <a:t>I b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</a:t>
            </a:r>
            <a:r>
              <a:rPr lang="cs-CZ" sz="2000" b="1" kern="0" dirty="0">
                <a:solidFill>
                  <a:srgbClr val="FF0000"/>
                </a:solidFill>
                <a:latin typeface="Arial" pitchFamily="34"/>
                <a:cs typeface="Arial" pitchFamily="34"/>
              </a:rPr>
              <a:t>nejvyšší naléhavost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evidentní hromadné ohrožení života (pouze u mimořádných událostí)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FFFF00"/>
                </a:solidFill>
                <a:latin typeface="Arial" pitchFamily="34"/>
                <a:cs typeface="Arial" pitchFamily="34"/>
              </a:rPr>
              <a:t>II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</a:t>
            </a:r>
            <a:r>
              <a:rPr lang="cs-CZ" sz="2000" b="1" kern="0" dirty="0">
                <a:solidFill>
                  <a:srgbClr val="FFFF00"/>
                </a:solidFill>
                <a:latin typeface="Arial" pitchFamily="34"/>
                <a:cs typeface="Arial" pitchFamily="34"/>
              </a:rPr>
              <a:t>střední naléhavost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předpoklad zhoršení životních funkcí (potencionání ohrožení života)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92D050"/>
                </a:solidFill>
                <a:latin typeface="Arial" pitchFamily="34"/>
                <a:cs typeface="Arial" pitchFamily="34"/>
              </a:rPr>
              <a:t>III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– </a:t>
            </a:r>
            <a:r>
              <a:rPr lang="cs-CZ" sz="2000" b="1" kern="0" dirty="0">
                <a:solidFill>
                  <a:srgbClr val="92D050"/>
                </a:solidFill>
                <a:latin typeface="Arial" pitchFamily="34"/>
                <a:cs typeface="Arial" pitchFamily="34"/>
              </a:rPr>
              <a:t>nízká naléhavost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není předpoklad ohrožení vitálních funkcí (úrazy končetin, chronické zdravotní potíže)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IV – nejnižší naléhavost – není indikací k vyslání vozu ZZS (DRNR)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33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625851" y="1249362"/>
            <a:ext cx="2697162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kern="0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Letecká záchranná služba</a:t>
            </a:r>
            <a:endParaRPr lang="cs-CZ" sz="3600" b="1" spc="-300" dirty="0">
              <a:solidFill>
                <a:schemeClr val="bg1"/>
              </a:solidFill>
              <a:effectLst>
                <a:outerShdw blurRad="457200" dist="342900" dir="5400000">
                  <a:srgbClr val="000000"/>
                </a:outerShdw>
              </a:effectLst>
              <a:latin typeface="Arial Black" pitchFamily="34"/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pic>
        <p:nvPicPr>
          <p:cNvPr id="143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0"/>
            <a:ext cx="5183188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4200525"/>
            <a:ext cx="491648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3276600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146050" y="2524125"/>
            <a:ext cx="7007225" cy="4862513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 ZZS JMK e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xterní firma poskytující dopravu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nutné splnění podmínek ÚCL jak na typ vrtulníku, tak na zkušenosti pilotů (obchodní činnost)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Přistávání do náročného terénu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Záchranář vykonává funkci palubního operátora – mnoho různých školení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Záchranář také vycvičen pro létání v „pevném“ podvěsu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Noční létání - NVG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67619" y="1949450"/>
            <a:ext cx="8043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79999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600" kern="1200" spc="-300">
                <a:solidFill>
                  <a:srgbClr val="000000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Corbel"/>
                <a:ea typeface=""/>
                <a:cs typeface=""/>
              </a:defRPr>
            </a:lvl1pPr>
            <a:lvl2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2pPr>
            <a:lvl3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3pPr>
            <a:lvl4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4pPr>
            <a:lvl5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5pPr>
            <a:lvl6pPr marL="4572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6pPr>
            <a:lvl7pPr marL="9144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7pPr>
            <a:lvl8pPr marL="13716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8pPr>
            <a:lvl9pPr marL="18288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9pPr>
          </a:lstStyle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latin typeface="Arial" pitchFamily="34"/>
                <a:cs typeface="Arial" pitchFamily="34"/>
              </a:rPr>
              <a:t>  </a:t>
            </a:r>
            <a:r>
              <a:rPr lang="cs-CZ" sz="2000" b="1" spc="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Arial" pitchFamily="34"/>
                <a:cs typeface="Arial" pitchFamily="34"/>
              </a:rPr>
              <a:t>. . . minulost . . . a zase současnost . . . </a:t>
            </a: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08" y="-1015299"/>
            <a:ext cx="6694292" cy="8925723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146050" y="2524125"/>
            <a:ext cx="7007225" cy="3754874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 ZZS JMK poskytuje LS PČR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Přistávání do náročného terénu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Záchranář nevykonává funkci palubního operátora – pouze zdravotnický záchranář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Noční létání – NVG – proškoleni pouze piloti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Opět změněno na soukromou firmu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319864" y="1903743"/>
            <a:ext cx="8043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79999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600" kern="1200" spc="-300">
                <a:solidFill>
                  <a:srgbClr val="000000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Corbel"/>
                <a:ea typeface=""/>
                <a:cs typeface=""/>
              </a:defRPr>
            </a:lvl1pPr>
            <a:lvl2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2pPr>
            <a:lvl3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3pPr>
            <a:lvl4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4pPr>
            <a:lvl5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5pPr>
            <a:lvl6pPr marL="4572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6pPr>
            <a:lvl7pPr marL="9144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7pPr>
            <a:lvl8pPr marL="13716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8pPr>
            <a:lvl9pPr marL="18288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9pPr>
          </a:lstStyle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latin typeface="Arial" pitchFamily="34"/>
                <a:cs typeface="Arial" pitchFamily="34"/>
              </a:rPr>
              <a:t>  </a:t>
            </a:r>
            <a:r>
              <a:rPr lang="cs-CZ" sz="2000" b="1" spc="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Arial" pitchFamily="34"/>
                <a:cs typeface="Arial" pitchFamily="34"/>
              </a:rPr>
              <a:t>. . . nedaleká minulost . . . </a:t>
            </a: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3625851" y="1249362"/>
            <a:ext cx="2697162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kern="0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Letecká záchranná služba</a:t>
            </a:r>
            <a:endParaRPr lang="cs-CZ" sz="3600" b="1" spc="-300" dirty="0">
              <a:solidFill>
                <a:schemeClr val="bg1"/>
              </a:solidFill>
              <a:effectLst>
                <a:outerShdw blurRad="457200" dist="342900" dir="5400000">
                  <a:srgbClr val="000000"/>
                </a:outerShdw>
              </a:effectLst>
              <a:latin typeface="Arial Black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23097217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403475" y="1303337"/>
            <a:ext cx="269875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Biohazard tým</a:t>
            </a: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49237" y="2210435"/>
            <a:ext cx="7007225" cy="5416868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n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ově vzniklá složka – zasahuje při potvrzení velmi nebezpečné nákazy (VNN)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r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eakce na epidemii Eboly v roce 2014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ybraní záchranáři a lékaři ve 24h provozu v pohotovosti „z domu“ – do hodiny na místě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ochranné prostředky – pro všechny posádky ZZS 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ú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zká spolupráce v terénu s HZS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p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ravidelná školení a cvičení s nemocnicemi, příslušníky HZS a AČR, zejména pak s vojenskou nemocnicí v Těchoníně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536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238125"/>
            <a:ext cx="4437063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3011488"/>
            <a:ext cx="5757862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3011488"/>
            <a:ext cx="231775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4746625" y="1546225"/>
            <a:ext cx="269875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Tým specializovaných činností</a:t>
            </a: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536914" y="3047811"/>
            <a:ext cx="7007225" cy="4031873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n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ově vzniklá složka 2022 – zasahuje při typizovaných událostech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biohazard tým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transport nadměrných pacientů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Velkokapacitní </a:t>
            </a:r>
            <a:r>
              <a:rPr lang="cs-CZ" sz="2000" b="1" kern="0" dirty="0" err="1">
                <a:solidFill>
                  <a:schemeClr val="bg1"/>
                </a:solidFill>
                <a:latin typeface="Arial" pitchFamily="34"/>
                <a:cs typeface="Arial" pitchFamily="34"/>
              </a:rPr>
              <a:t>Atego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– primární vozidlo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slouží 24/7 pouze jeden člen – řidič vozidel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Obrázek 2" descr="Obsah obrázku text, exteriér, silnice, doprava&#10;&#10;Popis byl vytvořen automaticky">
            <a:extLst>
              <a:ext uri="{FF2B5EF4-FFF2-40B4-BE49-F238E27FC236}">
                <a16:creationId xmlns:a16="http://schemas.microsoft.com/office/drawing/2014/main" id="{DC71E9AD-72B7-AEE7-0C0A-792D05CFC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0" y="2450911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4050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576637" y="1335088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TSČ - </a:t>
            </a:r>
            <a:r>
              <a:rPr lang="cs-CZ" sz="3600" b="1" spc="-300" dirty="0" err="1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Atego</a:t>
            </a:r>
            <a:endParaRPr lang="cs-CZ" sz="3600" b="1" spc="-300" dirty="0">
              <a:solidFill>
                <a:schemeClr val="bg1"/>
              </a:solidFill>
              <a:effectLst>
                <a:outerShdw blurRad="457200" dist="342900" dir="5400000">
                  <a:srgbClr val="000000"/>
                </a:outerShdw>
              </a:effectLst>
              <a:latin typeface="Arial Black" pitchFamily="34"/>
            </a:endParaRP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75162" y="1457097"/>
            <a:ext cx="6100225" cy="5016758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- pořízeno v roce 2021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velkokapacitní vozidlo pro hromadné neštěstí a požáry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- 4 ležící pacienti a 5 sedících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nebo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- 1 ležící pacient a 15 sedících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transportovat lze až 9 lidí včetně posádky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a to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- 4 sedící pacienti a dva na vyjmutelných nosítkách a posádka</a:t>
            </a: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7" name="Obrázek 6" descr="Obsah obrázku text, exteriér, silnice, doprava&#10;&#10;Popis byl vytvořen automaticky">
            <a:extLst>
              <a:ext uri="{FF2B5EF4-FFF2-40B4-BE49-F238E27FC236}">
                <a16:creationId xmlns:a16="http://schemas.microsoft.com/office/drawing/2014/main" id="{5EB022DC-871C-414A-B74C-5CB02951B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05" y="2179637"/>
            <a:ext cx="5715000" cy="42862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296444" y="1434938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Mercedes </a:t>
            </a:r>
            <a:r>
              <a:rPr lang="cs-CZ" sz="3600" b="1" spc="-300" dirty="0" err="1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Benz</a:t>
            </a: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 - </a:t>
            </a:r>
            <a:r>
              <a:rPr lang="cs-CZ" sz="3600" b="1" spc="-300" dirty="0" err="1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Atego</a:t>
            </a:r>
            <a:endParaRPr lang="cs-CZ" sz="3600" b="1" spc="-300" dirty="0">
              <a:solidFill>
                <a:schemeClr val="bg1"/>
              </a:solidFill>
              <a:effectLst>
                <a:outerShdw blurRad="457200" dist="342900" dir="5400000">
                  <a:srgbClr val="000000"/>
                </a:outerShdw>
              </a:effectLst>
              <a:latin typeface="Arial Black" pitchFamily="34"/>
            </a:endParaRP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61246" y="1861041"/>
            <a:ext cx="5715001" cy="5016758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- všechny sedadla vybaveny pro kyslíkovou terapii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monitory, ventilátory (umělá plicní ventilace)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vybavení dle vyhlášky – jako jiná vozidla ZZS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osvětlovací stožár, naviják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od 2022 v ostrém provozu – požáry, hromadné nehody, evakuace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5" name="Obrázek 4" descr="Obsah obrázku text, silnice, budova, exteriér&#10;&#10;Popis byl vytvořen automaticky">
            <a:extLst>
              <a:ext uri="{FF2B5EF4-FFF2-40B4-BE49-F238E27FC236}">
                <a16:creationId xmlns:a16="http://schemas.microsoft.com/office/drawing/2014/main" id="{D6917C47-B61C-42B5-957C-D2E1945B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251381"/>
            <a:ext cx="5715000" cy="3810000"/>
          </a:xfrm>
          <a:prstGeom prst="rect">
            <a:avLst/>
          </a:prstGeom>
        </p:spPr>
      </p:pic>
      <p:pic>
        <p:nvPicPr>
          <p:cNvPr id="8" name="Obrázek 7" descr="Obsah obrázku text, nákladní auto, silnice, auto&#10;&#10;Popis byl vytvořen automaticky">
            <a:extLst>
              <a:ext uri="{FF2B5EF4-FFF2-40B4-BE49-F238E27FC236}">
                <a16:creationId xmlns:a16="http://schemas.microsoft.com/office/drawing/2014/main" id="{DDEE3AC0-7D62-4250-9E98-6F99E9F28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47" y="3378528"/>
            <a:ext cx="6970729" cy="464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150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F65571-1061-4768-A67A-004A788BC985}"/>
              </a:ext>
            </a:extLst>
          </p:cNvPr>
          <p:cNvSpPr txBox="1"/>
          <p:nvPr/>
        </p:nvSpPr>
        <p:spPr>
          <a:xfrm>
            <a:off x="9493250" y="446635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Mercedes </a:t>
            </a:r>
            <a:r>
              <a:rPr lang="cs-CZ" sz="3600" b="1" spc="-300" dirty="0" err="1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Benz</a:t>
            </a: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 - </a:t>
            </a:r>
            <a:r>
              <a:rPr lang="cs-CZ" sz="3600" b="1" spc="-300" dirty="0" err="1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Atego</a:t>
            </a:r>
            <a:endParaRPr lang="cs-CZ" sz="3600" b="1" spc="-300" dirty="0">
              <a:solidFill>
                <a:schemeClr val="bg1"/>
              </a:solidFill>
              <a:effectLst>
                <a:outerShdw blurRad="457200" dist="342900" dir="5400000">
                  <a:srgbClr val="000000"/>
                </a:outerShdw>
              </a:effectLst>
              <a:latin typeface="Arial Black" pitchFamily="34"/>
            </a:endParaRPr>
          </a:p>
        </p:txBody>
      </p:sp>
      <p:pic>
        <p:nvPicPr>
          <p:cNvPr id="7" name="Obrázek 6" descr="Obsah obrázku žlutá, barevné, dodávka&#10;&#10;Popis byl vytvořen automaticky">
            <a:extLst>
              <a:ext uri="{FF2B5EF4-FFF2-40B4-BE49-F238E27FC236}">
                <a16:creationId xmlns:a16="http://schemas.microsoft.com/office/drawing/2014/main" id="{2973531C-C6CA-4D39-9C8A-167A4A448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06" y="1309192"/>
            <a:ext cx="8159974" cy="543998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F65571-1061-4768-A67A-004A788BC985}"/>
              </a:ext>
            </a:extLst>
          </p:cNvPr>
          <p:cNvSpPr txBox="1"/>
          <p:nvPr/>
        </p:nvSpPr>
        <p:spPr>
          <a:xfrm>
            <a:off x="9493250" y="446635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Mercedes </a:t>
            </a:r>
            <a:r>
              <a:rPr lang="cs-CZ" sz="3600" b="1" spc="-300" dirty="0" err="1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Benz</a:t>
            </a: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 - </a:t>
            </a:r>
            <a:r>
              <a:rPr lang="cs-CZ" sz="3600" b="1" spc="-300" dirty="0" err="1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Atego</a:t>
            </a:r>
            <a:endParaRPr lang="cs-CZ" sz="3600" b="1" spc="-300" dirty="0">
              <a:solidFill>
                <a:schemeClr val="bg1"/>
              </a:solidFill>
              <a:effectLst>
                <a:outerShdw blurRad="457200" dist="342900" dir="5400000">
                  <a:srgbClr val="000000"/>
                </a:outerShdw>
              </a:effectLst>
              <a:latin typeface="Arial Black" pitchFamily="34"/>
            </a:endParaRPr>
          </a:p>
        </p:txBody>
      </p:sp>
      <p:pic>
        <p:nvPicPr>
          <p:cNvPr id="3" name="Obrázek 2" descr="Obsah obrázku text, interiér, strop&#10;&#10;Popis byl vytvořen automaticky">
            <a:extLst>
              <a:ext uri="{FF2B5EF4-FFF2-40B4-BE49-F238E27FC236}">
                <a16:creationId xmlns:a16="http://schemas.microsoft.com/office/drawing/2014/main" id="{C4CDF281-45F4-43D6-BFB4-401F83700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386523"/>
            <a:ext cx="81915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8221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31788" y="1462088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Legislativa</a:t>
            </a: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le 1"/>
          <p:cNvSpPr txBox="1">
            <a:spLocks noGrp="1"/>
          </p:cNvSpPr>
          <p:nvPr>
            <p:ph type="ctrTitle"/>
          </p:nvPr>
        </p:nvSpPr>
        <p:spPr>
          <a:xfrm>
            <a:off x="576263" y="2609850"/>
            <a:ext cx="11242698" cy="3693319"/>
          </a:xfrm>
        </p:spPr>
        <p:txBody>
          <a:bodyPr wrap="square" lIns="179999">
            <a:spAutoFit/>
          </a:bodyPr>
          <a:lstStyle/>
          <a:p>
            <a:pPr algn="l" eaLnBrk="1" hangingPunct="0"/>
            <a:r>
              <a:rPr lang="cs-CZ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zákon č. 239/2000 Sb., o Integrovaném záchranném systému a o změně některých zákonů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zákon č. 374/2011 Sb., o zdravotnické záchranné službě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ústavní zákon č. 110/1998 Sb., o bezpečnosti ČR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výjezd uskutečnit do 2 minut!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dojezd na místo do 20 minut!</a:t>
            </a:r>
          </a:p>
        </p:txBody>
      </p:sp>
      <p:pic>
        <p:nvPicPr>
          <p:cNvPr id="41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3938588"/>
            <a:ext cx="41719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itle 1"/>
          <p:cNvSpPr txBox="1">
            <a:spLocks/>
          </p:cNvSpPr>
          <p:nvPr/>
        </p:nvSpPr>
        <p:spPr bwMode="auto">
          <a:xfrm>
            <a:off x="419100" y="4945063"/>
            <a:ext cx="11176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9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cs-CZ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tísňová linka: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76639" y="4793161"/>
            <a:ext cx="11175079" cy="840230"/>
          </a:xfrm>
          <a:prstGeom prst="rect">
            <a:avLst/>
          </a:prstGeom>
          <a:noFill/>
          <a:ln>
            <a:noFill/>
          </a:ln>
        </p:spPr>
        <p:txBody>
          <a:bodyPr lIns="179999">
            <a:spAutoFit/>
          </a:bodyPr>
          <a:lstStyle>
            <a:lvl1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600" b="0" i="0" u="none" strike="noStrike" kern="1200" cap="none" spc="-300" baseline="0">
                <a:solidFill>
                  <a:srgbClr val="000000"/>
                </a:solidFill>
                <a:effectLst>
                  <a:outerShdw blurRad="457200" dist="342900" dir="5400000">
                    <a:srgbClr val="000000"/>
                  </a:outerShdw>
                </a:effectLst>
                <a:uFillTx/>
                <a:latin typeface="Corbel"/>
                <a:ea typeface=""/>
                <a:cs typeface=""/>
              </a:defRPr>
            </a:lvl1pPr>
          </a:lstStyle>
          <a:p>
            <a:pPr algn="l" eaLnBrk="1" hangingPunct="0">
              <a:defRPr/>
            </a:pPr>
            <a:r>
              <a:rPr lang="cs-CZ" sz="54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</a:t>
            </a:r>
            <a:r>
              <a:rPr lang="cs-CZ" sz="54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itchFamily="34"/>
                <a:cs typeface="Arial" pitchFamily="34"/>
              </a:rPr>
              <a:t>155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F65571-1061-4768-A67A-004A788BC985}"/>
              </a:ext>
            </a:extLst>
          </p:cNvPr>
          <p:cNvSpPr txBox="1"/>
          <p:nvPr/>
        </p:nvSpPr>
        <p:spPr>
          <a:xfrm>
            <a:off x="8846048" y="321889"/>
            <a:ext cx="3479515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Transport nadměrného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pacienta</a:t>
            </a:r>
          </a:p>
        </p:txBody>
      </p:sp>
      <p:pic>
        <p:nvPicPr>
          <p:cNvPr id="3" name="Obrázek 2" descr="Obsah obrázku strom, exteriér, objekt v exteriéru&#10;&#10;Popis byl vytvořen automaticky">
            <a:extLst>
              <a:ext uri="{FF2B5EF4-FFF2-40B4-BE49-F238E27FC236}">
                <a16:creationId xmlns:a16="http://schemas.microsoft.com/office/drawing/2014/main" id="{2F66F7A4-E3B9-F546-FEE8-FC9E18DE2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1944" y="2001580"/>
            <a:ext cx="5550195" cy="4162646"/>
          </a:xfrm>
          <a:prstGeom prst="rect">
            <a:avLst/>
          </a:prstGeom>
        </p:spPr>
      </p:pic>
      <p:pic>
        <p:nvPicPr>
          <p:cNvPr id="7" name="Obrázek 6" descr="Obsah obrázku strom, exteriér, bagr, doprava&#10;&#10;Popis byl vytvořen automaticky">
            <a:extLst>
              <a:ext uri="{FF2B5EF4-FFF2-40B4-BE49-F238E27FC236}">
                <a16:creationId xmlns:a16="http://schemas.microsoft.com/office/drawing/2014/main" id="{EE64827E-9C23-4C77-A655-5714EB944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010" y="2016495"/>
            <a:ext cx="5712043" cy="42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525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F65571-1061-4768-A67A-004A788BC985}"/>
              </a:ext>
            </a:extLst>
          </p:cNvPr>
          <p:cNvSpPr txBox="1"/>
          <p:nvPr/>
        </p:nvSpPr>
        <p:spPr>
          <a:xfrm>
            <a:off x="8846048" y="321889"/>
            <a:ext cx="3479515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Transport nadměrného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pacienta</a:t>
            </a:r>
          </a:p>
        </p:txBody>
      </p:sp>
      <p:pic>
        <p:nvPicPr>
          <p:cNvPr id="3" name="Obrázek 2" descr="Obsah obrázku strom, exteriér, silnice, osoba&#10;&#10;Popis byl vytvořen automaticky">
            <a:extLst>
              <a:ext uri="{FF2B5EF4-FFF2-40B4-BE49-F238E27FC236}">
                <a16:creationId xmlns:a16="http://schemas.microsoft.com/office/drawing/2014/main" id="{9C2AB2F4-4FDC-E357-9451-C04CAB7E4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861" y="1391720"/>
            <a:ext cx="7244316" cy="5433237"/>
          </a:xfrm>
          <a:prstGeom prst="rect">
            <a:avLst/>
          </a:prstGeom>
        </p:spPr>
      </p:pic>
      <p:pic>
        <p:nvPicPr>
          <p:cNvPr id="10" name="Obrázek 9" descr="Obsah obrázku text, exteriér, strom, silnice&#10;&#10;Popis byl vytvořen automaticky">
            <a:extLst>
              <a:ext uri="{FF2B5EF4-FFF2-40B4-BE49-F238E27FC236}">
                <a16:creationId xmlns:a16="http://schemas.microsoft.com/office/drawing/2014/main" id="{1E141961-1C45-6796-9693-1E1C18F99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53" y="1796158"/>
            <a:ext cx="6663069" cy="49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0291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086444" y="1265827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Inspektor provozu</a:t>
            </a: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75163" y="1457097"/>
            <a:ext cx="5727102" cy="532453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- funkce zřízena v roce 2014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spolupráce se všemi úseky ZZS, nepřetržitý provoz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vybraný záchranář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vozidlo Škoda Kodiaq, posádka pouze IP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vybavení jako vozidlo RV, navíc mnohé jiné (na MU,  technické nářadí apod.)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vysílán k závažným událostem, dále jako nejbližší prostředek</a:t>
            </a: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5" name="Obrázek 4" descr="Obsah obrázku text, strom, exteriér, osoba&#10;&#10;Popis byl vytvořen automaticky">
            <a:extLst>
              <a:ext uri="{FF2B5EF4-FFF2-40B4-BE49-F238E27FC236}">
                <a16:creationId xmlns:a16="http://schemas.microsoft.com/office/drawing/2014/main" id="{2E6225B9-BD2C-44FD-B5E0-8838A52D0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21" y="1383483"/>
            <a:ext cx="5783617" cy="1590495"/>
          </a:xfrm>
          <a:prstGeom prst="rect">
            <a:avLst/>
          </a:prstGeom>
        </p:spPr>
      </p:pic>
      <p:pic>
        <p:nvPicPr>
          <p:cNvPr id="8" name="Obrázek 7" descr="Obsah obrázku text, žlutá&#10;&#10;Popis byl vytvořen automaticky">
            <a:extLst>
              <a:ext uri="{FF2B5EF4-FFF2-40B4-BE49-F238E27FC236}">
                <a16:creationId xmlns:a16="http://schemas.microsoft.com/office/drawing/2014/main" id="{45DAFAA4-E56E-4680-A528-3631EE573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64" y="3429000"/>
            <a:ext cx="5783617" cy="326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8005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soba, exteriér, obloha, doprava&#10;&#10;Popis byl vytvořen automaticky">
            <a:extLst>
              <a:ext uri="{FF2B5EF4-FFF2-40B4-BE49-F238E27FC236}">
                <a16:creationId xmlns:a16="http://schemas.microsoft.com/office/drawing/2014/main" id="{55A6724E-A4FE-4C80-87F4-AC763FA43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74" y="3223103"/>
            <a:ext cx="4714555" cy="3535916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1611983" y="1339441"/>
            <a:ext cx="4135503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Inspektor provozu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ČINNOST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439708" y="2980409"/>
            <a:ext cx="5727102" cy="3170099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</a:t>
            </a:r>
            <a:r>
              <a:rPr lang="cs-CZ" sz="2000" b="1" spc="0" dirty="0">
                <a:solidFill>
                  <a:srgbClr val="FF0000"/>
                </a:solidFill>
                <a:effectLst/>
                <a:latin typeface="Arial" pitchFamily="34"/>
                <a:cs typeface="Arial" pitchFamily="34"/>
              </a:rPr>
              <a:t>plnění mimořádných úkolů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</a:t>
            </a:r>
            <a:r>
              <a:rPr lang="cs-CZ" sz="2000" b="1" spc="0" dirty="0">
                <a:solidFill>
                  <a:srgbClr val="92D050"/>
                </a:solidFill>
                <a:effectLst/>
                <a:latin typeface="Arial" pitchFamily="34"/>
                <a:cs typeface="Arial" pitchFamily="34"/>
              </a:rPr>
              <a:t>podpůrná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</a:t>
            </a:r>
            <a:r>
              <a:rPr lang="cs-CZ" sz="2000" b="1" spc="0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/>
                <a:cs typeface="Arial" pitchFamily="34"/>
              </a:rPr>
              <a:t>kontrolní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6" name="Obrázek 5" descr="Obsah obrázku text, auto, silnice, žlutá&#10;&#10;Popis byl vytvořen automaticky">
            <a:extLst>
              <a:ext uri="{FF2B5EF4-FFF2-40B4-BE49-F238E27FC236}">
                <a16:creationId xmlns:a16="http://schemas.microsoft.com/office/drawing/2014/main" id="{2F6692D3-5C9B-41DC-926B-21F2B4348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53" y="392113"/>
            <a:ext cx="5924818" cy="3651169"/>
          </a:xfrm>
          <a:prstGeom prst="rect">
            <a:avLst/>
          </a:prstGeom>
        </p:spPr>
      </p:pic>
      <p:pic>
        <p:nvPicPr>
          <p:cNvPr id="51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text, auto, exteriér, doprava&#10;&#10;Popis byl vytvořen automaticky">
            <a:extLst>
              <a:ext uri="{FF2B5EF4-FFF2-40B4-BE49-F238E27FC236}">
                <a16:creationId xmlns:a16="http://schemas.microsoft.com/office/drawing/2014/main" id="{1AA4F28C-FF7E-4F8B-8CD9-1090EA5B3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87" y="34290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8631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873577" y="1237640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Inspektor provozu</a:t>
            </a: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75161" y="2557829"/>
            <a:ext cx="6046529" cy="4093428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dodržování postupů při ošetřování pacientů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dodržování BOZP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dodržování </a:t>
            </a:r>
            <a:r>
              <a:rPr lang="cs-CZ" sz="2000" b="1" spc="0" dirty="0" err="1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ústrojové</a:t>
            </a: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kázně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správnost zdravotnické dokumentace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dodržování interních nařízení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186806-6262-45CB-865E-D0FB503B2524}"/>
              </a:ext>
            </a:extLst>
          </p:cNvPr>
          <p:cNvSpPr txBox="1"/>
          <p:nvPr/>
        </p:nvSpPr>
        <p:spPr>
          <a:xfrm>
            <a:off x="3485051" y="1875021"/>
            <a:ext cx="2582691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accent1">
                    <a:lumMod val="75000"/>
                  </a:schemeClr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KONTROLNÍ ČINNOST</a:t>
            </a:r>
          </a:p>
        </p:txBody>
      </p:sp>
      <p:pic>
        <p:nvPicPr>
          <p:cNvPr id="6" name="Obrázek 5" descr="Obsah obrázku interiér&#10;&#10;Popis byl vytvořen automaticky">
            <a:extLst>
              <a:ext uri="{FF2B5EF4-FFF2-40B4-BE49-F238E27FC236}">
                <a16:creationId xmlns:a16="http://schemas.microsoft.com/office/drawing/2014/main" id="{E38502F2-69CC-4141-8884-D0E91F5FE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50" y="3308809"/>
            <a:ext cx="5495532" cy="27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4059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873577" y="1237640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Inspektor provozu</a:t>
            </a: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261868" y="1875021"/>
            <a:ext cx="6046529" cy="5632311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asistence při DN či poruše vozů ZZS JMK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tlumočení z AJ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řešení konfliktů na všech úrovních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poskytnutí vybavení v případě poruchy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navrácení vybavení či věcí jak opomenutých tak zapůjčených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řešení jakéhokoliv problému v terénu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psychologický </a:t>
            </a:r>
            <a:r>
              <a:rPr lang="cs-CZ" sz="2000" b="1" spc="0" dirty="0" err="1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intevrent</a:t>
            </a: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pro PPP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186806-6262-45CB-865E-D0FB503B2524}"/>
              </a:ext>
            </a:extLst>
          </p:cNvPr>
          <p:cNvSpPr txBox="1"/>
          <p:nvPr/>
        </p:nvSpPr>
        <p:spPr>
          <a:xfrm>
            <a:off x="3485051" y="1875021"/>
            <a:ext cx="2582691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rgbClr val="92D050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PODPŮRNÁ ČINNOST</a:t>
            </a:r>
          </a:p>
        </p:txBody>
      </p:sp>
      <p:pic>
        <p:nvPicPr>
          <p:cNvPr id="5" name="Obrázek 4" descr="Obsah obrázku exteriér, žlutá&#10;&#10;Popis byl vytvořen automaticky">
            <a:extLst>
              <a:ext uri="{FF2B5EF4-FFF2-40B4-BE49-F238E27FC236}">
                <a16:creationId xmlns:a16="http://schemas.microsoft.com/office/drawing/2014/main" id="{1AD3F7AA-C3A8-46E2-BA5C-80B1449B2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60" y="1308754"/>
            <a:ext cx="5951456" cy="4463592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4DC0571-203D-4158-A494-C2B8F3B02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65" y="5315829"/>
            <a:ext cx="6271967" cy="16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611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873577" y="1237640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Inspektor provozu</a:t>
            </a: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295522" y="2325142"/>
            <a:ext cx="8957547" cy="3170099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převozy transplantačního týmu, </a:t>
            </a:r>
            <a:r>
              <a:rPr lang="cs-CZ" sz="2000" b="1" spc="0" dirty="0" err="1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antidot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asistence při NVS, dlouhých zásahů ostatních IZS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v rámci mimořádné události – </a:t>
            </a:r>
            <a:r>
              <a:rPr lang="cs-CZ" sz="2000" b="1" spc="0" dirty="0">
                <a:solidFill>
                  <a:srgbClr val="FF0000"/>
                </a:solidFill>
                <a:effectLst/>
                <a:latin typeface="Arial" pitchFamily="34"/>
                <a:cs typeface="Arial" pitchFamily="34"/>
              </a:rPr>
              <a:t>IP jako vedoucí zdravotnické složky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186806-6262-45CB-865E-D0FB503B2524}"/>
              </a:ext>
            </a:extLst>
          </p:cNvPr>
          <p:cNvSpPr txBox="1"/>
          <p:nvPr/>
        </p:nvSpPr>
        <p:spPr>
          <a:xfrm>
            <a:off x="3485051" y="1875021"/>
            <a:ext cx="2582691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rgbClr val="FF0000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MIMOŘÁDNÉ ÚKOLY</a:t>
            </a:r>
          </a:p>
        </p:txBody>
      </p:sp>
      <p:pic>
        <p:nvPicPr>
          <p:cNvPr id="6" name="Obrázek 5" descr="Obsah obrázku text, nákladní auto, exteriér, žlutá&#10;&#10;Popis byl vytvořen automaticky">
            <a:extLst>
              <a:ext uri="{FF2B5EF4-FFF2-40B4-BE49-F238E27FC236}">
                <a16:creationId xmlns:a16="http://schemas.microsoft.com/office/drawing/2014/main" id="{D71C4320-9542-47D9-B69A-E31E7393A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14" y="4994337"/>
            <a:ext cx="6370655" cy="1733786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983AB180-EFA1-427C-92F1-916C21C9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90" y="973066"/>
            <a:ext cx="4446288" cy="30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7290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5803900" y="1433514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Automatizované externí defibrilátory</a:t>
            </a:r>
          </a:p>
        </p:txBody>
      </p:sp>
      <p:pic>
        <p:nvPicPr>
          <p:cNvPr id="163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49238" y="2224088"/>
            <a:ext cx="7007225" cy="4310062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k defibrilaci srdce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uživatelsky velice jednoduchý – i pro úplné laiky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ZZS JMK jako pilotní projekt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po Brně rozmístěno stabilních 13 kusů + mobilní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dále vybrané hlídky PČR, HZS a JSDH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časnější defibrilace = větší šance na přežití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63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236538"/>
            <a:ext cx="198913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3224213"/>
            <a:ext cx="4411662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A20BB606-DDA2-492E-8F06-A2F52A3F8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7" y="2055472"/>
            <a:ext cx="7153274" cy="480252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605088" y="1736725"/>
            <a:ext cx="2697162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Mimořádná událost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450850" y="3190875"/>
            <a:ext cx="7007225" cy="3754438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událost, kde je postiženo 5 a více osob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aktivovány všechny základní složky IZS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velitel zásahu zpravidla HZS 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neoštřuje se individuálně – třízení raněných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metoda „START“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843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0"/>
            <a:ext cx="522287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394075"/>
            <a:ext cx="522287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954463" y="1787525"/>
            <a:ext cx="2697162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Třízení raněných „START“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450850" y="3190875"/>
            <a:ext cx="7007225" cy="4586288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nutné „vyklidit pole“ – všichni chodící pacienty odsunout pryč – </a:t>
            </a:r>
            <a:r>
              <a:rPr lang="cs-CZ" sz="2000" b="1" kern="0" dirty="0">
                <a:solidFill>
                  <a:srgbClr val="00B050"/>
                </a:solidFill>
                <a:latin typeface="Arial" pitchFamily="34"/>
                <a:cs typeface="Arial" pitchFamily="34"/>
              </a:rPr>
              <a:t>zelená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zástava krvácení!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těžce zranění dýchá – </a:t>
            </a:r>
            <a:r>
              <a:rPr lang="cs-CZ" sz="2000" b="1" kern="0" dirty="0">
                <a:solidFill>
                  <a:srgbClr val="FF0000"/>
                </a:solidFill>
                <a:latin typeface="Arial" pitchFamily="34"/>
                <a:cs typeface="Arial" pitchFamily="34"/>
              </a:rPr>
              <a:t>červená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těžce zranění nedýchá ani po záklonu hlavy - </a:t>
            </a:r>
            <a:r>
              <a:rPr lang="cs-CZ" sz="2000" b="1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černá</a:t>
            </a: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při vědomí - </a:t>
            </a:r>
            <a:r>
              <a:rPr lang="cs-CZ" sz="2000" b="1" kern="0" dirty="0">
                <a:solidFill>
                  <a:srgbClr val="FFFF00"/>
                </a:solidFill>
                <a:latin typeface="Arial" pitchFamily="34"/>
                <a:cs typeface="Arial" pitchFamily="34"/>
              </a:rPr>
              <a:t>žlutá</a:t>
            </a:r>
            <a:endParaRPr lang="cs-CZ" sz="2000" b="1" dirty="0">
              <a:solidFill>
                <a:srgbClr val="FFFF00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946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23813"/>
            <a:ext cx="51371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3516313"/>
            <a:ext cx="45021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246188" y="1335088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Úkoly ZZS</a:t>
            </a: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256587" y="2158519"/>
            <a:ext cx="7127345" cy="5016500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- poskytovat obyvatelstvu daného regionu – kraje zdravotní péči   a služby v souladu s koncepcí přednemocniční neodkladné péče (PNP)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koordinace všech článků poskytujících PNP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provozování výjezdových skupin a letecké záchranné služby (LZS)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zajišťování v součinnosti IZS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zabezpečení dalšího vzdělávání či doškolování svých pracovníků</a:t>
            </a: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162720"/>
            <a:ext cx="5038725" cy="3779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87244" y="2230438"/>
            <a:ext cx="8043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79999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600" kern="1200" spc="-300">
                <a:solidFill>
                  <a:srgbClr val="000000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Corbel"/>
                <a:ea typeface=""/>
                <a:cs typeface=""/>
              </a:defRPr>
            </a:lvl1pPr>
            <a:lvl2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2pPr>
            <a:lvl3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3pPr>
            <a:lvl4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4pPr>
            <a:lvl5pPr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5pPr>
            <a:lvl6pPr marL="4572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6pPr>
            <a:lvl7pPr marL="9144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7pPr>
            <a:lvl8pPr marL="13716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8pPr>
            <a:lvl9pPr marL="1828800" algn="l" rtl="0"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rgbClr val="000000"/>
                </a:solidFill>
                <a:latin typeface="Corbel" panose="020B0503020204020204" pitchFamily="34" charset="0"/>
              </a:defRPr>
            </a:lvl9pPr>
          </a:lstStyle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latin typeface="Arial" pitchFamily="34"/>
                <a:cs typeface="Arial" pitchFamily="34"/>
              </a:rPr>
              <a:t>  </a:t>
            </a:r>
            <a:r>
              <a:rPr lang="cs-CZ" sz="2000" b="1" spc="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Arial" pitchFamily="34"/>
                <a:cs typeface="Arial" pitchFamily="34"/>
              </a:rPr>
              <a:t>. . . vyplývají z výše uvedených zákonů:</a:t>
            </a: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72" y="3976688"/>
            <a:ext cx="4106129" cy="27374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605088" y="1736725"/>
            <a:ext cx="2697162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Třízení raněných ZZS</a:t>
            </a: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73050" y="2819400"/>
            <a:ext cx="7007225" cy="5694363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komplikovanější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zřizuje se obvaziště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FF0000"/>
                </a:solidFill>
                <a:latin typeface="Arial" pitchFamily="34"/>
                <a:cs typeface="Arial" pitchFamily="34"/>
              </a:rPr>
              <a:t>červená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– nutná terapie na místě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FFFF00"/>
                </a:solidFill>
                <a:latin typeface="Arial" pitchFamily="34"/>
                <a:cs typeface="Arial" pitchFamily="34"/>
              </a:rPr>
              <a:t>II </a:t>
            </a:r>
            <a:r>
              <a:rPr lang="cs-CZ" sz="2000" b="1" kern="0" dirty="0">
                <a:solidFill>
                  <a:srgbClr val="FF0000"/>
                </a:solidFill>
                <a:latin typeface="Arial" pitchFamily="34"/>
                <a:cs typeface="Arial" pitchFamily="34"/>
              </a:rPr>
              <a:t>a</a:t>
            </a:r>
            <a:r>
              <a:rPr lang="cs-CZ" sz="2000" b="1" kern="0" dirty="0">
                <a:solidFill>
                  <a:srgbClr val="FFFF00"/>
                </a:solidFill>
                <a:latin typeface="Arial" pitchFamily="34"/>
                <a:cs typeface="Arial" pitchFamily="34"/>
              </a:rPr>
              <a:t>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okamžitý transport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FFFF00"/>
                </a:solidFill>
                <a:latin typeface="Arial" pitchFamily="34"/>
                <a:cs typeface="Arial" pitchFamily="34"/>
              </a:rPr>
              <a:t>II b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terapie a čekání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vyplnění terapie, stavu vědomí apod.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útržky pro evidenci pacientů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2048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1363663"/>
            <a:ext cx="2660650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1363663"/>
            <a:ext cx="26003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873577" y="1237640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Mimořádná událost</a:t>
            </a: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220108" y="2512402"/>
            <a:ext cx="11601104" cy="4708981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</a:t>
            </a:r>
            <a:r>
              <a:rPr lang="cs-CZ" sz="2000" b="1" spc="0" dirty="0">
                <a:solidFill>
                  <a:srgbClr val="FF0000"/>
                </a:solidFill>
                <a:effectLst/>
                <a:latin typeface="Arial" pitchFamily="34"/>
                <a:cs typeface="Arial" pitchFamily="34"/>
              </a:rPr>
              <a:t>vedoucí zdravotnické složky </a:t>
            </a: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– (přednostně IP, každý záchranář) - „velitel“ záchranné služby, komunikace s ostatními veliteli IZS, vlastními posádkami, KZOS – rozhodovací proces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</a:t>
            </a:r>
            <a:r>
              <a:rPr lang="cs-CZ" sz="2000" b="1" spc="0" dirty="0">
                <a:solidFill>
                  <a:srgbClr val="92D050"/>
                </a:solidFill>
                <a:effectLst/>
                <a:latin typeface="Arial" pitchFamily="34"/>
                <a:cs typeface="Arial" pitchFamily="34"/>
              </a:rPr>
              <a:t>vedoucí lékař </a:t>
            </a: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– (pouze lékař určený vedoucím zdravotnické složky) lékař, který stabilně zůstává na obvazišti – zde rozdává úkoly záchranářům ohledně ošetřování a medikace zraněných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- </a:t>
            </a:r>
            <a:r>
              <a:rPr lang="cs-CZ" sz="2000" b="1" spc="0" dirty="0">
                <a:solidFill>
                  <a:srgbClr val="00B0F0"/>
                </a:solidFill>
                <a:effectLst/>
                <a:latin typeface="Arial" pitchFamily="34"/>
                <a:cs typeface="Arial" pitchFamily="34"/>
              </a:rPr>
              <a:t>vedoucí odsunu </a:t>
            </a: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– (záchranář určený vedoucím zdravotnické složky) –komunikuje s KZOS, rozděluje podle </a:t>
            </a:r>
            <a:r>
              <a:rPr lang="cs-CZ" sz="2000" b="1" spc="0" dirty="0" err="1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náléhavosti</a:t>
            </a:r>
            <a: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  <a:t> ošetřené pacienty do prostředků, s KZOS posádky směřuje do zdravotnických zařízení, vede evidenci pacientů</a:t>
            </a: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effectLst/>
                <a:latin typeface="Arial" pitchFamily="34"/>
                <a:cs typeface="Arial" pitchFamily="34"/>
              </a:rPr>
            </a:br>
            <a:br>
              <a:rPr lang="cs-CZ" sz="2000" b="1" spc="0" dirty="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endParaRPr lang="cs-CZ" sz="2000" b="1" spc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186806-6262-45CB-865E-D0FB503B2524}"/>
              </a:ext>
            </a:extLst>
          </p:cNvPr>
          <p:cNvSpPr txBox="1"/>
          <p:nvPr/>
        </p:nvSpPr>
        <p:spPr>
          <a:xfrm>
            <a:off x="3842402" y="1920448"/>
            <a:ext cx="2582691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rgbClr val="FF0000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jednotlivé funkce</a:t>
            </a:r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88F7114F-8406-4C56-94D4-08A697A7B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90" y="181716"/>
            <a:ext cx="3987433" cy="27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04227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27263" y="1587500"/>
            <a:ext cx="269875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Prostor pro dotazy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pic>
        <p:nvPicPr>
          <p:cNvPr id="225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392238"/>
            <a:ext cx="5322888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81" y="-23884"/>
            <a:ext cx="9175845" cy="6881884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9825831" y="554831"/>
            <a:ext cx="269875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Exkurze 10.11.2022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BDC006-3896-1CBA-B99D-4CE62C0ECA65}"/>
              </a:ext>
            </a:extLst>
          </p:cNvPr>
          <p:cNvSpPr txBox="1"/>
          <p:nvPr/>
        </p:nvSpPr>
        <p:spPr>
          <a:xfrm>
            <a:off x="146047" y="1595353"/>
            <a:ext cx="8147047" cy="9571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79999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0" cap="none" spc="0" baseline="0" dirty="0">
                <a:solidFill>
                  <a:srgbClr val="00B05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 pitchFamily="34"/>
                <a:ea typeface=""/>
                <a:cs typeface="Arial" pitchFamily="34"/>
              </a:rPr>
              <a:t>Povinná exkurze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00B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00B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00B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0000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0" cap="none" spc="0" baseline="0" dirty="0">
                <a:solidFill>
                  <a:srgbClr val="FF0000"/>
                </a:solidFill>
                <a:uFillTx/>
                <a:latin typeface="Arial" pitchFamily="34"/>
                <a:ea typeface=""/>
                <a:cs typeface="Arial" pitchFamily="34"/>
              </a:rPr>
              <a:t>sraz 13:55 před fakultou!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Těžební 1a, Brno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odpovědná osoba?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pokračovat dle instrukcí!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</a:br>
            <a:endParaRPr lang="cs-CZ" sz="2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ea typeface=""/>
              <a:cs typeface="Arial" pitchFamily="34"/>
            </a:endParaRP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559050" y="3186113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Děkuji za pozornost :)</a:t>
            </a: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pic>
        <p:nvPicPr>
          <p:cNvPr id="245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333500"/>
            <a:ext cx="545465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4010025" y="1657350"/>
            <a:ext cx="2698750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Zajímavost – „Pražská 155“</a:t>
            </a:r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73050" y="2819400"/>
            <a:ext cx="8147050" cy="5694363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víkendové metodické cvičení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účast ZZS ze všech krajů ČR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účast ÚRN PČR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účast HZS Metro a Praha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200 figurantů (zdravotníci, studenti divadelních škol)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80 zraněných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odsun 1h 20 min od vyhlášení, ve 40. minutě zvrat situace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215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95250"/>
            <a:ext cx="4467225" cy="67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817813" y="1433513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Přednemocniční péče</a:t>
            </a: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latin typeface="Arial" pitchFamily="34"/>
                <a:cs typeface="Arial" pitchFamily="34"/>
              </a:rPr>
              <a:t>  </a:t>
            </a:r>
            <a:r>
              <a:rPr lang="cs-CZ" sz="2000" b="1" spc="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Arial" pitchFamily="34"/>
                <a:cs typeface="Arial" pitchFamily="34"/>
              </a:rPr>
              <a:t>. . . je poskytována při těchto stavech:</a:t>
            </a: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22300" y="3103563"/>
            <a:ext cx="6946900" cy="4030662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bezprostředně ohrožují život postiženého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mohou vést prohlubováním chorobných změn k náhlé smrti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způsobí bez rychlého poskytnutí odborné první pomoci trvalé chorobné změny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působí náhlé utrpení a náhlou bolest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působí změny chování a jednání postiženého, ohrožují jeho samotného nebo jeho okolí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615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817813" y="1433513"/>
            <a:ext cx="2698750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Organizace ZZS v ČR</a:t>
            </a: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473075" y="2570163"/>
            <a:ext cx="6945313" cy="2647950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p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říspěvkové organizace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z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řizovány jednotlivými kraji - JMK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ú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sek ředitelství, dále ekonomický, technický, zdravotnický, krizové přpravenosti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88"/>
            <a:ext cx="9434513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525463" y="1363663"/>
            <a:ext cx="2698750" cy="1273175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KZOS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31763" y="1924050"/>
            <a:ext cx="8043862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spc="0" dirty="0">
                <a:latin typeface="Arial" pitchFamily="34"/>
                <a:cs typeface="Arial" pitchFamily="34"/>
              </a:rPr>
              <a:t>  </a:t>
            </a:r>
            <a:r>
              <a:rPr lang="cs-CZ" sz="2000" b="1" spc="0" dirty="0">
                <a:solidFill>
                  <a:schemeClr val="bg1"/>
                </a:solidFill>
                <a:effectLst>
                  <a:outerShdw dist="38096" dir="2700000">
                    <a:srgbClr val="000000"/>
                  </a:outerShdw>
                </a:effectLst>
                <a:latin typeface="Arial" pitchFamily="34"/>
                <a:cs typeface="Arial" pitchFamily="34"/>
              </a:rPr>
              <a:t>Krajské zdravotnické operační středisko</a:t>
            </a: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78063"/>
            <a:ext cx="6945313" cy="5416550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centrální pro kraje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p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řijímá volání na tísňovou linku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yhodnocuje výzvy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plánuje sekundární převozy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r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ozhoduje, která z posádek bude vyslána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koordinuje jednotlivé posádky v terénu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k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omunikuje v rámci IZS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a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ktivuje traumaplány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3257290"/>
            <a:ext cx="6655984" cy="4437323"/>
          </a:xfrm>
          <a:prstGeom prst="rect">
            <a:avLst/>
          </a:prstGeom>
        </p:spPr>
      </p:pic>
      <p:pic>
        <p:nvPicPr>
          <p:cNvPr id="819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48" y="722313"/>
            <a:ext cx="10298112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4095750" y="1501775"/>
            <a:ext cx="2697163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Členové výjezdových složek</a:t>
            </a:r>
          </a:p>
        </p:txBody>
      </p:sp>
      <p:pic>
        <p:nvPicPr>
          <p:cNvPr id="92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46050" y="2776538"/>
            <a:ext cx="7689850" cy="4031873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Lékař ZZS – MUDr. </a:t>
            </a: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a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testace pro urgentní péči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Zdravotnický záchranář – VOŠ v oboru zdravotnický       				           záchranář </a:t>
            </a:r>
            <a:r>
              <a:rPr lang="cs-CZ" sz="2000" b="1" dirty="0">
                <a:solidFill>
                  <a:srgbClr val="FF0000"/>
                </a:solidFill>
                <a:latin typeface="Arial" pitchFamily="34"/>
                <a:cs typeface="Arial" pitchFamily="34"/>
              </a:rPr>
              <a:t>(již zrušeno!)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FF0000"/>
              </a:solidFill>
              <a:latin typeface="Arial" pitchFamily="34"/>
              <a:cs typeface="Arial" pitchFamily="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			        - VŠ v oboru zdravotnický       				           záchranář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			        - všeobecná sestra s ARIP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Řidič ZZS – kurz řidič vozidla RLP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92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3" y="1501775"/>
            <a:ext cx="5903912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4095750" y="1501775"/>
            <a:ext cx="2697163" cy="127476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Typy výjezdových posádek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050" y="2224088"/>
            <a:ext cx="8043863" cy="708025"/>
          </a:xfrm>
        </p:spPr>
        <p:txBody>
          <a:bodyPr wrap="square" lIns="179999">
            <a:spAutoFit/>
          </a:bodyPr>
          <a:lstStyle/>
          <a:p>
            <a:pPr algn="l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br>
              <a:rPr lang="cs-CZ" sz="2000" b="1" spc="0" dirty="0">
                <a:latin typeface="Arial" pitchFamily="34"/>
                <a:cs typeface="Arial" pitchFamily="34"/>
              </a:rPr>
            </a:br>
            <a:endParaRPr lang="cs-CZ" sz="2000" b="1" spc="0" dirty="0"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46050" y="2297380"/>
            <a:ext cx="7007225" cy="5416868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B050"/>
                </a:solidFill>
                <a:latin typeface="Arial" pitchFamily="34"/>
                <a:cs typeface="Arial" pitchFamily="34"/>
              </a:rPr>
              <a:t>RZP</a:t>
            </a:r>
            <a:r>
              <a:rPr lang="cs-CZ" sz="2000" b="1" dirty="0">
                <a:solidFill>
                  <a:srgbClr val="00B0F0"/>
                </a:solidFill>
                <a:latin typeface="Arial" pitchFamily="34"/>
                <a:cs typeface="Arial" pitchFamily="34"/>
              </a:rPr>
              <a:t> 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rychlá zdravotnická pomoc – záchranář + řidič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accent4">
                    <a:lumMod val="75000"/>
                  </a:schemeClr>
                </a:solidFill>
                <a:latin typeface="Arial" pitchFamily="34"/>
                <a:cs typeface="Arial" pitchFamily="34"/>
              </a:rPr>
              <a:t>RLP 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rychlá lékařská pomoc – lékař + záchranář + řidič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accent4">
                    <a:lumMod val="75000"/>
                  </a:schemeClr>
                </a:solidFill>
                <a:latin typeface="Arial" pitchFamily="34"/>
                <a:cs typeface="Arial" pitchFamily="34"/>
              </a:rPr>
              <a:t>RV 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– randevous – lékař + řidič či záchranář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B0F0"/>
                </a:solidFill>
                <a:latin typeface="Arial" pitchFamily="34"/>
                <a:cs typeface="Arial" pitchFamily="34"/>
              </a:rPr>
              <a:t>LZS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 – letecká záchranná služba – pilot + letecký záchrnanář + lékař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FF0000"/>
                </a:solidFill>
                <a:latin typeface="Arial" pitchFamily="34"/>
                <a:cs typeface="Arial" pitchFamily="34"/>
              </a:rPr>
              <a:t>IP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 – inspektor provozu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NO – „dupačky“ ambulance s inkubátorem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FFFF00"/>
                </a:solidFill>
                <a:latin typeface="Arial" pitchFamily="34"/>
                <a:cs typeface="Arial" pitchFamily="34"/>
              </a:rPr>
              <a:t>TSČ</a:t>
            </a:r>
            <a:r>
              <a:rPr lang="cs-CZ" sz="2000" b="1" dirty="0">
                <a:solidFill>
                  <a:schemeClr val="bg1"/>
                </a:solidFill>
                <a:latin typeface="Arial" pitchFamily="34"/>
                <a:cs typeface="Arial" pitchFamily="34"/>
              </a:rPr>
              <a:t> – tým specializovaných činností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024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92113"/>
            <a:ext cx="50387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2932113"/>
            <a:ext cx="5557838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597150" y="1446213"/>
            <a:ext cx="2697163" cy="1274762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norm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spc="-300" dirty="0">
                <a:solidFill>
                  <a:schemeClr val="bg1"/>
                </a:solidFill>
                <a:effectLst>
                  <a:outerShdw blurRad="457200" dist="342900" dir="5400000">
                    <a:srgbClr val="000000"/>
                  </a:outerShdw>
                </a:effectLst>
                <a:latin typeface="Arial Black" pitchFamily="34"/>
              </a:rPr>
              <a:t>Organizace ZZS v ČR</a:t>
            </a:r>
          </a:p>
        </p:txBody>
      </p:sp>
      <p:pic>
        <p:nvPicPr>
          <p:cNvPr id="112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7153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473075" y="2090738"/>
            <a:ext cx="6945313" cy="1260475"/>
          </a:xfrm>
          <a:prstGeom prst="rect">
            <a:avLst/>
          </a:prstGeom>
          <a:noFill/>
          <a:ln cap="flat">
            <a:noFill/>
          </a:ln>
        </p:spPr>
        <p:txBody>
          <a:bodyPr lIns="179999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chemeClr val="bg1"/>
                </a:solidFill>
                <a:latin typeface="Arial" pitchFamily="34"/>
                <a:cs typeface="Arial" pitchFamily="34"/>
              </a:rPr>
              <a:t>Výjezdové základny</a:t>
            </a: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cs-CZ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cs-CZ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126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41288"/>
            <a:ext cx="6665913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4386263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Dept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1223</TotalTime>
  <Words>1518</Words>
  <Application>Microsoft Office PowerPoint</Application>
  <PresentationFormat>Širokoúhlá obrazovka</PresentationFormat>
  <Paragraphs>325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Corbel</vt:lpstr>
      <vt:lpstr>Miriam</vt:lpstr>
      <vt:lpstr>Depth</vt:lpstr>
      <vt:lpstr>Lukáš Dvořáček, DiS. ZZS JMK VZ Černovice dvoracekl@zzsjmk.cz</vt:lpstr>
      <vt:lpstr> -  zákon č. 239/2000 Sb., o Integrovaném záchranném systému a o změně některých zákonů  - zákon č. 374/2011 Sb., o zdravotnické záchranné službě  - ústavní zákon č. 110/1998 Sb., o bezpečnosti ČR       - výjezd uskutečnit do 2 minut! - dojezd na místo do 20 minut!</vt:lpstr>
      <vt:lpstr>    - poskytovat obyvatelstvu daného regionu – kraje zdravotní péči   a služby v souladu s koncepcí přednemocniční neodkladné péče (PNP)  - koordinace všech článků poskytujících PNP  - provozování výjezdových skupin a letecké záchranné služby (LZS)  - zajišťování v součinnosti IZS  - zabezpečení dalšího vzdělávání či doškolování svých pracovníků </vt:lpstr>
      <vt:lpstr>  . . . je poskytována při těchto stavech: </vt:lpstr>
      <vt:lpstr>Prezentace aplikace PowerPoint</vt:lpstr>
      <vt:lpstr>  Krajské zdravotnické operační středisko </vt:lpstr>
      <vt:lpstr> </vt:lpstr>
      <vt:lpstr> </vt:lpstr>
      <vt:lpstr>Prezentace aplikace PowerPoint</vt:lpstr>
      <vt:lpstr> </vt:lpstr>
      <vt:lpstr> </vt:lpstr>
      <vt:lpstr> </vt:lpstr>
      <vt:lpstr> </vt:lpstr>
      <vt:lpstr> </vt:lpstr>
      <vt:lpstr> </vt:lpstr>
      <vt:lpstr>    - pořízeno v roce 2021  - velkokapacitní vozidlo pro hromadné neštěstí a požáry  - 4 ležící pacienti a 5 sedících nebo - 1 ležící pacient a 15 sedících  - transportovat lze až 9 lidí včetně posádky a to  - 4 sedící pacienti a dva na vyjmutelných nosítkách a posádka </vt:lpstr>
      <vt:lpstr>    - všechny sedadla vybaveny pro kyslíkovou terapii  - monitory, ventilátory (umělá plicní ventilace)  - vybavení dle vyhlášky – jako jiná vozidla ZZS  - osvětlovací stožár, naviják  - od 2022 v ostrém provozu – požáry, hromadné nehody, evakuace  </vt:lpstr>
      <vt:lpstr>Prezentace aplikace PowerPoint</vt:lpstr>
      <vt:lpstr>Prezentace aplikace PowerPoint</vt:lpstr>
      <vt:lpstr>Prezentace aplikace PowerPoint</vt:lpstr>
      <vt:lpstr>Prezentace aplikace PowerPoint</vt:lpstr>
      <vt:lpstr>    - funkce zřízena v roce 2014  - spolupráce se všemi úseky ZZS, nepřetržitý provoz  - vybraný záchranář  - vozidlo Škoda Kodiaq, posádka pouze IP  - vybavení jako vozidlo RV, navíc mnohé jiné (na MU,  technické nářadí apod.)  - vysílán k závažným událostem, dále jako nejbližší prostředek </vt:lpstr>
      <vt:lpstr>   - plnění mimořádných úkolů  - podpůrná  - kontrolní   </vt:lpstr>
      <vt:lpstr>   - dodržování postupů při ošetřování pacientů  - dodržování BOZP  - dodržování ústrojové kázně  - správnost zdravotnické dokumentace  - dodržování interních nařízení  </vt:lpstr>
      <vt:lpstr>   - asistence při DN či poruše vozů ZZS JMK  - tlumočení z AJ  - řešení konfliktů na všech úrovních  - poskytnutí vybavení v případě poruchy  - navrácení vybavení či věcí jak opomenutých tak zapůjčených  - řešení jakéhokoliv problému v terénu  - psychologický intevrent pro PPP  </vt:lpstr>
      <vt:lpstr>   - převozy transplantačního týmu, antidot  - asistence při NVS, dlouhých zásahů ostatních IZS  - v rámci mimořádné události – IP jako vedoucí zdravotnické složky   </vt:lpstr>
      <vt:lpstr> </vt:lpstr>
      <vt:lpstr> </vt:lpstr>
      <vt:lpstr> </vt:lpstr>
      <vt:lpstr> </vt:lpstr>
      <vt:lpstr>   - vedoucí zdravotnické složky – (přednostně IP, každý záchranář) - „velitel“ záchranné služby, komunikace s ostatními veliteli IZS, vlastními posádkami, KZOS – rozhodovací proces  - vedoucí lékař – (pouze lékař určený vedoucím zdravotnické složky) lékař, který stabilně zůstává na obvazišti – zde rozdává úkoly záchranářům ohledně ošetřování a medikace zraněných  - vedoucí odsunu – (záchranář určený vedoucím zdravotnické složky) –komunikuje s KZOS, rozděluje podle náléhavosti ošetřené pacienty do prostředků, s KZOS posádky směřuje do zdravotnických zařízení, vede evidenci pacientů  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Lukáš Dvořáček, DiS. ZZS JMK VZ Černovice dvoracek.l@centrum.cz</dc:title>
  <dc:creator>Lutz</dc:creator>
  <cp:lastModifiedBy>Lulu Bobo</cp:lastModifiedBy>
  <cp:revision>62</cp:revision>
  <dcterms:created xsi:type="dcterms:W3CDTF">2016-09-30T09:26:20Z</dcterms:created>
  <dcterms:modified xsi:type="dcterms:W3CDTF">2022-11-03T07:08:36Z</dcterms:modified>
</cp:coreProperties>
</file>