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85" r:id="rId4"/>
    <p:sldId id="291" r:id="rId5"/>
    <p:sldId id="290" r:id="rId6"/>
    <p:sldId id="292" r:id="rId7"/>
    <p:sldId id="287" r:id="rId8"/>
    <p:sldId id="293" r:id="rId9"/>
    <p:sldId id="289" r:id="rId10"/>
    <p:sldId id="295" r:id="rId11"/>
    <p:sldId id="296" r:id="rId12"/>
    <p:sldId id="294" r:id="rId13"/>
    <p:sldId id="270" r:id="rId1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Code Pro" panose="020B0509030403020204" pitchFamily="49" charset="0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>
        <p:scale>
          <a:sx n="110" d="100"/>
          <a:sy n="110" d="100"/>
        </p:scale>
        <p:origin x="66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0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eYD-wFC1o" TargetMode="External"/><Relationship Id="rId2" Type="http://schemas.openxmlformats.org/officeDocument/2006/relationships/hyperlink" Target="https://www.youtube.com/watch?v=2JWTDDVEAC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Konflikty v Indonésii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Lucie Konečná</a:t>
            </a:r>
          </a:p>
          <a:p>
            <a:r>
              <a:rPr lang="cs-CZ" dirty="0"/>
              <a:t>BSSb1169, 23.11.2022</a:t>
            </a:r>
          </a:p>
          <a:p>
            <a:pPr lvl="0">
              <a:spcBef>
                <a:spcPts val="0"/>
              </a:spcBef>
              <a:buNone/>
            </a:pPr>
            <a:endParaRPr lang="cs" b="0" dirty="0"/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98006-4B54-748E-1308-F8686324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v provincii Papua/Západní Papua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0B50D-2B2E-53A7-47D7-66E35D866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C953B1-8990-E86E-B453-A6E624B3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5" y="1041639"/>
            <a:ext cx="8541436" cy="39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orning Star flag - Wikipedia">
            <a:extLst>
              <a:ext uri="{FF2B5EF4-FFF2-40B4-BE49-F238E27FC236}">
                <a16:creationId xmlns:a16="http://schemas.microsoft.com/office/drawing/2014/main" id="{EA96D96E-EC32-BA69-2F1C-FC7623DC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45" y="0"/>
            <a:ext cx="1587785" cy="1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6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98006-4B54-748E-1308-F8686324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v provincii Papua/Západní Papua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0B50D-2B2E-53A7-47D7-66E35D866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Nduga</a:t>
            </a:r>
            <a:endParaRPr lang="cs-CZ" dirty="0"/>
          </a:p>
        </p:txBody>
      </p:sp>
      <p:pic>
        <p:nvPicPr>
          <p:cNvPr id="4098" name="Picture 2" descr="Indonesian Colonisation, Resource Plunder and West Papuan Grievances | The  Asia-Pacific Journal: Japan Focus">
            <a:extLst>
              <a:ext uri="{FF2B5EF4-FFF2-40B4-BE49-F238E27FC236}">
                <a16:creationId xmlns:a16="http://schemas.microsoft.com/office/drawing/2014/main" id="{AD61B9E3-593F-395C-3B5F-CF7B2CC7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02" y="926999"/>
            <a:ext cx="5193289" cy="41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1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FAD54-8F26-CEA6-E401-C955E57D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VIDEO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FCB862-ECB3-A213-14B2-85C7E1F48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https://www.youtube.com/watch?v=2JWTDDVEACg</a:t>
            </a:r>
            <a:r>
              <a:rPr lang="cs-CZ" dirty="0"/>
              <a:t> (3min)</a:t>
            </a:r>
          </a:p>
          <a:p>
            <a:r>
              <a:rPr lang="cs-CZ" dirty="0"/>
              <a:t> </a:t>
            </a:r>
            <a:r>
              <a:rPr lang="cs-CZ" dirty="0">
                <a:hlinkClick r:id="rId3"/>
              </a:rPr>
              <a:t>https://www.youtube.com/watch?v=sMeYD-wFC1o</a:t>
            </a:r>
            <a:r>
              <a:rPr lang="cs-CZ" dirty="0"/>
              <a:t> (cca 25min).</a:t>
            </a:r>
          </a:p>
        </p:txBody>
      </p:sp>
    </p:spTree>
    <p:extLst>
      <p:ext uri="{BB962C8B-B14F-4D97-AF65-F5344CB8AC3E}">
        <p14:creationId xmlns:p14="http://schemas.microsoft.com/office/powerpoint/2010/main" val="37226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Indonésie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Bhinneka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Tunggal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Ika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Jednota v rozmanitosti.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Nizozemská kolonie, začlenění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Acehu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 roce 1903.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Ahmed </a:t>
            </a:r>
            <a:r>
              <a:rPr lang="cs-C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Sukarno</a:t>
            </a:r>
            <a:r>
              <a:rPr lang="cs-C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19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45-1967,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Pancasila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NASAKOM, </a:t>
            </a:r>
          </a:p>
          <a:p>
            <a:pPr marL="11430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Západní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Irian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(1962),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Konfrontasi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konflikt s Malajsií.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Masakry v Indonésii 1965-1966.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Raden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Suharto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1967-1998,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Orde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Baru,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Golkar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korupce.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Zdroje konfliktů – politická rovina (Studená válka), náboženská rovina (islám vs. ostatní náboženství, etnická rovina (politika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Transmigrasi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), ekonomická rovina (přírodní zdroje a </a:t>
            </a:r>
          </a:p>
          <a:p>
            <a:pPr marL="11430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redistribuce).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D9BB587-D43F-D5A1-DD92-05283780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35" y="166932"/>
            <a:ext cx="1772565" cy="19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CD3243-D0C3-52D1-E9D5-3573F11AA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0" y="2731539"/>
            <a:ext cx="5262460" cy="24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tock vektor „East Timor Administrative Map“ (bez autorských poplatků)  194668907 | Shutterstock">
            <a:extLst>
              <a:ext uri="{FF2B5EF4-FFF2-40B4-BE49-F238E27FC236}">
                <a16:creationId xmlns:a16="http://schemas.microsoft.com/office/drawing/2014/main" id="{0A52B77E-3A99-0920-3F18-C0E882BF8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5718175" y="2571750"/>
            <a:ext cx="3425825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70F853-E26F-E344-8DB4-E25F1FEA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Východní Timor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539C6C-20EF-58EB-42F2-636FF905A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Specifikace oproti Indonésii: jazyky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tetum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a portugalština, cca 97% katolíků, negramotnost cca 40%, obyvatelé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Mauberové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Portugalská kolonie, 1914 smlouva z Haagu, 1974 Karafiátová revoluce v Portugalsku – dekolonizace,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Lemos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Pires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Charakteristické rysy konfliktu – etnický nacionalismus</a:t>
            </a:r>
          </a:p>
          <a:p>
            <a:pPr>
              <a:lnSpc>
                <a:spcPct val="100000"/>
              </a:lnSpc>
              <a:buNone/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a separatismus, mocensko-politický rozměr a ekonomický</a:t>
            </a:r>
          </a:p>
          <a:p>
            <a:pPr>
              <a:lnSpc>
                <a:spcPct val="100000"/>
              </a:lnSpc>
              <a:buNone/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 a vojensko-strategický rozměr.</a:t>
            </a:r>
          </a:p>
          <a:p>
            <a:pPr>
              <a:buNone/>
            </a:pPr>
            <a:r>
              <a:rPr lang="cs-CZ" dirty="0"/>
              <a:t>  		</a:t>
            </a:r>
          </a:p>
          <a:p>
            <a:endParaRPr lang="cs-CZ" dirty="0"/>
          </a:p>
        </p:txBody>
      </p:sp>
      <p:pic>
        <p:nvPicPr>
          <p:cNvPr id="2050" name="Picture 2" descr="vlajka Východního Timoru">
            <a:extLst>
              <a:ext uri="{FF2B5EF4-FFF2-40B4-BE49-F238E27FC236}">
                <a16:creationId xmlns:a16="http://schemas.microsoft.com/office/drawing/2014/main" id="{6312571F-6A31-F67C-BECB-51F4CF74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3" y="36121"/>
            <a:ext cx="2250281" cy="11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8E568-4212-7B65-06F5-70F9A6F2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Aktéři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7919A9-0B1A-BD35-CC1B-1C674ECB6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Timorský demokratický svaz (UDT).</a:t>
            </a:r>
          </a:p>
          <a:p>
            <a:r>
              <a:rPr lang="cs-CZ" dirty="0">
                <a:solidFill>
                  <a:schemeClr val="accent1"/>
                </a:solidFill>
              </a:rPr>
              <a:t> Revoluční fronta nezávislého Východního Timoru (FRETILIN).</a:t>
            </a:r>
          </a:p>
          <a:p>
            <a:r>
              <a:rPr lang="cs-CZ" dirty="0">
                <a:solidFill>
                  <a:schemeClr val="accent1"/>
                </a:solidFill>
              </a:rPr>
              <a:t> Timorské lidové demokratické sdružení (APODETI).</a:t>
            </a:r>
          </a:p>
          <a:p>
            <a:r>
              <a:rPr lang="cs-CZ" dirty="0">
                <a:solidFill>
                  <a:schemeClr val="accent1"/>
                </a:solidFill>
              </a:rPr>
              <a:t> Indonésie.</a:t>
            </a:r>
          </a:p>
          <a:p>
            <a:r>
              <a:rPr lang="cs-CZ" dirty="0">
                <a:solidFill>
                  <a:schemeClr val="accent1"/>
                </a:solidFill>
              </a:rPr>
              <a:t> Sekundární aktéři: Austrálie, Portugalsko, USA, VB a OSN.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4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Konflikt ve východním Timoru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1974 operace KOMODO.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Dekolonizační výbor, leden 1975 koalice FRETILIN a UDT, 27. května rozpad koalice.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srpna 1975, útok UDT v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srpna 1975 protiútok FRETILIN.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listopadu 1975 útok indonéské armády na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Atabae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 listopadu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1975 – deklarace nezávislosti FRETILIN.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 listopadu 1975 – deklarace o připojení k Indonésii.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prosince 1975 – indonéská invaze operace SEROJA.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22. dubna 1976 vydala RB OSN další rezoluci, potvrzující právo VT na sebeurčení a požadující stažení indonéské armády.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31. května 1976 – petice Lidového shromáždění.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17. července 1976 vydal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Suharto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zákon o propojení VT k Indonésii.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  <a:latin typeface="+mj-lt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356700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Konflikt ve východním Timoru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1979  -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1983 – mírová dohoda, snížení intenzity násilí.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1986/1988 dohoda o vytvoření Národní rady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mauberského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hnutí odporu (CNRM).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listopadu 1991 masakr v Santa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21. května 1998 oznámil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Suharto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svou rezignaci.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května 1999 dohoda o referendu, 8. srpna 1999 referendum.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30. srpna 1999 referendum o nezávislosti.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12. září 1999 INTEFET (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International </a:t>
            </a:r>
            <a:r>
              <a:rPr lang="cs-CZ" dirty="0" err="1">
                <a:solidFill>
                  <a:schemeClr val="accent1"/>
                </a:solidFill>
                <a:latin typeface="+mj-lt"/>
              </a:rPr>
              <a:t>Forces</a:t>
            </a:r>
            <a:r>
              <a:rPr lang="cs-CZ" dirty="0">
                <a:solidFill>
                  <a:schemeClr val="accent1"/>
                </a:solidFill>
                <a:latin typeface="+mj-lt"/>
              </a:rPr>
              <a:t> in East Timor).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25. října 1999 UNTAET (United </a:t>
            </a:r>
            <a:r>
              <a:rPr lang="cs-CZ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Transitional</a:t>
            </a: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ET).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</a:rPr>
              <a:t>30. srpna 2001 – první svobodné volby. 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20. května 2002 – nezávislý VT.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1804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ceh in Indonesia.svg">
            <a:extLst>
              <a:ext uri="{FF2B5EF4-FFF2-40B4-BE49-F238E27FC236}">
                <a16:creationId xmlns:a16="http://schemas.microsoft.com/office/drawing/2014/main" id="{BC6CDA3F-EC89-42DD-AE08-A293233B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36" y="3317929"/>
            <a:ext cx="3983064" cy="18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C86E91-427B-556B-C0EB-25D941D1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Aceh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74C1E3-C6FB-4F43-CAA4-31472851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Specifikace oproti Indonésii: 90% obyvatel 		   	  </a:t>
            </a:r>
            <a:r>
              <a:rPr lang="cs-CZ" dirty="0" err="1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Ačežané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, od roku 2009 právo Šaría, 98% islám.</a:t>
            </a:r>
          </a:p>
          <a:p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 Historie: sultanát </a:t>
            </a:r>
            <a:r>
              <a:rPr lang="cs-CZ" dirty="0" err="1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Samudra-Pasai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/</a:t>
            </a:r>
            <a:r>
              <a:rPr lang="cs-CZ" dirty="0" err="1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Aceh</a:t>
            </a:r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, 1871- britsko-nizozemská smlouva, autonomní status do roku 1951.</a:t>
            </a:r>
          </a:p>
          <a:p>
            <a:r>
              <a:rPr lang="cs-CZ" dirty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 Charakteristické rysy konfliktu:				 e</a:t>
            </a:r>
            <a:r>
              <a:rPr lang="cs-CZ" dirty="0">
                <a:solidFill>
                  <a:schemeClr val="accent1"/>
                </a:solidFill>
              </a:rPr>
              <a:t>tnický nacionalismus a separatismus,			 ekonomický a sociální rozměr. </a:t>
            </a:r>
            <a:endParaRPr lang="cs-CZ" dirty="0">
              <a:solidFill>
                <a:schemeClr val="accent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pic>
        <p:nvPicPr>
          <p:cNvPr id="1028" name="Picture 4" descr="Ačeh – vlajka">
            <a:extLst>
              <a:ext uri="{FF2B5EF4-FFF2-40B4-BE49-F238E27FC236}">
                <a16:creationId xmlns:a16="http://schemas.microsoft.com/office/drawing/2014/main" id="{45FB64FD-3C71-4186-B3D1-B65FEFB0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99" y="1"/>
            <a:ext cx="2169963" cy="1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-78625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Konflikt v </a:t>
            </a:r>
            <a:r>
              <a:rPr lang="cs-CZ" dirty="0" err="1"/>
              <a:t>Acehu</a:t>
            </a:r>
            <a:endParaRPr lang="cs"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421430"/>
            <a:ext cx="8520600" cy="3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1976 založil </a:t>
            </a:r>
            <a:r>
              <a:rPr lang="cs-CZ" dirty="0" err="1">
                <a:solidFill>
                  <a:schemeClr val="accent1"/>
                </a:solidFill>
              </a:rPr>
              <a:t>Tengku</a:t>
            </a:r>
            <a:r>
              <a:rPr lang="cs-CZ" dirty="0">
                <a:solidFill>
                  <a:schemeClr val="accent1"/>
                </a:solidFill>
              </a:rPr>
              <a:t> Hasan Muhammad di </a:t>
            </a:r>
            <a:r>
              <a:rPr lang="cs-CZ" dirty="0" err="1">
                <a:solidFill>
                  <a:schemeClr val="accent1"/>
                </a:solidFill>
              </a:rPr>
              <a:t>Tiro</a:t>
            </a:r>
            <a:r>
              <a:rPr lang="cs-CZ" dirty="0">
                <a:solidFill>
                  <a:schemeClr val="accent1"/>
                </a:solidFill>
              </a:rPr>
              <a:t> Hnutí za svobodný </a:t>
            </a:r>
            <a:r>
              <a:rPr lang="cs-CZ" dirty="0" err="1">
                <a:solidFill>
                  <a:schemeClr val="accent1"/>
                </a:solidFill>
              </a:rPr>
              <a:t>Aceh</a:t>
            </a:r>
            <a:r>
              <a:rPr lang="cs-CZ" dirty="0">
                <a:solidFill>
                  <a:schemeClr val="accent1"/>
                </a:solidFill>
              </a:rPr>
              <a:t> (</a:t>
            </a:r>
            <a:r>
              <a:rPr lang="cs-CZ" dirty="0" err="1">
                <a:solidFill>
                  <a:schemeClr val="accent1"/>
                </a:solidFill>
              </a:rPr>
              <a:t>Gerakan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Aceh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Merdeka</a:t>
            </a:r>
            <a:r>
              <a:rPr lang="cs-CZ" dirty="0">
                <a:solidFill>
                  <a:schemeClr val="accent1"/>
                </a:solidFill>
              </a:rPr>
              <a:t>, GAM).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Od roku 1990 – změna strategie GAM.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1990-1998 – období DOM.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Nejintenzivnější fáze konfliktu 1989-1991.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1999 – zákon o speciální autonomii pro </a:t>
            </a:r>
            <a:r>
              <a:rPr lang="cs-CZ" dirty="0" err="1">
                <a:solidFill>
                  <a:schemeClr val="accent1"/>
                </a:solidFill>
              </a:rPr>
              <a:t>Aceh</a:t>
            </a:r>
            <a:r>
              <a:rPr lang="cs-CZ" dirty="0">
                <a:solidFill>
                  <a:schemeClr val="accent1"/>
                </a:solidFill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Mírové vyjednávání, květen 2000 Ženevská dohoda.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lednu 2002 vstoupil v platnost nový zákon o zvláštní autonomii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Acehu</a:t>
            </a:r>
            <a:r>
              <a:rPr lang="cs-CZ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Prosinec 2002, Ženevská dohoda – pozastavení palby a odzbrojení GAM.</a:t>
            </a:r>
            <a:endParaRPr lang="cs-CZ" sz="1800" dirty="0">
              <a:solidFill>
                <a:schemeClr val="accent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Květen 2003 – výjimečný stav v </a:t>
            </a:r>
            <a:r>
              <a:rPr lang="cs-CZ" dirty="0" err="1">
                <a:solidFill>
                  <a:schemeClr val="accent1"/>
                </a:solidFill>
              </a:rPr>
              <a:t>Acehu</a:t>
            </a:r>
            <a:r>
              <a:rPr lang="cs-CZ" dirty="0">
                <a:solidFill>
                  <a:schemeClr val="accent1"/>
                </a:solidFill>
              </a:rPr>
              <a:t>, DOM II.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Prosinec 2004 – tsunami.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15. srpna 2005 – podpis mírové smlouvy – Memorandum o porozumění.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365127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C661-274D-2957-1491-30EACD7E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82" y="36409"/>
            <a:ext cx="9301163" cy="801000"/>
          </a:xfrm>
        </p:spPr>
        <p:txBody>
          <a:bodyPr/>
          <a:lstStyle/>
          <a:p>
            <a:pPr algn="ctr"/>
            <a:r>
              <a:rPr lang="cs-CZ" dirty="0"/>
              <a:t>Nová Guinea  - Konflikt v provincii Papua/Západní Papua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CD3DD-B7B7-4C03-0196-CBDD5CB3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8582" y="1065793"/>
            <a:ext cx="8520600" cy="3340200"/>
          </a:xfrm>
        </p:spPr>
        <p:txBody>
          <a:bodyPr/>
          <a:lstStyle/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Součást Indonésie od roku 1962/1969.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</a:rPr>
              <a:t>Hnutí za svobodnou 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Papuu -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Organisasi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 Papua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Merdeka</a:t>
            </a:r>
            <a:r>
              <a:rPr lang="cs-CZ" sz="1800" dirty="0">
                <a:solidFill>
                  <a:schemeClr val="accent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Times New Roman" panose="02020603050405020304" pitchFamily="18" charset="0"/>
              </a:rPr>
              <a:t> (OPM), 1963.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1969 –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Act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of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Free </a:t>
            </a:r>
            <a:r>
              <a:rPr lang="cs-CZ" dirty="0" err="1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Choice</a:t>
            </a: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Prosinec 2018 – únos stavebních dělníků a následný útok armády.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schemeClr val="accent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Srpen 2019 – Protesty v Papui i 			na Jávě.</a:t>
            </a:r>
          </a:p>
          <a:p>
            <a:pPr marL="400050" indent="-285750">
              <a:lnSpc>
                <a:spcPct val="100000"/>
              </a:lnSpc>
              <a:spcAft>
                <a:spcPts val="0"/>
              </a:spcAft>
            </a:pPr>
            <a:endParaRPr lang="cs-CZ" dirty="0">
              <a:solidFill>
                <a:schemeClr val="accent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>
              <a:lnSpc>
                <a:spcPct val="100000"/>
              </a:lnSpc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8C7C433-E4CC-A9D3-4AD4-D74DE362C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5043488" y="2637708"/>
            <a:ext cx="4100512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BE5044-0514-C11F-A0F8-7529D20C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0087"/>
            <a:ext cx="5470232" cy="12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5927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6476</TotalTime>
  <Words>737</Words>
  <Application>Microsoft Office PowerPoint</Application>
  <PresentationFormat>Předvádění na obrazovce (16:9)</PresentationFormat>
  <Paragraphs>91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Source Code Pro</vt:lpstr>
      <vt:lpstr>Calibri</vt:lpstr>
      <vt:lpstr>Amatic SC</vt:lpstr>
      <vt:lpstr>Beach Day</vt:lpstr>
      <vt:lpstr>Konflikty v Indonésii</vt:lpstr>
      <vt:lpstr>Indonésie</vt:lpstr>
      <vt:lpstr>Východní Timor</vt:lpstr>
      <vt:lpstr>Aktéři konfliktu</vt:lpstr>
      <vt:lpstr>Konflikt ve východním Timoru</vt:lpstr>
      <vt:lpstr>Konflikt ve východním Timoru</vt:lpstr>
      <vt:lpstr>Aceh</vt:lpstr>
      <vt:lpstr>Konflikt v Acehu</vt:lpstr>
      <vt:lpstr>Nová Guinea  - Konflikt v provincii Papua/Západní Papua</vt:lpstr>
      <vt:lpstr>Konflikt v provincii Papua/Západní Papua</vt:lpstr>
      <vt:lpstr>Konflikt v provincii Papua/Západní Papua</vt:lpstr>
      <vt:lpstr>VIDEO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131</cp:revision>
  <dcterms:modified xsi:type="dcterms:W3CDTF">2022-11-20T14:31:54Z</dcterms:modified>
</cp:coreProperties>
</file>