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1" r:id="rId4"/>
    <p:sldId id="283" r:id="rId5"/>
    <p:sldId id="284" r:id="rId6"/>
    <p:sldId id="276" r:id="rId7"/>
    <p:sldId id="277" r:id="rId8"/>
    <p:sldId id="278" r:id="rId9"/>
    <p:sldId id="280" r:id="rId10"/>
    <p:sldId id="282" r:id="rId11"/>
    <p:sldId id="260" r:id="rId12"/>
    <p:sldId id="270" r:id="rId1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5"/>
      <p:bold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imbo5c0A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Konflikt v Nigérii</a:t>
            </a:r>
            <a:endParaRPr lang="cs"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Lucie Konečná</a:t>
            </a:r>
          </a:p>
          <a:p>
            <a:r>
              <a:rPr lang="cs-CZ" dirty="0"/>
              <a:t>BSSb1169, 19.10.2022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0DB44-542B-EDBB-4367-F4B4E9EB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konfliktní potenciál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14D6F-181A-B4B5-9178-242657090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Indigenous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Biafra (IPOB), nepokoje 2017,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Nnamdi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Kanu - 27. června 2021 opět zatčen.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Farmářsko-pastevecké konflikty –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Fulové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Fulbové,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Fulanové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Peulové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Fellata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Falata</a:t>
            </a:r>
            <a:r>
              <a:rPr lang="cs-CZ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864AEF-2318-7460-0AE1-BF875343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44" y="3186419"/>
            <a:ext cx="3434556" cy="19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Boko Haram - Video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cs-CZ" sz="1400" b="1" dirty="0">
                <a:hlinkClick r:id="rId3"/>
              </a:rPr>
              <a:t>https://www.youtube.com/watch?v=1kimbo5c0Ak</a:t>
            </a:r>
            <a:endParaRPr lang="cs-CZ" sz="1400" b="1" dirty="0"/>
          </a:p>
          <a:p>
            <a:pPr marL="285750" indent="-285750"/>
            <a:endParaRPr lang="cs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Nigérie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Nezávislost 1960.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Federální republika, 36 států.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Politické zřízení – prebendalismus.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Lidská práva.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" dirty="0"/>
              <a:t>Etnicita a náboženství.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DCD2E-8419-EF8C-EA93-008E756A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6" y="0"/>
            <a:ext cx="3658339" cy="31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92E70BD-BBB0-22BF-BD1B-3A9CF32E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86" y="3055557"/>
            <a:ext cx="2713037" cy="20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8BF8D-A8E1-237E-0043-7811670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a občanská válka v Biafře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20011C-9E40-B17B-81D2-79177A2A3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Občanská válka/válka v Biafře  - 1967-1970.</a:t>
            </a:r>
          </a:p>
          <a:p>
            <a:r>
              <a:rPr lang="cs-CZ" dirty="0"/>
              <a:t>Převraty a pogromy proti </a:t>
            </a:r>
            <a:r>
              <a:rPr lang="cs-CZ" dirty="0" err="1"/>
              <a:t>Igbům</a:t>
            </a:r>
            <a:r>
              <a:rPr lang="cs-CZ" dirty="0"/>
              <a:t>.</a:t>
            </a:r>
          </a:p>
          <a:p>
            <a:r>
              <a:rPr lang="cs-CZ" dirty="0" err="1"/>
              <a:t>Yakubu</a:t>
            </a:r>
            <a:r>
              <a:rPr lang="cs-CZ" dirty="0"/>
              <a:t> </a:t>
            </a:r>
            <a:r>
              <a:rPr lang="cs-CZ" dirty="0" err="1"/>
              <a:t>Gowon</a:t>
            </a:r>
            <a:r>
              <a:rPr lang="cs-CZ" dirty="0"/>
              <a:t> vs. </a:t>
            </a:r>
            <a:r>
              <a:rPr lang="cs-CZ" dirty="0" err="1"/>
              <a:t>Odumegwu</a:t>
            </a:r>
            <a:r>
              <a:rPr lang="cs-CZ" dirty="0"/>
              <a:t> </a:t>
            </a:r>
            <a:r>
              <a:rPr lang="cs-CZ" dirty="0" err="1"/>
              <a:t>Ojukwu</a:t>
            </a:r>
            <a:r>
              <a:rPr lang="cs-CZ" dirty="0"/>
              <a:t>.</a:t>
            </a:r>
          </a:p>
          <a:p>
            <a:r>
              <a:rPr lang="cs-CZ" dirty="0"/>
              <a:t>30. května 1967 </a:t>
            </a:r>
            <a:r>
              <a:rPr lang="cs-CZ" dirty="0" err="1"/>
              <a:t>Ojukwu</a:t>
            </a:r>
            <a:r>
              <a:rPr lang="cs-CZ" dirty="0"/>
              <a:t> vyhlásil nezávislost Republiky Biafra, 6. července 1967 – začátek války.</a:t>
            </a:r>
          </a:p>
          <a:p>
            <a:r>
              <a:rPr lang="cs-CZ" dirty="0" err="1"/>
              <a:t>Kwale</a:t>
            </a:r>
            <a:r>
              <a:rPr lang="cs-CZ" dirty="0"/>
              <a:t> incident – květen 1969.</a:t>
            </a:r>
          </a:p>
          <a:p>
            <a:r>
              <a:rPr lang="cs-CZ" dirty="0"/>
              <a:t> Vojenská diktatura až do roku 1998.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3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8BF8D-A8E1-237E-0043-7811670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a občanská válka v Biafře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34889F-1DF2-C3B6-CA43-25E248E6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506" y="2848768"/>
            <a:ext cx="6776041" cy="16701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41DB657-90AD-8A97-A00C-F4FFE6D1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20" y="1003103"/>
            <a:ext cx="5293518" cy="40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B7C32-8009-7426-A6E4-F3FAB95A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Faktory mající vliv na vznik 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D7BF19-F064-617B-5483-C4A8ABBDF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01650"/>
            <a:ext cx="8520600" cy="3340200"/>
          </a:xfrm>
        </p:spPr>
        <p:txBody>
          <a:bodyPr/>
          <a:lstStyle/>
          <a:p>
            <a:r>
              <a:rPr lang="cs-CZ" dirty="0"/>
              <a:t> Vysoká míra korupce, chudoby, netransparentnost, nezaměstnanost, zkorumpovanost pol. elit, sociální nerovnosti.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76B821-3D9E-53BB-622C-51233C31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1920321"/>
            <a:ext cx="3867149" cy="28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8FBB51B-D50A-0355-C21E-2F1E3A0C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006600"/>
            <a:ext cx="44831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1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2C319-26C5-4577-83AC-8941A0F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58" y="123243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EDE86B-7D6F-4168-915D-C3DBAF4A3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3350"/>
            <a:ext cx="8520600" cy="3340200"/>
          </a:xfrm>
        </p:spPr>
        <p:txBody>
          <a:bodyPr/>
          <a:lstStyle/>
          <a:p>
            <a:r>
              <a:rPr lang="cs-CZ" sz="1600" dirty="0"/>
              <a:t>Vznik Boko </a:t>
            </a:r>
            <a:r>
              <a:rPr lang="cs-CZ" sz="1600" dirty="0" err="1"/>
              <a:t>Haram</a:t>
            </a:r>
            <a:r>
              <a:rPr lang="cs-CZ" sz="1600" dirty="0"/>
              <a:t> – </a:t>
            </a:r>
            <a:r>
              <a:rPr lang="cs-CZ" sz="1600" dirty="0" err="1"/>
              <a:t>Mauduguri</a:t>
            </a:r>
            <a:r>
              <a:rPr lang="cs-CZ" sz="1600" dirty="0"/>
              <a:t> 2001 - Mohammed Yusuf </a:t>
            </a:r>
          </a:p>
          <a:p>
            <a:r>
              <a:rPr lang="cs-CZ" sz="1600" i="1" dirty="0" err="1"/>
              <a:t>Jama'atu</a:t>
            </a:r>
            <a:r>
              <a:rPr lang="cs-CZ" sz="1600" i="1" dirty="0"/>
              <a:t> </a:t>
            </a:r>
            <a:r>
              <a:rPr lang="cs-CZ" sz="1600" i="1" dirty="0" err="1"/>
              <a:t>Ahlis</a:t>
            </a:r>
            <a:r>
              <a:rPr lang="cs-CZ" sz="1600" i="1" dirty="0"/>
              <a:t> Sunna </a:t>
            </a:r>
            <a:r>
              <a:rPr lang="cs-CZ" sz="1600" i="1" dirty="0" err="1"/>
              <a:t>Lidda'awati</a:t>
            </a:r>
            <a:r>
              <a:rPr lang="cs-CZ" sz="1600" i="1" dirty="0"/>
              <a:t> </a:t>
            </a:r>
            <a:r>
              <a:rPr lang="cs-CZ" sz="1600" i="1" dirty="0" err="1"/>
              <a:t>wal-Jihad</a:t>
            </a:r>
            <a:r>
              <a:rPr lang="cs-CZ" sz="1600" i="1" dirty="0"/>
              <a:t> – </a:t>
            </a:r>
            <a:r>
              <a:rPr lang="cs-CZ" sz="1600" dirty="0"/>
              <a:t>(Boko </a:t>
            </a:r>
            <a:r>
              <a:rPr lang="cs-CZ" sz="1600" dirty="0" err="1"/>
              <a:t>Haram</a:t>
            </a:r>
            <a:r>
              <a:rPr lang="cs-CZ" sz="1600" dirty="0"/>
              <a:t> – </a:t>
            </a:r>
            <a:r>
              <a:rPr lang="cs-CZ" sz="1600" dirty="0" err="1"/>
              <a:t>Hausa</a:t>
            </a:r>
            <a:r>
              <a:rPr lang="cs-CZ" sz="1600" dirty="0"/>
              <a:t> jazyk)</a:t>
            </a:r>
          </a:p>
          <a:p>
            <a:r>
              <a:rPr lang="cs-CZ" sz="1600" dirty="0"/>
              <a:t>Struktura organizace a ideologie</a:t>
            </a:r>
          </a:p>
          <a:p>
            <a:r>
              <a:rPr lang="cs-CZ" sz="1600" dirty="0" err="1"/>
              <a:t>Abubakar</a:t>
            </a:r>
            <a:r>
              <a:rPr lang="cs-CZ" sz="1600" dirty="0"/>
              <a:t> </a:t>
            </a:r>
            <a:r>
              <a:rPr lang="cs-CZ" sz="1600" dirty="0" err="1"/>
              <a:t>Shekau</a:t>
            </a:r>
            <a:r>
              <a:rPr lang="cs-CZ" sz="1600" dirty="0"/>
              <a:t> (2009) – násilná aktivita, široké spektrum činnosti, </a:t>
            </a:r>
            <a:r>
              <a:rPr lang="cs-CZ" sz="1600" dirty="0" err="1"/>
              <a:t>Sambisa</a:t>
            </a:r>
            <a:endParaRPr lang="cs-CZ" sz="1600" dirty="0"/>
          </a:p>
          <a:p>
            <a:r>
              <a:rPr lang="cs-CZ" sz="1600" dirty="0" err="1"/>
              <a:t>Abu</a:t>
            </a:r>
            <a:r>
              <a:rPr lang="cs-CZ" sz="1600" dirty="0"/>
              <a:t> </a:t>
            </a:r>
            <a:r>
              <a:rPr lang="cs-CZ" sz="1600" dirty="0" err="1"/>
              <a:t>Musab</a:t>
            </a:r>
            <a:r>
              <a:rPr lang="cs-CZ" sz="1600" dirty="0"/>
              <a:t> al-</a:t>
            </a:r>
            <a:r>
              <a:rPr lang="cs-CZ" sz="1600" dirty="0" err="1"/>
              <a:t>Barnawi</a:t>
            </a:r>
            <a:r>
              <a:rPr lang="cs-CZ" sz="1600" dirty="0"/>
              <a:t> (2016)</a:t>
            </a:r>
          </a:p>
          <a:p>
            <a:r>
              <a:rPr lang="cs-CZ" sz="1600" dirty="0"/>
              <a:t>Mezinárodní vazby na Islámský stát a al-Kaidu</a:t>
            </a:r>
          </a:p>
          <a:p>
            <a:r>
              <a:rPr lang="cs-CZ" sz="1600" dirty="0"/>
              <a:t>Charakteristika nigerijského konfliktu</a:t>
            </a:r>
          </a:p>
          <a:p>
            <a:r>
              <a:rPr lang="cs-CZ" sz="1600" dirty="0" err="1">
                <a:solidFill>
                  <a:schemeClr val="bg2"/>
                </a:solidFill>
                <a:latin typeface="Source Sans Pro" panose="020B0503030403020204" pitchFamily="34" charset="0"/>
              </a:rPr>
              <a:t>Bakura</a:t>
            </a:r>
            <a:r>
              <a:rPr lang="cs-CZ" sz="1600" dirty="0">
                <a:solidFill>
                  <a:schemeClr val="bg2"/>
                </a:solidFill>
                <a:latin typeface="Source Sans Pro" panose="020B0503030403020204" pitchFamily="34" charset="0"/>
              </a:rPr>
              <a:t> Doro a </a:t>
            </a:r>
            <a:r>
              <a:rPr lang="cs-CZ" sz="1600" b="0" i="0" dirty="0" err="1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Bakura</a:t>
            </a:r>
            <a:r>
              <a:rPr lang="cs-CZ" sz="1600" b="0" i="0" dirty="0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cs-CZ" sz="1600" b="0" i="0" dirty="0" err="1">
                <a:solidFill>
                  <a:schemeClr val="bg2"/>
                </a:solidFill>
                <a:effectLst/>
                <a:latin typeface="Source Sans Pro" panose="020B0503030403020204" pitchFamily="34" charset="0"/>
              </a:rPr>
              <a:t>Sa’alaba</a:t>
            </a:r>
            <a:endParaRPr lang="cs-CZ" sz="1600" dirty="0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4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80E14-ED94-4763-8C72-96593B2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02D152-92CA-4211-B2C0-DE28CF3B2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2487E61-FC4D-4AF4-9CC5-1E644A941A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80" y="1058225"/>
            <a:ext cx="3620220" cy="3892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927F5F-4531-43AA-86A8-8282BCA19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26" y="1031358"/>
            <a:ext cx="5262021" cy="39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AF77B-1008-4C42-ADEE-739D2060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Klasifikace konfliktu v Nigérii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915BED-167E-4990-98F3-2B68AB002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Konflikt vysoké intenzity – válka (Od roku 2009)</a:t>
            </a:r>
          </a:p>
          <a:p>
            <a:r>
              <a:rPr lang="cs-CZ" dirty="0"/>
              <a:t> Fáze konfliktu manifestace (2003-2009), eskalace (2009-2016), deeskalace (2016-2017), mrtvý bod (2018-2022)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B67B7F-337D-3802-8B06-C5DF6585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468"/>
            <a:ext cx="9144000" cy="20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8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46BE9-617E-49B9-8D1F-1BD0745D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92" y="-184383"/>
            <a:ext cx="8520600" cy="801000"/>
          </a:xfrm>
        </p:spPr>
        <p:txBody>
          <a:bodyPr/>
          <a:lstStyle/>
          <a:p>
            <a:pPr algn="ctr"/>
            <a:r>
              <a:rPr lang="cs-CZ" sz="3600" dirty="0"/>
              <a:t>Klasifikace Boko </a:t>
            </a:r>
            <a:r>
              <a:rPr lang="cs-CZ" sz="3600" dirty="0" err="1"/>
              <a:t>Haram</a:t>
            </a:r>
            <a:endParaRPr lang="cs-CZ" sz="36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87057B-60E6-4958-BCCD-130C700BE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706" y="668236"/>
            <a:ext cx="8520600" cy="4475264"/>
          </a:xfrm>
        </p:spPr>
        <p:txBody>
          <a:bodyPr/>
          <a:lstStyle/>
          <a:p>
            <a:endParaRPr lang="cs-CZ" sz="16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82F4744-3764-417D-84A3-FBD9925E4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61627"/>
              </p:ext>
            </p:extLst>
          </p:nvPr>
        </p:nvGraphicFramePr>
        <p:xfrm>
          <a:off x="0" y="395953"/>
          <a:ext cx="9083024" cy="476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56">
                  <a:extLst>
                    <a:ext uri="{9D8B030D-6E8A-4147-A177-3AD203B41FA5}">
                      <a16:colId xmlns:a16="http://schemas.microsoft.com/office/drawing/2014/main" val="593949545"/>
                    </a:ext>
                  </a:extLst>
                </a:gridCol>
                <a:gridCol w="2270756">
                  <a:extLst>
                    <a:ext uri="{9D8B030D-6E8A-4147-A177-3AD203B41FA5}">
                      <a16:colId xmlns:a16="http://schemas.microsoft.com/office/drawing/2014/main" val="1988775950"/>
                    </a:ext>
                  </a:extLst>
                </a:gridCol>
                <a:gridCol w="2270756">
                  <a:extLst>
                    <a:ext uri="{9D8B030D-6E8A-4147-A177-3AD203B41FA5}">
                      <a16:colId xmlns:a16="http://schemas.microsoft.com/office/drawing/2014/main" val="3364443906"/>
                    </a:ext>
                  </a:extLst>
                </a:gridCol>
                <a:gridCol w="2270756">
                  <a:extLst>
                    <a:ext uri="{9D8B030D-6E8A-4147-A177-3AD203B41FA5}">
                      <a16:colId xmlns:a16="http://schemas.microsoft.com/office/drawing/2014/main" val="1760609575"/>
                    </a:ext>
                  </a:extLst>
                </a:gridCol>
              </a:tblGrid>
              <a:tr h="5800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Teroristé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Povstalci/</a:t>
                      </a:r>
                    </a:p>
                    <a:p>
                      <a:r>
                        <a:rPr lang="cs-CZ" dirty="0"/>
                        <a:t>Insurgency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Warlordi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02284"/>
                  </a:ext>
                </a:extLst>
              </a:tr>
              <a:tr h="44724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Motivace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Politická změna skrze využití násilí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Svrhnutí vlády, autonomie oblasti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Zdroje a 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14240"/>
                  </a:ext>
                </a:extLst>
              </a:tr>
              <a:tr h="45165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Oblast působnosti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Neteritoriální, národní velmi často mezinárodní charakter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Teritoriální, vnitrostátní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Teritoriální, vnitrostátní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25270"/>
                  </a:ext>
                </a:extLst>
              </a:tr>
              <a:tr h="802651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Zdroje a 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Velice variabilní – legální a ilegální obchod, podpora od států, dalších organizací, přírodní zdroje atd.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Plundrování, přírodní zdroje, daně.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Přírodní zdroje, daně</a:t>
                      </a:r>
                      <a:r>
                        <a:rPr lang="cs-CZ" sz="12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68905"/>
                  </a:ext>
                </a:extLst>
              </a:tr>
              <a:tr h="51178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V poslední době network/ síťová struktura</a:t>
                      </a:r>
                      <a:r>
                        <a:rPr lang="cs-CZ" sz="12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Často hierarchická, může být i decentralizovaná.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Hierarchická, v čele charizmatický vůdce.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52053"/>
                  </a:ext>
                </a:extLst>
              </a:tr>
              <a:tr h="415113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Role násilí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Primárně proti civilistům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Primárně proti vládě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Většinou kombinace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72377"/>
                  </a:ext>
                </a:extLst>
              </a:tr>
              <a:tr h="478066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Vztah se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Malá hrozba pro státní legitimitu, zneužívají slabost státu.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Hrozba pro státní legitimitu, chtějí nahradit vládu.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Střední hrozba pro stát, snaha o slabí stát, ve kterém mohou fungovat.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4627"/>
                  </a:ext>
                </a:extLst>
              </a:tr>
              <a:tr h="51178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Role VNSA pro podporovatele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Neposkytují služby obyvatelům.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Často poskytují služby (bezpečnost, zdravotnictví atd.) podporovatelům i obyvatelům ovládané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Často poskytují služby podporovatelům a zejména stejné etnické skupině. 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8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764325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460</Words>
  <Application>Microsoft Office PowerPoint</Application>
  <PresentationFormat>Předvádění na obrazovce (16:9)</PresentationFormat>
  <Paragraphs>73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Source Code Pro</vt:lpstr>
      <vt:lpstr>Source Sans Pro</vt:lpstr>
      <vt:lpstr>Amatic SC</vt:lpstr>
      <vt:lpstr>Arial</vt:lpstr>
      <vt:lpstr>Beach Day</vt:lpstr>
      <vt:lpstr>Konflikt v Nigérii</vt:lpstr>
      <vt:lpstr>Nigérie</vt:lpstr>
      <vt:lpstr>Historie a občanská válka v Biafře</vt:lpstr>
      <vt:lpstr>Historie a občanská válka v Biafře</vt:lpstr>
      <vt:lpstr>Faktory mající vliv na vznik Boko Haram</vt:lpstr>
      <vt:lpstr>Boko Haram</vt:lpstr>
      <vt:lpstr>Boko Haram</vt:lpstr>
      <vt:lpstr>Klasifikace konfliktu v Nigérii</vt:lpstr>
      <vt:lpstr>Klasifikace Boko Haram</vt:lpstr>
      <vt:lpstr>Další konfliktní potenciál </vt:lpstr>
      <vt:lpstr>Boko Haram - Video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71</cp:revision>
  <dcterms:modified xsi:type="dcterms:W3CDTF">2022-10-18T17:51:41Z</dcterms:modified>
</cp:coreProperties>
</file>