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4" r:id="rId3"/>
    <p:sldId id="272" r:id="rId4"/>
    <p:sldId id="275" r:id="rId5"/>
    <p:sldId id="282" r:id="rId6"/>
    <p:sldId id="284" r:id="rId7"/>
    <p:sldId id="286" r:id="rId8"/>
    <p:sldId id="283" r:id="rId9"/>
    <p:sldId id="270" r:id="rId10"/>
  </p:sldIdLst>
  <p:sldSz cx="9144000" cy="5143500" type="screen16x9"/>
  <p:notesSz cx="6858000" cy="9144000"/>
  <p:embeddedFontLst>
    <p:embeddedFont>
      <p:font typeface="Old Standard TT" panose="020B0604020202020204" charset="-18"/>
      <p:regular r:id="rId12"/>
      <p:bold r:id="rId13"/>
      <p: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gradFill flip="none" rotWithShape="1">
          <a:gsLst>
            <a:gs pos="0">
              <a:schemeClr val="accent1"/>
            </a:gs>
            <a:gs pos="86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s2Q93a7OOM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687">
              <a:srgbClr val="787878"/>
            </a:gs>
            <a:gs pos="97375">
              <a:srgbClr val="707070"/>
            </a:gs>
            <a:gs pos="94750">
              <a:srgbClr val="606060"/>
            </a:gs>
            <a:gs pos="89500">
              <a:srgbClr val="404040"/>
            </a:gs>
            <a:gs pos="7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Konflikt v Ugandě</a:t>
            </a:r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BSSb1169, 19.10.2022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Lucie Konečná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6B372-A641-4652-8756-379D8CE7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Uganda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DC04C2-B981-4ECA-8FC0-81A54B3A0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" y="628649"/>
            <a:ext cx="8660850" cy="3718694"/>
          </a:xfrm>
        </p:spPr>
        <p:txBody>
          <a:bodyPr/>
          <a:lstStyle/>
          <a:p>
            <a:r>
              <a:rPr lang="cs-CZ" dirty="0"/>
              <a:t>Nezávislost 1962.</a:t>
            </a:r>
          </a:p>
          <a:p>
            <a:r>
              <a:rPr lang="cs-CZ" dirty="0"/>
              <a:t>Jedna z nejvíce zkorumpovaných zemí světa.</a:t>
            </a:r>
          </a:p>
          <a:p>
            <a:r>
              <a:rPr lang="cs-CZ" dirty="0"/>
              <a:t>Administrativní a politický systém.</a:t>
            </a:r>
          </a:p>
          <a:p>
            <a:r>
              <a:rPr lang="cs-CZ" dirty="0"/>
              <a:t>Etnicita a náboženství.</a:t>
            </a:r>
          </a:p>
          <a:p>
            <a:r>
              <a:rPr lang="cs-CZ" dirty="0"/>
              <a:t>(1966 – 1971) x (1980-1985) – </a:t>
            </a:r>
            <a:r>
              <a:rPr lang="cs-CZ" dirty="0" err="1"/>
              <a:t>Milton</a:t>
            </a:r>
            <a:r>
              <a:rPr lang="cs-CZ" dirty="0"/>
              <a:t> </a:t>
            </a:r>
            <a:r>
              <a:rPr lang="cs-CZ" dirty="0" err="1"/>
              <a:t>Obote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Ethnocultural Conflict in Uganda: Politics Based on Ethnic Divisions  Inflame Tensions Across the Country | SpringerLink">
            <a:extLst>
              <a:ext uri="{FF2B5EF4-FFF2-40B4-BE49-F238E27FC236}">
                <a16:creationId xmlns:a16="http://schemas.microsoft.com/office/drawing/2014/main" id="{2046ED98-B66D-2772-9F04-338E3C24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394910"/>
            <a:ext cx="2421731" cy="274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A128923-85E6-01F8-1329-D1CAB005C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81" y="3033303"/>
            <a:ext cx="3713292" cy="211019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FA8AE19-0AEC-C258-0423-6E6C9148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0" y="2110197"/>
            <a:ext cx="2854638" cy="30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0C16A-A1A6-4556-86B2-B34D5917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IDI AMIN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A6D91F5-CFEF-41FC-96A8-DB640E078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Leden 1971 převrat.</a:t>
            </a:r>
          </a:p>
          <a:p>
            <a:r>
              <a:rPr lang="cs-CZ" dirty="0"/>
              <a:t>Mohutné rozšíření armády, periodické čistky.</a:t>
            </a:r>
          </a:p>
          <a:p>
            <a:r>
              <a:rPr lang="cs-CZ" dirty="0"/>
              <a:t>Zahraniční vztahy.</a:t>
            </a:r>
          </a:p>
          <a:p>
            <a:r>
              <a:rPr lang="cs-CZ" dirty="0"/>
              <a:t>Srpen 1972 – vyhoštění všech Asiatů. </a:t>
            </a:r>
          </a:p>
          <a:p>
            <a:r>
              <a:rPr lang="cs-CZ" dirty="0"/>
              <a:t>„Pes s kostí v tlamě nemůže kousnout.“</a:t>
            </a:r>
          </a:p>
          <a:p>
            <a:r>
              <a:rPr lang="cs-CZ" dirty="0"/>
              <a:t>Devastace životního prostředí.</a:t>
            </a:r>
          </a:p>
          <a:p>
            <a:r>
              <a:rPr lang="cs-CZ" dirty="0"/>
              <a:t>Operace </a:t>
            </a:r>
            <a:r>
              <a:rPr lang="cs-CZ" dirty="0" err="1"/>
              <a:t>Entebbe</a:t>
            </a:r>
            <a:r>
              <a:rPr lang="cs-CZ" dirty="0"/>
              <a:t>.</a:t>
            </a:r>
          </a:p>
          <a:p>
            <a:r>
              <a:rPr lang="cs-CZ" dirty="0"/>
              <a:t>1. listopadu 1978 anexe tanzanského území.</a:t>
            </a:r>
          </a:p>
        </p:txBody>
      </p:sp>
      <p:pic>
        <p:nvPicPr>
          <p:cNvPr id="2052" name="Picture 4" descr="Idi Amin | History Wiki | Fandom">
            <a:extLst>
              <a:ext uri="{FF2B5EF4-FFF2-40B4-BE49-F238E27FC236}">
                <a16:creationId xmlns:a16="http://schemas.microsoft.com/office/drawing/2014/main" id="{1971D648-7563-38A6-2AC6-4C5351E8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709434"/>
            <a:ext cx="221932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9A676-C3AE-3AA7-EFCF-4B1048C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Ugandsko-Tanzanská válka a Bush </a:t>
            </a:r>
            <a:r>
              <a:rPr lang="cs-CZ" dirty="0" err="1"/>
              <a:t>War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8E8FC2-0FA9-7E28-2173-5F170FFB0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Střety v roce 1972.</a:t>
            </a:r>
          </a:p>
          <a:p>
            <a:r>
              <a:rPr lang="cs-CZ" dirty="0"/>
              <a:t>1. listopadu 1978 anexe Kagery.</a:t>
            </a:r>
          </a:p>
          <a:p>
            <a:r>
              <a:rPr lang="cs-CZ" dirty="0"/>
              <a:t>Leden 1979 dobytí </a:t>
            </a:r>
            <a:r>
              <a:rPr lang="cs-CZ" dirty="0" err="1"/>
              <a:t>Mutukule</a:t>
            </a:r>
            <a:r>
              <a:rPr lang="cs-CZ" dirty="0"/>
              <a:t>, </a:t>
            </a:r>
          </a:p>
          <a:p>
            <a:pPr marL="114300" indent="0">
              <a:buNone/>
            </a:pPr>
            <a:r>
              <a:rPr lang="cs-CZ" dirty="0"/>
              <a:t>      březen 1979 dobytí </a:t>
            </a:r>
            <a:r>
              <a:rPr lang="cs-CZ" dirty="0" err="1"/>
              <a:t>Lukaya</a:t>
            </a:r>
            <a:r>
              <a:rPr lang="cs-CZ" dirty="0"/>
              <a:t>.</a:t>
            </a:r>
          </a:p>
          <a:p>
            <a:r>
              <a:rPr lang="cs-CZ" dirty="0"/>
              <a:t>24. března 1979 konference v </a:t>
            </a:r>
            <a:r>
              <a:rPr lang="cs-CZ" dirty="0" err="1"/>
              <a:t>Moshi</a:t>
            </a:r>
            <a:r>
              <a:rPr lang="cs-CZ" dirty="0"/>
              <a:t>.</a:t>
            </a:r>
          </a:p>
          <a:p>
            <a:r>
              <a:rPr lang="cs-CZ" dirty="0"/>
              <a:t>Bush </a:t>
            </a:r>
            <a:r>
              <a:rPr lang="cs-CZ" dirty="0" err="1"/>
              <a:t>War</a:t>
            </a:r>
            <a:r>
              <a:rPr lang="cs-CZ" dirty="0"/>
              <a:t> 1980-1986.</a:t>
            </a:r>
          </a:p>
          <a:p>
            <a:r>
              <a:rPr lang="cs-CZ" dirty="0"/>
              <a:t>UNLA x NRA.</a:t>
            </a:r>
          </a:p>
          <a:p>
            <a:endParaRPr lang="cs-CZ" dirty="0"/>
          </a:p>
        </p:txBody>
      </p:sp>
      <p:pic>
        <p:nvPicPr>
          <p:cNvPr id="3080" name="Picture 8" descr="Uganda summary | Britannica">
            <a:extLst>
              <a:ext uri="{FF2B5EF4-FFF2-40B4-BE49-F238E27FC236}">
                <a16:creationId xmlns:a16="http://schemas.microsoft.com/office/drawing/2014/main" id="{1FEFFBD3-9359-E47F-A784-224CBDE9F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18" y="1671639"/>
            <a:ext cx="3219448" cy="32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6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9A676-C3AE-3AA7-EFCF-4B1048C5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13" y="104063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Válka proti LRA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8E8FC2-0FA9-7E28-2173-5F170FFB0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85812"/>
            <a:ext cx="8520600" cy="3397200"/>
          </a:xfrm>
        </p:spPr>
        <p:txBody>
          <a:bodyPr/>
          <a:lstStyle/>
          <a:p>
            <a:r>
              <a:rPr lang="cs-CZ" dirty="0" err="1"/>
              <a:t>Holy</a:t>
            </a:r>
            <a:r>
              <a:rPr lang="cs-CZ" dirty="0"/>
              <a:t> Spirit </a:t>
            </a:r>
            <a:r>
              <a:rPr lang="cs-CZ" dirty="0" err="1"/>
              <a:t>Movement</a:t>
            </a:r>
            <a:r>
              <a:rPr lang="cs-CZ" dirty="0"/>
              <a:t> – Alice </a:t>
            </a:r>
            <a:r>
              <a:rPr lang="cs-CZ" dirty="0" err="1"/>
              <a:t>Lakwena</a:t>
            </a:r>
            <a:r>
              <a:rPr lang="cs-CZ" dirty="0"/>
              <a:t>.</a:t>
            </a:r>
          </a:p>
          <a:p>
            <a:r>
              <a:rPr lang="cs-CZ" dirty="0"/>
              <a:t>Vznik 1987.</a:t>
            </a:r>
          </a:p>
          <a:p>
            <a:r>
              <a:rPr lang="cs-CZ" dirty="0"/>
              <a:t>1991 </a:t>
            </a:r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, 2002 Iron </a:t>
            </a:r>
            <a:r>
              <a:rPr lang="cs-CZ" dirty="0" err="1"/>
              <a:t>Fist</a:t>
            </a:r>
            <a:r>
              <a:rPr lang="cs-CZ" dirty="0"/>
              <a:t>, 2008 </a:t>
            </a:r>
            <a:r>
              <a:rPr lang="cs-CZ" dirty="0" err="1"/>
              <a:t>Lightning</a:t>
            </a:r>
            <a:r>
              <a:rPr lang="cs-CZ" dirty="0"/>
              <a:t> </a:t>
            </a:r>
            <a:r>
              <a:rPr lang="cs-CZ" dirty="0" err="1"/>
              <a:t>Thunder</a:t>
            </a:r>
            <a:r>
              <a:rPr lang="cs-CZ" dirty="0"/>
              <a:t>.</a:t>
            </a:r>
          </a:p>
          <a:p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8. července 2005 vydal ICC zatykače na lídry LRA.</a:t>
            </a:r>
            <a:endParaRPr lang="cs-CZ" dirty="0">
              <a:latin typeface="Old Standard TT" panose="020B0604020202020204" charset="-18"/>
            </a:endParaRPr>
          </a:p>
          <a:p>
            <a:r>
              <a:rPr lang="cs-CZ" dirty="0"/>
              <a:t>SAF a LRA vs. SPLA a NRA.</a:t>
            </a:r>
          </a:p>
          <a:p>
            <a:r>
              <a:rPr lang="cs-CZ" dirty="0"/>
              <a:t>2010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</a:rPr>
              <a:t>Lord's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</a:rPr>
              <a:t>Resistance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</a:rPr>
              <a:t>Army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</a:rPr>
              <a:t>Disarmament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 and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</a:rPr>
              <a:t>Northern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 Uganda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</a:rPr>
              <a:t>Recovery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Old Standard TT" panose="020B0604020202020204" charset="-18"/>
                <a:ea typeface="Calibri" panose="020F0502020204030204" pitchFamily="34" charset="0"/>
              </a:rPr>
              <a:t>Act</a:t>
            </a:r>
            <a:r>
              <a:rPr lang="cs-CZ" sz="1800" dirty="0">
                <a:effectLst/>
                <a:latin typeface="Old Standard TT" panose="020B0604020202020204" charset="-18"/>
                <a:ea typeface="Calibri" panose="020F0502020204030204" pitchFamily="34" charset="0"/>
              </a:rPr>
              <a:t>.</a:t>
            </a:r>
          </a:p>
          <a:p>
            <a:r>
              <a:rPr lang="cs-CZ" dirty="0">
                <a:latin typeface="Old Standard TT" panose="020B0604020202020204" charset="-18"/>
              </a:rPr>
              <a:t>2006 – 2008 - </a:t>
            </a:r>
            <a:r>
              <a:rPr lang="cs-CZ" dirty="0" err="1">
                <a:latin typeface="Old Standard TT" panose="020B0604020202020204" charset="-18"/>
              </a:rPr>
              <a:t>Juba</a:t>
            </a:r>
            <a:r>
              <a:rPr lang="cs-CZ" dirty="0">
                <a:latin typeface="Old Standard TT" panose="020B0604020202020204" charset="-18"/>
              </a:rPr>
              <a:t> </a:t>
            </a:r>
            <a:r>
              <a:rPr lang="cs-CZ" dirty="0" err="1">
                <a:latin typeface="Old Standard TT" panose="020B0604020202020204" charset="-18"/>
              </a:rPr>
              <a:t>Peace</a:t>
            </a:r>
            <a:r>
              <a:rPr lang="cs-CZ" dirty="0">
                <a:latin typeface="Old Standard TT" panose="020B0604020202020204" charset="-18"/>
              </a:rPr>
              <a:t> </a:t>
            </a:r>
            <a:r>
              <a:rPr lang="cs-CZ" dirty="0" err="1">
                <a:latin typeface="Old Standard TT" panose="020B0604020202020204" charset="-18"/>
              </a:rPr>
              <a:t>Process</a:t>
            </a:r>
            <a:r>
              <a:rPr lang="cs-CZ" dirty="0">
                <a:latin typeface="Old Standard TT" panose="020B0604020202020204" charset="-18"/>
              </a:rPr>
              <a:t>.</a:t>
            </a:r>
          </a:p>
          <a:p>
            <a:r>
              <a:rPr lang="cs-CZ" dirty="0">
                <a:latin typeface="Old Standard TT" panose="020B0604020202020204" charset="-18"/>
              </a:rPr>
              <a:t>Struktura organizace a mezinárodní vazby.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100" name="Picture 4" descr="Joseph Kony | Biography, Facts, Child Soldiers, Crimes, &amp; Video | Britannica">
            <a:extLst>
              <a:ext uri="{FF2B5EF4-FFF2-40B4-BE49-F238E27FC236}">
                <a16:creationId xmlns:a16="http://schemas.microsoft.com/office/drawing/2014/main" id="{960E0ACD-7168-8EAA-ECBE-B32106711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95" y="2545990"/>
            <a:ext cx="1987062" cy="24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3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9A676-C3AE-3AA7-EFCF-4B1048C5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13" y="104063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Válka proti LRA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8E8FC2-0FA9-7E28-2173-5F170FFB0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B3BF814-EA75-EA2C-691C-99F59D367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069" y="717263"/>
            <a:ext cx="6471444" cy="4096509"/>
          </a:xfrm>
        </p:spPr>
      </p:pic>
    </p:spTree>
    <p:extLst>
      <p:ext uri="{BB962C8B-B14F-4D97-AF65-F5344CB8AC3E}">
        <p14:creationId xmlns:p14="http://schemas.microsoft.com/office/powerpoint/2010/main" val="37848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9A676-C3AE-3AA7-EFCF-4B1048C5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13" y="104063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Válka proti LRA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8E8FC2-0FA9-7E28-2173-5F170FFB0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2AFC61F-E3B6-38D6-B97B-B20866F90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E1F3420-4375-0E36-2CB2-ED29CB90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8" y="667000"/>
            <a:ext cx="7446410" cy="4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9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622CB-E9C8-6CFD-92C8-8A3D3E7F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Současná Uganda a </a:t>
            </a:r>
            <a:r>
              <a:rPr lang="cs-CZ" dirty="0" err="1"/>
              <a:t>Yoweri</a:t>
            </a:r>
            <a:r>
              <a:rPr lang="cs-CZ" dirty="0"/>
              <a:t> </a:t>
            </a:r>
            <a:r>
              <a:rPr lang="cs-CZ" dirty="0" err="1"/>
              <a:t>Museveni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DFEE28-2553-A7A2-5F6A-650A82444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Volby 2016 a 2021.</a:t>
            </a:r>
          </a:p>
          <a:p>
            <a:r>
              <a:rPr lang="cs-CZ" dirty="0">
                <a:hlinkClick r:id="rId2"/>
              </a:rPr>
              <a:t>https://www.youtube.com/watch?v</a:t>
            </a:r>
            <a:r>
              <a:rPr lang="cs-CZ">
                <a:hlinkClick r:id="rId2"/>
              </a:rPr>
              <a:t>=s2Q93a7OOMA</a:t>
            </a:r>
            <a:endParaRPr lang="cs-CZ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DBAEE5-EBF4-5868-6067-FB4AD5417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818" y="2100288"/>
            <a:ext cx="3850482" cy="28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0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59708-ABC7-4041-BA59-E04DE330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1" y="2177961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E63A01B-F09B-4B14-8937-A1067C02E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26173"/>
      </p:ext>
    </p:extLst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14426</TotalTime>
  <Words>234</Words>
  <Application>Microsoft Office PowerPoint</Application>
  <PresentationFormat>Předvádění na obrazovce (16:9)</PresentationFormat>
  <Paragraphs>43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Old Standard TT</vt:lpstr>
      <vt:lpstr>Paperback</vt:lpstr>
      <vt:lpstr>Konflikt v Ugandě</vt:lpstr>
      <vt:lpstr>Uganda</vt:lpstr>
      <vt:lpstr>IDI AMIN</vt:lpstr>
      <vt:lpstr>Ugandsko-Tanzanská válka a Bush War</vt:lpstr>
      <vt:lpstr>Válka proti LRA</vt:lpstr>
      <vt:lpstr>Válka proti LRA</vt:lpstr>
      <vt:lpstr>Válka proti LRA</vt:lpstr>
      <vt:lpstr>Současná Uganda a Yoweri Museveni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Lucka</dc:creator>
  <cp:lastModifiedBy>Lucie Konečná</cp:lastModifiedBy>
  <cp:revision>142</cp:revision>
  <dcterms:modified xsi:type="dcterms:W3CDTF">2022-10-15T18:46:57Z</dcterms:modified>
</cp:coreProperties>
</file>