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80" r:id="rId3"/>
    <p:sldId id="282" r:id="rId4"/>
    <p:sldId id="284" r:id="rId5"/>
    <p:sldId id="281" r:id="rId6"/>
    <p:sldId id="257" r:id="rId7"/>
    <p:sldId id="273" r:id="rId8"/>
    <p:sldId id="258" r:id="rId9"/>
    <p:sldId id="275" r:id="rId10"/>
    <p:sldId id="260" r:id="rId11"/>
    <p:sldId id="259" r:id="rId12"/>
    <p:sldId id="261" r:id="rId13"/>
    <p:sldId id="263" r:id="rId14"/>
    <p:sldId id="274" r:id="rId15"/>
    <p:sldId id="264" r:id="rId16"/>
    <p:sldId id="270" r:id="rId17"/>
    <p:sldId id="262" r:id="rId18"/>
    <p:sldId id="268" r:id="rId19"/>
    <p:sldId id="265" r:id="rId20"/>
    <p:sldId id="269" r:id="rId21"/>
    <p:sldId id="266" r:id="rId22"/>
    <p:sldId id="276" r:id="rId23"/>
    <p:sldId id="277" r:id="rId24"/>
    <p:sldId id="285" r:id="rId25"/>
    <p:sldId id="271" r:id="rId26"/>
    <p:sldId id="272" r:id="rId27"/>
    <p:sldId id="278" r:id="rId28"/>
    <p:sldId id="279" r:id="rId29"/>
    <p:sldId id="2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124" d="100"/>
          <a:sy n="124"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00C13-B8EA-4D84-BB60-B1B4DBAEEEAE}" type="datetimeFigureOut">
              <a:rPr lang="en-US" smtClean="0"/>
              <a:t>10/5/2022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65C1D-7C46-4822-A08B-1C7DAEEAF970}" type="slidenum">
              <a:rPr lang="en-US" smtClean="0"/>
              <a:t>‹#›</a:t>
            </a:fld>
            <a:endParaRPr lang="en-US"/>
          </a:p>
        </p:txBody>
      </p:sp>
    </p:spTree>
    <p:extLst>
      <p:ext uri="{BB962C8B-B14F-4D97-AF65-F5344CB8AC3E}">
        <p14:creationId xmlns:p14="http://schemas.microsoft.com/office/powerpoint/2010/main" val="343870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0D30BE0-A860-4A54-AEAA-359DBE442068}" type="slidenum">
              <a:rPr lang="en-GB" altLang="cs-CZ" smtClean="0"/>
              <a:pPr fontAlgn="base">
                <a:spcBef>
                  <a:spcPct val="0"/>
                </a:spcBef>
                <a:spcAft>
                  <a:spcPct val="0"/>
                </a:spcAft>
              </a:pPr>
              <a:t>22</a:t>
            </a:fld>
            <a:endParaRPr lang="en-GB"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cs-CZ">
              <a:latin typeface="Arial" panose="020B0604020202020204" pitchFamily="34" charset="0"/>
            </a:endParaRPr>
          </a:p>
        </p:txBody>
      </p:sp>
    </p:spTree>
    <p:extLst>
      <p:ext uri="{BB962C8B-B14F-4D97-AF65-F5344CB8AC3E}">
        <p14:creationId xmlns:p14="http://schemas.microsoft.com/office/powerpoint/2010/main" val="284984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ojarova@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Croatian_War_of_Independence#cite_note-9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hyperlink" Target="https://www.youtube.com/watch?v=a34IJNQRzWM"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E_z8mSZ8qQ" TargetMode="External"/><Relationship Id="rId2" Type="http://schemas.openxmlformats.org/officeDocument/2006/relationships/hyperlink" Target="https://www.youtube.com/watch?v=mzdp-ZU_kc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solidFill>
                  <a:srgbClr val="FFFF00"/>
                </a:solidFill>
              </a:rPr>
              <a:t>From</a:t>
            </a:r>
            <a:r>
              <a:rPr lang="cs-CZ" dirty="0">
                <a:solidFill>
                  <a:srgbClr val="FFFF00"/>
                </a:solidFill>
              </a:rPr>
              <a:t> 1945 up to </a:t>
            </a:r>
            <a:r>
              <a:rPr lang="cs-CZ" dirty="0" err="1">
                <a:solidFill>
                  <a:srgbClr val="FFFF00"/>
                </a:solidFill>
              </a:rPr>
              <a:t>the</a:t>
            </a:r>
            <a:r>
              <a:rPr lang="cs-CZ" dirty="0">
                <a:solidFill>
                  <a:srgbClr val="FFFF00"/>
                </a:solidFill>
              </a:rPr>
              <a:t> </a:t>
            </a:r>
            <a:r>
              <a:rPr lang="cs-CZ" dirty="0" err="1">
                <a:solidFill>
                  <a:srgbClr val="FFFF00"/>
                </a:solidFill>
              </a:rPr>
              <a:t>disintegration</a:t>
            </a:r>
            <a:r>
              <a:rPr lang="cs-CZ" dirty="0">
                <a:solidFill>
                  <a:srgbClr val="FFFF00"/>
                </a:solidFill>
              </a:rPr>
              <a:t> of </a:t>
            </a:r>
            <a:r>
              <a:rPr lang="cs-CZ" dirty="0" err="1">
                <a:solidFill>
                  <a:srgbClr val="FFFF00"/>
                </a:solidFill>
              </a:rPr>
              <a:t>Yugoslavia</a:t>
            </a:r>
            <a:endParaRPr lang="en-US" dirty="0">
              <a:solidFill>
                <a:srgbClr val="FFFF00"/>
              </a:solidFill>
            </a:endParaRPr>
          </a:p>
        </p:txBody>
      </p:sp>
      <p:sp>
        <p:nvSpPr>
          <p:cNvPr id="3" name="Podnadpis 2"/>
          <p:cNvSpPr>
            <a:spLocks noGrp="1"/>
          </p:cNvSpPr>
          <p:nvPr>
            <p:ph type="subTitle" idx="1"/>
          </p:nvPr>
        </p:nvSpPr>
        <p:spPr/>
        <p:txBody>
          <a:bodyPr>
            <a:normAutofit fontScale="70000" lnSpcReduction="20000"/>
          </a:bodyPr>
          <a:lstStyle/>
          <a:p>
            <a:r>
              <a:rPr lang="cs-CZ" dirty="0"/>
              <a:t>Balkan </a:t>
            </a:r>
            <a:r>
              <a:rPr lang="cs-CZ" dirty="0" err="1"/>
              <a:t>Politics</a:t>
            </a:r>
            <a:r>
              <a:rPr lang="cs-CZ" dirty="0"/>
              <a:t> </a:t>
            </a:r>
          </a:p>
          <a:p>
            <a:r>
              <a:rPr lang="cs-CZ" dirty="0"/>
              <a:t>Věra Stojarová</a:t>
            </a:r>
          </a:p>
          <a:p>
            <a:r>
              <a:rPr lang="cs-CZ" dirty="0">
                <a:hlinkClick r:id="rId2"/>
              </a:rPr>
              <a:t>stojarova@fss.muni.cz</a:t>
            </a:r>
            <a:r>
              <a:rPr lang="cs-CZ" dirty="0"/>
              <a:t> </a:t>
            </a:r>
            <a:endParaRPr lang="en-US" dirty="0"/>
          </a:p>
        </p:txBody>
      </p:sp>
    </p:spTree>
    <p:extLst>
      <p:ext uri="{BB962C8B-B14F-4D97-AF65-F5344CB8AC3E}">
        <p14:creationId xmlns:p14="http://schemas.microsoft.com/office/powerpoint/2010/main" val="218746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the</a:t>
            </a:r>
            <a:r>
              <a:rPr lang="cs-CZ" dirty="0">
                <a:solidFill>
                  <a:srgbClr val="FFFF00"/>
                </a:solidFill>
              </a:rPr>
              <a:t> 1980´s in </a:t>
            </a:r>
            <a:r>
              <a:rPr lang="cs-CZ" dirty="0" err="1">
                <a:solidFill>
                  <a:srgbClr val="FFFF00"/>
                </a:solidFill>
              </a:rPr>
              <a:t>Europe</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a:t>Pope Jan Paul II</a:t>
            </a:r>
          </a:p>
          <a:p>
            <a:r>
              <a:rPr lang="cs-CZ" dirty="0" err="1"/>
              <a:t>Mikhail</a:t>
            </a:r>
            <a:r>
              <a:rPr lang="cs-CZ" dirty="0"/>
              <a:t> </a:t>
            </a:r>
            <a:r>
              <a:rPr lang="cs-CZ" dirty="0" err="1"/>
              <a:t>Gorbatshov</a:t>
            </a:r>
            <a:endParaRPr lang="cs-CZ" dirty="0"/>
          </a:p>
          <a:p>
            <a:r>
              <a:rPr lang="cs-CZ" dirty="0" err="1"/>
              <a:t>Tschernobyl</a:t>
            </a:r>
            <a:r>
              <a:rPr lang="cs-CZ" dirty="0"/>
              <a:t> </a:t>
            </a:r>
          </a:p>
          <a:p>
            <a:r>
              <a:rPr lang="cs-CZ" dirty="0" err="1"/>
              <a:t>Round</a:t>
            </a:r>
            <a:r>
              <a:rPr lang="cs-CZ" dirty="0"/>
              <a:t> </a:t>
            </a:r>
            <a:r>
              <a:rPr lang="cs-CZ" dirty="0" err="1"/>
              <a:t>tables</a:t>
            </a:r>
            <a:r>
              <a:rPr lang="cs-CZ" dirty="0"/>
              <a:t> in </a:t>
            </a:r>
            <a:r>
              <a:rPr lang="cs-CZ" dirty="0" err="1"/>
              <a:t>Poland</a:t>
            </a:r>
            <a:endParaRPr lang="cs-CZ" dirty="0"/>
          </a:p>
          <a:p>
            <a:r>
              <a:rPr lang="cs-CZ" dirty="0"/>
              <a:t>But </a:t>
            </a:r>
            <a:r>
              <a:rPr lang="cs-CZ" dirty="0" err="1"/>
              <a:t>Živkov</a:t>
            </a:r>
            <a:r>
              <a:rPr lang="cs-CZ" dirty="0"/>
              <a:t> in BGR </a:t>
            </a:r>
            <a:r>
              <a:rPr lang="cs-CZ" dirty="0" err="1"/>
              <a:t>since</a:t>
            </a:r>
            <a:r>
              <a:rPr lang="cs-CZ" dirty="0"/>
              <a:t> 1964, </a:t>
            </a:r>
            <a:r>
              <a:rPr lang="cs-CZ" dirty="0" err="1"/>
              <a:t>Kadar</a:t>
            </a:r>
            <a:r>
              <a:rPr lang="cs-CZ" dirty="0"/>
              <a:t> in </a:t>
            </a:r>
            <a:r>
              <a:rPr lang="cs-CZ" dirty="0" err="1"/>
              <a:t>Hungary</a:t>
            </a:r>
            <a:r>
              <a:rPr lang="cs-CZ" dirty="0"/>
              <a:t> </a:t>
            </a:r>
            <a:r>
              <a:rPr lang="cs-CZ" dirty="0" err="1"/>
              <a:t>since</a:t>
            </a:r>
            <a:r>
              <a:rPr lang="cs-CZ" dirty="0"/>
              <a:t> 1964, </a:t>
            </a:r>
            <a:r>
              <a:rPr lang="cs-CZ" dirty="0" err="1"/>
              <a:t>Hoxha</a:t>
            </a:r>
            <a:r>
              <a:rPr lang="cs-CZ" dirty="0"/>
              <a:t> in Alb </a:t>
            </a:r>
            <a:r>
              <a:rPr lang="cs-CZ" dirty="0" err="1"/>
              <a:t>since</a:t>
            </a:r>
            <a:r>
              <a:rPr lang="cs-CZ" dirty="0"/>
              <a:t> 1944, </a:t>
            </a:r>
            <a:r>
              <a:rPr lang="cs-CZ" dirty="0" err="1"/>
              <a:t>Ceausescu</a:t>
            </a:r>
            <a:r>
              <a:rPr lang="cs-CZ" dirty="0"/>
              <a:t> in </a:t>
            </a:r>
            <a:r>
              <a:rPr lang="cs-CZ" dirty="0" err="1"/>
              <a:t>Romania</a:t>
            </a:r>
            <a:r>
              <a:rPr lang="cs-CZ" dirty="0"/>
              <a:t> </a:t>
            </a:r>
            <a:r>
              <a:rPr lang="cs-CZ" dirty="0" err="1"/>
              <a:t>since</a:t>
            </a:r>
            <a:r>
              <a:rPr lang="cs-CZ" dirty="0"/>
              <a:t> 1964</a:t>
            </a:r>
          </a:p>
          <a:p>
            <a:endParaRPr lang="en-US" dirty="0"/>
          </a:p>
        </p:txBody>
      </p:sp>
      <p:pic>
        <p:nvPicPr>
          <p:cNvPr id="4100" name="Picture 4" descr="Die Katastrophe im AKW Tschernobyl – BUND e.V.">
            <a:extLst>
              <a:ext uri="{FF2B5EF4-FFF2-40B4-BE49-F238E27FC236}">
                <a16:creationId xmlns:a16="http://schemas.microsoft.com/office/drawing/2014/main" id="{2CB6BB42-166A-402C-9BFA-9035BAA13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000" y="0"/>
            <a:ext cx="4752000" cy="267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0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10518278" cy="1400530"/>
          </a:xfrm>
        </p:spPr>
        <p:txBody>
          <a:bodyPr/>
          <a:lstStyle/>
          <a:p>
            <a:r>
              <a:rPr lang="cs-CZ" dirty="0" err="1">
                <a:solidFill>
                  <a:srgbClr val="FFFF00"/>
                </a:solidFill>
              </a:rPr>
              <a:t>Serbian</a:t>
            </a:r>
            <a:r>
              <a:rPr lang="cs-CZ" dirty="0">
                <a:solidFill>
                  <a:srgbClr val="FFFF00"/>
                </a:solidFill>
              </a:rPr>
              <a:t> </a:t>
            </a:r>
            <a:r>
              <a:rPr lang="cs-CZ" dirty="0" err="1">
                <a:solidFill>
                  <a:srgbClr val="FFFF00"/>
                </a:solidFill>
              </a:rPr>
              <a:t>Nationalism</a:t>
            </a:r>
            <a:r>
              <a:rPr lang="cs-CZ" dirty="0">
                <a:solidFill>
                  <a:srgbClr val="FFFF00"/>
                </a:solidFill>
              </a:rPr>
              <a:t> in </a:t>
            </a:r>
            <a:r>
              <a:rPr lang="cs-CZ" dirty="0" err="1">
                <a:solidFill>
                  <a:srgbClr val="FFFF00"/>
                </a:solidFill>
              </a:rPr>
              <a:t>the</a:t>
            </a:r>
            <a:r>
              <a:rPr lang="cs-CZ" dirty="0">
                <a:solidFill>
                  <a:srgbClr val="FFFF00"/>
                </a:solidFill>
              </a:rPr>
              <a:t> 1980´s/1990´s</a:t>
            </a:r>
            <a:endParaRPr lang="en-US" dirty="0">
              <a:solidFill>
                <a:srgbClr val="FFFF00"/>
              </a:solidFill>
            </a:endParaRPr>
          </a:p>
        </p:txBody>
      </p:sp>
      <p:sp>
        <p:nvSpPr>
          <p:cNvPr id="3" name="Zástupný symbol pro obsah 2"/>
          <p:cNvSpPr>
            <a:spLocks noGrp="1"/>
          </p:cNvSpPr>
          <p:nvPr>
            <p:ph idx="1"/>
          </p:nvPr>
        </p:nvSpPr>
        <p:spPr>
          <a:xfrm>
            <a:off x="0" y="2437620"/>
            <a:ext cx="10049853" cy="4420380"/>
          </a:xfrm>
        </p:spPr>
        <p:txBody>
          <a:bodyPr/>
          <a:lstStyle/>
          <a:p>
            <a:r>
              <a:rPr lang="cs-CZ" dirty="0">
                <a:solidFill>
                  <a:srgbClr val="FFC000"/>
                </a:solidFill>
              </a:rPr>
              <a:t>Memorandum of SANU</a:t>
            </a:r>
          </a:p>
          <a:p>
            <a:r>
              <a:rPr lang="cs-CZ" dirty="0">
                <a:solidFill>
                  <a:srgbClr val="FFC000"/>
                </a:solidFill>
              </a:rPr>
              <a:t>Saint Sava </a:t>
            </a:r>
          </a:p>
          <a:p>
            <a:r>
              <a:rPr lang="cs-CZ" dirty="0" err="1"/>
              <a:t>Paračinovo</a:t>
            </a:r>
            <a:r>
              <a:rPr lang="cs-CZ" dirty="0"/>
              <a:t> </a:t>
            </a:r>
            <a:r>
              <a:rPr lang="cs-CZ" dirty="0" err="1"/>
              <a:t>killing</a:t>
            </a:r>
            <a:endParaRPr lang="cs-CZ" dirty="0"/>
          </a:p>
          <a:p>
            <a:r>
              <a:rPr lang="cs-CZ" dirty="0" err="1"/>
              <a:t>Poisoning</a:t>
            </a:r>
            <a:r>
              <a:rPr lang="cs-CZ" dirty="0"/>
              <a:t> of </a:t>
            </a:r>
            <a:r>
              <a:rPr lang="cs-CZ" dirty="0" err="1"/>
              <a:t>Albanian</a:t>
            </a:r>
            <a:r>
              <a:rPr lang="cs-CZ" dirty="0"/>
              <a:t> </a:t>
            </a:r>
            <a:r>
              <a:rPr lang="cs-CZ" dirty="0" err="1"/>
              <a:t>children</a:t>
            </a:r>
            <a:r>
              <a:rPr lang="cs-CZ" dirty="0"/>
              <a:t> </a:t>
            </a:r>
          </a:p>
          <a:p>
            <a:r>
              <a:rPr lang="cs-CZ" dirty="0" err="1"/>
              <a:t>Speech</a:t>
            </a:r>
            <a:r>
              <a:rPr lang="cs-CZ" dirty="0"/>
              <a:t> </a:t>
            </a:r>
            <a:r>
              <a:rPr lang="cs-CZ" dirty="0" err="1"/>
              <a:t>of</a:t>
            </a:r>
            <a:r>
              <a:rPr lang="cs-CZ" dirty="0"/>
              <a:t> Slobodan </a:t>
            </a:r>
            <a:r>
              <a:rPr lang="cs-CZ" dirty="0" err="1"/>
              <a:t>Miloševic</a:t>
            </a:r>
            <a:r>
              <a:rPr lang="cs-CZ" dirty="0"/>
              <a:t> </a:t>
            </a:r>
            <a:r>
              <a:rPr lang="cs-CZ" dirty="0" err="1"/>
              <a:t>at</a:t>
            </a:r>
            <a:r>
              <a:rPr lang="cs-CZ" dirty="0"/>
              <a:t> Kosovo </a:t>
            </a:r>
            <a:r>
              <a:rPr lang="cs-CZ" dirty="0" err="1"/>
              <a:t>polje</a:t>
            </a:r>
            <a:r>
              <a:rPr lang="cs-CZ" dirty="0"/>
              <a:t> 1987 </a:t>
            </a:r>
            <a:r>
              <a:rPr lang="en-US" dirty="0"/>
              <a:t>"You will not be beaten„</a:t>
            </a:r>
            <a:r>
              <a:rPr lang="cs-CZ" dirty="0"/>
              <a:t> </a:t>
            </a:r>
          </a:p>
          <a:p>
            <a:r>
              <a:rPr lang="cs-CZ" dirty="0"/>
              <a:t>1989 </a:t>
            </a:r>
            <a:r>
              <a:rPr lang="cs-CZ" dirty="0" err="1"/>
              <a:t>Gazimestan</a:t>
            </a:r>
            <a:r>
              <a:rPr lang="cs-CZ" dirty="0"/>
              <a:t> </a:t>
            </a:r>
            <a:r>
              <a:rPr lang="cs-CZ" dirty="0" err="1"/>
              <a:t>speech</a:t>
            </a:r>
            <a:r>
              <a:rPr lang="cs-CZ" dirty="0"/>
              <a:t> (0.5-2 mil. </a:t>
            </a:r>
            <a:r>
              <a:rPr lang="cs-CZ" dirty="0" err="1"/>
              <a:t>People</a:t>
            </a:r>
            <a:r>
              <a:rPr lang="cs-CZ" dirty="0"/>
              <a:t>)- </a:t>
            </a:r>
            <a:r>
              <a:rPr lang="cs-CZ" dirty="0" err="1"/>
              <a:t>victimisation</a:t>
            </a:r>
            <a:r>
              <a:rPr lang="cs-CZ" dirty="0"/>
              <a:t> of </a:t>
            </a:r>
            <a:r>
              <a:rPr lang="cs-CZ" dirty="0" err="1"/>
              <a:t>Serbs</a:t>
            </a:r>
            <a:r>
              <a:rPr lang="cs-CZ" dirty="0"/>
              <a:t>,</a:t>
            </a:r>
          </a:p>
          <a:p>
            <a:r>
              <a:rPr lang="cs-CZ" dirty="0" err="1"/>
              <a:t>Greater</a:t>
            </a:r>
            <a:r>
              <a:rPr lang="cs-CZ" dirty="0"/>
              <a:t> </a:t>
            </a:r>
            <a:r>
              <a:rPr lang="cs-CZ" dirty="0" err="1"/>
              <a:t>Serbia</a:t>
            </a:r>
            <a:endParaRPr lang="cs-CZ" dirty="0"/>
          </a:p>
          <a:p>
            <a:r>
              <a:rPr lang="cs-CZ" dirty="0"/>
              <a:t>Vojislav </a:t>
            </a:r>
            <a:r>
              <a:rPr lang="cs-CZ" dirty="0" err="1"/>
              <a:t>Šesejl</a:t>
            </a:r>
            <a:endParaRPr lang="cs-CZ" dirty="0"/>
          </a:p>
          <a:p>
            <a:r>
              <a:rPr lang="cs-CZ" dirty="0" err="1"/>
              <a:t>Dobrica</a:t>
            </a:r>
            <a:r>
              <a:rPr lang="cs-CZ" dirty="0"/>
              <a:t> </a:t>
            </a:r>
            <a:r>
              <a:rPr lang="cs-CZ" dirty="0" err="1"/>
              <a:t>Cosic</a:t>
            </a:r>
            <a:r>
              <a:rPr lang="cs-CZ" dirty="0"/>
              <a:t>, </a:t>
            </a:r>
            <a:r>
              <a:rPr lang="cs-CZ" dirty="0" err="1"/>
              <a:t>history</a:t>
            </a:r>
            <a:r>
              <a:rPr lang="cs-CZ" dirty="0"/>
              <a:t> of </a:t>
            </a:r>
            <a:r>
              <a:rPr lang="cs-CZ" dirty="0" err="1"/>
              <a:t>Serbia</a:t>
            </a:r>
            <a:r>
              <a:rPr lang="cs-CZ" dirty="0"/>
              <a:t> </a:t>
            </a:r>
            <a:r>
              <a:rPr lang="cs-CZ" dirty="0" err="1"/>
              <a:t>fulled</a:t>
            </a:r>
            <a:r>
              <a:rPr lang="cs-CZ" dirty="0"/>
              <a:t> </a:t>
            </a:r>
            <a:r>
              <a:rPr lang="cs-CZ" dirty="0" err="1"/>
              <a:t>with</a:t>
            </a:r>
            <a:r>
              <a:rPr lang="cs-CZ" dirty="0"/>
              <a:t> </a:t>
            </a:r>
            <a:r>
              <a:rPr lang="cs-CZ" dirty="0" err="1"/>
              <a:t>suffering</a:t>
            </a:r>
            <a:r>
              <a:rPr lang="cs-CZ" dirty="0"/>
              <a:t> </a:t>
            </a:r>
            <a:endParaRPr lang="en-US" dirty="0"/>
          </a:p>
          <a:p>
            <a:endParaRPr lang="en-US" dirty="0"/>
          </a:p>
        </p:txBody>
      </p:sp>
      <p:pic>
        <p:nvPicPr>
          <p:cNvPr id="1026" name="Picture 2" descr="Soubor:Cathedral of Saint Sava, Belgrade by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4" y="1037090"/>
            <a:ext cx="4284000" cy="2870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e/e3/Map_of_Greater_Serbia_%28in_Yugoslavia%29.svg/1024px-Map_of_Greater_Serbia_%28in_Yugoslavia%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683" y="1364479"/>
            <a:ext cx="3420000" cy="289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5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Slobodan </a:t>
            </a:r>
            <a:r>
              <a:rPr lang="cs-CZ" dirty="0" err="1">
                <a:solidFill>
                  <a:srgbClr val="FFFF00"/>
                </a:solidFill>
              </a:rPr>
              <a:t>Milošević</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a:xfrm>
            <a:off x="0" y="1454331"/>
            <a:ext cx="10049853" cy="5403669"/>
          </a:xfrm>
        </p:spPr>
        <p:txBody>
          <a:bodyPr>
            <a:normAutofit lnSpcReduction="10000"/>
          </a:bodyPr>
          <a:lstStyle/>
          <a:p>
            <a:r>
              <a:rPr lang="cs-CZ" dirty="0" err="1"/>
              <a:t>High</a:t>
            </a:r>
            <a:r>
              <a:rPr lang="cs-CZ" dirty="0"/>
              <a:t> </a:t>
            </a:r>
            <a:r>
              <a:rPr lang="cs-CZ" dirty="0" err="1"/>
              <a:t>ranking</a:t>
            </a:r>
            <a:r>
              <a:rPr lang="cs-CZ" dirty="0"/>
              <a:t> </a:t>
            </a:r>
            <a:r>
              <a:rPr lang="cs-CZ" dirty="0" err="1"/>
              <a:t>communist</a:t>
            </a:r>
            <a:endParaRPr lang="cs-CZ" dirty="0"/>
          </a:p>
          <a:p>
            <a:r>
              <a:rPr lang="cs-CZ" dirty="0"/>
              <a:t>Leader </a:t>
            </a:r>
            <a:r>
              <a:rPr lang="cs-CZ" dirty="0" err="1"/>
              <a:t>of</a:t>
            </a:r>
            <a:r>
              <a:rPr lang="cs-CZ" dirty="0"/>
              <a:t> </a:t>
            </a:r>
            <a:r>
              <a:rPr lang="cs-CZ" dirty="0" err="1"/>
              <a:t>Socialist</a:t>
            </a:r>
            <a:r>
              <a:rPr lang="cs-CZ" dirty="0"/>
              <a:t> party </a:t>
            </a:r>
            <a:r>
              <a:rPr lang="cs-CZ" dirty="0" err="1"/>
              <a:t>of</a:t>
            </a:r>
            <a:r>
              <a:rPr lang="cs-CZ" dirty="0"/>
              <a:t> </a:t>
            </a:r>
            <a:r>
              <a:rPr lang="cs-CZ" dirty="0" err="1"/>
              <a:t>Serbia</a:t>
            </a:r>
            <a:endParaRPr lang="cs-CZ" dirty="0"/>
          </a:p>
          <a:p>
            <a:r>
              <a:rPr lang="cs-CZ" dirty="0"/>
              <a:t>President </a:t>
            </a:r>
            <a:r>
              <a:rPr lang="cs-CZ" dirty="0" err="1"/>
              <a:t>of</a:t>
            </a:r>
            <a:r>
              <a:rPr lang="cs-CZ" dirty="0"/>
              <a:t> </a:t>
            </a:r>
            <a:r>
              <a:rPr lang="cs-CZ" dirty="0" err="1"/>
              <a:t>serbia</a:t>
            </a:r>
            <a:r>
              <a:rPr lang="cs-CZ" dirty="0"/>
              <a:t> 1989-1997</a:t>
            </a:r>
          </a:p>
          <a:p>
            <a:r>
              <a:rPr lang="cs-CZ" dirty="0"/>
              <a:t>President </a:t>
            </a:r>
            <a:r>
              <a:rPr lang="cs-CZ" dirty="0" err="1"/>
              <a:t>of</a:t>
            </a:r>
            <a:r>
              <a:rPr lang="cs-CZ" dirty="0"/>
              <a:t> </a:t>
            </a:r>
            <a:r>
              <a:rPr lang="cs-CZ" dirty="0" err="1"/>
              <a:t>federal</a:t>
            </a:r>
            <a:r>
              <a:rPr lang="cs-CZ" dirty="0"/>
              <a:t> </a:t>
            </a:r>
            <a:r>
              <a:rPr lang="cs-CZ" dirty="0" err="1"/>
              <a:t>republic</a:t>
            </a:r>
            <a:r>
              <a:rPr lang="cs-CZ" dirty="0"/>
              <a:t> </a:t>
            </a:r>
            <a:r>
              <a:rPr lang="cs-CZ" dirty="0" err="1"/>
              <a:t>of</a:t>
            </a:r>
            <a:r>
              <a:rPr lang="cs-CZ" dirty="0"/>
              <a:t> </a:t>
            </a:r>
            <a:r>
              <a:rPr lang="cs-CZ" dirty="0" err="1"/>
              <a:t>yugoslavia</a:t>
            </a:r>
            <a:r>
              <a:rPr lang="cs-CZ" dirty="0"/>
              <a:t> 1997-2000</a:t>
            </a:r>
          </a:p>
          <a:p>
            <a:r>
              <a:rPr lang="cs-CZ" dirty="0" err="1"/>
              <a:t>Communism</a:t>
            </a:r>
            <a:r>
              <a:rPr lang="cs-CZ" dirty="0"/>
              <a:t> to </a:t>
            </a:r>
            <a:r>
              <a:rPr lang="cs-CZ" dirty="0" err="1"/>
              <a:t>nationalism</a:t>
            </a:r>
            <a:endParaRPr lang="cs-CZ" dirty="0"/>
          </a:p>
          <a:p>
            <a:r>
              <a:rPr lang="cs-CZ" dirty="0" err="1"/>
              <a:t>Authoritarian</a:t>
            </a:r>
            <a:r>
              <a:rPr lang="cs-CZ" dirty="0"/>
              <a:t> rule, police brutality </a:t>
            </a:r>
          </a:p>
          <a:p>
            <a:r>
              <a:rPr lang="cs-CZ" dirty="0" err="1"/>
              <a:t>Guilty</a:t>
            </a:r>
            <a:r>
              <a:rPr lang="cs-CZ" dirty="0"/>
              <a:t> </a:t>
            </a:r>
            <a:r>
              <a:rPr lang="cs-CZ" dirty="0" err="1"/>
              <a:t>for</a:t>
            </a:r>
            <a:r>
              <a:rPr lang="cs-CZ" dirty="0"/>
              <a:t> </a:t>
            </a:r>
            <a:r>
              <a:rPr lang="cs-CZ" dirty="0" err="1"/>
              <a:t>the</a:t>
            </a:r>
            <a:r>
              <a:rPr lang="cs-CZ" dirty="0"/>
              <a:t> </a:t>
            </a:r>
            <a:r>
              <a:rPr lang="cs-CZ" dirty="0" err="1"/>
              <a:t>wars</a:t>
            </a:r>
            <a:endParaRPr lang="cs-CZ" dirty="0"/>
          </a:p>
          <a:p>
            <a:r>
              <a:rPr lang="cs-CZ" dirty="0" err="1"/>
              <a:t>Meetings</a:t>
            </a:r>
            <a:r>
              <a:rPr lang="cs-CZ" dirty="0"/>
              <a:t> </a:t>
            </a:r>
            <a:r>
              <a:rPr lang="cs-CZ" dirty="0" err="1"/>
              <a:t>with</a:t>
            </a:r>
            <a:r>
              <a:rPr lang="cs-CZ" dirty="0"/>
              <a:t> </a:t>
            </a:r>
            <a:r>
              <a:rPr lang="cs-CZ" dirty="0" err="1"/>
              <a:t>Tudjman</a:t>
            </a:r>
            <a:r>
              <a:rPr lang="cs-CZ" dirty="0"/>
              <a:t> to </a:t>
            </a:r>
            <a:r>
              <a:rPr lang="cs-CZ" dirty="0" err="1"/>
              <a:t>divide</a:t>
            </a:r>
            <a:r>
              <a:rPr lang="cs-CZ" dirty="0"/>
              <a:t> </a:t>
            </a:r>
            <a:r>
              <a:rPr lang="cs-CZ" dirty="0" err="1"/>
              <a:t>BiH</a:t>
            </a:r>
            <a:endParaRPr lang="cs-CZ" dirty="0"/>
          </a:p>
          <a:p>
            <a:r>
              <a:rPr lang="cs-CZ" dirty="0"/>
              <a:t>ICTY, ICJ, </a:t>
            </a:r>
            <a:r>
              <a:rPr lang="cs-CZ" dirty="0" err="1"/>
              <a:t>war</a:t>
            </a:r>
            <a:r>
              <a:rPr lang="cs-CZ" dirty="0"/>
              <a:t> </a:t>
            </a:r>
            <a:r>
              <a:rPr lang="cs-CZ" dirty="0" err="1"/>
              <a:t>crimes</a:t>
            </a:r>
            <a:r>
              <a:rPr lang="cs-CZ" dirty="0"/>
              <a:t>, </a:t>
            </a:r>
            <a:r>
              <a:rPr lang="cs-CZ" dirty="0" err="1"/>
              <a:t>crimes</a:t>
            </a:r>
            <a:r>
              <a:rPr lang="cs-CZ" dirty="0"/>
              <a:t> </a:t>
            </a:r>
            <a:r>
              <a:rPr lang="cs-CZ" dirty="0" err="1"/>
              <a:t>against</a:t>
            </a:r>
            <a:r>
              <a:rPr lang="cs-CZ" dirty="0"/>
              <a:t> humanity and </a:t>
            </a:r>
            <a:r>
              <a:rPr lang="cs-CZ" dirty="0" err="1"/>
              <a:t>genocide</a:t>
            </a:r>
            <a:endParaRPr lang="cs-CZ" dirty="0"/>
          </a:p>
          <a:p>
            <a:r>
              <a:rPr lang="en-US" dirty="0"/>
              <a:t>called for political change to reduce the autonomy, protect minority Serb rights, and initiate a strong crackdown on separatism in Kosovo.</a:t>
            </a:r>
            <a:endParaRPr lang="cs-CZ" dirty="0"/>
          </a:p>
          <a:p>
            <a:r>
              <a:rPr lang="cs-CZ" dirty="0" err="1"/>
              <a:t>Extradited</a:t>
            </a:r>
            <a:r>
              <a:rPr lang="cs-CZ" dirty="0"/>
              <a:t> to ICTY in 2001</a:t>
            </a:r>
          </a:p>
          <a:p>
            <a:r>
              <a:rPr lang="cs-CZ" dirty="0"/>
              <a:t>2006 </a:t>
            </a:r>
            <a:r>
              <a:rPr lang="cs-CZ" dirty="0" err="1"/>
              <a:t>found</a:t>
            </a:r>
            <a:r>
              <a:rPr lang="cs-CZ" dirty="0"/>
              <a:t> </a:t>
            </a:r>
            <a:r>
              <a:rPr lang="cs-CZ" dirty="0" err="1"/>
              <a:t>dead</a:t>
            </a:r>
            <a:r>
              <a:rPr lang="cs-CZ" dirty="0"/>
              <a:t> in </a:t>
            </a:r>
            <a:r>
              <a:rPr lang="cs-CZ" dirty="0" err="1"/>
              <a:t>the</a:t>
            </a:r>
            <a:r>
              <a:rPr lang="cs-CZ" dirty="0"/>
              <a:t> cell </a:t>
            </a:r>
          </a:p>
        </p:txBody>
      </p:sp>
      <p:pic>
        <p:nvPicPr>
          <p:cNvPr id="5" name="Obrázek 4">
            <a:extLst>
              <a:ext uri="{FF2B5EF4-FFF2-40B4-BE49-F238E27FC236}">
                <a16:creationId xmlns:a16="http://schemas.microsoft.com/office/drawing/2014/main" id="{E0607887-E5B9-4BBB-931A-4BB253E4002C}"/>
              </a:ext>
            </a:extLst>
          </p:cNvPr>
          <p:cNvPicPr>
            <a:picLocks noChangeAspect="1"/>
          </p:cNvPicPr>
          <p:nvPr/>
        </p:nvPicPr>
        <p:blipFill>
          <a:blip r:embed="rId2"/>
          <a:stretch>
            <a:fillRect/>
          </a:stretch>
        </p:blipFill>
        <p:spPr>
          <a:xfrm>
            <a:off x="7925853" y="0"/>
            <a:ext cx="4248000" cy="2392627"/>
          </a:xfrm>
          <a:prstGeom prst="rect">
            <a:avLst/>
          </a:prstGeom>
        </p:spPr>
      </p:pic>
    </p:spTree>
    <p:extLst>
      <p:ext uri="{BB962C8B-B14F-4D97-AF65-F5344CB8AC3E}">
        <p14:creationId xmlns:p14="http://schemas.microsoft.com/office/powerpoint/2010/main" val="210168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Anti-</a:t>
            </a:r>
            <a:r>
              <a:rPr lang="cs-CZ" dirty="0" err="1">
                <a:solidFill>
                  <a:srgbClr val="FFFF00"/>
                </a:solidFill>
              </a:rPr>
              <a:t>bureaucratic</a:t>
            </a:r>
            <a:r>
              <a:rPr lang="cs-CZ" dirty="0">
                <a:solidFill>
                  <a:srgbClr val="FFFF00"/>
                </a:solidFill>
              </a:rPr>
              <a:t> </a:t>
            </a:r>
            <a:r>
              <a:rPr lang="cs-CZ" dirty="0" err="1">
                <a:solidFill>
                  <a:srgbClr val="FFFF00"/>
                </a:solidFill>
              </a:rPr>
              <a:t>revolution</a:t>
            </a:r>
            <a:endParaRPr lang="en-US" dirty="0">
              <a:solidFill>
                <a:srgbClr val="FFFF00"/>
              </a:solidFill>
            </a:endParaRPr>
          </a:p>
        </p:txBody>
      </p:sp>
      <p:sp>
        <p:nvSpPr>
          <p:cNvPr id="3" name="Zástupný symbol pro obsah 2"/>
          <p:cNvSpPr>
            <a:spLocks noGrp="1"/>
          </p:cNvSpPr>
          <p:nvPr>
            <p:ph idx="1"/>
          </p:nvPr>
        </p:nvSpPr>
        <p:spPr/>
        <p:txBody>
          <a:bodyPr/>
          <a:lstStyle/>
          <a:p>
            <a:r>
              <a:rPr lang="en-US" dirty="0"/>
              <a:t>1988 and 1989 </a:t>
            </a:r>
            <a:endParaRPr lang="cs-CZ" dirty="0"/>
          </a:p>
          <a:p>
            <a:r>
              <a:rPr lang="en-US" dirty="0"/>
              <a:t>The protests overthrew the government of the Socialist Republic of Montenegro as well as the governments of the Serbian provinces of </a:t>
            </a:r>
            <a:r>
              <a:rPr lang="en-US" dirty="0" err="1"/>
              <a:t>Vojvodina</a:t>
            </a:r>
            <a:r>
              <a:rPr lang="en-US" dirty="0"/>
              <a:t> and Kosovo, and replaced them </a:t>
            </a:r>
            <a:r>
              <a:rPr lang="en-US" dirty="0">
                <a:solidFill>
                  <a:srgbClr val="FF0000"/>
                </a:solidFill>
              </a:rPr>
              <a:t>with allies of </a:t>
            </a:r>
            <a:r>
              <a:rPr lang="en-US" dirty="0" err="1">
                <a:solidFill>
                  <a:srgbClr val="FF0000"/>
                </a:solidFill>
              </a:rPr>
              <a:t>Milošević</a:t>
            </a:r>
            <a:r>
              <a:rPr lang="en-US" dirty="0">
                <a:solidFill>
                  <a:srgbClr val="FF0000"/>
                </a:solidFill>
              </a:rPr>
              <a:t>,</a:t>
            </a:r>
            <a:r>
              <a:rPr lang="en-US" dirty="0"/>
              <a:t> thereby creating a dominant voting bloc within the Yugoslav presidency council</a:t>
            </a:r>
          </a:p>
        </p:txBody>
      </p:sp>
      <p:pic>
        <p:nvPicPr>
          <p:cNvPr id="5122" name="Picture 2" descr="Slobodan Milošević - Novinky">
            <a:extLst>
              <a:ext uri="{FF2B5EF4-FFF2-40B4-BE49-F238E27FC236}">
                <a16:creationId xmlns:a16="http://schemas.microsoft.com/office/drawing/2014/main" id="{68451DD0-B42A-4362-92B9-A71061FC0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853" y="4041001"/>
            <a:ext cx="3204000" cy="21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39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Vojvodina</a:t>
            </a:r>
            <a:endParaRPr lang="en-US" dirty="0">
              <a:solidFill>
                <a:srgbClr val="FFFF00"/>
              </a:solidFill>
            </a:endParaRPr>
          </a:p>
        </p:txBody>
      </p:sp>
      <p:sp>
        <p:nvSpPr>
          <p:cNvPr id="3" name="Zástupný symbol pro obsah 2"/>
          <p:cNvSpPr>
            <a:spLocks noGrp="1"/>
          </p:cNvSpPr>
          <p:nvPr>
            <p:ph idx="1"/>
          </p:nvPr>
        </p:nvSpPr>
        <p:spPr>
          <a:xfrm>
            <a:off x="104504" y="2595154"/>
            <a:ext cx="9945350" cy="4058195"/>
          </a:xfrm>
        </p:spPr>
        <p:txBody>
          <a:bodyPr/>
          <a:lstStyle/>
          <a:p>
            <a:r>
              <a:rPr lang="cs-CZ" dirty="0" err="1"/>
              <a:t>Wide</a:t>
            </a:r>
            <a:r>
              <a:rPr lang="cs-CZ" dirty="0"/>
              <a:t> autonomy</a:t>
            </a:r>
          </a:p>
          <a:p>
            <a:r>
              <a:rPr lang="cs-CZ" dirty="0" err="1"/>
              <a:t>Multi-cultural</a:t>
            </a:r>
            <a:r>
              <a:rPr lang="cs-CZ" dirty="0"/>
              <a:t> </a:t>
            </a:r>
            <a:r>
              <a:rPr lang="cs-CZ" dirty="0" err="1"/>
              <a:t>melting</a:t>
            </a:r>
            <a:r>
              <a:rPr lang="cs-CZ" dirty="0"/>
              <a:t> pot</a:t>
            </a:r>
          </a:p>
          <a:p>
            <a:r>
              <a:rPr lang="cs-CZ" dirty="0"/>
              <a:t>No </a:t>
            </a:r>
            <a:r>
              <a:rPr lang="cs-CZ" dirty="0" err="1"/>
              <a:t>national</a:t>
            </a:r>
            <a:r>
              <a:rPr lang="cs-CZ" dirty="0"/>
              <a:t> </a:t>
            </a:r>
            <a:r>
              <a:rPr lang="cs-CZ" dirty="0" err="1"/>
              <a:t>tensions</a:t>
            </a:r>
            <a:r>
              <a:rPr lang="cs-CZ" dirty="0"/>
              <a:t> (</a:t>
            </a:r>
            <a:r>
              <a:rPr lang="cs-CZ" dirty="0" err="1"/>
              <a:t>exception</a:t>
            </a:r>
            <a:r>
              <a:rPr lang="cs-CZ" dirty="0"/>
              <a:t> </a:t>
            </a:r>
            <a:r>
              <a:rPr lang="cs-CZ" dirty="0" err="1"/>
              <a:t>flow</a:t>
            </a:r>
            <a:r>
              <a:rPr lang="cs-CZ" dirty="0"/>
              <a:t> of Kosovo </a:t>
            </a:r>
            <a:r>
              <a:rPr lang="cs-CZ" dirty="0" err="1"/>
              <a:t>Serbs</a:t>
            </a:r>
            <a:r>
              <a:rPr lang="cs-CZ" dirty="0"/>
              <a:t>)</a:t>
            </a:r>
          </a:p>
          <a:p>
            <a:r>
              <a:rPr lang="cs-CZ" dirty="0" err="1"/>
              <a:t>Serbianisation</a:t>
            </a:r>
            <a:r>
              <a:rPr lang="cs-CZ" dirty="0"/>
              <a:t>, </a:t>
            </a:r>
            <a:r>
              <a:rPr lang="cs-CZ" dirty="0" err="1"/>
              <a:t>ban</a:t>
            </a:r>
            <a:r>
              <a:rPr lang="cs-CZ" dirty="0"/>
              <a:t> of </a:t>
            </a:r>
            <a:r>
              <a:rPr lang="cs-CZ" dirty="0" err="1"/>
              <a:t>hungarian</a:t>
            </a:r>
            <a:r>
              <a:rPr lang="cs-CZ" dirty="0"/>
              <a:t> </a:t>
            </a:r>
            <a:r>
              <a:rPr lang="cs-CZ" dirty="0" err="1"/>
              <a:t>language</a:t>
            </a:r>
            <a:endParaRPr lang="cs-CZ" dirty="0"/>
          </a:p>
          <a:p>
            <a:r>
              <a:rPr lang="cs-CZ" dirty="0"/>
              <a:t>1988 </a:t>
            </a:r>
            <a:r>
              <a:rPr lang="cs-CZ" dirty="0" err="1"/>
              <a:t>Change</a:t>
            </a:r>
            <a:r>
              <a:rPr lang="cs-CZ" dirty="0"/>
              <a:t> in </a:t>
            </a:r>
            <a:r>
              <a:rPr lang="cs-CZ" dirty="0" err="1"/>
              <a:t>leadership</a:t>
            </a:r>
            <a:r>
              <a:rPr lang="cs-CZ" dirty="0"/>
              <a:t> </a:t>
            </a:r>
            <a:r>
              <a:rPr lang="cs-CZ" dirty="0" err="1"/>
              <a:t>from</a:t>
            </a:r>
            <a:r>
              <a:rPr lang="cs-CZ" dirty="0"/>
              <a:t> </a:t>
            </a:r>
            <a:r>
              <a:rPr lang="cs-CZ" dirty="0" err="1"/>
              <a:t>multnational</a:t>
            </a:r>
            <a:r>
              <a:rPr lang="cs-CZ" dirty="0"/>
              <a:t> to </a:t>
            </a:r>
            <a:r>
              <a:rPr lang="cs-CZ" dirty="0" err="1"/>
              <a:t>serbian</a:t>
            </a:r>
            <a:endParaRPr lang="cs-CZ" dirty="0"/>
          </a:p>
          <a:p>
            <a:r>
              <a:rPr lang="cs-CZ" dirty="0" err="1"/>
              <a:t>War</a:t>
            </a:r>
            <a:r>
              <a:rPr lang="cs-CZ" dirty="0"/>
              <a:t> in </a:t>
            </a:r>
            <a:r>
              <a:rPr lang="cs-CZ" dirty="0" err="1"/>
              <a:t>Croatia</a:t>
            </a:r>
            <a:r>
              <a:rPr lang="cs-CZ" dirty="0"/>
              <a:t> and </a:t>
            </a:r>
            <a:r>
              <a:rPr lang="cs-CZ" dirty="0" err="1"/>
              <a:t>first</a:t>
            </a:r>
            <a:r>
              <a:rPr lang="cs-CZ" dirty="0"/>
              <a:t> </a:t>
            </a:r>
            <a:r>
              <a:rPr lang="cs-CZ" dirty="0" err="1"/>
              <a:t>flow</a:t>
            </a:r>
            <a:r>
              <a:rPr lang="cs-CZ" dirty="0"/>
              <a:t> of </a:t>
            </a:r>
            <a:r>
              <a:rPr lang="cs-CZ" dirty="0" err="1"/>
              <a:t>Hungarians</a:t>
            </a:r>
            <a:r>
              <a:rPr lang="cs-CZ" dirty="0"/>
              <a:t> to </a:t>
            </a:r>
            <a:r>
              <a:rPr lang="cs-CZ" dirty="0" err="1"/>
              <a:t>Hungary</a:t>
            </a:r>
            <a:r>
              <a:rPr lang="cs-CZ" dirty="0"/>
              <a:t> </a:t>
            </a:r>
          </a:p>
          <a:p>
            <a:r>
              <a:rPr lang="cs-CZ" dirty="0" err="1"/>
              <a:t>Revision</a:t>
            </a:r>
            <a:r>
              <a:rPr lang="cs-CZ" dirty="0"/>
              <a:t> of Trianon </a:t>
            </a:r>
            <a:r>
              <a:rPr lang="cs-CZ" dirty="0" err="1"/>
              <a:t>Treaty</a:t>
            </a:r>
            <a:r>
              <a:rPr lang="cs-CZ" dirty="0"/>
              <a:t> – </a:t>
            </a:r>
            <a:r>
              <a:rPr lang="cs-CZ" dirty="0" err="1"/>
              <a:t>voices</a:t>
            </a:r>
            <a:r>
              <a:rPr lang="cs-CZ" dirty="0"/>
              <a:t> </a:t>
            </a:r>
            <a:r>
              <a:rPr lang="cs-CZ" dirty="0" err="1"/>
              <a:t>coming</a:t>
            </a:r>
            <a:r>
              <a:rPr lang="cs-CZ" dirty="0"/>
              <a:t> </a:t>
            </a:r>
            <a:r>
              <a:rPr lang="cs-CZ" dirty="0" err="1"/>
              <a:t>from</a:t>
            </a:r>
            <a:r>
              <a:rPr lang="cs-CZ" dirty="0"/>
              <a:t> </a:t>
            </a:r>
            <a:r>
              <a:rPr lang="cs-CZ" dirty="0" err="1"/>
              <a:t>Hungary</a:t>
            </a:r>
            <a:r>
              <a:rPr lang="cs-CZ" dirty="0"/>
              <a:t> </a:t>
            </a:r>
            <a:endParaRPr lang="en-US" dirty="0"/>
          </a:p>
        </p:txBody>
      </p:sp>
      <p:pic>
        <p:nvPicPr>
          <p:cNvPr id="1026" name="Picture 2" descr="Hipsterská metropole Balkánu. Novi Sad překvapí gastronomií i památkami -  iDNES.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126" y="0"/>
            <a:ext cx="4645874" cy="30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e/e6/Vojvodina-Ethnic-2011-op.GIF/1024px-Vojvodina-Ethnic-2011-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063" y="3111301"/>
            <a:ext cx="4464000" cy="352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6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Multiparty</a:t>
            </a:r>
            <a:r>
              <a:rPr lang="cs-CZ" dirty="0">
                <a:solidFill>
                  <a:srgbClr val="FFFF00"/>
                </a:solidFill>
              </a:rPr>
              <a:t> elections1990 </a:t>
            </a:r>
            <a:endParaRPr lang="en-US" dirty="0">
              <a:solidFill>
                <a:srgbClr val="FFFF00"/>
              </a:solidFill>
            </a:endParaRPr>
          </a:p>
        </p:txBody>
      </p:sp>
      <p:sp>
        <p:nvSpPr>
          <p:cNvPr id="3" name="Zástupný symbol pro obsah 2"/>
          <p:cNvSpPr>
            <a:spLocks noGrp="1"/>
          </p:cNvSpPr>
          <p:nvPr>
            <p:ph idx="1"/>
          </p:nvPr>
        </p:nvSpPr>
        <p:spPr>
          <a:xfrm>
            <a:off x="60960" y="2052918"/>
            <a:ext cx="11411302" cy="4671740"/>
          </a:xfrm>
        </p:spPr>
        <p:txBody>
          <a:bodyPr/>
          <a:lstStyle/>
          <a:p>
            <a:r>
              <a:rPr lang="cs-CZ" dirty="0" err="1"/>
              <a:t>Nationalist</a:t>
            </a:r>
            <a:r>
              <a:rPr lang="cs-CZ" dirty="0"/>
              <a:t> </a:t>
            </a:r>
            <a:r>
              <a:rPr lang="cs-CZ" dirty="0" err="1"/>
              <a:t>platforms</a:t>
            </a:r>
            <a:endParaRPr lang="cs-CZ" dirty="0"/>
          </a:p>
          <a:p>
            <a:r>
              <a:rPr lang="cs-CZ" dirty="0" err="1">
                <a:solidFill>
                  <a:srgbClr val="FF0000"/>
                </a:solidFill>
              </a:rPr>
              <a:t>Nationalists</a:t>
            </a:r>
            <a:r>
              <a:rPr lang="cs-CZ" dirty="0"/>
              <a:t> </a:t>
            </a:r>
            <a:r>
              <a:rPr lang="cs-CZ" dirty="0" err="1"/>
              <a:t>won</a:t>
            </a:r>
            <a:r>
              <a:rPr lang="cs-CZ" dirty="0"/>
              <a:t> </a:t>
            </a:r>
            <a:r>
              <a:rPr lang="cs-CZ" dirty="0" err="1"/>
              <a:t>over</a:t>
            </a:r>
            <a:r>
              <a:rPr lang="cs-CZ" dirty="0"/>
              <a:t> re-</a:t>
            </a:r>
            <a:r>
              <a:rPr lang="cs-CZ" dirty="0" err="1"/>
              <a:t>branded</a:t>
            </a:r>
            <a:r>
              <a:rPr lang="cs-CZ" dirty="0"/>
              <a:t> </a:t>
            </a:r>
            <a:r>
              <a:rPr lang="cs-CZ" dirty="0" err="1"/>
              <a:t>communists</a:t>
            </a:r>
            <a:r>
              <a:rPr lang="cs-CZ" dirty="0"/>
              <a:t> in </a:t>
            </a:r>
            <a:r>
              <a:rPr lang="cs-CZ" dirty="0" err="1">
                <a:solidFill>
                  <a:srgbClr val="FF0000"/>
                </a:solidFill>
              </a:rPr>
              <a:t>Sl</a:t>
            </a:r>
            <a:r>
              <a:rPr lang="cs-CZ" dirty="0">
                <a:solidFill>
                  <a:srgbClr val="FF0000"/>
                </a:solidFill>
              </a:rPr>
              <a:t>, </a:t>
            </a:r>
            <a:r>
              <a:rPr lang="cs-CZ" dirty="0" err="1">
                <a:solidFill>
                  <a:srgbClr val="FF0000"/>
                </a:solidFill>
              </a:rPr>
              <a:t>Cr</a:t>
            </a:r>
            <a:r>
              <a:rPr lang="cs-CZ" dirty="0">
                <a:solidFill>
                  <a:srgbClr val="FF0000"/>
                </a:solidFill>
              </a:rPr>
              <a:t>, </a:t>
            </a:r>
            <a:r>
              <a:rPr lang="cs-CZ" dirty="0" err="1">
                <a:solidFill>
                  <a:srgbClr val="FF0000"/>
                </a:solidFill>
              </a:rPr>
              <a:t>BiH</a:t>
            </a:r>
            <a:endParaRPr lang="cs-CZ" dirty="0">
              <a:solidFill>
                <a:srgbClr val="FF0000"/>
              </a:solidFill>
            </a:endParaRPr>
          </a:p>
          <a:p>
            <a:r>
              <a:rPr lang="cs-CZ" dirty="0">
                <a:solidFill>
                  <a:srgbClr val="FF0000"/>
                </a:solidFill>
              </a:rPr>
              <a:t>Re-</a:t>
            </a:r>
            <a:r>
              <a:rPr lang="cs-CZ" dirty="0" err="1">
                <a:solidFill>
                  <a:srgbClr val="FF0000"/>
                </a:solidFill>
              </a:rPr>
              <a:t>branded</a:t>
            </a:r>
            <a:r>
              <a:rPr lang="cs-CZ" dirty="0">
                <a:solidFill>
                  <a:srgbClr val="FF0000"/>
                </a:solidFill>
              </a:rPr>
              <a:t> </a:t>
            </a:r>
            <a:r>
              <a:rPr lang="cs-CZ" dirty="0" err="1">
                <a:solidFill>
                  <a:srgbClr val="FF0000"/>
                </a:solidFill>
              </a:rPr>
              <a:t>communists</a:t>
            </a:r>
            <a:r>
              <a:rPr lang="cs-CZ" dirty="0">
                <a:solidFill>
                  <a:srgbClr val="FF0000"/>
                </a:solidFill>
              </a:rPr>
              <a:t> </a:t>
            </a:r>
            <a:r>
              <a:rPr lang="cs-CZ" dirty="0" err="1"/>
              <a:t>won</a:t>
            </a:r>
            <a:r>
              <a:rPr lang="cs-CZ" dirty="0"/>
              <a:t> in </a:t>
            </a:r>
            <a:r>
              <a:rPr lang="cs-CZ" dirty="0" err="1">
                <a:solidFill>
                  <a:srgbClr val="FF0000"/>
                </a:solidFill>
              </a:rPr>
              <a:t>Serbia</a:t>
            </a:r>
            <a:r>
              <a:rPr lang="cs-CZ" dirty="0">
                <a:solidFill>
                  <a:srgbClr val="FF0000"/>
                </a:solidFill>
              </a:rPr>
              <a:t>, </a:t>
            </a:r>
            <a:r>
              <a:rPr lang="cs-CZ" dirty="0" err="1">
                <a:solidFill>
                  <a:srgbClr val="FF0000"/>
                </a:solidFill>
              </a:rPr>
              <a:t>Montenegro</a:t>
            </a:r>
            <a:endParaRPr lang="cs-CZ" dirty="0">
              <a:solidFill>
                <a:srgbClr val="FF0000"/>
              </a:solidFill>
            </a:endParaRPr>
          </a:p>
          <a:p>
            <a:r>
              <a:rPr lang="cs-CZ" dirty="0" err="1"/>
              <a:t>Accusation</a:t>
            </a:r>
            <a:r>
              <a:rPr lang="cs-CZ" dirty="0"/>
              <a:t> of </a:t>
            </a:r>
            <a:r>
              <a:rPr lang="cs-CZ" dirty="0" err="1"/>
              <a:t>Slovenes</a:t>
            </a:r>
            <a:r>
              <a:rPr lang="cs-CZ" dirty="0"/>
              <a:t> and </a:t>
            </a:r>
            <a:r>
              <a:rPr lang="cs-CZ" dirty="0" err="1"/>
              <a:t>Croats</a:t>
            </a:r>
            <a:r>
              <a:rPr lang="cs-CZ" dirty="0"/>
              <a:t> </a:t>
            </a:r>
            <a:r>
              <a:rPr lang="cs-CZ" dirty="0" err="1"/>
              <a:t>that</a:t>
            </a:r>
            <a:r>
              <a:rPr lang="cs-CZ" dirty="0"/>
              <a:t> </a:t>
            </a:r>
            <a:r>
              <a:rPr lang="cs-CZ" dirty="0" err="1"/>
              <a:t>they</a:t>
            </a:r>
            <a:r>
              <a:rPr lang="cs-CZ" dirty="0"/>
              <a:t> support „</a:t>
            </a:r>
            <a:r>
              <a:rPr lang="cs-CZ" dirty="0" err="1"/>
              <a:t>genocide</a:t>
            </a:r>
            <a:r>
              <a:rPr lang="cs-CZ" dirty="0"/>
              <a:t> in Kosovo“</a:t>
            </a:r>
            <a:endParaRPr lang="en-US" dirty="0"/>
          </a:p>
        </p:txBody>
      </p:sp>
    </p:spTree>
    <p:extLst>
      <p:ext uri="{BB962C8B-B14F-4D97-AF65-F5344CB8AC3E}">
        <p14:creationId xmlns:p14="http://schemas.microsoft.com/office/powerpoint/2010/main" val="366519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Ten </a:t>
            </a:r>
            <a:r>
              <a:rPr lang="cs-CZ" dirty="0" err="1">
                <a:solidFill>
                  <a:srgbClr val="FFFF00"/>
                </a:solidFill>
              </a:rPr>
              <a:t>day</a:t>
            </a:r>
            <a:r>
              <a:rPr lang="cs-CZ" dirty="0">
                <a:solidFill>
                  <a:srgbClr val="FFFF00"/>
                </a:solidFill>
              </a:rPr>
              <a:t> </a:t>
            </a:r>
            <a:r>
              <a:rPr lang="cs-CZ" dirty="0" err="1">
                <a:solidFill>
                  <a:srgbClr val="FFFF00"/>
                </a:solidFill>
              </a:rPr>
              <a:t>war</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err="1"/>
              <a:t>Slovenian</a:t>
            </a:r>
            <a:r>
              <a:rPr lang="cs-CZ" dirty="0"/>
              <a:t> </a:t>
            </a:r>
            <a:r>
              <a:rPr lang="cs-CZ" dirty="0" err="1"/>
              <a:t>war</a:t>
            </a:r>
            <a:r>
              <a:rPr lang="cs-CZ" dirty="0"/>
              <a:t> </a:t>
            </a:r>
            <a:r>
              <a:rPr lang="cs-CZ" dirty="0" err="1"/>
              <a:t>for</a:t>
            </a:r>
            <a:r>
              <a:rPr lang="cs-CZ" dirty="0"/>
              <a:t> </a:t>
            </a:r>
            <a:r>
              <a:rPr lang="cs-CZ" dirty="0" err="1"/>
              <a:t>independence</a:t>
            </a:r>
            <a:endParaRPr lang="cs-CZ" dirty="0"/>
          </a:p>
          <a:p>
            <a:r>
              <a:rPr lang="cs-CZ" dirty="0"/>
              <a:t>25 June 1991</a:t>
            </a:r>
          </a:p>
          <a:p>
            <a:r>
              <a:rPr lang="cs-CZ" dirty="0" err="1"/>
              <a:t>Slovenian</a:t>
            </a:r>
            <a:r>
              <a:rPr lang="cs-CZ" dirty="0"/>
              <a:t> </a:t>
            </a:r>
            <a:r>
              <a:rPr lang="cs-CZ" dirty="0" err="1"/>
              <a:t>Territorial</a:t>
            </a:r>
            <a:r>
              <a:rPr lang="cs-CZ" dirty="0"/>
              <a:t> </a:t>
            </a:r>
            <a:r>
              <a:rPr lang="cs-CZ" dirty="0" err="1"/>
              <a:t>defence</a:t>
            </a:r>
            <a:r>
              <a:rPr lang="cs-CZ" dirty="0"/>
              <a:t> and JNA</a:t>
            </a:r>
          </a:p>
          <a:p>
            <a:r>
              <a:rPr lang="cs-CZ" dirty="0" err="1"/>
              <a:t>Ethnically</a:t>
            </a:r>
            <a:r>
              <a:rPr lang="cs-CZ" dirty="0"/>
              <a:t> </a:t>
            </a:r>
            <a:r>
              <a:rPr lang="cs-CZ" dirty="0" err="1"/>
              <a:t>homogenous</a:t>
            </a:r>
            <a:endParaRPr lang="cs-CZ" dirty="0"/>
          </a:p>
          <a:p>
            <a:r>
              <a:rPr lang="cs-CZ" dirty="0"/>
              <a:t>Propaganda: </a:t>
            </a:r>
            <a:r>
              <a:rPr lang="en-US" dirty="0"/>
              <a:t>case of a "David versus Goliath" struggle between an emerging democracy and an authoritarian communist state, </a:t>
            </a:r>
            <a:endParaRPr lang="cs-CZ" dirty="0"/>
          </a:p>
          <a:p>
            <a:r>
              <a:rPr lang="cs-CZ" dirty="0" err="1"/>
              <a:t>Tanks</a:t>
            </a:r>
            <a:r>
              <a:rPr lang="cs-CZ" dirty="0"/>
              <a:t> as in </a:t>
            </a:r>
            <a:r>
              <a:rPr lang="en-US" dirty="0"/>
              <a:t> </a:t>
            </a:r>
            <a:r>
              <a:rPr lang="en-US" dirty="0">
                <a:solidFill>
                  <a:srgbClr val="FFC000"/>
                </a:solidFill>
              </a:rPr>
              <a:t>Tiananmen Square protests of 1989</a:t>
            </a:r>
            <a:r>
              <a:rPr lang="en-US" dirty="0"/>
              <a:t> </a:t>
            </a:r>
            <a:r>
              <a:rPr lang="cs-CZ" dirty="0"/>
              <a:t>- </a:t>
            </a:r>
            <a:r>
              <a:rPr lang="cs-CZ" dirty="0" err="1"/>
              <a:t>sympathy</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33" y="0"/>
            <a:ext cx="5243767" cy="2880000"/>
          </a:xfrm>
          <a:prstGeom prst="rect">
            <a:avLst/>
          </a:prstGeom>
        </p:spPr>
      </p:pic>
    </p:spTree>
    <p:extLst>
      <p:ext uri="{BB962C8B-B14F-4D97-AF65-F5344CB8AC3E}">
        <p14:creationId xmlns:p14="http://schemas.microsoft.com/office/powerpoint/2010/main" val="355956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Why</a:t>
            </a:r>
            <a:r>
              <a:rPr lang="cs-CZ" dirty="0">
                <a:solidFill>
                  <a:srgbClr val="FFFF00"/>
                </a:solidFill>
              </a:rPr>
              <a:t> so many </a:t>
            </a:r>
            <a:r>
              <a:rPr lang="cs-CZ" dirty="0" err="1">
                <a:solidFill>
                  <a:srgbClr val="FFFF00"/>
                </a:solidFill>
              </a:rPr>
              <a:t>wars</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err="1"/>
              <a:t>Competing</a:t>
            </a:r>
            <a:r>
              <a:rPr lang="cs-CZ" dirty="0"/>
              <a:t> </a:t>
            </a:r>
            <a:r>
              <a:rPr lang="cs-CZ" dirty="0" err="1"/>
              <a:t>projects</a:t>
            </a:r>
            <a:r>
              <a:rPr lang="cs-CZ" dirty="0"/>
              <a:t> </a:t>
            </a:r>
            <a:r>
              <a:rPr lang="cs-CZ" dirty="0" err="1"/>
              <a:t>Greater</a:t>
            </a:r>
            <a:r>
              <a:rPr lang="cs-CZ" dirty="0"/>
              <a:t> </a:t>
            </a:r>
            <a:r>
              <a:rPr lang="cs-CZ" dirty="0" err="1"/>
              <a:t>Croatia</a:t>
            </a:r>
            <a:r>
              <a:rPr lang="cs-CZ" dirty="0"/>
              <a:t>, </a:t>
            </a:r>
            <a:r>
              <a:rPr lang="cs-CZ" dirty="0" err="1"/>
              <a:t>Greater</a:t>
            </a:r>
            <a:r>
              <a:rPr lang="cs-CZ" dirty="0"/>
              <a:t> </a:t>
            </a:r>
            <a:r>
              <a:rPr lang="cs-CZ" dirty="0" err="1"/>
              <a:t>Serbia</a:t>
            </a:r>
            <a:r>
              <a:rPr lang="cs-CZ" dirty="0"/>
              <a:t>, </a:t>
            </a:r>
            <a:r>
              <a:rPr lang="cs-CZ" dirty="0" err="1"/>
              <a:t>Greater</a:t>
            </a:r>
            <a:r>
              <a:rPr lang="cs-CZ" dirty="0"/>
              <a:t> </a:t>
            </a:r>
            <a:r>
              <a:rPr lang="cs-CZ" dirty="0" err="1"/>
              <a:t>Albania</a:t>
            </a:r>
            <a:r>
              <a:rPr lang="cs-CZ" dirty="0"/>
              <a:t>….</a:t>
            </a:r>
          </a:p>
          <a:p>
            <a:r>
              <a:rPr lang="cs-CZ" dirty="0"/>
              <a:t>WWII </a:t>
            </a:r>
          </a:p>
          <a:p>
            <a:r>
              <a:rPr lang="cs-CZ" dirty="0"/>
              <a:t>Pan-</a:t>
            </a:r>
            <a:r>
              <a:rPr lang="cs-CZ" dirty="0" err="1"/>
              <a:t>Slavism</a:t>
            </a:r>
            <a:r>
              <a:rPr lang="cs-CZ" dirty="0"/>
              <a:t>, </a:t>
            </a:r>
            <a:r>
              <a:rPr lang="cs-CZ" dirty="0" err="1"/>
              <a:t>Kingdom</a:t>
            </a:r>
            <a:r>
              <a:rPr lang="cs-CZ" dirty="0"/>
              <a:t> of </a:t>
            </a:r>
            <a:r>
              <a:rPr lang="cs-CZ" dirty="0" err="1"/>
              <a:t>Croats</a:t>
            </a:r>
            <a:r>
              <a:rPr lang="cs-CZ" dirty="0"/>
              <a:t>, </a:t>
            </a:r>
            <a:r>
              <a:rPr lang="cs-CZ" dirty="0" err="1"/>
              <a:t>Slovenes</a:t>
            </a:r>
            <a:r>
              <a:rPr lang="cs-CZ" dirty="0"/>
              <a:t> and </a:t>
            </a:r>
            <a:r>
              <a:rPr lang="cs-CZ" dirty="0" err="1"/>
              <a:t>Serbs</a:t>
            </a:r>
            <a:r>
              <a:rPr lang="cs-CZ" dirty="0"/>
              <a:t>, </a:t>
            </a:r>
            <a:r>
              <a:rPr lang="cs-CZ" dirty="0" err="1"/>
              <a:t>domination</a:t>
            </a:r>
            <a:r>
              <a:rPr lang="cs-CZ" dirty="0"/>
              <a:t> of </a:t>
            </a:r>
            <a:r>
              <a:rPr lang="cs-CZ" dirty="0" err="1"/>
              <a:t>Serbs</a:t>
            </a:r>
            <a:r>
              <a:rPr lang="cs-CZ" dirty="0"/>
              <a:t>, </a:t>
            </a:r>
            <a:r>
              <a:rPr lang="cs-CZ" dirty="0" err="1"/>
              <a:t>different</a:t>
            </a:r>
            <a:r>
              <a:rPr lang="cs-CZ" dirty="0"/>
              <a:t> </a:t>
            </a:r>
            <a:r>
              <a:rPr lang="cs-CZ" dirty="0" err="1"/>
              <a:t>concepts</a:t>
            </a:r>
            <a:endParaRPr lang="cs-CZ" dirty="0"/>
          </a:p>
          <a:p>
            <a:r>
              <a:rPr lang="cs-CZ" dirty="0" err="1">
                <a:solidFill>
                  <a:srgbClr val="FFC000"/>
                </a:solidFill>
              </a:rPr>
              <a:t>Badinter</a:t>
            </a:r>
            <a:r>
              <a:rPr lang="cs-CZ" dirty="0">
                <a:solidFill>
                  <a:srgbClr val="FFC000"/>
                </a:solidFill>
              </a:rPr>
              <a:t> </a:t>
            </a:r>
            <a:r>
              <a:rPr lang="cs-CZ" dirty="0" err="1">
                <a:solidFill>
                  <a:srgbClr val="FFC000"/>
                </a:solidFill>
              </a:rPr>
              <a:t>Arbitration</a:t>
            </a:r>
            <a:r>
              <a:rPr lang="cs-CZ" dirty="0">
                <a:solidFill>
                  <a:srgbClr val="FFC000"/>
                </a:solidFill>
              </a:rPr>
              <a:t> </a:t>
            </a:r>
            <a:r>
              <a:rPr lang="cs-CZ" dirty="0" err="1">
                <a:solidFill>
                  <a:srgbClr val="FFC000"/>
                </a:solidFill>
              </a:rPr>
              <a:t>Comittee</a:t>
            </a:r>
            <a:endParaRPr lang="cs-CZ" dirty="0">
              <a:solidFill>
                <a:srgbClr val="FFC000"/>
              </a:solidFill>
            </a:endParaRPr>
          </a:p>
          <a:p>
            <a:endParaRPr lang="en-US" dirty="0"/>
          </a:p>
        </p:txBody>
      </p:sp>
    </p:spTree>
    <p:extLst>
      <p:ext uri="{BB962C8B-B14F-4D97-AF65-F5344CB8AC3E}">
        <p14:creationId xmlns:p14="http://schemas.microsoft.com/office/powerpoint/2010/main" val="314144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Nationalism</a:t>
            </a:r>
            <a:r>
              <a:rPr lang="cs-CZ" dirty="0">
                <a:solidFill>
                  <a:srgbClr val="FFFF00"/>
                </a:solidFill>
              </a:rPr>
              <a:t> in </a:t>
            </a:r>
            <a:r>
              <a:rPr lang="cs-CZ" dirty="0" err="1">
                <a:solidFill>
                  <a:srgbClr val="FFFF00"/>
                </a:solidFill>
              </a:rPr>
              <a:t>the</a:t>
            </a:r>
            <a:r>
              <a:rPr lang="cs-CZ" dirty="0">
                <a:solidFill>
                  <a:srgbClr val="FFFF00"/>
                </a:solidFill>
              </a:rPr>
              <a:t> 1990´s in </a:t>
            </a:r>
            <a:r>
              <a:rPr lang="cs-CZ" dirty="0" err="1">
                <a:solidFill>
                  <a:srgbClr val="FFFF00"/>
                </a:solidFill>
              </a:rPr>
              <a:t>Croatia</a:t>
            </a:r>
            <a:endParaRPr lang="en-US" dirty="0">
              <a:solidFill>
                <a:srgbClr val="FFFF00"/>
              </a:solidFill>
            </a:endParaRPr>
          </a:p>
        </p:txBody>
      </p:sp>
      <p:sp>
        <p:nvSpPr>
          <p:cNvPr id="3" name="Zástupný symbol pro obsah 2"/>
          <p:cNvSpPr>
            <a:spLocks noGrp="1"/>
          </p:cNvSpPr>
          <p:nvPr>
            <p:ph idx="1"/>
          </p:nvPr>
        </p:nvSpPr>
        <p:spPr>
          <a:xfrm>
            <a:off x="0" y="2052918"/>
            <a:ext cx="10049853" cy="4661391"/>
          </a:xfrm>
        </p:spPr>
        <p:txBody>
          <a:bodyPr>
            <a:normAutofit/>
          </a:bodyPr>
          <a:lstStyle/>
          <a:p>
            <a:r>
              <a:rPr lang="en-US" dirty="0"/>
              <a:t>Serbs 12.2% </a:t>
            </a:r>
            <a:r>
              <a:rPr lang="cs-CZ" dirty="0"/>
              <a:t> but </a:t>
            </a:r>
            <a:r>
              <a:rPr lang="en-US" dirty="0"/>
              <a:t>17.7% of appointed officials in Croatia, including police, were Serbs. </a:t>
            </a:r>
            <a:endParaRPr lang="cs-CZ" dirty="0"/>
          </a:p>
          <a:p>
            <a:r>
              <a:rPr lang="en-US" dirty="0"/>
              <a:t>many Serbs employed in the public sector, especially the police, were fired and replaced by Croats.</a:t>
            </a:r>
            <a:r>
              <a:rPr lang="cs-CZ" baseline="30000" dirty="0"/>
              <a:t> </a:t>
            </a:r>
          </a:p>
          <a:p>
            <a:r>
              <a:rPr lang="cs-CZ" dirty="0"/>
              <a:t>Franjo </a:t>
            </a:r>
            <a:r>
              <a:rPr lang="cs-CZ" dirty="0" err="1"/>
              <a:t>Tudjman</a:t>
            </a:r>
            <a:r>
              <a:rPr lang="cs-CZ" dirty="0"/>
              <a:t> </a:t>
            </a:r>
            <a:r>
              <a:rPr lang="en-US" dirty="0"/>
              <a:t>remarks, i.e. "</a:t>
            </a:r>
            <a:r>
              <a:rPr lang="en-US" dirty="0">
                <a:solidFill>
                  <a:srgbClr val="FFC000"/>
                </a:solidFill>
              </a:rPr>
              <a:t>Thank God my wife is not a Jew or a Serb</a:t>
            </a:r>
            <a:r>
              <a:rPr lang="en-US" dirty="0"/>
              <a:t>",</a:t>
            </a:r>
            <a:r>
              <a:rPr lang="cs-CZ" dirty="0"/>
              <a:t> </a:t>
            </a:r>
          </a:p>
          <a:p>
            <a:r>
              <a:rPr lang="en-US" dirty="0" err="1"/>
              <a:t>Milošević's</a:t>
            </a:r>
            <a:r>
              <a:rPr lang="en-US" dirty="0"/>
              <a:t> media </a:t>
            </a:r>
            <a:r>
              <a:rPr lang="cs-CZ" dirty="0"/>
              <a:t>:</a:t>
            </a:r>
            <a:r>
              <a:rPr lang="en-US" dirty="0"/>
              <a:t>new "</a:t>
            </a:r>
            <a:r>
              <a:rPr lang="en-US" dirty="0" err="1"/>
              <a:t>Ustashe</a:t>
            </a:r>
            <a:r>
              <a:rPr lang="en-US" dirty="0"/>
              <a:t> state". </a:t>
            </a:r>
            <a:r>
              <a:rPr lang="cs-CZ" dirty="0"/>
              <a:t> </a:t>
            </a:r>
          </a:p>
          <a:p>
            <a:r>
              <a:rPr lang="cs-CZ" dirty="0"/>
              <a:t>Helmut Kohl and Slobodan Milosevic in TV: </a:t>
            </a:r>
            <a:r>
              <a:rPr lang="en-US" dirty="0"/>
              <a:t>accusing the two of plotting "a </a:t>
            </a:r>
            <a:r>
              <a:rPr lang="en-US" dirty="0">
                <a:solidFill>
                  <a:srgbClr val="FFC000"/>
                </a:solidFill>
              </a:rPr>
              <a:t>Fourth Reich</a:t>
            </a:r>
            <a:r>
              <a:rPr lang="en-US" dirty="0"/>
              <a:t>".</a:t>
            </a:r>
            <a:r>
              <a:rPr lang="en-US" baseline="30000" dirty="0">
                <a:hlinkClick r:id="rId2"/>
              </a:rPr>
              <a:t>[</a:t>
            </a:r>
            <a:endParaRPr lang="cs-CZ" baseline="30000" dirty="0"/>
          </a:p>
          <a:p>
            <a:r>
              <a:rPr lang="en-US" dirty="0"/>
              <a:t>  </a:t>
            </a:r>
            <a:r>
              <a:rPr lang="en-US" i="1" dirty="0" err="1"/>
              <a:t>šahovnica</a:t>
            </a:r>
            <a:r>
              <a:rPr lang="cs-CZ" dirty="0"/>
              <a:t> </a:t>
            </a:r>
            <a:r>
              <a:rPr lang="en-US" dirty="0"/>
              <a:t>(Croatian checkerboard)</a:t>
            </a:r>
            <a:r>
              <a:rPr lang="cs-CZ" dirty="0"/>
              <a:t>, kuna</a:t>
            </a:r>
          </a:p>
          <a:p>
            <a:r>
              <a:rPr lang="cs-CZ" dirty="0"/>
              <a:t>New </a:t>
            </a:r>
            <a:r>
              <a:rPr lang="cs-CZ" dirty="0" err="1"/>
              <a:t>constitution</a:t>
            </a:r>
            <a:r>
              <a:rPr lang="cs-CZ" dirty="0"/>
              <a:t>: </a:t>
            </a:r>
            <a:r>
              <a:rPr lang="en-US" dirty="0"/>
              <a:t>define Croatia as "the national state of the Croatian nation and a state of members of other nations and minorities who are its citizens: Serbs ... who are guaranteed equality with citizens of Croatian nationality </a:t>
            </a:r>
            <a:endParaRPr lang="cs-CZ" dirty="0"/>
          </a:p>
        </p:txBody>
      </p:sp>
    </p:spTree>
    <p:extLst>
      <p:ext uri="{BB962C8B-B14F-4D97-AF65-F5344CB8AC3E}">
        <p14:creationId xmlns:p14="http://schemas.microsoft.com/office/powerpoint/2010/main" val="148347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War</a:t>
            </a:r>
            <a:r>
              <a:rPr lang="cs-CZ" dirty="0">
                <a:solidFill>
                  <a:srgbClr val="FFFF00"/>
                </a:solidFill>
              </a:rPr>
              <a:t> in </a:t>
            </a:r>
            <a:r>
              <a:rPr lang="cs-CZ" dirty="0" err="1">
                <a:solidFill>
                  <a:srgbClr val="FFFF00"/>
                </a:solidFill>
              </a:rPr>
              <a:t>Croatia</a:t>
            </a:r>
            <a:r>
              <a:rPr lang="cs-CZ" dirty="0">
                <a:solidFill>
                  <a:srgbClr val="FFFF00"/>
                </a:solidFill>
              </a:rPr>
              <a:t> – 1991-1995</a:t>
            </a:r>
            <a:endParaRPr lang="en-US" dirty="0">
              <a:solidFill>
                <a:srgbClr val="FFFF00"/>
              </a:solidFill>
            </a:endParaRPr>
          </a:p>
        </p:txBody>
      </p:sp>
      <p:sp>
        <p:nvSpPr>
          <p:cNvPr id="3" name="Zástupný symbol pro obsah 2"/>
          <p:cNvSpPr>
            <a:spLocks noGrp="1"/>
          </p:cNvSpPr>
          <p:nvPr>
            <p:ph idx="1"/>
          </p:nvPr>
        </p:nvSpPr>
        <p:spPr>
          <a:xfrm>
            <a:off x="0" y="2052918"/>
            <a:ext cx="8604069" cy="4805082"/>
          </a:xfrm>
        </p:spPr>
        <p:txBody>
          <a:bodyPr/>
          <a:lstStyle/>
          <a:p>
            <a:r>
              <a:rPr lang="cs-CZ" dirty="0" err="1"/>
              <a:t>War</a:t>
            </a:r>
            <a:r>
              <a:rPr lang="cs-CZ" dirty="0"/>
              <a:t> </a:t>
            </a:r>
            <a:r>
              <a:rPr lang="cs-CZ" dirty="0" err="1"/>
              <a:t>for</a:t>
            </a:r>
            <a:r>
              <a:rPr lang="cs-CZ" dirty="0"/>
              <a:t> </a:t>
            </a:r>
            <a:r>
              <a:rPr lang="cs-CZ" dirty="0" err="1"/>
              <a:t>independence</a:t>
            </a:r>
            <a:r>
              <a:rPr lang="cs-CZ" dirty="0"/>
              <a:t>, </a:t>
            </a:r>
            <a:r>
              <a:rPr lang="cs-CZ" dirty="0" err="1"/>
              <a:t>Homeland</a:t>
            </a:r>
            <a:r>
              <a:rPr lang="cs-CZ" dirty="0"/>
              <a:t> </a:t>
            </a:r>
            <a:r>
              <a:rPr lang="cs-CZ" dirty="0" err="1"/>
              <a:t>War</a:t>
            </a:r>
            <a:r>
              <a:rPr lang="cs-CZ" dirty="0"/>
              <a:t>, </a:t>
            </a:r>
            <a:r>
              <a:rPr lang="cs-CZ" dirty="0" err="1"/>
              <a:t>Greater</a:t>
            </a:r>
            <a:r>
              <a:rPr lang="cs-CZ" dirty="0"/>
              <a:t> </a:t>
            </a:r>
            <a:r>
              <a:rPr lang="cs-CZ" dirty="0" err="1"/>
              <a:t>serbian</a:t>
            </a:r>
            <a:r>
              <a:rPr lang="cs-CZ" dirty="0"/>
              <a:t> </a:t>
            </a:r>
            <a:r>
              <a:rPr lang="cs-CZ" dirty="0" err="1"/>
              <a:t>aggression</a:t>
            </a:r>
            <a:endParaRPr lang="cs-CZ" dirty="0"/>
          </a:p>
          <a:p>
            <a:r>
              <a:rPr lang="cs-CZ" dirty="0"/>
              <a:t>Civil </a:t>
            </a:r>
            <a:r>
              <a:rPr lang="cs-CZ" dirty="0" err="1"/>
              <a:t>war</a:t>
            </a:r>
            <a:r>
              <a:rPr lang="cs-CZ" dirty="0"/>
              <a:t> </a:t>
            </a:r>
            <a:r>
              <a:rPr lang="cs-CZ" dirty="0" err="1"/>
              <a:t>vs</a:t>
            </a:r>
            <a:r>
              <a:rPr lang="cs-CZ" dirty="0"/>
              <a:t>  </a:t>
            </a:r>
            <a:r>
              <a:rPr lang="cs-CZ" dirty="0" err="1"/>
              <a:t>war</a:t>
            </a:r>
            <a:r>
              <a:rPr lang="cs-CZ" dirty="0"/>
              <a:t> </a:t>
            </a:r>
            <a:r>
              <a:rPr lang="cs-CZ" dirty="0" err="1"/>
              <a:t>between</a:t>
            </a:r>
            <a:r>
              <a:rPr lang="cs-CZ" dirty="0"/>
              <a:t> </a:t>
            </a:r>
            <a:r>
              <a:rPr lang="cs-CZ" dirty="0" err="1"/>
              <a:t>states</a:t>
            </a:r>
            <a:endParaRPr lang="cs-CZ" dirty="0"/>
          </a:p>
          <a:p>
            <a:r>
              <a:rPr lang="cs-CZ" dirty="0" err="1"/>
              <a:t>Croats</a:t>
            </a:r>
            <a:r>
              <a:rPr lang="cs-CZ" dirty="0"/>
              <a:t> </a:t>
            </a:r>
            <a:r>
              <a:rPr lang="cs-CZ" dirty="0" err="1"/>
              <a:t>want</a:t>
            </a:r>
            <a:r>
              <a:rPr lang="cs-CZ" dirty="0"/>
              <a:t> to </a:t>
            </a:r>
            <a:r>
              <a:rPr lang="cs-CZ" dirty="0" err="1"/>
              <a:t>leave</a:t>
            </a:r>
            <a:r>
              <a:rPr lang="cs-CZ" dirty="0"/>
              <a:t>, </a:t>
            </a:r>
            <a:r>
              <a:rPr lang="cs-CZ" dirty="0" err="1"/>
              <a:t>Serbs</a:t>
            </a:r>
            <a:r>
              <a:rPr lang="cs-CZ" dirty="0"/>
              <a:t> </a:t>
            </a:r>
            <a:r>
              <a:rPr lang="cs-CZ" dirty="0" err="1"/>
              <a:t>want</a:t>
            </a:r>
            <a:r>
              <a:rPr lang="cs-CZ" dirty="0"/>
              <a:t> to </a:t>
            </a:r>
            <a:r>
              <a:rPr lang="cs-CZ" dirty="0" err="1"/>
              <a:t>stay</a:t>
            </a:r>
            <a:endParaRPr lang="cs-CZ" dirty="0"/>
          </a:p>
          <a:p>
            <a:r>
              <a:rPr lang="cs-CZ" dirty="0"/>
              <a:t>25. </a:t>
            </a:r>
            <a:r>
              <a:rPr lang="cs-CZ" dirty="0" err="1"/>
              <a:t>june</a:t>
            </a:r>
            <a:r>
              <a:rPr lang="cs-CZ" dirty="0"/>
              <a:t> 1991 </a:t>
            </a:r>
            <a:r>
              <a:rPr lang="cs-CZ" dirty="0" err="1"/>
              <a:t>declaration</a:t>
            </a:r>
            <a:r>
              <a:rPr lang="cs-CZ" dirty="0"/>
              <a:t> of </a:t>
            </a:r>
            <a:r>
              <a:rPr lang="cs-CZ" dirty="0" err="1"/>
              <a:t>independence</a:t>
            </a:r>
            <a:endParaRPr lang="cs-CZ" dirty="0"/>
          </a:p>
          <a:p>
            <a:r>
              <a:rPr lang="cs-CZ" dirty="0"/>
              <a:t>Republika </a:t>
            </a:r>
            <a:r>
              <a:rPr lang="cs-CZ" dirty="0" err="1"/>
              <a:t>Srpska</a:t>
            </a:r>
            <a:r>
              <a:rPr lang="cs-CZ" dirty="0"/>
              <a:t> Krajina</a:t>
            </a:r>
          </a:p>
          <a:p>
            <a:r>
              <a:rPr lang="cs-CZ" dirty="0" err="1">
                <a:solidFill>
                  <a:srgbClr val="FFC000"/>
                </a:solidFill>
              </a:rPr>
              <a:t>Operation</a:t>
            </a:r>
            <a:r>
              <a:rPr lang="cs-CZ" dirty="0">
                <a:solidFill>
                  <a:srgbClr val="FFC000"/>
                </a:solidFill>
              </a:rPr>
              <a:t> </a:t>
            </a:r>
            <a:r>
              <a:rPr lang="cs-CZ" dirty="0" err="1">
                <a:solidFill>
                  <a:srgbClr val="FFC000"/>
                </a:solidFill>
              </a:rPr>
              <a:t>Storm</a:t>
            </a:r>
            <a:r>
              <a:rPr lang="cs-CZ" dirty="0">
                <a:solidFill>
                  <a:srgbClr val="FFC000"/>
                </a:solidFill>
              </a:rPr>
              <a:t>, </a:t>
            </a:r>
            <a:r>
              <a:rPr lang="cs-CZ" dirty="0" err="1">
                <a:solidFill>
                  <a:srgbClr val="FFC000"/>
                </a:solidFill>
              </a:rPr>
              <a:t>Operation</a:t>
            </a:r>
            <a:r>
              <a:rPr lang="cs-CZ" dirty="0">
                <a:solidFill>
                  <a:srgbClr val="FFC000"/>
                </a:solidFill>
              </a:rPr>
              <a:t> </a:t>
            </a:r>
            <a:r>
              <a:rPr lang="cs-CZ" dirty="0" err="1">
                <a:solidFill>
                  <a:srgbClr val="FFC000"/>
                </a:solidFill>
              </a:rPr>
              <a:t>Flash</a:t>
            </a:r>
            <a:r>
              <a:rPr lang="cs-CZ" dirty="0">
                <a:solidFill>
                  <a:srgbClr val="FFC000"/>
                </a:solidFill>
              </a:rPr>
              <a:t> 1995</a:t>
            </a:r>
          </a:p>
          <a:p>
            <a:r>
              <a:rPr lang="cs-CZ" dirty="0"/>
              <a:t>1998 UN </a:t>
            </a:r>
            <a:r>
              <a:rPr lang="cs-CZ" dirty="0" err="1"/>
              <a:t>transitional</a:t>
            </a:r>
            <a:r>
              <a:rPr lang="cs-CZ" dirty="0"/>
              <a:t> </a:t>
            </a:r>
            <a:r>
              <a:rPr lang="cs-CZ" dirty="0" err="1"/>
              <a:t>authority</a:t>
            </a:r>
            <a:r>
              <a:rPr lang="cs-CZ" dirty="0"/>
              <a:t> </a:t>
            </a:r>
            <a:r>
              <a:rPr lang="cs-CZ" dirty="0" err="1"/>
              <a:t>for</a:t>
            </a:r>
            <a:r>
              <a:rPr lang="cs-CZ" dirty="0"/>
              <a:t> Eastern </a:t>
            </a:r>
            <a:r>
              <a:rPr lang="cs-CZ" dirty="0" err="1"/>
              <a:t>Slavonia</a:t>
            </a:r>
            <a:r>
              <a:rPr lang="cs-CZ" dirty="0"/>
              <a:t> </a:t>
            </a:r>
            <a:r>
              <a:rPr lang="cs-CZ" dirty="0" err="1"/>
              <a:t>integrated</a:t>
            </a:r>
            <a:r>
              <a:rPr lang="cs-CZ" dirty="0"/>
              <a:t> </a:t>
            </a:r>
            <a:r>
              <a:rPr lang="cs-CZ" dirty="0" err="1"/>
              <a:t>into</a:t>
            </a:r>
            <a:r>
              <a:rPr lang="cs-CZ" dirty="0"/>
              <a:t> </a:t>
            </a:r>
            <a:r>
              <a:rPr lang="cs-CZ" dirty="0" err="1"/>
              <a:t>croatia</a:t>
            </a:r>
            <a:endParaRPr lang="cs-CZ" dirty="0"/>
          </a:p>
          <a:p>
            <a:endParaRPr lang="cs-CZ" dirty="0"/>
          </a:p>
          <a:p>
            <a:endParaRPr lang="en-US" dirty="0"/>
          </a:p>
        </p:txBody>
      </p:sp>
      <p:pic>
        <p:nvPicPr>
          <p:cNvPr id="3078" name="Picture 6" descr="M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0" y="3731487"/>
            <a:ext cx="276225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lavon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000" y="0"/>
            <a:ext cx="3204000" cy="310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0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After</a:t>
            </a:r>
            <a:r>
              <a:rPr lang="cs-CZ" dirty="0">
                <a:solidFill>
                  <a:srgbClr val="FFFF00"/>
                </a:solidFill>
              </a:rPr>
              <a:t> WWII</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err="1"/>
              <a:t>Main</a:t>
            </a:r>
            <a:r>
              <a:rPr lang="cs-CZ" dirty="0"/>
              <a:t> resistence AVNOJ – </a:t>
            </a:r>
            <a:r>
              <a:rPr lang="cs-CZ" dirty="0" err="1"/>
              <a:t>antifascist</a:t>
            </a:r>
            <a:r>
              <a:rPr lang="cs-CZ" dirty="0"/>
              <a:t> </a:t>
            </a:r>
            <a:r>
              <a:rPr lang="cs-CZ" dirty="0" err="1"/>
              <a:t>council</a:t>
            </a:r>
            <a:r>
              <a:rPr lang="cs-CZ" dirty="0"/>
              <a:t> </a:t>
            </a:r>
            <a:r>
              <a:rPr lang="cs-CZ" dirty="0" err="1"/>
              <a:t>for</a:t>
            </a:r>
            <a:r>
              <a:rPr lang="cs-CZ" dirty="0"/>
              <a:t> </a:t>
            </a:r>
            <a:r>
              <a:rPr lang="cs-CZ" dirty="0" err="1"/>
              <a:t>national</a:t>
            </a:r>
            <a:r>
              <a:rPr lang="cs-CZ" dirty="0"/>
              <a:t> </a:t>
            </a:r>
            <a:r>
              <a:rPr lang="cs-CZ" dirty="0" err="1"/>
              <a:t>liberation</a:t>
            </a:r>
            <a:r>
              <a:rPr lang="cs-CZ" dirty="0"/>
              <a:t> of </a:t>
            </a:r>
            <a:r>
              <a:rPr lang="cs-CZ" dirty="0" err="1"/>
              <a:t>Yugoslavia</a:t>
            </a:r>
            <a:r>
              <a:rPr lang="cs-CZ" dirty="0"/>
              <a:t> </a:t>
            </a:r>
          </a:p>
          <a:p>
            <a:r>
              <a:rPr lang="cs-CZ" dirty="0">
                <a:solidFill>
                  <a:srgbClr val="FFFF00"/>
                </a:solidFill>
              </a:rPr>
              <a:t>Leader Tito</a:t>
            </a:r>
          </a:p>
          <a:p>
            <a:r>
              <a:rPr lang="cs-CZ" dirty="0" err="1"/>
              <a:t>Recognized</a:t>
            </a:r>
            <a:r>
              <a:rPr lang="cs-CZ" dirty="0"/>
              <a:t> </a:t>
            </a:r>
            <a:r>
              <a:rPr lang="cs-CZ" dirty="0" err="1"/>
              <a:t>montenegrin</a:t>
            </a:r>
            <a:r>
              <a:rPr lang="cs-CZ" dirty="0"/>
              <a:t> and </a:t>
            </a:r>
            <a:r>
              <a:rPr lang="cs-CZ" dirty="0" err="1"/>
              <a:t>macedonian</a:t>
            </a:r>
            <a:r>
              <a:rPr lang="cs-CZ" dirty="0"/>
              <a:t> </a:t>
            </a:r>
            <a:r>
              <a:rPr lang="cs-CZ" dirty="0" err="1"/>
              <a:t>nation</a:t>
            </a:r>
            <a:endParaRPr lang="cs-CZ" dirty="0"/>
          </a:p>
          <a:p>
            <a:r>
              <a:rPr lang="cs-CZ" dirty="0">
                <a:solidFill>
                  <a:srgbClr val="FFFF00"/>
                </a:solidFill>
              </a:rPr>
              <a:t>1945 </a:t>
            </a:r>
            <a:r>
              <a:rPr lang="cs-CZ" dirty="0" err="1">
                <a:solidFill>
                  <a:srgbClr val="FFFF00"/>
                </a:solidFill>
              </a:rPr>
              <a:t>elections</a:t>
            </a:r>
            <a:r>
              <a:rPr lang="cs-CZ" dirty="0">
                <a:solidFill>
                  <a:srgbClr val="FFFF00"/>
                </a:solidFill>
              </a:rPr>
              <a:t> </a:t>
            </a:r>
            <a:r>
              <a:rPr lang="cs-CZ" dirty="0" err="1">
                <a:solidFill>
                  <a:srgbClr val="FFFF00"/>
                </a:solidFill>
              </a:rPr>
              <a:t>manipulated</a:t>
            </a:r>
            <a:r>
              <a:rPr lang="cs-CZ" dirty="0">
                <a:solidFill>
                  <a:srgbClr val="FFFF00"/>
                </a:solidFill>
              </a:rPr>
              <a:t>, </a:t>
            </a:r>
            <a:r>
              <a:rPr lang="cs-CZ" dirty="0" err="1"/>
              <a:t>People´s</a:t>
            </a:r>
            <a:r>
              <a:rPr lang="cs-CZ" dirty="0"/>
              <a:t> Front 90% of </a:t>
            </a:r>
            <a:r>
              <a:rPr lang="cs-CZ" dirty="0" err="1"/>
              <a:t>the</a:t>
            </a:r>
            <a:r>
              <a:rPr lang="cs-CZ" dirty="0"/>
              <a:t> </a:t>
            </a:r>
            <a:r>
              <a:rPr lang="cs-CZ" dirty="0" err="1"/>
              <a:t>votes</a:t>
            </a:r>
            <a:endParaRPr lang="cs-CZ" dirty="0"/>
          </a:p>
          <a:p>
            <a:r>
              <a:rPr lang="cs-CZ" dirty="0"/>
              <a:t>1946 </a:t>
            </a:r>
            <a:r>
              <a:rPr lang="cs-CZ" dirty="0" err="1"/>
              <a:t>new</a:t>
            </a:r>
            <a:r>
              <a:rPr lang="cs-CZ" dirty="0"/>
              <a:t> </a:t>
            </a:r>
            <a:r>
              <a:rPr lang="cs-CZ" dirty="0" err="1"/>
              <a:t>constitution</a:t>
            </a:r>
            <a:r>
              <a:rPr lang="cs-CZ" dirty="0"/>
              <a:t> </a:t>
            </a:r>
            <a:r>
              <a:rPr lang="cs-CZ" dirty="0" err="1"/>
              <a:t>drafted</a:t>
            </a:r>
            <a:r>
              <a:rPr lang="cs-CZ" dirty="0"/>
              <a:t> </a:t>
            </a:r>
            <a:r>
              <a:rPr lang="cs-CZ" dirty="0" err="1"/>
              <a:t>after</a:t>
            </a:r>
            <a:r>
              <a:rPr lang="cs-CZ" dirty="0"/>
              <a:t> </a:t>
            </a:r>
            <a:r>
              <a:rPr lang="cs-CZ" dirty="0" err="1"/>
              <a:t>the</a:t>
            </a:r>
            <a:r>
              <a:rPr lang="cs-CZ" dirty="0"/>
              <a:t> </a:t>
            </a:r>
            <a:r>
              <a:rPr lang="cs-CZ" dirty="0" err="1"/>
              <a:t>Soviet</a:t>
            </a:r>
            <a:r>
              <a:rPr lang="cs-CZ" dirty="0"/>
              <a:t> </a:t>
            </a:r>
            <a:r>
              <a:rPr lang="cs-CZ" dirty="0" err="1"/>
              <a:t>one</a:t>
            </a:r>
            <a:endParaRPr lang="cs-CZ" dirty="0"/>
          </a:p>
          <a:p>
            <a:r>
              <a:rPr lang="en-GB" altLang="cs-CZ" dirty="0"/>
              <a:t>Post-war Yugoslavia produced as many </a:t>
            </a:r>
            <a:r>
              <a:rPr lang="en-GB" altLang="cs-CZ" dirty="0">
                <a:solidFill>
                  <a:srgbClr val="FFFF00"/>
                </a:solidFill>
              </a:rPr>
              <a:t>as four constitutions </a:t>
            </a:r>
            <a:r>
              <a:rPr lang="en-GB" altLang="cs-CZ" dirty="0"/>
              <a:t>– in 1946, 1953, 1963 and 1974</a:t>
            </a:r>
            <a:r>
              <a:rPr lang="cs-CZ" altLang="cs-CZ" dirty="0"/>
              <a:t>, </a:t>
            </a:r>
            <a:r>
              <a:rPr lang="cs-CZ" altLang="cs-CZ" dirty="0" err="1"/>
              <a:t>The</a:t>
            </a:r>
            <a:r>
              <a:rPr lang="cs-CZ" altLang="cs-CZ" dirty="0"/>
              <a:t> </a:t>
            </a:r>
            <a:r>
              <a:rPr lang="cs-CZ" altLang="cs-CZ" dirty="0" err="1"/>
              <a:t>whole</a:t>
            </a:r>
            <a:r>
              <a:rPr lang="cs-CZ" altLang="cs-CZ" dirty="0"/>
              <a:t> </a:t>
            </a:r>
            <a:r>
              <a:rPr lang="cs-CZ" altLang="cs-CZ" dirty="0" err="1"/>
              <a:t>system</a:t>
            </a:r>
            <a:r>
              <a:rPr lang="cs-CZ" altLang="cs-CZ" dirty="0"/>
              <a:t> </a:t>
            </a:r>
            <a:r>
              <a:rPr lang="cs-CZ" altLang="cs-CZ" dirty="0" err="1"/>
              <a:t>was</a:t>
            </a:r>
            <a:r>
              <a:rPr lang="cs-CZ" altLang="cs-CZ" dirty="0"/>
              <a:t> </a:t>
            </a:r>
            <a:r>
              <a:rPr lang="cs-CZ" altLang="cs-CZ" dirty="0" err="1"/>
              <a:t>getting</a:t>
            </a:r>
            <a:r>
              <a:rPr lang="cs-CZ" altLang="cs-CZ" dirty="0"/>
              <a:t> more and more </a:t>
            </a:r>
            <a:r>
              <a:rPr lang="cs-CZ" altLang="cs-CZ" dirty="0" err="1"/>
              <a:t>difficult</a:t>
            </a:r>
            <a:endParaRPr lang="en-GB" altLang="cs-CZ" dirty="0"/>
          </a:p>
          <a:p>
            <a:endParaRPr lang="cs-CZ" dirty="0"/>
          </a:p>
          <a:p>
            <a:endParaRPr lang="en-US" dirty="0"/>
          </a:p>
        </p:txBody>
      </p:sp>
    </p:spTree>
    <p:extLst>
      <p:ext uri="{BB962C8B-B14F-4D97-AF65-F5344CB8AC3E}">
        <p14:creationId xmlns:p14="http://schemas.microsoft.com/office/powerpoint/2010/main" val="3035710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Serbian</a:t>
            </a:r>
            <a:r>
              <a:rPr lang="cs-CZ" dirty="0">
                <a:solidFill>
                  <a:srgbClr val="FFFF00"/>
                </a:solidFill>
              </a:rPr>
              <a:t> </a:t>
            </a:r>
            <a:r>
              <a:rPr lang="cs-CZ" dirty="0" err="1">
                <a:solidFill>
                  <a:srgbClr val="FFFF00"/>
                </a:solidFill>
              </a:rPr>
              <a:t>forces</a:t>
            </a:r>
            <a:endParaRPr lang="en-US" dirty="0">
              <a:solidFill>
                <a:srgbClr val="FFFF00"/>
              </a:solidFill>
            </a:endParaRPr>
          </a:p>
        </p:txBody>
      </p:sp>
      <p:sp>
        <p:nvSpPr>
          <p:cNvPr id="3" name="Zástupný symbol pro obsah 2"/>
          <p:cNvSpPr>
            <a:spLocks noGrp="1"/>
          </p:cNvSpPr>
          <p:nvPr>
            <p:ph idx="1"/>
          </p:nvPr>
        </p:nvSpPr>
        <p:spPr>
          <a:xfrm>
            <a:off x="0" y="1443318"/>
            <a:ext cx="6244044" cy="5414682"/>
          </a:xfrm>
        </p:spPr>
        <p:txBody>
          <a:bodyPr>
            <a:normAutofit fontScale="92500" lnSpcReduction="10000"/>
          </a:bodyPr>
          <a:lstStyle/>
          <a:p>
            <a:r>
              <a:rPr lang="cs-CZ" dirty="0"/>
              <a:t>JNA</a:t>
            </a:r>
          </a:p>
          <a:p>
            <a:r>
              <a:rPr lang="cs-CZ" dirty="0" err="1"/>
              <a:t>Paramilitaries</a:t>
            </a:r>
            <a:r>
              <a:rPr lang="cs-CZ" dirty="0"/>
              <a:t> </a:t>
            </a:r>
            <a:r>
              <a:rPr lang="cs-CZ" dirty="0" err="1"/>
              <a:t>responsible</a:t>
            </a:r>
            <a:r>
              <a:rPr lang="cs-CZ" dirty="0"/>
              <a:t> </a:t>
            </a:r>
            <a:r>
              <a:rPr lang="cs-CZ" dirty="0" err="1"/>
              <a:t>for</a:t>
            </a:r>
            <a:r>
              <a:rPr lang="cs-CZ" dirty="0"/>
              <a:t> </a:t>
            </a:r>
            <a:r>
              <a:rPr lang="cs-CZ" dirty="0" err="1"/>
              <a:t>massacres</a:t>
            </a:r>
            <a:endParaRPr lang="cs-CZ" dirty="0"/>
          </a:p>
          <a:p>
            <a:r>
              <a:rPr lang="cs-CZ" dirty="0"/>
              <a:t>White </a:t>
            </a:r>
            <a:r>
              <a:rPr lang="cs-CZ" dirty="0" err="1"/>
              <a:t>Eagles</a:t>
            </a:r>
            <a:endParaRPr lang="cs-CZ" dirty="0"/>
          </a:p>
          <a:p>
            <a:r>
              <a:rPr lang="cs-CZ" dirty="0" err="1"/>
              <a:t>Serbian</a:t>
            </a:r>
            <a:r>
              <a:rPr lang="cs-CZ" dirty="0"/>
              <a:t> </a:t>
            </a:r>
            <a:r>
              <a:rPr lang="cs-CZ" dirty="0" err="1"/>
              <a:t>Volunteer</a:t>
            </a:r>
            <a:r>
              <a:rPr lang="cs-CZ" dirty="0"/>
              <a:t> </a:t>
            </a:r>
            <a:r>
              <a:rPr lang="cs-CZ" dirty="0" err="1"/>
              <a:t>Guard</a:t>
            </a:r>
            <a:endParaRPr lang="cs-CZ" dirty="0"/>
          </a:p>
          <a:p>
            <a:r>
              <a:rPr lang="cs-CZ" dirty="0" err="1"/>
              <a:t>Arkanovi</a:t>
            </a:r>
            <a:r>
              <a:rPr lang="cs-CZ" dirty="0"/>
              <a:t> </a:t>
            </a:r>
            <a:r>
              <a:rPr lang="cs-CZ" dirty="0" err="1"/>
              <a:t>Tigrovi</a:t>
            </a:r>
            <a:r>
              <a:rPr lang="cs-CZ" dirty="0"/>
              <a:t>, </a:t>
            </a:r>
            <a:r>
              <a:rPr lang="cs-CZ" dirty="0" err="1"/>
              <a:t>delije</a:t>
            </a:r>
            <a:r>
              <a:rPr lang="cs-CZ" dirty="0"/>
              <a:t> </a:t>
            </a:r>
          </a:p>
          <a:p>
            <a:r>
              <a:rPr lang="cs-CZ" dirty="0" err="1"/>
              <a:t>Volunteers</a:t>
            </a:r>
            <a:r>
              <a:rPr lang="cs-CZ" dirty="0"/>
              <a:t> </a:t>
            </a:r>
            <a:r>
              <a:rPr lang="cs-CZ" dirty="0" err="1"/>
              <a:t>from</a:t>
            </a:r>
            <a:r>
              <a:rPr lang="cs-CZ" dirty="0"/>
              <a:t> </a:t>
            </a:r>
            <a:r>
              <a:rPr lang="cs-CZ" dirty="0" err="1"/>
              <a:t>Russia</a:t>
            </a:r>
            <a:endParaRPr lang="cs-CZ" dirty="0"/>
          </a:p>
          <a:p>
            <a:r>
              <a:rPr lang="en-US" dirty="0"/>
              <a:t>By 1991, the JNA officer corps was dominated by Serbs and Montenegrins; they were overrepresented in Yugoslav federal institutions, especially the army. 57.1% of JNA officers were Serbs, while Serbs formed 36.3% of the population of Yugoslavia.</a:t>
            </a:r>
            <a:endParaRPr lang="cs-CZ" dirty="0"/>
          </a:p>
          <a:p>
            <a:r>
              <a:rPr lang="cs-CZ" dirty="0" err="1"/>
              <a:t>Army</a:t>
            </a:r>
            <a:r>
              <a:rPr lang="cs-CZ" dirty="0"/>
              <a:t> of RSK</a:t>
            </a:r>
          </a:p>
          <a:p>
            <a:r>
              <a:rPr lang="cs-CZ" dirty="0" err="1"/>
              <a:t>Arkanove</a:t>
            </a:r>
            <a:r>
              <a:rPr lang="cs-CZ" dirty="0"/>
              <a:t> </a:t>
            </a:r>
            <a:r>
              <a:rPr lang="cs-CZ" dirty="0" err="1"/>
              <a:t>Tigrovi</a:t>
            </a:r>
            <a:r>
              <a:rPr lang="cs-CZ" dirty="0"/>
              <a:t> </a:t>
            </a:r>
            <a:r>
              <a:rPr lang="cs-CZ" dirty="0">
                <a:hlinkClick r:id="rId2"/>
              </a:rPr>
              <a:t>https://www.youtube.com/watch?v=a34IJNQRzWM</a:t>
            </a:r>
            <a:r>
              <a:rPr lang="cs-CZ" dirty="0"/>
              <a:t> </a:t>
            </a:r>
            <a:endParaRPr lang="en-US" dirty="0"/>
          </a:p>
        </p:txBody>
      </p:sp>
      <p:pic>
        <p:nvPicPr>
          <p:cNvPr id="4098" name="Picture 2" descr="Sleeve patch Serb paramilitary unit The White Eagles 1st para Battalion |  e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000" y="0"/>
            <a:ext cx="2448000" cy="21297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říve loupil a vraždil na Západě, pak byl zločincem jugoslávské války -  iDNES.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821" y="2582500"/>
            <a:ext cx="4464000" cy="291930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rkanove Delije'' | Serbian Volunteer Guard song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935" y="128619"/>
            <a:ext cx="3960000" cy="22275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upload.wikimedia.org/wikipedia/commons/thumb/e/e6/Beograd_7638.jpg/1280px-Beograd_76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6169" y="4423636"/>
            <a:ext cx="4248000" cy="31860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roatia has evidence against Captain Dragan – Nacional.hr">
            <a:extLst>
              <a:ext uri="{FF2B5EF4-FFF2-40B4-BE49-F238E27FC236}">
                <a16:creationId xmlns:a16="http://schemas.microsoft.com/office/drawing/2014/main" id="{B5CFF88F-CA61-4C06-91E3-8A6A94A4B3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5215" y="1950188"/>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35A62036-E96A-4FC3-86FC-1B47FFECA87B}"/>
              </a:ext>
            </a:extLst>
          </p:cNvPr>
          <p:cNvPicPr>
            <a:picLocks noChangeAspect="1"/>
          </p:cNvPicPr>
          <p:nvPr/>
        </p:nvPicPr>
        <p:blipFill>
          <a:blip r:embed="rId8"/>
          <a:stretch>
            <a:fillRect/>
          </a:stretch>
        </p:blipFill>
        <p:spPr>
          <a:xfrm>
            <a:off x="6094821" y="4914914"/>
            <a:ext cx="2664000" cy="1998000"/>
          </a:xfrm>
          <a:prstGeom prst="rect">
            <a:avLst/>
          </a:prstGeom>
        </p:spPr>
      </p:pic>
    </p:spTree>
    <p:extLst>
      <p:ext uri="{BB962C8B-B14F-4D97-AF65-F5344CB8AC3E}">
        <p14:creationId xmlns:p14="http://schemas.microsoft.com/office/powerpoint/2010/main" val="212990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War</a:t>
            </a:r>
            <a:r>
              <a:rPr lang="cs-CZ" dirty="0">
                <a:solidFill>
                  <a:srgbClr val="FFFF00"/>
                </a:solidFill>
              </a:rPr>
              <a:t> in </a:t>
            </a:r>
            <a:r>
              <a:rPr lang="cs-CZ" dirty="0" err="1">
                <a:solidFill>
                  <a:srgbClr val="FFFF00"/>
                </a:solidFill>
              </a:rPr>
              <a:t>BiH</a:t>
            </a:r>
            <a:endParaRPr lang="en-US" dirty="0">
              <a:solidFill>
                <a:srgbClr val="FFFF00"/>
              </a:solidFill>
            </a:endParaRPr>
          </a:p>
        </p:txBody>
      </p:sp>
      <p:sp>
        <p:nvSpPr>
          <p:cNvPr id="3" name="Zástupný symbol pro obsah 2"/>
          <p:cNvSpPr>
            <a:spLocks noGrp="1"/>
          </p:cNvSpPr>
          <p:nvPr>
            <p:ph idx="1"/>
          </p:nvPr>
        </p:nvSpPr>
        <p:spPr/>
        <p:txBody>
          <a:bodyPr/>
          <a:lstStyle/>
          <a:p>
            <a:r>
              <a:rPr lang="cs-CZ" altLang="cs-CZ" dirty="0"/>
              <a:t>3 </a:t>
            </a:r>
            <a:r>
              <a:rPr lang="cs-CZ" altLang="cs-CZ" dirty="0" err="1"/>
              <a:t>ethnics</a:t>
            </a:r>
            <a:r>
              <a:rPr lang="cs-CZ" altLang="cs-CZ" dirty="0"/>
              <a:t>: 17%Croatians, 31% Serbs,44 %</a:t>
            </a:r>
            <a:r>
              <a:rPr lang="cs-CZ" altLang="cs-CZ" dirty="0" err="1"/>
              <a:t>Bosniaks</a:t>
            </a:r>
            <a:endParaRPr lang="cs-CZ" altLang="cs-CZ" dirty="0"/>
          </a:p>
          <a:p>
            <a:r>
              <a:rPr lang="cs-CZ" altLang="cs-CZ" dirty="0"/>
              <a:t>Civil </a:t>
            </a:r>
            <a:r>
              <a:rPr lang="cs-CZ" altLang="cs-CZ" dirty="0" err="1"/>
              <a:t>war</a:t>
            </a:r>
            <a:r>
              <a:rPr lang="cs-CZ" altLang="cs-CZ" dirty="0"/>
              <a:t> vs. </a:t>
            </a:r>
            <a:r>
              <a:rPr lang="cs-CZ" altLang="cs-CZ" dirty="0" err="1"/>
              <a:t>war</a:t>
            </a:r>
            <a:r>
              <a:rPr lang="cs-CZ" altLang="cs-CZ" dirty="0"/>
              <a:t> </a:t>
            </a:r>
            <a:r>
              <a:rPr lang="cs-CZ" altLang="cs-CZ" dirty="0" err="1"/>
              <a:t>between</a:t>
            </a:r>
            <a:r>
              <a:rPr lang="cs-CZ" altLang="cs-CZ" dirty="0"/>
              <a:t> </a:t>
            </a:r>
            <a:r>
              <a:rPr lang="cs-CZ" altLang="cs-CZ" dirty="0" err="1"/>
              <a:t>the</a:t>
            </a:r>
            <a:r>
              <a:rPr lang="cs-CZ" altLang="cs-CZ" dirty="0"/>
              <a:t> </a:t>
            </a:r>
            <a:r>
              <a:rPr lang="cs-CZ" altLang="cs-CZ" dirty="0" err="1"/>
              <a:t>states</a:t>
            </a:r>
            <a:endParaRPr lang="cs-CZ" altLang="cs-CZ" dirty="0"/>
          </a:p>
          <a:p>
            <a:endParaRPr lang="en-US" dirty="0"/>
          </a:p>
        </p:txBody>
      </p:sp>
    </p:spTree>
    <p:extLst>
      <p:ext uri="{BB962C8B-B14F-4D97-AF65-F5344CB8AC3E}">
        <p14:creationId xmlns:p14="http://schemas.microsoft.com/office/powerpoint/2010/main" val="273601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Group 2">
            <a:extLst>
              <a:ext uri="{FF2B5EF4-FFF2-40B4-BE49-F238E27FC236}">
                <a16:creationId xmlns:a16="http://schemas.microsoft.com/office/drawing/2014/main" id="{4A1DC5A8-A828-49AD-9A30-7F2E9DE15574}"/>
              </a:ext>
            </a:extLst>
          </p:cNvPr>
          <p:cNvGraphicFramePr>
            <a:graphicFrameLocks noGrp="1"/>
          </p:cNvGraphicFramePr>
          <p:nvPr>
            <p:ph idx="4294967295"/>
          </p:nvPr>
        </p:nvGraphicFramePr>
        <p:xfrm>
          <a:off x="1524000" y="1"/>
          <a:ext cx="9144000" cy="751205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627051">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Serbs</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Croats</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Bosniaks I.</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Bosniak II. </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1999">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Internal actor</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Political party</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Serbian democratic party (SDS BiH)</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Croatian democratic community (HDZ BiH)</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Party of democratic action (SDA)</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051">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Persona</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Radovan Karadžić </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Davor Perinović, Stjepan Kljuić, Mate Boban </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Alija Izetbegović </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Fikret Abdić </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463">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Armed formation</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Army of Republika srpska</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Croatian council of defence (HVO)</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Army of Republic BaH</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Army of Fikret Abdić</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98447">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State</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9.1.1992 Republika srpska BaH, 12.8. renamed Republika srpska, Pale</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3.7.1992 Croatian community Herzeg Bosna, 24.8.1993 Croatian republic Herzeg Bosna, Grude</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Bosnia and Herzegovina (BiH, Sarajevo)</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Athonomous region Western Bosnia, renamed Republic of Western Bosnia, Velka Kladuša</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5463">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External actor</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Political party</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Socialistic party of Serbia (SPS)</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Croatian democratic community (HDZ)</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Support of islamic countries</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Cooperation with Croats as well as Serbs</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7051">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Persona</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Slobodan Milošević</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Franjo Tudjman</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788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Armed formation</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Yugoslav Peples Army (JNA), Yugoslavian army</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Croatian army (HV)</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61999">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CC00"/>
                          </a:solidFill>
                          <a:effectLst>
                            <a:outerShdw blurRad="38100" dist="38100" dir="2700000" algn="tl">
                              <a:srgbClr val="000000"/>
                            </a:outerShdw>
                          </a:effectLst>
                          <a:latin typeface="Tahoma" charset="0"/>
                        </a:rPr>
                        <a:t>State</a:t>
                      </a: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altLang="cs-CZ" sz="1200" b="1" i="0" u="none" strike="noStrike" cap="none" normalizeH="0" baseline="0">
                        <a:ln>
                          <a:noFill/>
                        </a:ln>
                        <a:solidFill>
                          <a:srgbClr val="FFCC00"/>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dirty="0" err="1">
                          <a:ln>
                            <a:noFill/>
                          </a:ln>
                          <a:solidFill>
                            <a:schemeClr val="tx1"/>
                          </a:solidFill>
                          <a:effectLst>
                            <a:outerShdw blurRad="38100" dist="38100" dir="2700000" algn="tl">
                              <a:srgbClr val="000000"/>
                            </a:outerShdw>
                          </a:effectLst>
                          <a:latin typeface="Tahoma" charset="0"/>
                        </a:rPr>
                        <a:t>Federal</a:t>
                      </a:r>
                      <a:r>
                        <a:rPr kumimoji="0" lang="cs-CZ" altLang="cs-CZ" sz="1100" b="1" i="0" u="none" strike="noStrike" cap="none" normalizeH="0" baseline="0" dirty="0">
                          <a:ln>
                            <a:noFill/>
                          </a:ln>
                          <a:solidFill>
                            <a:schemeClr val="tx1"/>
                          </a:solidFill>
                          <a:effectLst>
                            <a:outerShdw blurRad="38100" dist="38100" dir="2700000" algn="tl">
                              <a:srgbClr val="000000"/>
                            </a:outerShdw>
                          </a:effectLst>
                          <a:latin typeface="Tahoma" charset="0"/>
                        </a:rPr>
                        <a:t> Republic </a:t>
                      </a:r>
                      <a:r>
                        <a:rPr kumimoji="0" lang="cs-CZ" altLang="cs-CZ" sz="1100" b="1" i="0" u="none" strike="noStrike" cap="none" normalizeH="0" baseline="0" dirty="0" err="1">
                          <a:ln>
                            <a:noFill/>
                          </a:ln>
                          <a:solidFill>
                            <a:schemeClr val="tx1"/>
                          </a:solidFill>
                          <a:effectLst>
                            <a:outerShdw blurRad="38100" dist="38100" dir="2700000" algn="tl">
                              <a:srgbClr val="000000"/>
                            </a:outerShdw>
                          </a:effectLst>
                          <a:latin typeface="Tahoma" charset="0"/>
                        </a:rPr>
                        <a:t>of</a:t>
                      </a:r>
                      <a:r>
                        <a:rPr kumimoji="0" lang="cs-CZ" altLang="cs-CZ" sz="1100" b="1" i="0" u="none" strike="noStrike" cap="none" normalizeH="0" baseline="0" dirty="0">
                          <a:ln>
                            <a:noFill/>
                          </a:ln>
                          <a:solidFill>
                            <a:schemeClr val="tx1"/>
                          </a:solidFill>
                          <a:effectLst>
                            <a:outerShdw blurRad="38100" dist="38100" dir="2700000" algn="tl">
                              <a:srgbClr val="000000"/>
                            </a:outerShdw>
                          </a:effectLst>
                          <a:latin typeface="Tahoma" charset="0"/>
                        </a:rPr>
                        <a:t> </a:t>
                      </a:r>
                      <a:r>
                        <a:rPr kumimoji="0" lang="cs-CZ" altLang="cs-CZ" sz="1100" b="1" i="0" u="none" strike="noStrike" cap="none" normalizeH="0" baseline="0" dirty="0" err="1">
                          <a:ln>
                            <a:noFill/>
                          </a:ln>
                          <a:solidFill>
                            <a:schemeClr val="tx1"/>
                          </a:solidFill>
                          <a:effectLst>
                            <a:outerShdw blurRad="38100" dist="38100" dir="2700000" algn="tl">
                              <a:srgbClr val="000000"/>
                            </a:outerShdw>
                          </a:effectLst>
                          <a:latin typeface="Tahoma" charset="0"/>
                        </a:rPr>
                        <a:t>Yugoslavia</a:t>
                      </a:r>
                      <a:r>
                        <a:rPr kumimoji="0" lang="cs-CZ" altLang="cs-CZ" sz="1100" b="1" i="0" u="none" strike="noStrike" cap="none" normalizeH="0" baseline="0" dirty="0">
                          <a:ln>
                            <a:noFill/>
                          </a:ln>
                          <a:solidFill>
                            <a:schemeClr val="tx1"/>
                          </a:solidFill>
                          <a:effectLst>
                            <a:outerShdw blurRad="38100" dist="38100" dir="2700000" algn="tl">
                              <a:srgbClr val="000000"/>
                            </a:outerShdw>
                          </a:effectLst>
                          <a:latin typeface="Tahoma" charset="0"/>
                        </a:rPr>
                        <a:t> (FRY), </a:t>
                      </a:r>
                      <a:r>
                        <a:rPr kumimoji="0" lang="cs-CZ" altLang="cs-CZ" sz="1100" b="1" i="0" u="none" strike="noStrike" cap="none" normalizeH="0" baseline="0" dirty="0" err="1">
                          <a:ln>
                            <a:noFill/>
                          </a:ln>
                          <a:solidFill>
                            <a:schemeClr val="tx1"/>
                          </a:solidFill>
                          <a:effectLst>
                            <a:outerShdw blurRad="38100" dist="38100" dir="2700000" algn="tl">
                              <a:srgbClr val="000000"/>
                            </a:outerShdw>
                          </a:effectLst>
                          <a:latin typeface="Tahoma" charset="0"/>
                        </a:rPr>
                        <a:t>Belgrade</a:t>
                      </a:r>
                      <a:endParaRPr kumimoji="0" lang="en-GB" altLang="cs-CZ" sz="1100" b="1"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Croatia. Zagreb</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Support of islamic countries (Iran, Saudi Arabia, Libye)</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929639">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200" b="1" i="0" u="none" strike="noStrike" cap="none" normalizeH="0" baseline="0">
                          <a:ln>
                            <a:noFill/>
                          </a:ln>
                          <a:solidFill>
                            <a:srgbClr val="FF0000"/>
                          </a:solidFill>
                          <a:effectLst>
                            <a:outerShdw blurRad="38100" dist="38100" dir="2700000" algn="tl">
                              <a:srgbClr val="000000"/>
                            </a:outerShdw>
                          </a:effectLst>
                          <a:latin typeface="Tahoma" charset="0"/>
                        </a:rPr>
                        <a:t>Paramiliary formations</a:t>
                      </a:r>
                      <a:endParaRPr kumimoji="0" lang="en-GB" altLang="cs-CZ" sz="1200" b="1" i="0" u="none" strike="noStrike" cap="none" normalizeH="0" baseline="0">
                        <a:ln>
                          <a:noFill/>
                        </a:ln>
                        <a:solidFill>
                          <a:srgbClr val="FF0000"/>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Serbian volunteer guard (Tigers) – Arkan; Chetniks- Šešelj; White Eagles- Jović </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Croatian defence forces (HOS)</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El-Mudžahid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1100" b="1" i="0" u="none" strike="noStrike" cap="none" normalizeH="0" baseline="0">
                          <a:ln>
                            <a:noFill/>
                          </a:ln>
                          <a:solidFill>
                            <a:schemeClr val="tx1"/>
                          </a:solidFill>
                          <a:effectLst>
                            <a:outerShdw blurRad="38100" dist="38100" dir="2700000" algn="tl">
                              <a:srgbClr val="000000"/>
                            </a:outerShdw>
                          </a:effectLst>
                          <a:latin typeface="Tahoma" charset="0"/>
                        </a:rPr>
                        <a:t>Green Berets</a:t>
                      </a:r>
                      <a:endParaRPr kumimoji="0" lang="en-GB"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i-FI" altLang="cs-CZ" sz="11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532758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Group 2">
            <a:extLst>
              <a:ext uri="{FF2B5EF4-FFF2-40B4-BE49-F238E27FC236}">
                <a16:creationId xmlns:a16="http://schemas.microsoft.com/office/drawing/2014/main" id="{71A21392-A988-401A-9DB9-EC030084D76C}"/>
              </a:ext>
            </a:extLst>
          </p:cNvPr>
          <p:cNvGraphicFramePr>
            <a:graphicFrameLocks noGrp="1"/>
          </p:cNvGraphicFramePr>
          <p:nvPr/>
        </p:nvGraphicFramePr>
        <p:xfrm>
          <a:off x="1992314" y="333375"/>
          <a:ext cx="8675687" cy="6583568"/>
        </p:xfrm>
        <a:graphic>
          <a:graphicData uri="http://schemas.openxmlformats.org/drawingml/2006/table">
            <a:tbl>
              <a:tblPr/>
              <a:tblGrid>
                <a:gridCol w="2170112">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2166938">
                  <a:extLst>
                    <a:ext uri="{9D8B030D-6E8A-4147-A177-3AD203B41FA5}">
                      <a16:colId xmlns:a16="http://schemas.microsoft.com/office/drawing/2014/main" val="20002"/>
                    </a:ext>
                  </a:extLst>
                </a:gridCol>
                <a:gridCol w="2170112">
                  <a:extLst>
                    <a:ext uri="{9D8B030D-6E8A-4147-A177-3AD203B41FA5}">
                      <a16:colId xmlns:a16="http://schemas.microsoft.com/office/drawing/2014/main" val="20003"/>
                    </a:ext>
                  </a:extLst>
                </a:gridCol>
              </a:tblGrid>
              <a:tr h="222491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0" u="none" strike="noStrike" cap="none" normalizeH="0" baseline="0">
                          <a:ln>
                            <a:noFill/>
                          </a:ln>
                          <a:solidFill>
                            <a:schemeClr val="tx1"/>
                          </a:solidFill>
                          <a:effectLst>
                            <a:outerShdw blurRad="38100" dist="38100" dir="2700000" algn="tl">
                              <a:srgbClr val="000000"/>
                            </a:outerShdw>
                          </a:effectLst>
                          <a:latin typeface="Tahoma" charset="0"/>
                        </a:rPr>
                        <a:t>I. Phase of the war (6. 4. 1992 beginning 1993)</a:t>
                      </a: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Tahoma" charset="0"/>
                        </a:rPr>
                        <a:t> </a:t>
                      </a:r>
                      <a:endParaRPr kumimoji="0" lang="en-GB" altLang="cs-CZ"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0" u="none" strike="noStrike" cap="none" normalizeH="0" baseline="0">
                          <a:ln>
                            <a:noFill/>
                          </a:ln>
                          <a:solidFill>
                            <a:schemeClr val="tx1"/>
                          </a:solidFill>
                          <a:effectLst>
                            <a:outerShdw blurRad="38100" dist="38100" dir="2700000" algn="tl">
                              <a:srgbClr val="000000"/>
                            </a:outerShdw>
                          </a:effectLst>
                          <a:latin typeface="Tahoma" charset="0"/>
                        </a:rPr>
                        <a:t>II. Phase of the war (1993 -March 1994)</a:t>
                      </a: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Tahoma" charset="0"/>
                        </a:rPr>
                        <a:t> </a:t>
                      </a:r>
                      <a:endParaRPr kumimoji="0" lang="en-GB" altLang="cs-CZ"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0" u="none" strike="noStrike" cap="none" normalizeH="0" baseline="0">
                          <a:ln>
                            <a:noFill/>
                          </a:ln>
                          <a:solidFill>
                            <a:schemeClr val="tx1"/>
                          </a:solidFill>
                          <a:effectLst>
                            <a:outerShdw blurRad="38100" dist="38100" dir="2700000" algn="tl">
                              <a:srgbClr val="000000"/>
                            </a:outerShdw>
                          </a:effectLst>
                          <a:latin typeface="Tahoma" charset="0"/>
                        </a:rPr>
                        <a:t>III. Phase of the war (March 1994 -1995)</a:t>
                      </a: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Tahoma" charset="0"/>
                        </a:rPr>
                        <a:t> </a:t>
                      </a:r>
                      <a:endParaRPr kumimoji="0" lang="en-GB" altLang="cs-CZ"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0" u="none" strike="noStrike" cap="none" normalizeH="0" baseline="0">
                          <a:ln>
                            <a:noFill/>
                          </a:ln>
                          <a:solidFill>
                            <a:schemeClr val="tx1"/>
                          </a:solidFill>
                          <a:effectLst>
                            <a:outerShdw blurRad="38100" dist="38100" dir="2700000" algn="tl">
                              <a:srgbClr val="000000"/>
                            </a:outerShdw>
                          </a:effectLst>
                          <a:latin typeface="Tahoma" charset="0"/>
                        </a:rPr>
                        <a:t>IV. Local episode (29. 9. 1993 - 7. 8. 1995)</a:t>
                      </a: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Tahoma" charset="0"/>
                        </a:rPr>
                        <a:t> </a:t>
                      </a:r>
                      <a:endParaRPr kumimoji="0" lang="en-GB" altLang="cs-CZ"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5844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rPr>
                        <a:t>Serbs x Bosniaks + Croats</a:t>
                      </a:r>
                      <a:endParaRPr kumimoji="0" lang="en-GB" altLang="cs-CZ"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rPr>
                        <a:t>Serbs x Bosniaks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rPr>
                        <a:t>Serbs x Croats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rPr>
                        <a:t>Bosniaks x Croats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altLang="cs-CZ" sz="2800" b="1" i="1"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rPr>
                        <a:t>Serbs x Bosniaks + Croats</a:t>
                      </a:r>
                      <a:endParaRPr kumimoji="0" lang="en-GB" altLang="cs-CZ" sz="2800" b="1" i="1"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cs-CZ" altLang="cs-CZ" sz="2800" b="1" i="1" u="none" strike="noStrike" cap="none" normalizeH="0" baseline="0">
                          <a:ln>
                            <a:noFill/>
                          </a:ln>
                          <a:solidFill>
                            <a:schemeClr val="tx1"/>
                          </a:solidFill>
                          <a:effectLst>
                            <a:outerShdw blurRad="38100" dist="38100" dir="2700000" algn="tl">
                              <a:srgbClr val="000000"/>
                            </a:outerShdw>
                          </a:effectLst>
                          <a:latin typeface="Tahoma" charset="0"/>
                        </a:rPr>
                        <a:t>Bosniaks x Bosniaks</a:t>
                      </a: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Tahoma" charset="0"/>
                        </a:rPr>
                        <a:t> (Army of the Republic BaH x Army of Fikret Abdić) </a:t>
                      </a:r>
                      <a:endParaRPr kumimoji="0" lang="en-GB" altLang="cs-CZ"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043677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Dayton</a:t>
            </a:r>
            <a:r>
              <a:rPr lang="cs-CZ" dirty="0"/>
              <a:t> </a:t>
            </a:r>
            <a:r>
              <a:rPr lang="cs-CZ" dirty="0" err="1"/>
              <a:t>Peace</a:t>
            </a:r>
            <a:r>
              <a:rPr lang="cs-CZ" dirty="0"/>
              <a:t> </a:t>
            </a:r>
            <a:r>
              <a:rPr lang="cs-CZ" dirty="0" err="1"/>
              <a:t>Agreement</a:t>
            </a:r>
            <a:r>
              <a:rPr lang="cs-CZ" dirty="0"/>
              <a:t> </a:t>
            </a:r>
            <a:endParaRPr lang="en-US" dirty="0"/>
          </a:p>
        </p:txBody>
      </p:sp>
      <p:sp>
        <p:nvSpPr>
          <p:cNvPr id="3" name="Zástupný symbol pro obsah 2"/>
          <p:cNvSpPr>
            <a:spLocks noGrp="1"/>
          </p:cNvSpPr>
          <p:nvPr>
            <p:ph idx="1"/>
          </p:nvPr>
        </p:nvSpPr>
        <p:spPr/>
        <p:txBody>
          <a:bodyPr/>
          <a:lstStyle/>
          <a:p>
            <a:r>
              <a:rPr lang="cs-CZ" dirty="0"/>
              <a:t>Milosevic, </a:t>
            </a:r>
            <a:r>
              <a:rPr lang="cs-CZ" dirty="0" err="1"/>
              <a:t>Tudjman</a:t>
            </a:r>
            <a:r>
              <a:rPr lang="cs-CZ" dirty="0"/>
              <a:t>, </a:t>
            </a:r>
            <a:r>
              <a:rPr lang="cs-CZ" dirty="0" err="1"/>
              <a:t>Izetbegovic</a:t>
            </a:r>
            <a:endParaRPr lang="cs-CZ" dirty="0"/>
          </a:p>
          <a:p>
            <a:endParaRPr lang="en-US" dirty="0"/>
          </a:p>
        </p:txBody>
      </p:sp>
      <p:pic>
        <p:nvPicPr>
          <p:cNvPr id="5122" name="Picture 2" descr="The Dayton Accords: a peace agreement for Bosnia – archive, 1995 |  Bosnia-Herzegovina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352" y="3575268"/>
            <a:ext cx="4788000" cy="28728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ayton Accords | international agreement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2998657"/>
            <a:ext cx="52387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7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Serbian</a:t>
            </a:r>
            <a:r>
              <a:rPr lang="cs-CZ" dirty="0">
                <a:solidFill>
                  <a:srgbClr val="FFFF00"/>
                </a:solidFill>
              </a:rPr>
              <a:t> propaganda</a:t>
            </a:r>
            <a:endParaRPr lang="en-US" dirty="0">
              <a:solidFill>
                <a:srgbClr val="FFFF00"/>
              </a:solidFill>
            </a:endParaRPr>
          </a:p>
        </p:txBody>
      </p:sp>
      <p:sp>
        <p:nvSpPr>
          <p:cNvPr id="3" name="Zástupný symbol pro obsah 2"/>
          <p:cNvSpPr>
            <a:spLocks noGrp="1"/>
          </p:cNvSpPr>
          <p:nvPr>
            <p:ph idx="1"/>
          </p:nvPr>
        </p:nvSpPr>
        <p:spPr>
          <a:xfrm>
            <a:off x="1" y="2052918"/>
            <a:ext cx="9144000" cy="4739768"/>
          </a:xfrm>
        </p:spPr>
        <p:txBody>
          <a:bodyPr>
            <a:normAutofit fontScale="85000" lnSpcReduction="20000"/>
          </a:bodyPr>
          <a:lstStyle/>
          <a:p>
            <a:r>
              <a:rPr lang="cs-CZ" dirty="0" err="1">
                <a:solidFill>
                  <a:srgbClr val="FFC000"/>
                </a:solidFill>
              </a:rPr>
              <a:t>Vukovar</a:t>
            </a:r>
            <a:r>
              <a:rPr lang="cs-CZ" dirty="0">
                <a:solidFill>
                  <a:srgbClr val="FFC000"/>
                </a:solidFill>
              </a:rPr>
              <a:t> baby </a:t>
            </a:r>
            <a:r>
              <a:rPr lang="cs-CZ" dirty="0" err="1">
                <a:solidFill>
                  <a:srgbClr val="FFC000"/>
                </a:solidFill>
              </a:rPr>
              <a:t>massacre</a:t>
            </a:r>
            <a:r>
              <a:rPr lang="cs-CZ" dirty="0">
                <a:solidFill>
                  <a:srgbClr val="FFC000"/>
                </a:solidFill>
              </a:rPr>
              <a:t>- </a:t>
            </a:r>
            <a:r>
              <a:rPr lang="en-US" dirty="0"/>
              <a:t>Serbian media reported </a:t>
            </a:r>
            <a:r>
              <a:rPr lang="cs-CZ" dirty="0"/>
              <a:t> </a:t>
            </a:r>
            <a:r>
              <a:rPr lang="cs-CZ" dirty="0" err="1"/>
              <a:t>false</a:t>
            </a:r>
            <a:r>
              <a:rPr lang="cs-CZ" dirty="0"/>
              <a:t> story </a:t>
            </a:r>
            <a:r>
              <a:rPr lang="en-US" dirty="0"/>
              <a:t>that 40 Serb babies</a:t>
            </a:r>
            <a:r>
              <a:rPr lang="cs-CZ" dirty="0"/>
              <a:t> (</a:t>
            </a:r>
            <a:r>
              <a:rPr lang="cs-CZ" dirty="0" err="1"/>
              <a:t>age</a:t>
            </a:r>
            <a:r>
              <a:rPr lang="cs-CZ" dirty="0"/>
              <a:t> 5-7)</a:t>
            </a:r>
            <a:r>
              <a:rPr lang="en-US" dirty="0"/>
              <a:t> had been killed in </a:t>
            </a:r>
            <a:r>
              <a:rPr lang="en-US" dirty="0" err="1"/>
              <a:t>Vukovar</a:t>
            </a:r>
            <a:r>
              <a:rPr lang="cs-CZ" dirty="0"/>
              <a:t> </a:t>
            </a:r>
            <a:r>
              <a:rPr lang="cs-CZ" dirty="0" err="1"/>
              <a:t>school</a:t>
            </a:r>
            <a:r>
              <a:rPr lang="cs-CZ" dirty="0"/>
              <a:t> </a:t>
            </a:r>
            <a:r>
              <a:rPr lang="cs-CZ" dirty="0" err="1"/>
              <a:t>which</a:t>
            </a:r>
            <a:r>
              <a:rPr lang="cs-CZ" dirty="0"/>
              <a:t> led to </a:t>
            </a:r>
            <a:r>
              <a:rPr lang="cs-CZ" dirty="0" err="1"/>
              <a:t>retaliation</a:t>
            </a:r>
            <a:r>
              <a:rPr lang="cs-CZ" dirty="0"/>
              <a:t> and </a:t>
            </a:r>
            <a:r>
              <a:rPr lang="cs-CZ" dirty="0" err="1"/>
              <a:t>Ovčara</a:t>
            </a:r>
            <a:r>
              <a:rPr lang="cs-CZ" dirty="0"/>
              <a:t> </a:t>
            </a:r>
            <a:r>
              <a:rPr lang="cs-CZ" dirty="0" err="1"/>
              <a:t>massacre</a:t>
            </a:r>
            <a:r>
              <a:rPr lang="cs-CZ" dirty="0"/>
              <a:t> (264 </a:t>
            </a:r>
            <a:r>
              <a:rPr lang="cs-CZ" dirty="0" err="1"/>
              <a:t>executions</a:t>
            </a:r>
            <a:r>
              <a:rPr lang="cs-CZ" dirty="0"/>
              <a:t> of </a:t>
            </a:r>
            <a:r>
              <a:rPr lang="cs-CZ" dirty="0" err="1"/>
              <a:t>Croats</a:t>
            </a:r>
            <a:r>
              <a:rPr lang="cs-CZ" dirty="0"/>
              <a:t> by </a:t>
            </a:r>
            <a:r>
              <a:rPr lang="cs-CZ" dirty="0" err="1"/>
              <a:t>Serbs</a:t>
            </a:r>
            <a:r>
              <a:rPr lang="cs-CZ" dirty="0"/>
              <a:t>)</a:t>
            </a:r>
          </a:p>
          <a:p>
            <a:r>
              <a:rPr lang="cs-CZ" dirty="0" err="1">
                <a:solidFill>
                  <a:srgbClr val="FFC000"/>
                </a:solidFill>
              </a:rPr>
              <a:t>Fourth</a:t>
            </a:r>
            <a:r>
              <a:rPr lang="cs-CZ" dirty="0">
                <a:solidFill>
                  <a:srgbClr val="FFC000"/>
                </a:solidFill>
              </a:rPr>
              <a:t> Reich</a:t>
            </a:r>
          </a:p>
          <a:p>
            <a:r>
              <a:rPr lang="cs-CZ" dirty="0" err="1">
                <a:solidFill>
                  <a:srgbClr val="FFC000"/>
                </a:solidFill>
              </a:rPr>
              <a:t>Vatican</a:t>
            </a:r>
            <a:r>
              <a:rPr lang="cs-CZ" dirty="0">
                <a:solidFill>
                  <a:srgbClr val="FFC000"/>
                </a:solidFill>
              </a:rPr>
              <a:t> </a:t>
            </a:r>
            <a:r>
              <a:rPr lang="cs-CZ" dirty="0" err="1">
                <a:solidFill>
                  <a:srgbClr val="FFC000"/>
                </a:solidFill>
              </a:rPr>
              <a:t>conspiracy</a:t>
            </a:r>
            <a:endParaRPr lang="cs-CZ" dirty="0">
              <a:solidFill>
                <a:srgbClr val="FFC000"/>
              </a:solidFill>
            </a:endParaRPr>
          </a:p>
          <a:p>
            <a:r>
              <a:rPr lang="en-US" dirty="0"/>
              <a:t> </a:t>
            </a:r>
            <a:r>
              <a:rPr lang="en-US" dirty="0" err="1"/>
              <a:t>Franjo</a:t>
            </a:r>
            <a:r>
              <a:rPr lang="en-US" dirty="0"/>
              <a:t> </a:t>
            </a:r>
            <a:r>
              <a:rPr lang="en-US" dirty="0" err="1"/>
              <a:t>Tuđman</a:t>
            </a:r>
            <a:r>
              <a:rPr lang="cs-CZ" dirty="0"/>
              <a:t> </a:t>
            </a:r>
            <a:r>
              <a:rPr lang="cs-CZ" dirty="0" err="1"/>
              <a:t>alleged</a:t>
            </a:r>
            <a:r>
              <a:rPr lang="cs-CZ" dirty="0"/>
              <a:t> </a:t>
            </a:r>
            <a:r>
              <a:rPr lang="cs-CZ" dirty="0" err="1"/>
              <a:t>speech</a:t>
            </a:r>
            <a:r>
              <a:rPr lang="cs-CZ" dirty="0"/>
              <a:t>: </a:t>
            </a:r>
            <a:r>
              <a:rPr lang="en-US" dirty="0"/>
              <a:t> "There would not have been a war had Croatia not wanted one". </a:t>
            </a:r>
            <a:endParaRPr lang="cs-CZ" dirty="0"/>
          </a:p>
          <a:p>
            <a:r>
              <a:rPr lang="cs-CZ" dirty="0"/>
              <a:t>Franjo </a:t>
            </a:r>
            <a:r>
              <a:rPr lang="cs-CZ" dirty="0" err="1"/>
              <a:t>Tudjman</a:t>
            </a:r>
            <a:r>
              <a:rPr lang="cs-CZ" dirty="0"/>
              <a:t> </a:t>
            </a:r>
            <a:r>
              <a:rPr lang="cs-CZ" dirty="0" err="1"/>
              <a:t>speech</a:t>
            </a:r>
            <a:r>
              <a:rPr lang="cs-CZ" dirty="0"/>
              <a:t>: </a:t>
            </a:r>
            <a:r>
              <a:rPr lang="en-US" dirty="0"/>
              <a:t>"Some individuals in the world who were not friends of Croatia claimed that we too were responsible for the war. And I replied to them: Yes, there would not have been a war had we given up our goal to create a sovereign and independent Croatia. We suggested that our goal should be achieved without war, and that the Yugoslav crisis should be resolved by transforming the federation, in which nobody was satisfied, particularly not the Croatian nation, into a union of sovereign countries in which Croatia would be sovereign, with its own army, own money, own diplomacy. They did not accept„</a:t>
            </a:r>
            <a:endParaRPr lang="cs-CZ" dirty="0"/>
          </a:p>
          <a:p>
            <a:r>
              <a:rPr lang="cs-CZ" dirty="0" err="1"/>
              <a:t>Mujahideen</a:t>
            </a:r>
            <a:r>
              <a:rPr lang="cs-CZ" dirty="0"/>
              <a:t> </a:t>
            </a:r>
            <a:r>
              <a:rPr lang="cs-CZ" dirty="0" err="1"/>
              <a:t>terrorist</a:t>
            </a:r>
            <a:r>
              <a:rPr lang="cs-CZ" dirty="0"/>
              <a:t> </a:t>
            </a:r>
            <a:r>
              <a:rPr lang="cs-CZ" dirty="0" err="1"/>
              <a:t>threat</a:t>
            </a:r>
            <a:r>
              <a:rPr lang="cs-CZ" dirty="0"/>
              <a:t> </a:t>
            </a:r>
            <a:r>
              <a:rPr lang="cs-CZ" dirty="0" err="1"/>
              <a:t>for</a:t>
            </a:r>
            <a:r>
              <a:rPr lang="cs-CZ" dirty="0"/>
              <a:t> </a:t>
            </a:r>
            <a:r>
              <a:rPr lang="cs-CZ" dirty="0" err="1"/>
              <a:t>Europe</a:t>
            </a:r>
            <a:endParaRPr lang="cs-CZ" dirty="0"/>
          </a:p>
          <a:p>
            <a:r>
              <a:rPr lang="cs-CZ" dirty="0"/>
              <a:t>RTS </a:t>
            </a:r>
            <a:r>
              <a:rPr lang="cs-CZ" dirty="0" err="1"/>
              <a:t>bombing</a:t>
            </a:r>
            <a:r>
              <a:rPr lang="cs-CZ" dirty="0"/>
              <a:t> by NATO in 1999</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053" y="-1060087"/>
            <a:ext cx="4356000" cy="3483946"/>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594" y="3348750"/>
            <a:ext cx="2724150" cy="3305175"/>
          </a:xfrm>
          <a:prstGeom prst="rect">
            <a:avLst/>
          </a:prstGeom>
        </p:spPr>
      </p:pic>
    </p:spTree>
    <p:extLst>
      <p:ext uri="{BB962C8B-B14F-4D97-AF65-F5344CB8AC3E}">
        <p14:creationId xmlns:p14="http://schemas.microsoft.com/office/powerpoint/2010/main" val="2116561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Croatian</a:t>
            </a:r>
            <a:r>
              <a:rPr lang="cs-CZ" dirty="0">
                <a:solidFill>
                  <a:srgbClr val="FFFF00"/>
                </a:solidFill>
              </a:rPr>
              <a:t> propaganda</a:t>
            </a:r>
            <a:endParaRPr lang="en-US" dirty="0">
              <a:solidFill>
                <a:srgbClr val="FFFF00"/>
              </a:solidFill>
            </a:endParaRPr>
          </a:p>
        </p:txBody>
      </p:sp>
      <p:sp>
        <p:nvSpPr>
          <p:cNvPr id="3" name="Zástupný symbol pro obsah 2"/>
          <p:cNvSpPr>
            <a:spLocks noGrp="1"/>
          </p:cNvSpPr>
          <p:nvPr>
            <p:ph idx="1"/>
          </p:nvPr>
        </p:nvSpPr>
        <p:spPr>
          <a:xfrm>
            <a:off x="69670" y="2052918"/>
            <a:ext cx="6069873" cy="4195481"/>
          </a:xfrm>
        </p:spPr>
        <p:txBody>
          <a:bodyPr/>
          <a:lstStyle/>
          <a:p>
            <a:r>
              <a:rPr lang="en-US" dirty="0"/>
              <a:t> In September 1991, 300 employees at</a:t>
            </a:r>
            <a:r>
              <a:rPr lang="en-US" dirty="0">
                <a:solidFill>
                  <a:srgbClr val="FFC000"/>
                </a:solidFill>
              </a:rPr>
              <a:t> HRT </a:t>
            </a:r>
            <a:r>
              <a:rPr lang="en-US" dirty="0"/>
              <a:t>were fired for "security reasons</a:t>
            </a:r>
            <a:endParaRPr lang="cs-CZ" dirty="0"/>
          </a:p>
          <a:p>
            <a:r>
              <a:rPr lang="en-US" dirty="0"/>
              <a:t> </a:t>
            </a:r>
            <a:r>
              <a:rPr lang="cs-CZ" dirty="0" err="1"/>
              <a:t>false</a:t>
            </a:r>
            <a:r>
              <a:rPr lang="cs-CZ" dirty="0"/>
              <a:t> </a:t>
            </a:r>
            <a:r>
              <a:rPr lang="cs-CZ" dirty="0" err="1"/>
              <a:t>stories</a:t>
            </a:r>
            <a:r>
              <a:rPr lang="cs-CZ" dirty="0"/>
              <a:t>: </a:t>
            </a:r>
            <a:r>
              <a:rPr lang="en-US" dirty="0"/>
              <a:t>35 Croats were hanged near the Catholic church in </a:t>
            </a:r>
            <a:r>
              <a:rPr lang="en-US" dirty="0" err="1"/>
              <a:t>Zenica</a:t>
            </a:r>
            <a:r>
              <a:rPr lang="en-US" dirty="0"/>
              <a:t> on 9 August 1993 </a:t>
            </a:r>
            <a:endParaRPr lang="cs-CZ" dirty="0"/>
          </a:p>
          <a:p>
            <a:r>
              <a:rPr lang="en-US" dirty="0"/>
              <a:t>Croatian journalists </a:t>
            </a:r>
            <a:r>
              <a:rPr lang="en-US" dirty="0" err="1"/>
              <a:t>relativise</a:t>
            </a:r>
            <a:r>
              <a:rPr lang="cs-CZ" dirty="0"/>
              <a:t>d</a:t>
            </a:r>
            <a:r>
              <a:rPr lang="en-US" dirty="0"/>
              <a:t> war crimes committed by Croatian troops against non-Croat civilians</a:t>
            </a:r>
            <a:endParaRPr lang="cs-CZ" dirty="0"/>
          </a:p>
          <a:p>
            <a:r>
              <a:rPr lang="en-US" dirty="0"/>
              <a:t>portraying Serbs and Serbia as conquerors, war criminals, robbers and terrorists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514" y="2147615"/>
            <a:ext cx="4896000" cy="3672000"/>
          </a:xfrm>
          <a:prstGeom prst="rect">
            <a:avLst/>
          </a:prstGeom>
        </p:spPr>
      </p:pic>
    </p:spTree>
    <p:extLst>
      <p:ext uri="{BB962C8B-B14F-4D97-AF65-F5344CB8AC3E}">
        <p14:creationId xmlns:p14="http://schemas.microsoft.com/office/powerpoint/2010/main" val="19416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Bosnian</a:t>
            </a:r>
            <a:r>
              <a:rPr lang="cs-CZ" dirty="0">
                <a:solidFill>
                  <a:srgbClr val="FFFF00"/>
                </a:solidFill>
              </a:rPr>
              <a:t> propaganda</a:t>
            </a:r>
            <a:endParaRPr lang="en-US" dirty="0">
              <a:solidFill>
                <a:srgbClr val="FFFF00"/>
              </a:solidFill>
            </a:endParaRPr>
          </a:p>
        </p:txBody>
      </p:sp>
      <p:sp>
        <p:nvSpPr>
          <p:cNvPr id="3" name="Zástupný symbol pro obsah 2"/>
          <p:cNvSpPr>
            <a:spLocks noGrp="1"/>
          </p:cNvSpPr>
          <p:nvPr>
            <p:ph idx="1"/>
          </p:nvPr>
        </p:nvSpPr>
        <p:spPr/>
        <p:txBody>
          <a:bodyPr/>
          <a:lstStyle/>
          <a:p>
            <a:r>
              <a:rPr lang="en-US" dirty="0"/>
              <a:t>the government of Bosnia and Herzegovina then aimed towards a unitary state</a:t>
            </a:r>
            <a:endParaRPr lang="cs-CZ" dirty="0"/>
          </a:p>
          <a:p>
            <a:r>
              <a:rPr lang="cs-CZ" dirty="0">
                <a:solidFill>
                  <a:srgbClr val="FFC000"/>
                </a:solidFill>
              </a:rPr>
              <a:t>Četnici and </a:t>
            </a:r>
            <a:r>
              <a:rPr lang="cs-CZ" dirty="0" err="1">
                <a:solidFill>
                  <a:srgbClr val="FFC000"/>
                </a:solidFill>
              </a:rPr>
              <a:t>ustaše</a:t>
            </a:r>
            <a:endParaRPr lang="cs-CZ" dirty="0">
              <a:solidFill>
                <a:srgbClr val="FFC000"/>
              </a:solidFill>
            </a:endParaRPr>
          </a:p>
          <a:p>
            <a:r>
              <a:rPr lang="en-US" dirty="0"/>
              <a:t>Bosnian President Alija </a:t>
            </a:r>
            <a:r>
              <a:rPr lang="en-US" dirty="0" err="1"/>
              <a:t>Izetbegović</a:t>
            </a:r>
            <a:r>
              <a:rPr lang="en-US" dirty="0"/>
              <a:t> signed a contract with the Washington-based Ruder Finn to promote a stronger leadership for the United States in the Balkans. The "Bosnian Crisis Communication Centre" set up by the firm put local Bosnian leaders in contact with Western officials and mass media. It also prepared news articles and war narratives for American outlets</a:t>
            </a:r>
          </a:p>
        </p:txBody>
      </p:sp>
    </p:spTree>
    <p:extLst>
      <p:ext uri="{BB962C8B-B14F-4D97-AF65-F5344CB8AC3E}">
        <p14:creationId xmlns:p14="http://schemas.microsoft.com/office/powerpoint/2010/main" val="11641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Western propaganda</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err="1"/>
              <a:t>Demonisation</a:t>
            </a:r>
            <a:r>
              <a:rPr lang="cs-CZ" dirty="0"/>
              <a:t> of </a:t>
            </a:r>
            <a:r>
              <a:rPr lang="cs-CZ" dirty="0" err="1"/>
              <a:t>Serbs</a:t>
            </a:r>
            <a:endParaRPr lang="cs-CZ" dirty="0"/>
          </a:p>
          <a:p>
            <a:r>
              <a:rPr lang="en-US" dirty="0"/>
              <a:t>simplistic dogma that blames one nation, the Serbs, as the origin of evil in the Balkans</a:t>
            </a:r>
            <a:endParaRPr lang="cs-CZ" dirty="0"/>
          </a:p>
          <a:p>
            <a:r>
              <a:rPr lang="cs-CZ" dirty="0" err="1">
                <a:solidFill>
                  <a:srgbClr val="FFC000"/>
                </a:solidFill>
              </a:rPr>
              <a:t>Račak</a:t>
            </a:r>
            <a:r>
              <a:rPr lang="cs-CZ" dirty="0">
                <a:solidFill>
                  <a:srgbClr val="FFC000"/>
                </a:solidFill>
              </a:rPr>
              <a:t> </a:t>
            </a:r>
            <a:r>
              <a:rPr lang="cs-CZ" dirty="0" err="1">
                <a:solidFill>
                  <a:srgbClr val="FFC000"/>
                </a:solidFill>
              </a:rPr>
              <a:t>massacre</a:t>
            </a:r>
            <a:r>
              <a:rPr lang="cs-CZ" dirty="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390063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ICTY</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en-US" dirty="0"/>
              <a:t>prosecute the war crimes that had been committed during the Yugoslav Wars </a:t>
            </a:r>
            <a:endParaRPr lang="cs-CZ" dirty="0"/>
          </a:p>
          <a:p>
            <a:r>
              <a:rPr lang="en-US" dirty="0"/>
              <a:t> The Hague</a:t>
            </a:r>
          </a:p>
          <a:p>
            <a:r>
              <a:rPr lang="cs-CZ" dirty="0"/>
              <a:t>1993-2017</a:t>
            </a:r>
          </a:p>
          <a:p>
            <a:r>
              <a:rPr lang="en-US" dirty="0"/>
              <a:t>grave breaches of the Geneva Conventions, violations of the laws or customs of war, genocide, and crimes against humanity. The maximum sentence that it could impose was life imprisonment. Various countries signed agreements with the UN to carry out custodial sentences.</a:t>
            </a:r>
          </a:p>
          <a:p>
            <a:r>
              <a:rPr lang="en-US" dirty="0"/>
              <a:t>A total of 161 persons were indicted</a:t>
            </a:r>
          </a:p>
        </p:txBody>
      </p:sp>
    </p:spTree>
    <p:extLst>
      <p:ext uri="{BB962C8B-B14F-4D97-AF65-F5344CB8AC3E}">
        <p14:creationId xmlns:p14="http://schemas.microsoft.com/office/powerpoint/2010/main" val="300168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Regional hegemon</a:t>
            </a:r>
            <a:endParaRPr lang="en-US" dirty="0">
              <a:solidFill>
                <a:srgbClr val="FFFF00"/>
              </a:solidFill>
            </a:endParaRPr>
          </a:p>
        </p:txBody>
      </p:sp>
      <p:sp>
        <p:nvSpPr>
          <p:cNvPr id="3" name="Zástupný symbol pro obsah 2"/>
          <p:cNvSpPr>
            <a:spLocks noGrp="1"/>
          </p:cNvSpPr>
          <p:nvPr>
            <p:ph idx="1"/>
          </p:nvPr>
        </p:nvSpPr>
        <p:spPr>
          <a:xfrm>
            <a:off x="235132" y="1419498"/>
            <a:ext cx="9814722" cy="4828902"/>
          </a:xfrm>
        </p:spPr>
        <p:txBody>
          <a:bodyPr>
            <a:normAutofit/>
          </a:bodyPr>
          <a:lstStyle/>
          <a:p>
            <a:r>
              <a:rPr lang="cs-CZ" dirty="0"/>
              <a:t>Regional hegemon – </a:t>
            </a:r>
            <a:r>
              <a:rPr lang="cs-CZ" dirty="0" err="1">
                <a:solidFill>
                  <a:srgbClr val="FFFF00"/>
                </a:solidFill>
              </a:rPr>
              <a:t>integration</a:t>
            </a:r>
            <a:r>
              <a:rPr lang="cs-CZ" dirty="0">
                <a:solidFill>
                  <a:srgbClr val="FFFF00"/>
                </a:solidFill>
              </a:rPr>
              <a:t> of </a:t>
            </a:r>
            <a:r>
              <a:rPr lang="cs-CZ" dirty="0" err="1">
                <a:solidFill>
                  <a:srgbClr val="FFFF00"/>
                </a:solidFill>
              </a:rPr>
              <a:t>Albania</a:t>
            </a:r>
            <a:r>
              <a:rPr lang="cs-CZ" dirty="0">
                <a:solidFill>
                  <a:srgbClr val="FFFF00"/>
                </a:solidFill>
              </a:rPr>
              <a:t> </a:t>
            </a:r>
            <a:r>
              <a:rPr lang="cs-CZ" dirty="0" err="1">
                <a:solidFill>
                  <a:srgbClr val="FFFF00"/>
                </a:solidFill>
              </a:rPr>
              <a:t>into</a:t>
            </a:r>
            <a:r>
              <a:rPr lang="cs-CZ" dirty="0">
                <a:solidFill>
                  <a:srgbClr val="FFFF00"/>
                </a:solidFill>
              </a:rPr>
              <a:t> </a:t>
            </a:r>
            <a:r>
              <a:rPr lang="cs-CZ" dirty="0" err="1">
                <a:solidFill>
                  <a:srgbClr val="FFFF00"/>
                </a:solidFill>
              </a:rPr>
              <a:t>Yugoslavia</a:t>
            </a:r>
            <a:r>
              <a:rPr lang="cs-CZ" dirty="0">
                <a:solidFill>
                  <a:srgbClr val="FFFF00"/>
                </a:solidFill>
              </a:rPr>
              <a:t>?</a:t>
            </a:r>
          </a:p>
          <a:p>
            <a:r>
              <a:rPr lang="cs-CZ" dirty="0" err="1"/>
              <a:t>Yugoslav</a:t>
            </a:r>
            <a:r>
              <a:rPr lang="cs-CZ" dirty="0"/>
              <a:t> support </a:t>
            </a:r>
            <a:r>
              <a:rPr lang="cs-CZ" dirty="0" err="1"/>
              <a:t>for</a:t>
            </a:r>
            <a:r>
              <a:rPr lang="cs-CZ" dirty="0"/>
              <a:t> </a:t>
            </a:r>
            <a:r>
              <a:rPr lang="cs-CZ" dirty="0" err="1"/>
              <a:t>Greek</a:t>
            </a:r>
            <a:r>
              <a:rPr lang="cs-CZ" dirty="0"/>
              <a:t> </a:t>
            </a:r>
            <a:r>
              <a:rPr lang="cs-CZ" dirty="0" err="1"/>
              <a:t>communists</a:t>
            </a:r>
            <a:r>
              <a:rPr lang="cs-CZ" dirty="0"/>
              <a:t> in </a:t>
            </a:r>
            <a:r>
              <a:rPr lang="cs-CZ" dirty="0" err="1"/>
              <a:t>Greek</a:t>
            </a:r>
            <a:r>
              <a:rPr lang="cs-CZ" dirty="0"/>
              <a:t> Civil </a:t>
            </a:r>
            <a:r>
              <a:rPr lang="cs-CZ" dirty="0" err="1"/>
              <a:t>War</a:t>
            </a:r>
            <a:endParaRPr lang="cs-CZ" dirty="0"/>
          </a:p>
          <a:p>
            <a:r>
              <a:rPr lang="cs-CZ" dirty="0" err="1"/>
              <a:t>Yugoslav</a:t>
            </a:r>
            <a:r>
              <a:rPr lang="cs-CZ" dirty="0"/>
              <a:t> </a:t>
            </a:r>
            <a:r>
              <a:rPr lang="cs-CZ" dirty="0" err="1"/>
              <a:t>hoped</a:t>
            </a:r>
            <a:r>
              <a:rPr lang="cs-CZ" dirty="0"/>
              <a:t> </a:t>
            </a:r>
            <a:r>
              <a:rPr lang="cs-CZ" dirty="0" err="1"/>
              <a:t>that</a:t>
            </a:r>
            <a:r>
              <a:rPr lang="cs-CZ" dirty="0"/>
              <a:t> </a:t>
            </a:r>
            <a:r>
              <a:rPr lang="cs-CZ" dirty="0" err="1"/>
              <a:t>Greek</a:t>
            </a:r>
            <a:r>
              <a:rPr lang="cs-CZ" dirty="0"/>
              <a:t> </a:t>
            </a:r>
            <a:r>
              <a:rPr lang="cs-CZ" dirty="0" err="1"/>
              <a:t>threat</a:t>
            </a:r>
            <a:r>
              <a:rPr lang="cs-CZ" dirty="0"/>
              <a:t> </a:t>
            </a:r>
            <a:r>
              <a:rPr lang="cs-CZ" dirty="0" err="1"/>
              <a:t>would</a:t>
            </a:r>
            <a:r>
              <a:rPr lang="cs-CZ" dirty="0"/>
              <a:t> </a:t>
            </a:r>
            <a:r>
              <a:rPr lang="cs-CZ" dirty="0" err="1"/>
              <a:t>lead</a:t>
            </a:r>
            <a:r>
              <a:rPr lang="cs-CZ" dirty="0"/>
              <a:t> </a:t>
            </a:r>
            <a:r>
              <a:rPr lang="cs-CZ" dirty="0" err="1"/>
              <a:t>Albania</a:t>
            </a:r>
            <a:r>
              <a:rPr lang="cs-CZ" dirty="0"/>
              <a:t> </a:t>
            </a:r>
            <a:r>
              <a:rPr lang="cs-CZ" dirty="0" err="1"/>
              <a:t>into</a:t>
            </a:r>
            <a:r>
              <a:rPr lang="cs-CZ" dirty="0"/>
              <a:t> </a:t>
            </a:r>
            <a:r>
              <a:rPr lang="cs-CZ" dirty="0" err="1"/>
              <a:t>Yugoslavia</a:t>
            </a:r>
            <a:endParaRPr lang="cs-CZ" dirty="0"/>
          </a:p>
          <a:p>
            <a:endParaRPr lang="cs-CZ" dirty="0"/>
          </a:p>
          <a:p>
            <a:r>
              <a:rPr lang="cs-CZ" dirty="0" err="1">
                <a:solidFill>
                  <a:srgbClr val="FFFF00"/>
                </a:solidFill>
              </a:rPr>
              <a:t>Federation</a:t>
            </a:r>
            <a:r>
              <a:rPr lang="cs-CZ" dirty="0">
                <a:solidFill>
                  <a:srgbClr val="FFFF00"/>
                </a:solidFill>
              </a:rPr>
              <a:t> </a:t>
            </a:r>
            <a:r>
              <a:rPr lang="cs-CZ" dirty="0" err="1">
                <a:solidFill>
                  <a:srgbClr val="FFFF00"/>
                </a:solidFill>
              </a:rPr>
              <a:t>with</a:t>
            </a:r>
            <a:r>
              <a:rPr lang="cs-CZ" dirty="0">
                <a:solidFill>
                  <a:srgbClr val="FFFF00"/>
                </a:solidFill>
              </a:rPr>
              <a:t> </a:t>
            </a:r>
            <a:r>
              <a:rPr lang="cs-CZ" dirty="0" err="1">
                <a:solidFill>
                  <a:srgbClr val="FFFF00"/>
                </a:solidFill>
              </a:rPr>
              <a:t>Bulgaria</a:t>
            </a:r>
            <a:r>
              <a:rPr lang="cs-CZ" dirty="0"/>
              <a:t>? </a:t>
            </a:r>
            <a:r>
              <a:rPr lang="cs-CZ" dirty="0" err="1"/>
              <a:t>Suggested</a:t>
            </a:r>
            <a:r>
              <a:rPr lang="cs-CZ" dirty="0"/>
              <a:t> by Stalin</a:t>
            </a:r>
          </a:p>
          <a:p>
            <a:r>
              <a:rPr lang="cs-CZ" dirty="0">
                <a:solidFill>
                  <a:srgbClr val="FFFF00"/>
                </a:solidFill>
              </a:rPr>
              <a:t>Tito-Stalin split </a:t>
            </a:r>
            <a:r>
              <a:rPr lang="cs-CZ" dirty="0"/>
              <a:t>– </a:t>
            </a:r>
            <a:r>
              <a:rPr lang="cs-CZ" dirty="0" err="1"/>
              <a:t>Stalin´s</a:t>
            </a:r>
            <a:r>
              <a:rPr lang="cs-CZ" dirty="0"/>
              <a:t> </a:t>
            </a:r>
            <a:r>
              <a:rPr lang="cs-CZ" dirty="0" err="1"/>
              <a:t>letters</a:t>
            </a:r>
            <a:r>
              <a:rPr lang="cs-CZ" dirty="0"/>
              <a:t> 1948</a:t>
            </a:r>
          </a:p>
          <a:p>
            <a:r>
              <a:rPr lang="cs-CZ" dirty="0"/>
              <a:t>At least </a:t>
            </a:r>
            <a:r>
              <a:rPr lang="cs-CZ" dirty="0" err="1"/>
              <a:t>one</a:t>
            </a:r>
            <a:r>
              <a:rPr lang="cs-CZ" dirty="0"/>
              <a:t> </a:t>
            </a:r>
            <a:r>
              <a:rPr lang="cs-CZ" dirty="0" err="1"/>
              <a:t>failed</a:t>
            </a:r>
            <a:r>
              <a:rPr lang="cs-CZ" dirty="0"/>
              <a:t> </a:t>
            </a:r>
            <a:r>
              <a:rPr lang="cs-CZ" dirty="0" err="1"/>
              <a:t>attempt</a:t>
            </a:r>
            <a:r>
              <a:rPr lang="cs-CZ" dirty="0"/>
              <a:t> </a:t>
            </a:r>
            <a:r>
              <a:rPr lang="cs-CZ" dirty="0" err="1"/>
              <a:t>for</a:t>
            </a:r>
            <a:r>
              <a:rPr lang="cs-CZ" dirty="0"/>
              <a:t> </a:t>
            </a:r>
            <a:r>
              <a:rPr lang="cs-CZ" dirty="0" err="1"/>
              <a:t>military</a:t>
            </a:r>
            <a:r>
              <a:rPr lang="cs-CZ" dirty="0"/>
              <a:t> </a:t>
            </a:r>
            <a:r>
              <a:rPr lang="cs-CZ" dirty="0" err="1"/>
              <a:t>coup</a:t>
            </a:r>
            <a:r>
              <a:rPr lang="cs-CZ" dirty="0"/>
              <a:t> </a:t>
            </a:r>
            <a:r>
              <a:rPr lang="cs-CZ" dirty="0" err="1"/>
              <a:t>supported</a:t>
            </a:r>
            <a:r>
              <a:rPr lang="cs-CZ" dirty="0"/>
              <a:t> by </a:t>
            </a:r>
            <a:r>
              <a:rPr lang="cs-CZ" dirty="0" err="1"/>
              <a:t>Soviets</a:t>
            </a:r>
            <a:r>
              <a:rPr lang="cs-CZ" dirty="0"/>
              <a:t> </a:t>
            </a:r>
          </a:p>
          <a:p>
            <a:r>
              <a:rPr lang="cs-CZ" dirty="0" err="1"/>
              <a:t>Lets</a:t>
            </a:r>
            <a:r>
              <a:rPr lang="cs-CZ" dirty="0"/>
              <a:t> </a:t>
            </a:r>
            <a:r>
              <a:rPr lang="cs-CZ" dirty="0" err="1"/>
              <a:t>poison</a:t>
            </a:r>
            <a:r>
              <a:rPr lang="cs-CZ" dirty="0"/>
              <a:t> Tito</a:t>
            </a:r>
          </a:p>
          <a:p>
            <a:r>
              <a:rPr lang="cs-CZ" dirty="0" err="1"/>
              <a:t>Titoists</a:t>
            </a:r>
            <a:r>
              <a:rPr lang="cs-CZ" dirty="0"/>
              <a:t>!!! – Koci </a:t>
            </a:r>
            <a:r>
              <a:rPr lang="cs-CZ" dirty="0" err="1"/>
              <a:t>Xoxe</a:t>
            </a:r>
            <a:r>
              <a:rPr lang="cs-CZ" dirty="0"/>
              <a:t>, Rudolf Slánský, </a:t>
            </a:r>
            <a:r>
              <a:rPr lang="cs-CZ" dirty="0" err="1"/>
              <a:t>Laszlo</a:t>
            </a:r>
            <a:r>
              <a:rPr lang="cs-CZ" dirty="0"/>
              <a:t> </a:t>
            </a:r>
            <a:r>
              <a:rPr lang="cs-CZ" dirty="0" err="1"/>
              <a:t>Rajk</a:t>
            </a:r>
            <a:r>
              <a:rPr lang="cs-CZ" dirty="0"/>
              <a:t>, </a:t>
            </a:r>
            <a:r>
              <a:rPr lang="cs-CZ" dirty="0" err="1"/>
              <a:t>Traicho</a:t>
            </a:r>
            <a:r>
              <a:rPr lang="cs-CZ" dirty="0"/>
              <a:t> </a:t>
            </a:r>
            <a:r>
              <a:rPr lang="cs-CZ" dirty="0" err="1"/>
              <a:t>Kostov</a:t>
            </a:r>
            <a:endParaRPr lang="cs-CZ" dirty="0"/>
          </a:p>
          <a:p>
            <a:r>
              <a:rPr lang="cs-CZ" dirty="0"/>
              <a:t>Tito </a:t>
            </a:r>
            <a:r>
              <a:rPr lang="cs-CZ" dirty="0" err="1"/>
              <a:t>cut</a:t>
            </a:r>
            <a:r>
              <a:rPr lang="cs-CZ" dirty="0"/>
              <a:t> </a:t>
            </a:r>
            <a:r>
              <a:rPr lang="cs-CZ" dirty="0" err="1"/>
              <a:t>off</a:t>
            </a:r>
            <a:r>
              <a:rPr lang="cs-CZ" dirty="0"/>
              <a:t> support to </a:t>
            </a:r>
            <a:r>
              <a:rPr lang="cs-CZ" dirty="0" err="1"/>
              <a:t>greek</a:t>
            </a:r>
            <a:r>
              <a:rPr lang="cs-CZ" dirty="0"/>
              <a:t> </a:t>
            </a:r>
            <a:r>
              <a:rPr lang="cs-CZ" dirty="0" err="1"/>
              <a:t>communists</a:t>
            </a:r>
            <a:r>
              <a:rPr lang="cs-CZ" dirty="0"/>
              <a:t> 1949</a:t>
            </a:r>
          </a:p>
          <a:p>
            <a:r>
              <a:rPr lang="cs-CZ" dirty="0">
                <a:solidFill>
                  <a:srgbClr val="FFFF00"/>
                </a:solidFill>
              </a:rPr>
              <a:t>Sharp </a:t>
            </a:r>
            <a:r>
              <a:rPr lang="cs-CZ" dirty="0" err="1">
                <a:solidFill>
                  <a:srgbClr val="FFFF00"/>
                </a:solidFill>
              </a:rPr>
              <a:t>antagonism</a:t>
            </a:r>
            <a:r>
              <a:rPr lang="cs-CZ" dirty="0">
                <a:solidFill>
                  <a:srgbClr val="FFFF00"/>
                </a:solidFill>
              </a:rPr>
              <a:t> </a:t>
            </a:r>
            <a:r>
              <a:rPr lang="cs-CZ" dirty="0" err="1">
                <a:solidFill>
                  <a:srgbClr val="FFFF00"/>
                </a:solidFill>
              </a:rPr>
              <a:t>with</a:t>
            </a:r>
            <a:r>
              <a:rPr lang="cs-CZ" dirty="0">
                <a:solidFill>
                  <a:srgbClr val="FFFF00"/>
                </a:solidFill>
              </a:rPr>
              <a:t> </a:t>
            </a:r>
            <a:r>
              <a:rPr lang="cs-CZ" dirty="0" err="1">
                <a:solidFill>
                  <a:srgbClr val="FFFF00"/>
                </a:solidFill>
              </a:rPr>
              <a:t>Albania</a:t>
            </a:r>
            <a:r>
              <a:rPr lang="cs-CZ" dirty="0">
                <a:solidFill>
                  <a:srgbClr val="FFFF00"/>
                </a:solidFill>
              </a:rPr>
              <a:t> </a:t>
            </a:r>
            <a:r>
              <a:rPr lang="cs-CZ" dirty="0" err="1">
                <a:solidFill>
                  <a:srgbClr val="FFFF00"/>
                </a:solidFill>
              </a:rPr>
              <a:t>after</a:t>
            </a:r>
            <a:r>
              <a:rPr lang="cs-CZ" dirty="0">
                <a:solidFill>
                  <a:srgbClr val="FFFF00"/>
                </a:solidFill>
              </a:rPr>
              <a:t> Tito-Stalin split </a:t>
            </a:r>
          </a:p>
          <a:p>
            <a:endParaRPr lang="cs-CZ" dirty="0"/>
          </a:p>
        </p:txBody>
      </p:sp>
    </p:spTree>
    <p:extLst>
      <p:ext uri="{BB962C8B-B14F-4D97-AF65-F5344CB8AC3E}">
        <p14:creationId xmlns:p14="http://schemas.microsoft.com/office/powerpoint/2010/main" val="223813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Foreign</a:t>
            </a:r>
            <a:r>
              <a:rPr lang="cs-CZ" dirty="0">
                <a:solidFill>
                  <a:srgbClr val="FFFF00"/>
                </a:solidFill>
              </a:rPr>
              <a:t> </a:t>
            </a:r>
            <a:r>
              <a:rPr lang="cs-CZ" dirty="0" err="1">
                <a:solidFill>
                  <a:srgbClr val="FFFF00"/>
                </a:solidFill>
              </a:rPr>
              <a:t>policy</a:t>
            </a:r>
            <a:r>
              <a:rPr lang="cs-CZ" dirty="0">
                <a:solidFill>
                  <a:srgbClr val="FFFF00"/>
                </a:solidFill>
              </a:rPr>
              <a:t> of Tito</a:t>
            </a:r>
            <a:endParaRPr lang="en-US" dirty="0">
              <a:solidFill>
                <a:srgbClr val="FFFF00"/>
              </a:solidFill>
            </a:endParaRPr>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East and </a:t>
            </a:r>
            <a:r>
              <a:rPr lang="cs-CZ" dirty="0" err="1"/>
              <a:t>West</a:t>
            </a:r>
            <a:endParaRPr lang="cs-CZ" dirty="0"/>
          </a:p>
          <a:p>
            <a:r>
              <a:rPr lang="cs-CZ" dirty="0" err="1"/>
              <a:t>Thirld</a:t>
            </a:r>
            <a:r>
              <a:rPr lang="cs-CZ" dirty="0"/>
              <a:t> </a:t>
            </a:r>
            <a:r>
              <a:rPr lang="cs-CZ" dirty="0" err="1"/>
              <a:t>World</a:t>
            </a:r>
            <a:r>
              <a:rPr lang="cs-CZ" dirty="0"/>
              <a:t> </a:t>
            </a:r>
            <a:r>
              <a:rPr lang="cs-CZ" dirty="0" err="1"/>
              <a:t>countries</a:t>
            </a:r>
            <a:r>
              <a:rPr lang="cs-CZ" dirty="0"/>
              <a:t> – Non-</a:t>
            </a:r>
            <a:r>
              <a:rPr lang="cs-CZ" dirty="0" err="1"/>
              <a:t>Aligned</a:t>
            </a:r>
            <a:r>
              <a:rPr lang="cs-CZ" dirty="0"/>
              <a:t> </a:t>
            </a:r>
            <a:r>
              <a:rPr lang="cs-CZ" dirty="0" err="1"/>
              <a:t>Movement</a:t>
            </a:r>
            <a:r>
              <a:rPr lang="cs-CZ" dirty="0"/>
              <a:t> </a:t>
            </a:r>
            <a:endParaRPr lang="en-US" dirty="0"/>
          </a:p>
        </p:txBody>
      </p:sp>
      <p:pic>
        <p:nvPicPr>
          <p:cNvPr id="2050" name="Picture 2" descr="Tito, Nasser and Nehru on the cover of Nesvrstani (The Non-Aligned... |  Download Scientific Diagram">
            <a:extLst>
              <a:ext uri="{FF2B5EF4-FFF2-40B4-BE49-F238E27FC236}">
                <a16:creationId xmlns:a16="http://schemas.microsoft.com/office/drawing/2014/main" id="{3B3BDFEC-15D4-414A-8924-DE55DA604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382" y="3226813"/>
            <a:ext cx="2556000" cy="2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8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1974 </a:t>
            </a:r>
            <a:r>
              <a:rPr lang="cs-CZ" dirty="0" err="1">
                <a:solidFill>
                  <a:srgbClr val="FFFF00"/>
                </a:solidFill>
              </a:rPr>
              <a:t>constitution</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lstStyle/>
          <a:p>
            <a:pPr marL="609600" indent="-609600">
              <a:lnSpc>
                <a:spcPct val="90000"/>
              </a:lnSpc>
              <a:buFontTx/>
              <a:buChar char="•"/>
            </a:pPr>
            <a:r>
              <a:rPr lang="cs-CZ" altLang="cs-CZ" dirty="0" err="1"/>
              <a:t>Right</a:t>
            </a:r>
            <a:r>
              <a:rPr lang="cs-CZ" altLang="cs-CZ" dirty="0"/>
              <a:t> </a:t>
            </a:r>
            <a:r>
              <a:rPr lang="cs-CZ" altLang="cs-CZ" dirty="0" err="1"/>
              <a:t>for</a:t>
            </a:r>
            <a:r>
              <a:rPr lang="cs-CZ" altLang="cs-CZ" dirty="0"/>
              <a:t> </a:t>
            </a:r>
            <a:r>
              <a:rPr lang="cs-CZ" altLang="cs-CZ" dirty="0" err="1"/>
              <a:t>nationality</a:t>
            </a:r>
            <a:r>
              <a:rPr lang="cs-CZ" altLang="cs-CZ" dirty="0"/>
              <a:t>, use of </a:t>
            </a:r>
            <a:r>
              <a:rPr lang="cs-CZ" altLang="cs-CZ" dirty="0" err="1"/>
              <a:t>mother</a:t>
            </a:r>
            <a:r>
              <a:rPr lang="cs-CZ" altLang="cs-CZ" dirty="0"/>
              <a:t> </a:t>
            </a:r>
            <a:r>
              <a:rPr lang="cs-CZ" altLang="cs-CZ" dirty="0" err="1"/>
              <a:t>language</a:t>
            </a:r>
            <a:r>
              <a:rPr lang="cs-CZ" altLang="cs-CZ" dirty="0"/>
              <a:t>, </a:t>
            </a:r>
            <a:r>
              <a:rPr lang="cs-CZ" altLang="cs-CZ" dirty="0" err="1"/>
              <a:t>yugoslav</a:t>
            </a:r>
            <a:r>
              <a:rPr lang="cs-CZ" altLang="cs-CZ" dirty="0"/>
              <a:t> as </a:t>
            </a:r>
            <a:r>
              <a:rPr lang="cs-CZ" altLang="cs-CZ" dirty="0" err="1"/>
              <a:t>well</a:t>
            </a:r>
            <a:r>
              <a:rPr lang="cs-CZ" altLang="cs-CZ" dirty="0"/>
              <a:t> as </a:t>
            </a:r>
            <a:r>
              <a:rPr lang="cs-CZ" altLang="cs-CZ" dirty="0" err="1"/>
              <a:t>republican</a:t>
            </a:r>
            <a:r>
              <a:rPr lang="cs-CZ" altLang="cs-CZ" dirty="0"/>
              <a:t> </a:t>
            </a:r>
            <a:r>
              <a:rPr lang="cs-CZ" altLang="cs-CZ" dirty="0" err="1"/>
              <a:t>citizenship</a:t>
            </a:r>
            <a:endParaRPr lang="cs-CZ" altLang="cs-CZ" dirty="0"/>
          </a:p>
          <a:p>
            <a:pPr marL="609600" indent="-609600">
              <a:lnSpc>
                <a:spcPct val="90000"/>
              </a:lnSpc>
              <a:buFontTx/>
              <a:buChar char="•"/>
            </a:pPr>
            <a:r>
              <a:rPr lang="cs-CZ" altLang="cs-CZ" dirty="0" err="1"/>
              <a:t>Each</a:t>
            </a:r>
            <a:r>
              <a:rPr lang="cs-CZ" altLang="cs-CZ" dirty="0"/>
              <a:t> </a:t>
            </a:r>
            <a:r>
              <a:rPr lang="cs-CZ" altLang="cs-CZ" dirty="0" err="1"/>
              <a:t>republic</a:t>
            </a:r>
            <a:r>
              <a:rPr lang="cs-CZ" altLang="cs-CZ" dirty="0"/>
              <a:t> had a </a:t>
            </a:r>
            <a:r>
              <a:rPr lang="cs-CZ" altLang="cs-CZ" dirty="0" err="1"/>
              <a:t>right</a:t>
            </a:r>
            <a:r>
              <a:rPr lang="cs-CZ" altLang="cs-CZ" dirty="0"/>
              <a:t> to </a:t>
            </a:r>
            <a:r>
              <a:rPr lang="cs-CZ" altLang="cs-CZ" dirty="0" err="1"/>
              <a:t>cesede</a:t>
            </a:r>
            <a:endParaRPr lang="cs-CZ" altLang="cs-CZ" dirty="0"/>
          </a:p>
          <a:p>
            <a:pPr marL="609600" indent="-609600">
              <a:lnSpc>
                <a:spcPct val="90000"/>
              </a:lnSpc>
              <a:buFontTx/>
              <a:buChar char="•"/>
            </a:pPr>
            <a:r>
              <a:rPr lang="cs-CZ" altLang="cs-CZ" dirty="0" err="1"/>
              <a:t>The</a:t>
            </a:r>
            <a:r>
              <a:rPr lang="cs-CZ" altLang="cs-CZ" dirty="0"/>
              <a:t> </a:t>
            </a:r>
            <a:r>
              <a:rPr lang="cs-CZ" altLang="cs-CZ" dirty="0" err="1"/>
              <a:t>state</a:t>
            </a:r>
            <a:r>
              <a:rPr lang="cs-CZ" altLang="cs-CZ" dirty="0"/>
              <a:t> </a:t>
            </a:r>
            <a:r>
              <a:rPr lang="cs-CZ" altLang="cs-CZ" dirty="0" err="1"/>
              <a:t>property</a:t>
            </a:r>
            <a:r>
              <a:rPr lang="cs-CZ" altLang="cs-CZ" dirty="0"/>
              <a:t> </a:t>
            </a:r>
            <a:r>
              <a:rPr lang="cs-CZ" altLang="cs-CZ" dirty="0" err="1"/>
              <a:t>was</a:t>
            </a:r>
            <a:r>
              <a:rPr lang="cs-CZ" altLang="cs-CZ" dirty="0"/>
              <a:t> </a:t>
            </a:r>
            <a:r>
              <a:rPr lang="cs-CZ" altLang="cs-CZ" dirty="0" err="1"/>
              <a:t>changed</a:t>
            </a:r>
            <a:r>
              <a:rPr lang="cs-CZ" altLang="cs-CZ" dirty="0"/>
              <a:t> </a:t>
            </a:r>
            <a:r>
              <a:rPr lang="cs-CZ" altLang="cs-CZ" dirty="0" err="1"/>
              <a:t>into</a:t>
            </a:r>
            <a:r>
              <a:rPr lang="cs-CZ" altLang="cs-CZ" dirty="0"/>
              <a:t> </a:t>
            </a:r>
            <a:r>
              <a:rPr lang="cs-CZ" altLang="cs-CZ" dirty="0" err="1"/>
              <a:t>social</a:t>
            </a:r>
            <a:r>
              <a:rPr lang="cs-CZ" altLang="cs-CZ" dirty="0"/>
              <a:t> </a:t>
            </a:r>
            <a:r>
              <a:rPr lang="cs-CZ" altLang="cs-CZ" dirty="0" err="1"/>
              <a:t>property</a:t>
            </a:r>
            <a:endParaRPr lang="en-GB" altLang="cs-CZ" dirty="0"/>
          </a:p>
          <a:p>
            <a:endParaRPr lang="en-US" dirty="0"/>
          </a:p>
        </p:txBody>
      </p:sp>
      <p:pic>
        <p:nvPicPr>
          <p:cNvPr id="1026" name="Picture 2" descr="Political map of six republics comprising the Socialist Federal Republic of Yugosla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581" y="3511191"/>
            <a:ext cx="5256000" cy="380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0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0"/>
            <a:ext cx="10050834" cy="1306286"/>
          </a:xfrm>
        </p:spPr>
        <p:txBody>
          <a:bodyPr/>
          <a:lstStyle/>
          <a:p>
            <a:r>
              <a:rPr lang="cs-CZ" dirty="0" err="1">
                <a:solidFill>
                  <a:srgbClr val="FFFF00"/>
                </a:solidFill>
              </a:rPr>
              <a:t>Croatian</a:t>
            </a:r>
            <a:r>
              <a:rPr lang="cs-CZ" dirty="0">
                <a:solidFill>
                  <a:srgbClr val="FFFF00"/>
                </a:solidFill>
              </a:rPr>
              <a:t> </a:t>
            </a:r>
            <a:r>
              <a:rPr lang="cs-CZ" dirty="0" err="1">
                <a:solidFill>
                  <a:srgbClr val="FFFF00"/>
                </a:solidFill>
              </a:rPr>
              <a:t>spring</a:t>
            </a:r>
            <a:r>
              <a:rPr lang="cs-CZ" dirty="0">
                <a:solidFill>
                  <a:srgbClr val="FFFF00"/>
                </a:solidFill>
              </a:rPr>
              <a:t> 1967-71 and </a:t>
            </a:r>
            <a:r>
              <a:rPr lang="cs-CZ" dirty="0" err="1">
                <a:solidFill>
                  <a:srgbClr val="FFFF00"/>
                </a:solidFill>
              </a:rPr>
              <a:t>Croatian</a:t>
            </a:r>
            <a:r>
              <a:rPr lang="cs-CZ" dirty="0">
                <a:solidFill>
                  <a:srgbClr val="FFFF00"/>
                </a:solidFill>
              </a:rPr>
              <a:t> silence 1971-1980´s</a:t>
            </a:r>
            <a:endParaRPr lang="en-US" dirty="0">
              <a:solidFill>
                <a:srgbClr val="FFFF00"/>
              </a:solidFill>
            </a:endParaRPr>
          </a:p>
        </p:txBody>
      </p:sp>
      <p:sp>
        <p:nvSpPr>
          <p:cNvPr id="3" name="Zástupný symbol pro obsah 2"/>
          <p:cNvSpPr>
            <a:spLocks noGrp="1"/>
          </p:cNvSpPr>
          <p:nvPr>
            <p:ph idx="1"/>
          </p:nvPr>
        </p:nvSpPr>
        <p:spPr>
          <a:xfrm>
            <a:off x="0" y="1402080"/>
            <a:ext cx="10049853" cy="5455920"/>
          </a:xfrm>
        </p:spPr>
        <p:txBody>
          <a:bodyPr>
            <a:normAutofit fontScale="77500" lnSpcReduction="20000"/>
          </a:bodyPr>
          <a:lstStyle/>
          <a:p>
            <a:r>
              <a:rPr lang="cs-CZ" dirty="0" err="1"/>
              <a:t>Croatian</a:t>
            </a:r>
            <a:r>
              <a:rPr lang="cs-CZ" dirty="0"/>
              <a:t> </a:t>
            </a:r>
            <a:r>
              <a:rPr lang="cs-CZ" dirty="0" err="1">
                <a:solidFill>
                  <a:srgbClr val="FFC000"/>
                </a:solidFill>
              </a:rPr>
              <a:t>language</a:t>
            </a:r>
            <a:endParaRPr lang="cs-CZ" dirty="0">
              <a:solidFill>
                <a:srgbClr val="FFC000"/>
              </a:solidFill>
            </a:endParaRPr>
          </a:p>
          <a:p>
            <a:r>
              <a:rPr lang="cs-CZ" dirty="0" err="1"/>
              <a:t>Demands</a:t>
            </a:r>
            <a:r>
              <a:rPr lang="cs-CZ" dirty="0"/>
              <a:t> </a:t>
            </a:r>
            <a:r>
              <a:rPr lang="cs-CZ" dirty="0" err="1"/>
              <a:t>for</a:t>
            </a:r>
            <a:r>
              <a:rPr lang="cs-CZ" dirty="0"/>
              <a:t> </a:t>
            </a:r>
            <a:r>
              <a:rPr lang="cs-CZ" dirty="0" err="1"/>
              <a:t>increased</a:t>
            </a:r>
            <a:r>
              <a:rPr lang="cs-CZ" dirty="0"/>
              <a:t> autonomy</a:t>
            </a:r>
          </a:p>
          <a:p>
            <a:r>
              <a:rPr lang="cs-CZ" dirty="0" err="1"/>
              <a:t>Patriotic</a:t>
            </a:r>
            <a:r>
              <a:rPr lang="cs-CZ" dirty="0"/>
              <a:t> </a:t>
            </a:r>
            <a:r>
              <a:rPr lang="cs-CZ" dirty="0" err="1"/>
              <a:t>songs</a:t>
            </a:r>
            <a:endParaRPr lang="cs-CZ" dirty="0"/>
          </a:p>
          <a:p>
            <a:r>
              <a:rPr lang="cs-CZ" dirty="0" err="1"/>
              <a:t>Croatian</a:t>
            </a:r>
            <a:r>
              <a:rPr lang="cs-CZ" dirty="0"/>
              <a:t> </a:t>
            </a:r>
            <a:r>
              <a:rPr lang="cs-CZ" dirty="0" err="1"/>
              <a:t>culture</a:t>
            </a:r>
            <a:endParaRPr lang="cs-CZ" dirty="0"/>
          </a:p>
          <a:p>
            <a:r>
              <a:rPr lang="cs-CZ" dirty="0" err="1"/>
              <a:t>Plans</a:t>
            </a:r>
            <a:r>
              <a:rPr lang="cs-CZ" dirty="0"/>
              <a:t> </a:t>
            </a:r>
            <a:r>
              <a:rPr lang="cs-CZ" dirty="0" err="1"/>
              <a:t>for</a:t>
            </a:r>
            <a:r>
              <a:rPr lang="cs-CZ" dirty="0"/>
              <a:t> </a:t>
            </a:r>
            <a:r>
              <a:rPr lang="en-US" dirty="0"/>
              <a:t>increased representation of Croatia-related materials in the </a:t>
            </a:r>
            <a:r>
              <a:rPr lang="en-US" dirty="0">
                <a:solidFill>
                  <a:srgbClr val="FFC000"/>
                </a:solidFill>
              </a:rPr>
              <a:t>school curriculum</a:t>
            </a:r>
            <a:endParaRPr lang="cs-CZ" dirty="0">
              <a:solidFill>
                <a:srgbClr val="FFC000"/>
              </a:solidFill>
            </a:endParaRPr>
          </a:p>
          <a:p>
            <a:r>
              <a:rPr lang="cs-CZ" dirty="0" err="1"/>
              <a:t>Calls</a:t>
            </a:r>
            <a:r>
              <a:rPr lang="cs-CZ" dirty="0"/>
              <a:t> </a:t>
            </a:r>
            <a:r>
              <a:rPr lang="en-US" dirty="0"/>
              <a:t>measures to address the </a:t>
            </a:r>
            <a:r>
              <a:rPr lang="en-US" dirty="0">
                <a:solidFill>
                  <a:srgbClr val="FFC000"/>
                </a:solidFill>
              </a:rPr>
              <a:t>overrepresentation of Serbs </a:t>
            </a:r>
            <a:r>
              <a:rPr lang="en-US" dirty="0"/>
              <a:t>in key positions in Croatia</a:t>
            </a:r>
            <a:endParaRPr lang="cs-CZ" dirty="0"/>
          </a:p>
          <a:p>
            <a:r>
              <a:rPr lang="cs-CZ" dirty="0" err="1"/>
              <a:t>Increased</a:t>
            </a:r>
            <a:r>
              <a:rPr lang="cs-CZ" dirty="0"/>
              <a:t> </a:t>
            </a:r>
            <a:r>
              <a:rPr lang="cs-CZ" dirty="0" err="1"/>
              <a:t>tensions</a:t>
            </a:r>
            <a:r>
              <a:rPr lang="cs-CZ" dirty="0"/>
              <a:t> </a:t>
            </a:r>
            <a:r>
              <a:rPr lang="cs-CZ" dirty="0" err="1"/>
              <a:t>between</a:t>
            </a:r>
            <a:r>
              <a:rPr lang="cs-CZ" dirty="0"/>
              <a:t> </a:t>
            </a:r>
            <a:r>
              <a:rPr lang="cs-CZ" dirty="0" err="1"/>
              <a:t>croats</a:t>
            </a:r>
            <a:r>
              <a:rPr lang="cs-CZ" dirty="0"/>
              <a:t> and </a:t>
            </a:r>
            <a:r>
              <a:rPr lang="cs-CZ" dirty="0" err="1"/>
              <a:t>serb</a:t>
            </a:r>
            <a:endParaRPr lang="cs-CZ" dirty="0"/>
          </a:p>
          <a:p>
            <a:r>
              <a:rPr lang="cs-CZ" dirty="0">
                <a:solidFill>
                  <a:srgbClr val="FFC000"/>
                </a:solidFill>
              </a:rPr>
              <a:t>1968 Student </a:t>
            </a:r>
            <a:r>
              <a:rPr lang="cs-CZ" dirty="0" err="1">
                <a:solidFill>
                  <a:srgbClr val="FFC000"/>
                </a:solidFill>
              </a:rPr>
              <a:t>demonstrations</a:t>
            </a:r>
            <a:r>
              <a:rPr lang="cs-CZ" dirty="0">
                <a:solidFill>
                  <a:srgbClr val="FFC000"/>
                </a:solidFill>
              </a:rPr>
              <a:t> in </a:t>
            </a:r>
            <a:r>
              <a:rPr lang="cs-CZ" dirty="0" err="1">
                <a:solidFill>
                  <a:srgbClr val="FFC000"/>
                </a:solidFill>
              </a:rPr>
              <a:t>belgrade</a:t>
            </a:r>
            <a:r>
              <a:rPr lang="cs-CZ" dirty="0">
                <a:solidFill>
                  <a:srgbClr val="FFC000"/>
                </a:solidFill>
              </a:rPr>
              <a:t> </a:t>
            </a:r>
          </a:p>
          <a:p>
            <a:r>
              <a:rPr lang="cs-CZ" dirty="0"/>
              <a:t>1972 </a:t>
            </a:r>
            <a:r>
              <a:rPr lang="cs-CZ" dirty="0" err="1"/>
              <a:t>oil</a:t>
            </a:r>
            <a:r>
              <a:rPr lang="cs-CZ" dirty="0"/>
              <a:t> </a:t>
            </a:r>
            <a:r>
              <a:rPr lang="cs-CZ" dirty="0" err="1"/>
              <a:t>crisis</a:t>
            </a:r>
            <a:r>
              <a:rPr lang="cs-CZ" dirty="0"/>
              <a:t>, IMF </a:t>
            </a:r>
            <a:r>
              <a:rPr lang="cs-CZ" dirty="0" err="1"/>
              <a:t>debt</a:t>
            </a:r>
            <a:endParaRPr lang="cs-CZ" dirty="0"/>
          </a:p>
          <a:p>
            <a:r>
              <a:rPr lang="cs-CZ" dirty="0"/>
              <a:t>1974 </a:t>
            </a:r>
            <a:r>
              <a:rPr lang="cs-CZ" dirty="0" err="1"/>
              <a:t>constitution</a:t>
            </a:r>
            <a:r>
              <a:rPr lang="cs-CZ" dirty="0"/>
              <a:t> </a:t>
            </a:r>
          </a:p>
          <a:p>
            <a:r>
              <a:rPr lang="cs-CZ" dirty="0">
                <a:solidFill>
                  <a:srgbClr val="FFC000"/>
                </a:solidFill>
              </a:rPr>
              <a:t>Franjo </a:t>
            </a:r>
            <a:r>
              <a:rPr lang="cs-CZ" dirty="0" err="1">
                <a:solidFill>
                  <a:srgbClr val="FFC000"/>
                </a:solidFill>
              </a:rPr>
              <a:t>Tudjman</a:t>
            </a:r>
            <a:r>
              <a:rPr lang="cs-CZ" dirty="0">
                <a:solidFill>
                  <a:srgbClr val="FFC000"/>
                </a:solidFill>
              </a:rPr>
              <a:t> </a:t>
            </a:r>
            <a:r>
              <a:rPr lang="cs-CZ" dirty="0" err="1"/>
              <a:t>imprisoned</a:t>
            </a:r>
            <a:r>
              <a:rPr lang="cs-CZ" dirty="0"/>
              <a:t> </a:t>
            </a:r>
            <a:r>
              <a:rPr lang="cs-CZ" dirty="0" err="1"/>
              <a:t>for</a:t>
            </a:r>
            <a:r>
              <a:rPr lang="cs-CZ" dirty="0"/>
              <a:t> </a:t>
            </a:r>
            <a:r>
              <a:rPr lang="cs-CZ" dirty="0" err="1"/>
              <a:t>nationalist</a:t>
            </a:r>
            <a:r>
              <a:rPr lang="cs-CZ" dirty="0"/>
              <a:t> </a:t>
            </a:r>
            <a:r>
              <a:rPr lang="cs-CZ" dirty="0" err="1"/>
              <a:t>activities</a:t>
            </a:r>
            <a:endParaRPr lang="cs-CZ" dirty="0"/>
          </a:p>
          <a:p>
            <a:r>
              <a:rPr lang="cs-CZ" dirty="0"/>
              <a:t>Vice </a:t>
            </a:r>
            <a:r>
              <a:rPr lang="cs-CZ" dirty="0" err="1"/>
              <a:t>Vukov</a:t>
            </a:r>
            <a:r>
              <a:rPr lang="cs-CZ" dirty="0"/>
              <a:t>  (</a:t>
            </a:r>
            <a:r>
              <a:rPr lang="cs-CZ" dirty="0" err="1"/>
              <a:t>Zvona</a:t>
            </a:r>
            <a:r>
              <a:rPr lang="cs-CZ" dirty="0"/>
              <a:t> </a:t>
            </a:r>
            <a:r>
              <a:rPr lang="cs-CZ" dirty="0" err="1"/>
              <a:t>moga</a:t>
            </a:r>
            <a:r>
              <a:rPr lang="cs-CZ" dirty="0"/>
              <a:t> </a:t>
            </a:r>
            <a:r>
              <a:rPr lang="cs-CZ" dirty="0" err="1"/>
              <a:t>grada</a:t>
            </a:r>
            <a:r>
              <a:rPr lang="cs-CZ" dirty="0"/>
              <a:t> </a:t>
            </a:r>
            <a:r>
              <a:rPr lang="cs-CZ" dirty="0">
                <a:hlinkClick r:id="rId2"/>
              </a:rPr>
              <a:t>https://www.youtube.com/</a:t>
            </a:r>
            <a:r>
              <a:rPr lang="cs-CZ" dirty="0" err="1">
                <a:hlinkClick r:id="rId2"/>
              </a:rPr>
              <a:t>watch?v</a:t>
            </a:r>
            <a:r>
              <a:rPr lang="cs-CZ" dirty="0">
                <a:hlinkClick r:id="rId2"/>
              </a:rPr>
              <a:t>=</a:t>
            </a:r>
            <a:r>
              <a:rPr lang="cs-CZ" dirty="0" err="1">
                <a:hlinkClick r:id="rId2"/>
              </a:rPr>
              <a:t>mzdp-ZU_kcE</a:t>
            </a:r>
            <a:r>
              <a:rPr lang="cs-CZ" dirty="0"/>
              <a:t>)  had to </a:t>
            </a:r>
            <a:r>
              <a:rPr lang="cs-CZ" dirty="0" err="1"/>
              <a:t>emigrate</a:t>
            </a:r>
            <a:r>
              <a:rPr lang="cs-CZ" dirty="0"/>
              <a:t>  (</a:t>
            </a:r>
            <a:r>
              <a:rPr lang="cs-CZ" dirty="0" err="1"/>
              <a:t>Tvoja</a:t>
            </a:r>
            <a:r>
              <a:rPr lang="cs-CZ" dirty="0"/>
              <a:t> </a:t>
            </a:r>
            <a:r>
              <a:rPr lang="cs-CZ" dirty="0" err="1"/>
              <a:t>zemlja</a:t>
            </a:r>
            <a:r>
              <a:rPr lang="cs-CZ" dirty="0"/>
              <a:t> </a:t>
            </a:r>
            <a:r>
              <a:rPr lang="cs-CZ" dirty="0">
                <a:hlinkClick r:id="rId3"/>
              </a:rPr>
              <a:t>https://www.youtube.com/</a:t>
            </a:r>
            <a:r>
              <a:rPr lang="cs-CZ" dirty="0" err="1">
                <a:hlinkClick r:id="rId3"/>
              </a:rPr>
              <a:t>watch?v</a:t>
            </a:r>
            <a:r>
              <a:rPr lang="cs-CZ" dirty="0">
                <a:hlinkClick r:id="rId3"/>
              </a:rPr>
              <a:t>=cE_z8mSZ8qQ</a:t>
            </a:r>
            <a:r>
              <a:rPr lang="cs-CZ" dirty="0"/>
              <a:t>) </a:t>
            </a:r>
          </a:p>
          <a:p>
            <a:r>
              <a:rPr lang="cs-CZ" dirty="0" err="1"/>
              <a:t>Significance</a:t>
            </a:r>
            <a:r>
              <a:rPr lang="cs-CZ" dirty="0"/>
              <a:t> of </a:t>
            </a:r>
            <a:r>
              <a:rPr lang="cs-CZ" dirty="0" err="1">
                <a:solidFill>
                  <a:srgbClr val="FFC000"/>
                </a:solidFill>
              </a:rPr>
              <a:t>catholic</a:t>
            </a:r>
            <a:r>
              <a:rPr lang="cs-CZ" dirty="0">
                <a:solidFill>
                  <a:srgbClr val="FFC000"/>
                </a:solidFill>
              </a:rPr>
              <a:t> </a:t>
            </a:r>
            <a:r>
              <a:rPr lang="cs-CZ" dirty="0" err="1">
                <a:solidFill>
                  <a:srgbClr val="FFC000"/>
                </a:solidFill>
              </a:rPr>
              <a:t>church</a:t>
            </a:r>
            <a:r>
              <a:rPr lang="cs-CZ" dirty="0">
                <a:solidFill>
                  <a:srgbClr val="FFC000"/>
                </a:solidFill>
              </a:rPr>
              <a:t> </a:t>
            </a:r>
            <a:r>
              <a:rPr lang="cs-CZ" dirty="0"/>
              <a:t>in </a:t>
            </a:r>
            <a:r>
              <a:rPr lang="cs-CZ" dirty="0" err="1"/>
              <a:t>croatian</a:t>
            </a:r>
            <a:r>
              <a:rPr lang="cs-CZ" dirty="0"/>
              <a:t> identity </a:t>
            </a:r>
          </a:p>
          <a:p>
            <a:r>
              <a:rPr lang="cs-CZ" dirty="0" err="1"/>
              <a:t>Cult</a:t>
            </a:r>
            <a:r>
              <a:rPr lang="cs-CZ" dirty="0"/>
              <a:t> of Mary as </a:t>
            </a:r>
            <a:r>
              <a:rPr lang="cs-CZ" dirty="0" err="1"/>
              <a:t>croatian</a:t>
            </a:r>
            <a:r>
              <a:rPr lang="cs-CZ" dirty="0"/>
              <a:t> symbol </a:t>
            </a:r>
          </a:p>
          <a:p>
            <a:r>
              <a:rPr lang="cs-CZ" dirty="0" err="1"/>
              <a:t>Suppressed</a:t>
            </a:r>
            <a:r>
              <a:rPr lang="cs-CZ" dirty="0"/>
              <a:t> and </a:t>
            </a:r>
            <a:r>
              <a:rPr lang="cs-CZ" dirty="0" err="1"/>
              <a:t>purges</a:t>
            </a:r>
            <a:r>
              <a:rPr lang="cs-CZ" dirty="0"/>
              <a:t> </a:t>
            </a:r>
            <a:r>
              <a:rPr lang="cs-CZ" dirty="0" err="1"/>
              <a:t>out</a:t>
            </a:r>
            <a:r>
              <a:rPr lang="cs-CZ" dirty="0"/>
              <a:t> of </a:t>
            </a:r>
            <a:r>
              <a:rPr lang="cs-CZ" dirty="0" err="1">
                <a:solidFill>
                  <a:srgbClr val="FFC000"/>
                </a:solidFill>
              </a:rPr>
              <a:t>Communist</a:t>
            </a:r>
            <a:r>
              <a:rPr lang="cs-CZ" dirty="0">
                <a:solidFill>
                  <a:srgbClr val="FFC000"/>
                </a:solidFill>
              </a:rPr>
              <a:t> Party of </a:t>
            </a:r>
            <a:r>
              <a:rPr lang="cs-CZ" dirty="0" err="1">
                <a:solidFill>
                  <a:srgbClr val="FFC000"/>
                </a:solidFill>
              </a:rPr>
              <a:t>Croatia</a:t>
            </a:r>
            <a:r>
              <a:rPr lang="cs-CZ" dirty="0">
                <a:solidFill>
                  <a:srgbClr val="FFC000"/>
                </a:solidFill>
              </a:rPr>
              <a:t> </a:t>
            </a:r>
          </a:p>
          <a:p>
            <a:r>
              <a:rPr lang="cs-CZ" dirty="0" err="1">
                <a:solidFill>
                  <a:srgbClr val="FFC000"/>
                </a:solidFill>
              </a:rPr>
              <a:t>League</a:t>
            </a:r>
            <a:r>
              <a:rPr lang="cs-CZ" dirty="0">
                <a:solidFill>
                  <a:srgbClr val="FFC000"/>
                </a:solidFill>
              </a:rPr>
              <a:t> of </a:t>
            </a:r>
            <a:r>
              <a:rPr lang="cs-CZ" dirty="0" err="1">
                <a:solidFill>
                  <a:srgbClr val="FFC000"/>
                </a:solidFill>
              </a:rPr>
              <a:t>Communists</a:t>
            </a:r>
            <a:r>
              <a:rPr lang="cs-CZ" dirty="0">
                <a:solidFill>
                  <a:srgbClr val="FFC000"/>
                </a:solidFill>
              </a:rPr>
              <a:t> of </a:t>
            </a:r>
            <a:r>
              <a:rPr lang="cs-CZ" dirty="0" err="1">
                <a:solidFill>
                  <a:srgbClr val="FFC000"/>
                </a:solidFill>
              </a:rPr>
              <a:t>Slovenia</a:t>
            </a:r>
            <a:r>
              <a:rPr lang="cs-CZ" dirty="0">
                <a:solidFill>
                  <a:srgbClr val="FFC000"/>
                </a:solidFill>
              </a:rPr>
              <a:t> </a:t>
            </a:r>
            <a:r>
              <a:rPr lang="cs-CZ" dirty="0" err="1"/>
              <a:t>also</a:t>
            </a:r>
            <a:r>
              <a:rPr lang="cs-CZ" dirty="0"/>
              <a:t> </a:t>
            </a:r>
            <a:r>
              <a:rPr lang="cs-CZ" dirty="0" err="1"/>
              <a:t>suppressed</a:t>
            </a:r>
            <a:endParaRPr lang="en-US" dirty="0"/>
          </a:p>
        </p:txBody>
      </p:sp>
      <p:pic>
        <p:nvPicPr>
          <p:cNvPr id="2050" name="Picture 2" descr="Photograph of the front page of the Telegram news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75" y="427808"/>
            <a:ext cx="328612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1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Albanian</a:t>
            </a:r>
            <a:r>
              <a:rPr lang="cs-CZ" dirty="0">
                <a:solidFill>
                  <a:srgbClr val="FFFF00"/>
                </a:solidFill>
              </a:rPr>
              <a:t> </a:t>
            </a:r>
            <a:r>
              <a:rPr lang="cs-CZ" dirty="0" err="1">
                <a:solidFill>
                  <a:srgbClr val="FFFF00"/>
                </a:solidFill>
              </a:rPr>
              <a:t>nationalism</a:t>
            </a:r>
            <a:endParaRPr lang="en-US" dirty="0">
              <a:solidFill>
                <a:srgbClr val="FFFF00"/>
              </a:solidFill>
            </a:endParaRPr>
          </a:p>
        </p:txBody>
      </p:sp>
      <p:sp>
        <p:nvSpPr>
          <p:cNvPr id="3" name="Zástupný symbol pro obsah 2"/>
          <p:cNvSpPr>
            <a:spLocks noGrp="1"/>
          </p:cNvSpPr>
          <p:nvPr>
            <p:ph idx="1"/>
          </p:nvPr>
        </p:nvSpPr>
        <p:spPr>
          <a:xfrm>
            <a:off x="130630" y="1767328"/>
            <a:ext cx="9919224" cy="4817889"/>
          </a:xfrm>
        </p:spPr>
        <p:txBody>
          <a:bodyPr>
            <a:normAutofit fontScale="85000" lnSpcReduction="20000"/>
          </a:bodyPr>
          <a:lstStyle/>
          <a:p>
            <a:r>
              <a:rPr lang="cs-CZ" dirty="0"/>
              <a:t>1944-48 – </a:t>
            </a:r>
            <a:r>
              <a:rPr lang="cs-CZ" dirty="0" err="1"/>
              <a:t>good</a:t>
            </a:r>
            <a:r>
              <a:rPr lang="cs-CZ" dirty="0"/>
              <a:t> relations Tirana and </a:t>
            </a:r>
            <a:r>
              <a:rPr lang="cs-CZ" dirty="0" err="1"/>
              <a:t>Belgrade</a:t>
            </a:r>
            <a:r>
              <a:rPr lang="cs-CZ" dirty="0"/>
              <a:t>, </a:t>
            </a:r>
            <a:r>
              <a:rPr lang="cs-CZ" dirty="0">
                <a:solidFill>
                  <a:srgbClr val="FFC000"/>
                </a:solidFill>
              </a:rPr>
              <a:t>pan-</a:t>
            </a:r>
            <a:r>
              <a:rPr lang="cs-CZ" dirty="0" err="1">
                <a:solidFill>
                  <a:srgbClr val="FFC000"/>
                </a:solidFill>
              </a:rPr>
              <a:t>balkan</a:t>
            </a:r>
            <a:r>
              <a:rPr lang="cs-CZ" dirty="0">
                <a:solidFill>
                  <a:srgbClr val="FFC000"/>
                </a:solidFill>
              </a:rPr>
              <a:t> </a:t>
            </a:r>
            <a:r>
              <a:rPr lang="cs-CZ" dirty="0" err="1">
                <a:solidFill>
                  <a:srgbClr val="FFC000"/>
                </a:solidFill>
              </a:rPr>
              <a:t>federation</a:t>
            </a:r>
            <a:r>
              <a:rPr lang="cs-CZ" dirty="0"/>
              <a:t>?</a:t>
            </a:r>
          </a:p>
          <a:p>
            <a:r>
              <a:rPr lang="cs-CZ" dirty="0"/>
              <a:t>1948 Tito </a:t>
            </a:r>
            <a:r>
              <a:rPr lang="cs-CZ" dirty="0" err="1"/>
              <a:t>quarrel</a:t>
            </a:r>
            <a:r>
              <a:rPr lang="cs-CZ" dirty="0"/>
              <a:t> </a:t>
            </a:r>
            <a:r>
              <a:rPr lang="cs-CZ" dirty="0" err="1"/>
              <a:t>with</a:t>
            </a:r>
            <a:r>
              <a:rPr lang="cs-CZ" dirty="0"/>
              <a:t> </a:t>
            </a:r>
            <a:r>
              <a:rPr lang="cs-CZ" dirty="0" err="1"/>
              <a:t>Moscow</a:t>
            </a:r>
            <a:r>
              <a:rPr lang="cs-CZ" dirty="0"/>
              <a:t> and </a:t>
            </a:r>
            <a:r>
              <a:rPr lang="cs-CZ" dirty="0" err="1">
                <a:solidFill>
                  <a:srgbClr val="FFC000"/>
                </a:solidFill>
              </a:rPr>
              <a:t>Hoxha</a:t>
            </a:r>
            <a:r>
              <a:rPr lang="cs-CZ" dirty="0">
                <a:solidFill>
                  <a:srgbClr val="FFC000"/>
                </a:solidFill>
              </a:rPr>
              <a:t> on </a:t>
            </a:r>
            <a:r>
              <a:rPr lang="cs-CZ" dirty="0" err="1">
                <a:solidFill>
                  <a:srgbClr val="FFC000"/>
                </a:solidFill>
              </a:rPr>
              <a:t>Russian</a:t>
            </a:r>
            <a:r>
              <a:rPr lang="cs-CZ" dirty="0">
                <a:solidFill>
                  <a:srgbClr val="FFC000"/>
                </a:solidFill>
              </a:rPr>
              <a:t> </a:t>
            </a:r>
            <a:r>
              <a:rPr lang="cs-CZ" dirty="0" err="1">
                <a:solidFill>
                  <a:srgbClr val="FFC000"/>
                </a:solidFill>
              </a:rPr>
              <a:t>side</a:t>
            </a:r>
            <a:endParaRPr lang="cs-CZ" dirty="0">
              <a:solidFill>
                <a:srgbClr val="FFC000"/>
              </a:solidFill>
            </a:endParaRPr>
          </a:p>
          <a:p>
            <a:r>
              <a:rPr lang="cs-CZ" dirty="0"/>
              <a:t>Kosovo </a:t>
            </a:r>
            <a:r>
              <a:rPr lang="cs-CZ" dirty="0" err="1"/>
              <a:t>republic</a:t>
            </a:r>
            <a:r>
              <a:rPr lang="cs-CZ" dirty="0"/>
              <a:t>? </a:t>
            </a:r>
            <a:r>
              <a:rPr lang="cs-CZ" dirty="0" err="1"/>
              <a:t>Why</a:t>
            </a:r>
            <a:r>
              <a:rPr lang="cs-CZ" dirty="0"/>
              <a:t> </a:t>
            </a:r>
            <a:r>
              <a:rPr lang="cs-CZ" dirty="0" err="1"/>
              <a:t>Montenegro</a:t>
            </a:r>
            <a:r>
              <a:rPr lang="cs-CZ" dirty="0"/>
              <a:t> and not Kosovo?</a:t>
            </a:r>
          </a:p>
          <a:p>
            <a:r>
              <a:rPr lang="cs-CZ" dirty="0">
                <a:solidFill>
                  <a:srgbClr val="FFC000"/>
                </a:solidFill>
              </a:rPr>
              <a:t>1968 </a:t>
            </a:r>
            <a:r>
              <a:rPr lang="cs-CZ" dirty="0" err="1">
                <a:solidFill>
                  <a:srgbClr val="FFC000"/>
                </a:solidFill>
              </a:rPr>
              <a:t>autonomous</a:t>
            </a:r>
            <a:r>
              <a:rPr lang="cs-CZ" dirty="0">
                <a:solidFill>
                  <a:srgbClr val="FFC000"/>
                </a:solidFill>
              </a:rPr>
              <a:t> region</a:t>
            </a:r>
            <a:r>
              <a:rPr lang="cs-CZ" dirty="0"/>
              <a:t>, </a:t>
            </a:r>
            <a:r>
              <a:rPr lang="cs-CZ" dirty="0" err="1"/>
              <a:t>assimilation</a:t>
            </a:r>
            <a:r>
              <a:rPr lang="cs-CZ" dirty="0"/>
              <a:t> of </a:t>
            </a:r>
            <a:r>
              <a:rPr lang="cs-CZ" dirty="0" err="1"/>
              <a:t>Albanians</a:t>
            </a:r>
            <a:endParaRPr lang="cs-CZ" dirty="0"/>
          </a:p>
          <a:p>
            <a:r>
              <a:rPr lang="cs-CZ" dirty="0">
                <a:solidFill>
                  <a:srgbClr val="FFC000"/>
                </a:solidFill>
              </a:rPr>
              <a:t>1968 </a:t>
            </a:r>
            <a:r>
              <a:rPr lang="cs-CZ" dirty="0" err="1">
                <a:solidFill>
                  <a:srgbClr val="FFC000"/>
                </a:solidFill>
              </a:rPr>
              <a:t>demonstrations</a:t>
            </a:r>
            <a:r>
              <a:rPr lang="cs-CZ" dirty="0">
                <a:solidFill>
                  <a:srgbClr val="FFC000"/>
                </a:solidFill>
              </a:rPr>
              <a:t> </a:t>
            </a:r>
            <a:r>
              <a:rPr lang="cs-CZ" dirty="0" err="1">
                <a:solidFill>
                  <a:srgbClr val="FFC000"/>
                </a:solidFill>
              </a:rPr>
              <a:t>for</a:t>
            </a:r>
            <a:r>
              <a:rPr lang="cs-CZ" dirty="0">
                <a:solidFill>
                  <a:srgbClr val="FFC000"/>
                </a:solidFill>
              </a:rPr>
              <a:t> </a:t>
            </a:r>
            <a:r>
              <a:rPr lang="cs-CZ" dirty="0" err="1">
                <a:solidFill>
                  <a:srgbClr val="FFC000"/>
                </a:solidFill>
              </a:rPr>
              <a:t>unification</a:t>
            </a:r>
            <a:r>
              <a:rPr lang="cs-CZ" dirty="0">
                <a:solidFill>
                  <a:srgbClr val="FFC000"/>
                </a:solidFill>
              </a:rPr>
              <a:t> </a:t>
            </a:r>
            <a:r>
              <a:rPr lang="cs-CZ" dirty="0" err="1">
                <a:solidFill>
                  <a:srgbClr val="FFC000"/>
                </a:solidFill>
              </a:rPr>
              <a:t>with</a:t>
            </a:r>
            <a:r>
              <a:rPr lang="cs-CZ" dirty="0">
                <a:solidFill>
                  <a:srgbClr val="FFC000"/>
                </a:solidFill>
              </a:rPr>
              <a:t> </a:t>
            </a:r>
            <a:r>
              <a:rPr lang="cs-CZ" dirty="0" err="1">
                <a:solidFill>
                  <a:srgbClr val="FFC000"/>
                </a:solidFill>
              </a:rPr>
              <a:t>Albania</a:t>
            </a:r>
            <a:r>
              <a:rPr lang="cs-CZ" dirty="0">
                <a:solidFill>
                  <a:srgbClr val="FFC000"/>
                </a:solidFill>
              </a:rPr>
              <a:t> </a:t>
            </a:r>
          </a:p>
          <a:p>
            <a:r>
              <a:rPr lang="cs-CZ" dirty="0"/>
              <a:t>1970s </a:t>
            </a:r>
            <a:r>
              <a:rPr lang="cs-CZ" dirty="0" err="1"/>
              <a:t>albanian</a:t>
            </a:r>
            <a:r>
              <a:rPr lang="cs-CZ" dirty="0"/>
              <a:t> </a:t>
            </a:r>
            <a:r>
              <a:rPr lang="cs-CZ" dirty="0" err="1"/>
              <a:t>language</a:t>
            </a:r>
            <a:r>
              <a:rPr lang="cs-CZ" dirty="0"/>
              <a:t>  </a:t>
            </a:r>
            <a:r>
              <a:rPr lang="cs-CZ" dirty="0" err="1"/>
              <a:t>promoted</a:t>
            </a:r>
            <a:r>
              <a:rPr lang="cs-CZ" dirty="0"/>
              <a:t>, </a:t>
            </a:r>
            <a:r>
              <a:rPr lang="cs-CZ" dirty="0" err="1"/>
              <a:t>Albanians</a:t>
            </a:r>
            <a:r>
              <a:rPr lang="cs-CZ" dirty="0"/>
              <a:t> in </a:t>
            </a:r>
            <a:r>
              <a:rPr lang="cs-CZ" dirty="0" err="1"/>
              <a:t>state</a:t>
            </a:r>
            <a:r>
              <a:rPr lang="cs-CZ" dirty="0"/>
              <a:t> </a:t>
            </a:r>
            <a:r>
              <a:rPr lang="cs-CZ" dirty="0" err="1"/>
              <a:t>structures</a:t>
            </a:r>
            <a:r>
              <a:rPr lang="cs-CZ" dirty="0"/>
              <a:t>, </a:t>
            </a:r>
            <a:r>
              <a:rPr lang="cs-CZ" dirty="0" err="1"/>
              <a:t>Albanian</a:t>
            </a:r>
            <a:r>
              <a:rPr lang="cs-CZ" dirty="0"/>
              <a:t> university,</a:t>
            </a:r>
          </a:p>
          <a:p>
            <a:r>
              <a:rPr lang="cs-CZ" dirty="0"/>
              <a:t>1977 </a:t>
            </a:r>
            <a:r>
              <a:rPr lang="cs-CZ" dirty="0" err="1"/>
              <a:t>autonomous</a:t>
            </a:r>
            <a:r>
              <a:rPr lang="cs-CZ" dirty="0"/>
              <a:t> </a:t>
            </a:r>
            <a:r>
              <a:rPr lang="cs-CZ" dirty="0" err="1"/>
              <a:t>province</a:t>
            </a:r>
            <a:endParaRPr lang="cs-CZ" dirty="0"/>
          </a:p>
          <a:p>
            <a:r>
              <a:rPr lang="cs-CZ" dirty="0" err="1">
                <a:solidFill>
                  <a:srgbClr val="FFC000"/>
                </a:solidFill>
              </a:rPr>
              <a:t>Decline</a:t>
            </a:r>
            <a:r>
              <a:rPr lang="cs-CZ" dirty="0">
                <a:solidFill>
                  <a:srgbClr val="FFC000"/>
                </a:solidFill>
              </a:rPr>
              <a:t> of </a:t>
            </a:r>
            <a:r>
              <a:rPr lang="cs-CZ" dirty="0" err="1">
                <a:solidFill>
                  <a:srgbClr val="FFC000"/>
                </a:solidFill>
              </a:rPr>
              <a:t>serbs</a:t>
            </a:r>
            <a:r>
              <a:rPr lang="cs-CZ" dirty="0">
                <a:solidFill>
                  <a:srgbClr val="FFC000"/>
                </a:solidFill>
              </a:rPr>
              <a:t>, </a:t>
            </a:r>
            <a:r>
              <a:rPr lang="cs-CZ" dirty="0" err="1"/>
              <a:t>migration</a:t>
            </a:r>
            <a:r>
              <a:rPr lang="cs-CZ" dirty="0"/>
              <a:t> of </a:t>
            </a:r>
            <a:r>
              <a:rPr lang="cs-CZ" dirty="0" err="1"/>
              <a:t>Serbs</a:t>
            </a:r>
            <a:r>
              <a:rPr lang="cs-CZ" dirty="0"/>
              <a:t> </a:t>
            </a:r>
            <a:r>
              <a:rPr lang="cs-CZ" dirty="0" err="1"/>
              <a:t>vs</a:t>
            </a:r>
            <a:r>
              <a:rPr lang="cs-CZ" dirty="0"/>
              <a:t> natality of </a:t>
            </a:r>
            <a:r>
              <a:rPr lang="cs-CZ" dirty="0" err="1"/>
              <a:t>Albanians</a:t>
            </a:r>
            <a:endParaRPr lang="cs-CZ" dirty="0"/>
          </a:p>
          <a:p>
            <a:r>
              <a:rPr lang="cs-CZ" dirty="0"/>
              <a:t>1981 </a:t>
            </a:r>
            <a:r>
              <a:rPr lang="cs-CZ" dirty="0" err="1"/>
              <a:t>Albanian</a:t>
            </a:r>
            <a:r>
              <a:rPr lang="cs-CZ" dirty="0"/>
              <a:t> revolt </a:t>
            </a:r>
            <a:r>
              <a:rPr lang="cs-CZ" dirty="0" err="1"/>
              <a:t>suppressed</a:t>
            </a:r>
            <a:r>
              <a:rPr lang="cs-CZ" dirty="0"/>
              <a:t> </a:t>
            </a:r>
          </a:p>
          <a:p>
            <a:r>
              <a:rPr lang="cs-CZ" dirty="0"/>
              <a:t>1986 </a:t>
            </a:r>
            <a:r>
              <a:rPr lang="cs-CZ" dirty="0" err="1"/>
              <a:t>limitations</a:t>
            </a:r>
            <a:r>
              <a:rPr lang="cs-CZ" dirty="0"/>
              <a:t> of kosovo autonomy</a:t>
            </a:r>
          </a:p>
          <a:p>
            <a:r>
              <a:rPr lang="cs-CZ" dirty="0">
                <a:solidFill>
                  <a:srgbClr val="FFC000"/>
                </a:solidFill>
              </a:rPr>
              <a:t>1990 </a:t>
            </a:r>
            <a:r>
              <a:rPr lang="cs-CZ" dirty="0" err="1">
                <a:solidFill>
                  <a:srgbClr val="FFC000"/>
                </a:solidFill>
              </a:rPr>
              <a:t>declaration</a:t>
            </a:r>
            <a:r>
              <a:rPr lang="cs-CZ" dirty="0">
                <a:solidFill>
                  <a:srgbClr val="FFC000"/>
                </a:solidFill>
              </a:rPr>
              <a:t> of </a:t>
            </a:r>
            <a:r>
              <a:rPr lang="cs-CZ" dirty="0" err="1">
                <a:solidFill>
                  <a:srgbClr val="FFC000"/>
                </a:solidFill>
              </a:rPr>
              <a:t>independence</a:t>
            </a:r>
            <a:r>
              <a:rPr lang="cs-CZ" dirty="0">
                <a:solidFill>
                  <a:srgbClr val="FFC000"/>
                </a:solidFill>
              </a:rPr>
              <a:t> of Kosovo </a:t>
            </a:r>
          </a:p>
          <a:p>
            <a:r>
              <a:rPr lang="cs-CZ" dirty="0" err="1">
                <a:solidFill>
                  <a:srgbClr val="FFC000"/>
                </a:solidFill>
              </a:rPr>
              <a:t>Peacefull</a:t>
            </a:r>
            <a:r>
              <a:rPr lang="cs-CZ" dirty="0">
                <a:solidFill>
                  <a:srgbClr val="FFC000"/>
                </a:solidFill>
              </a:rPr>
              <a:t> and </a:t>
            </a:r>
            <a:r>
              <a:rPr lang="cs-CZ" dirty="0" err="1">
                <a:solidFill>
                  <a:srgbClr val="FFC000"/>
                </a:solidFill>
              </a:rPr>
              <a:t>armed</a:t>
            </a:r>
            <a:r>
              <a:rPr lang="cs-CZ" dirty="0">
                <a:solidFill>
                  <a:srgbClr val="FFC000"/>
                </a:solidFill>
              </a:rPr>
              <a:t> resistence</a:t>
            </a:r>
          </a:p>
          <a:p>
            <a:r>
              <a:rPr lang="cs-CZ" dirty="0" err="1">
                <a:solidFill>
                  <a:srgbClr val="FFC000"/>
                </a:solidFill>
              </a:rPr>
              <a:t>Vendettas</a:t>
            </a:r>
            <a:r>
              <a:rPr lang="cs-CZ" dirty="0">
                <a:solidFill>
                  <a:srgbClr val="FFC000"/>
                </a:solidFill>
              </a:rPr>
              <a:t> and </a:t>
            </a:r>
            <a:r>
              <a:rPr lang="cs-CZ" dirty="0" err="1">
                <a:solidFill>
                  <a:srgbClr val="FFC000"/>
                </a:solidFill>
              </a:rPr>
              <a:t>kanun</a:t>
            </a:r>
            <a:endParaRPr lang="cs-CZ" dirty="0">
              <a:solidFill>
                <a:srgbClr val="FFC000"/>
              </a:solidFill>
            </a:endParaRPr>
          </a:p>
          <a:p>
            <a:r>
              <a:rPr lang="cs-CZ" dirty="0">
                <a:solidFill>
                  <a:srgbClr val="FFC000"/>
                </a:solidFill>
              </a:rPr>
              <a:t>1998-99 </a:t>
            </a:r>
            <a:r>
              <a:rPr lang="cs-CZ" dirty="0" err="1">
                <a:solidFill>
                  <a:srgbClr val="FFC000"/>
                </a:solidFill>
              </a:rPr>
              <a:t>escalation</a:t>
            </a:r>
            <a:r>
              <a:rPr lang="cs-CZ" dirty="0">
                <a:solidFill>
                  <a:srgbClr val="FFC000"/>
                </a:solidFill>
              </a:rPr>
              <a:t> </a:t>
            </a:r>
            <a:r>
              <a:rPr lang="cs-CZ" dirty="0" err="1">
                <a:solidFill>
                  <a:srgbClr val="FFC000"/>
                </a:solidFill>
              </a:rPr>
              <a:t>of</a:t>
            </a:r>
            <a:r>
              <a:rPr lang="cs-CZ" dirty="0">
                <a:solidFill>
                  <a:srgbClr val="FFC000"/>
                </a:solidFill>
              </a:rPr>
              <a:t> </a:t>
            </a:r>
            <a:r>
              <a:rPr lang="cs-CZ" dirty="0" err="1">
                <a:solidFill>
                  <a:srgbClr val="FFC000"/>
                </a:solidFill>
              </a:rPr>
              <a:t>the</a:t>
            </a:r>
            <a:r>
              <a:rPr lang="cs-CZ" dirty="0">
                <a:solidFill>
                  <a:srgbClr val="FFC000"/>
                </a:solidFill>
              </a:rPr>
              <a:t> </a:t>
            </a:r>
            <a:r>
              <a:rPr lang="cs-CZ" dirty="0" err="1">
                <a:solidFill>
                  <a:srgbClr val="FFC000"/>
                </a:solidFill>
              </a:rPr>
              <a:t>conflict</a:t>
            </a:r>
            <a:r>
              <a:rPr lang="cs-CZ" dirty="0">
                <a:solidFill>
                  <a:srgbClr val="FFC000"/>
                </a:solidFill>
              </a:rPr>
              <a:t> </a:t>
            </a:r>
            <a:endParaRPr lang="en-US" dirty="0">
              <a:solidFill>
                <a:srgbClr val="FFC000"/>
              </a:solidFill>
            </a:endParaRPr>
          </a:p>
        </p:txBody>
      </p:sp>
      <p:pic>
        <p:nvPicPr>
          <p:cNvPr id="1026" name="Picture 2" descr="https://upload.wikimedia.org/wikipedia/commons/thumb/9/92/LockInTower.jpg/220px-LockInTower.jpg">
            <a:extLst>
              <a:ext uri="{FF2B5EF4-FFF2-40B4-BE49-F238E27FC236}">
                <a16:creationId xmlns:a16="http://schemas.microsoft.com/office/drawing/2014/main" id="{48173D6E-B879-42B0-B1E2-C515DCC4B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983" y="272783"/>
            <a:ext cx="20955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sovo imam becomes local hero for ending blood feuds - YouTube">
            <a:extLst>
              <a:ext uri="{FF2B5EF4-FFF2-40B4-BE49-F238E27FC236}">
                <a16:creationId xmlns:a16="http://schemas.microsoft.com/office/drawing/2014/main" id="{F854B882-F7B1-4C54-9768-D2853073A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740" y="3975282"/>
            <a:ext cx="3240000" cy="2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2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Death</a:t>
            </a:r>
            <a:r>
              <a:rPr lang="cs-CZ" dirty="0">
                <a:solidFill>
                  <a:srgbClr val="FFFF00"/>
                </a:solidFill>
              </a:rPr>
              <a:t> of Tito 4.5.1980</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err="1"/>
              <a:t>State</a:t>
            </a:r>
            <a:r>
              <a:rPr lang="cs-CZ" dirty="0"/>
              <a:t> </a:t>
            </a:r>
            <a:r>
              <a:rPr lang="cs-CZ" dirty="0" err="1"/>
              <a:t>funeral</a:t>
            </a:r>
            <a:endParaRPr lang="cs-CZ" dirty="0"/>
          </a:p>
          <a:p>
            <a:r>
              <a:rPr lang="cs-CZ" dirty="0"/>
              <a:t>IMF </a:t>
            </a:r>
            <a:r>
              <a:rPr lang="cs-CZ" dirty="0" err="1"/>
              <a:t>debt</a:t>
            </a:r>
            <a:endParaRPr lang="cs-CZ" dirty="0"/>
          </a:p>
          <a:p>
            <a:r>
              <a:rPr lang="cs-CZ" dirty="0" err="1"/>
              <a:t>Tensions</a:t>
            </a:r>
            <a:endParaRPr lang="cs-CZ" dirty="0"/>
          </a:p>
          <a:p>
            <a:r>
              <a:rPr lang="cs-CZ" dirty="0"/>
              <a:t>Most </a:t>
            </a:r>
            <a:r>
              <a:rPr lang="cs-CZ" dirty="0" err="1"/>
              <a:t>attended</a:t>
            </a:r>
            <a:r>
              <a:rPr lang="cs-CZ" dirty="0"/>
              <a:t> </a:t>
            </a:r>
            <a:r>
              <a:rPr lang="cs-CZ" dirty="0" err="1"/>
              <a:t>state</a:t>
            </a:r>
            <a:r>
              <a:rPr lang="cs-CZ" dirty="0"/>
              <a:t> </a:t>
            </a:r>
            <a:r>
              <a:rPr lang="cs-CZ" dirty="0" err="1"/>
              <a:t>funeral</a:t>
            </a:r>
            <a:r>
              <a:rPr lang="cs-CZ" dirty="0"/>
              <a:t> in </a:t>
            </a:r>
            <a:r>
              <a:rPr lang="cs-CZ" dirty="0" err="1"/>
              <a:t>history</a:t>
            </a:r>
            <a:r>
              <a:rPr lang="cs-CZ" dirty="0"/>
              <a:t> –</a:t>
            </a:r>
            <a:r>
              <a:rPr lang="en-US" dirty="0"/>
              <a:t>128 countries out of the 154 UN members at the time were represented</a:t>
            </a:r>
            <a:r>
              <a:rPr lang="cs-CZ" dirty="0"/>
              <a:t>, </a:t>
            </a:r>
            <a:r>
              <a:rPr lang="en-US" dirty="0"/>
              <a:t>delegates from seven multilateral</a:t>
            </a:r>
            <a:r>
              <a:rPr lang="cs-CZ" dirty="0"/>
              <a:t> </a:t>
            </a:r>
            <a:r>
              <a:rPr lang="en-US" dirty="0"/>
              <a:t>organizations, six movements and 40 political parties. </a:t>
            </a:r>
            <a:endParaRPr lang="cs-CZ" dirty="0"/>
          </a:p>
          <a:p>
            <a:r>
              <a:rPr lang="cs-CZ" dirty="0" err="1"/>
              <a:t>Recession</a:t>
            </a:r>
            <a:r>
              <a:rPr lang="cs-CZ" dirty="0"/>
              <a:t>, </a:t>
            </a:r>
            <a:r>
              <a:rPr lang="cs-CZ" dirty="0" err="1"/>
              <a:t>inflation</a:t>
            </a:r>
            <a:r>
              <a:rPr lang="cs-CZ" dirty="0"/>
              <a:t> </a:t>
            </a:r>
          </a:p>
          <a:p>
            <a:r>
              <a:rPr lang="cs-CZ" dirty="0" err="1"/>
              <a:t>Series</a:t>
            </a:r>
            <a:r>
              <a:rPr lang="cs-CZ" dirty="0"/>
              <a:t> of </a:t>
            </a:r>
            <a:r>
              <a:rPr lang="cs-CZ" dirty="0" err="1"/>
              <a:t>wars</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120" y="-267789"/>
            <a:ext cx="4664880" cy="342000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442732"/>
            <a:ext cx="4876800" cy="3249930"/>
          </a:xfrm>
          <a:prstGeom prst="rect">
            <a:avLst/>
          </a:prstGeom>
        </p:spPr>
      </p:pic>
    </p:spTree>
    <p:extLst>
      <p:ext uri="{BB962C8B-B14F-4D97-AF65-F5344CB8AC3E}">
        <p14:creationId xmlns:p14="http://schemas.microsoft.com/office/powerpoint/2010/main" val="131512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Prior to </a:t>
            </a:r>
            <a:r>
              <a:rPr lang="cs-CZ" dirty="0" err="1">
                <a:solidFill>
                  <a:srgbClr val="FFFF00"/>
                </a:solidFill>
              </a:rPr>
              <a:t>the</a:t>
            </a:r>
            <a:r>
              <a:rPr lang="cs-CZ" dirty="0">
                <a:solidFill>
                  <a:srgbClr val="FFFF00"/>
                </a:solidFill>
              </a:rPr>
              <a:t> </a:t>
            </a:r>
            <a:r>
              <a:rPr lang="cs-CZ" dirty="0" err="1">
                <a:solidFill>
                  <a:srgbClr val="FFFF00"/>
                </a:solidFill>
              </a:rPr>
              <a:t>collapse</a:t>
            </a:r>
            <a:endParaRPr lang="en-US" dirty="0">
              <a:solidFill>
                <a:srgbClr val="FFFF00"/>
              </a:solidFill>
            </a:endParaRPr>
          </a:p>
        </p:txBody>
      </p:sp>
      <p:sp>
        <p:nvSpPr>
          <p:cNvPr id="3" name="Zástupný symbol pro obsah 2"/>
          <p:cNvSpPr>
            <a:spLocks noGrp="1"/>
          </p:cNvSpPr>
          <p:nvPr>
            <p:ph idx="1"/>
          </p:nvPr>
        </p:nvSpPr>
        <p:spPr>
          <a:xfrm>
            <a:off x="269966" y="1323704"/>
            <a:ext cx="9779887" cy="5216434"/>
          </a:xfrm>
        </p:spPr>
        <p:txBody>
          <a:bodyPr>
            <a:normAutofit/>
          </a:bodyPr>
          <a:lstStyle/>
          <a:p>
            <a:r>
              <a:rPr lang="en-US" dirty="0"/>
              <a:t>a regional industrial power and an economic success. </a:t>
            </a:r>
            <a:endParaRPr lang="cs-CZ" dirty="0"/>
          </a:p>
          <a:p>
            <a:r>
              <a:rPr lang="en-US" dirty="0"/>
              <a:t>1960 to 1980, annual (GDP) growth averaged 6.1 percent, medical care was free, literacy was 91 percent, and life expectancy was 72 years.</a:t>
            </a:r>
            <a:endParaRPr lang="cs-CZ" baseline="30000" dirty="0"/>
          </a:p>
          <a:p>
            <a:r>
              <a:rPr lang="en-US" dirty="0">
                <a:solidFill>
                  <a:srgbClr val="FFC000"/>
                </a:solidFill>
              </a:rPr>
              <a:t>Yugoslavia's armed forces </a:t>
            </a:r>
            <a:r>
              <a:rPr lang="en-US" dirty="0"/>
              <a:t>were amongst the best-equipped in Europe</a:t>
            </a:r>
            <a:endParaRPr lang="cs-CZ" dirty="0"/>
          </a:p>
          <a:p>
            <a:r>
              <a:rPr lang="cs-CZ" dirty="0">
                <a:solidFill>
                  <a:srgbClr val="FFC000"/>
                </a:solidFill>
              </a:rPr>
              <a:t>East and </a:t>
            </a:r>
            <a:r>
              <a:rPr lang="cs-CZ" dirty="0" err="1">
                <a:solidFill>
                  <a:srgbClr val="FFC000"/>
                </a:solidFill>
              </a:rPr>
              <a:t>west</a:t>
            </a:r>
            <a:endParaRPr lang="cs-CZ" dirty="0">
              <a:solidFill>
                <a:srgbClr val="FFC000"/>
              </a:solidFill>
            </a:endParaRPr>
          </a:p>
          <a:p>
            <a:r>
              <a:rPr lang="cs-CZ" dirty="0" err="1">
                <a:solidFill>
                  <a:srgbClr val="FFC000"/>
                </a:solidFill>
              </a:rPr>
              <a:t>Third</a:t>
            </a:r>
            <a:r>
              <a:rPr lang="cs-CZ" dirty="0">
                <a:solidFill>
                  <a:srgbClr val="FFC000"/>
                </a:solidFill>
              </a:rPr>
              <a:t> </a:t>
            </a:r>
            <a:r>
              <a:rPr lang="cs-CZ" dirty="0" err="1">
                <a:solidFill>
                  <a:srgbClr val="FFC000"/>
                </a:solidFill>
              </a:rPr>
              <a:t>World</a:t>
            </a:r>
            <a:r>
              <a:rPr lang="cs-CZ" dirty="0">
                <a:solidFill>
                  <a:srgbClr val="FFC000"/>
                </a:solidFill>
              </a:rPr>
              <a:t> leader</a:t>
            </a:r>
          </a:p>
          <a:p>
            <a:r>
              <a:rPr lang="cs-CZ" dirty="0" err="1"/>
              <a:t>Buffer</a:t>
            </a:r>
            <a:r>
              <a:rPr lang="cs-CZ" dirty="0"/>
              <a:t> </a:t>
            </a:r>
            <a:r>
              <a:rPr lang="cs-CZ" dirty="0" err="1"/>
              <a:t>zone</a:t>
            </a:r>
            <a:r>
              <a:rPr lang="cs-CZ" dirty="0"/>
              <a:t> </a:t>
            </a:r>
            <a:r>
              <a:rPr lang="cs-CZ" dirty="0" err="1"/>
              <a:t>between</a:t>
            </a:r>
            <a:r>
              <a:rPr lang="cs-CZ" dirty="0"/>
              <a:t> </a:t>
            </a:r>
            <a:r>
              <a:rPr lang="cs-CZ" dirty="0" err="1"/>
              <a:t>west</a:t>
            </a:r>
            <a:r>
              <a:rPr lang="cs-CZ" dirty="0"/>
              <a:t> and </a:t>
            </a:r>
            <a:r>
              <a:rPr lang="cs-CZ" dirty="0" err="1"/>
              <a:t>ussr</a:t>
            </a:r>
            <a:endParaRPr lang="cs-CZ" dirty="0"/>
          </a:p>
          <a:p>
            <a:r>
              <a:rPr lang="cs-CZ" dirty="0" err="1">
                <a:solidFill>
                  <a:srgbClr val="FFC000"/>
                </a:solidFill>
              </a:rPr>
              <a:t>Struggle</a:t>
            </a:r>
            <a:r>
              <a:rPr lang="cs-CZ" dirty="0">
                <a:solidFill>
                  <a:srgbClr val="FFC000"/>
                </a:solidFill>
              </a:rPr>
              <a:t> </a:t>
            </a:r>
            <a:r>
              <a:rPr lang="cs-CZ" dirty="0" err="1">
                <a:solidFill>
                  <a:srgbClr val="FFC000"/>
                </a:solidFill>
              </a:rPr>
              <a:t>between</a:t>
            </a:r>
            <a:r>
              <a:rPr lang="cs-CZ" dirty="0">
                <a:solidFill>
                  <a:srgbClr val="FFC000"/>
                </a:solidFill>
              </a:rPr>
              <a:t> </a:t>
            </a:r>
            <a:r>
              <a:rPr lang="cs-CZ" dirty="0" err="1">
                <a:solidFill>
                  <a:srgbClr val="FFC000"/>
                </a:solidFill>
              </a:rPr>
              <a:t>unitarists</a:t>
            </a:r>
            <a:r>
              <a:rPr lang="cs-CZ" dirty="0">
                <a:solidFill>
                  <a:srgbClr val="FFC000"/>
                </a:solidFill>
              </a:rPr>
              <a:t> and </a:t>
            </a:r>
            <a:r>
              <a:rPr lang="cs-CZ" dirty="0" err="1">
                <a:solidFill>
                  <a:srgbClr val="FFC000"/>
                </a:solidFill>
              </a:rPr>
              <a:t>federalists</a:t>
            </a:r>
            <a:endParaRPr lang="cs-CZ" dirty="0">
              <a:solidFill>
                <a:srgbClr val="FFC000"/>
              </a:solidFill>
            </a:endParaRPr>
          </a:p>
          <a:p>
            <a:r>
              <a:rPr lang="en-US" dirty="0"/>
              <a:t> 1973 oil crisis</a:t>
            </a:r>
            <a:r>
              <a:rPr lang="cs-CZ" dirty="0"/>
              <a:t>, </a:t>
            </a:r>
            <a:r>
              <a:rPr lang="cs-CZ" dirty="0" err="1"/>
              <a:t>economic</a:t>
            </a:r>
            <a:r>
              <a:rPr lang="cs-CZ" dirty="0"/>
              <a:t> </a:t>
            </a:r>
            <a:r>
              <a:rPr lang="cs-CZ" dirty="0" err="1"/>
              <a:t>growth</a:t>
            </a:r>
            <a:r>
              <a:rPr lang="cs-CZ" dirty="0"/>
              <a:t> </a:t>
            </a:r>
            <a:r>
              <a:rPr lang="cs-CZ" dirty="0" err="1"/>
              <a:t>curbed</a:t>
            </a:r>
            <a:r>
              <a:rPr lang="cs-CZ" dirty="0"/>
              <a:t>, </a:t>
            </a:r>
            <a:r>
              <a:rPr lang="en-US" dirty="0"/>
              <a:t>heavy IMF debt </a:t>
            </a:r>
            <a:endParaRPr lang="cs-CZ" dirty="0"/>
          </a:p>
          <a:p>
            <a:r>
              <a:rPr lang="en-US" dirty="0"/>
              <a:t>1981, Yugoslavia had incurred $19.9 billion in foreign debt. </a:t>
            </a:r>
            <a:endParaRPr lang="cs-CZ" dirty="0"/>
          </a:p>
          <a:p>
            <a:r>
              <a:rPr lang="en-US" dirty="0"/>
              <a:t>Another concern was the unemployment rate, at 1 million by 1980. </a:t>
            </a:r>
            <a:endParaRPr lang="cs-CZ" dirty="0"/>
          </a:p>
          <a:p>
            <a:r>
              <a:rPr lang="en-US" dirty="0"/>
              <a:t>"</a:t>
            </a:r>
            <a:r>
              <a:rPr lang="en-US" dirty="0">
                <a:solidFill>
                  <a:srgbClr val="FFC000"/>
                </a:solidFill>
              </a:rPr>
              <a:t>unproductiveness of the South"</a:t>
            </a:r>
          </a:p>
        </p:txBody>
      </p:sp>
      <p:pic>
        <p:nvPicPr>
          <p:cNvPr id="3074" name="Picture 2" descr="nostalgia3.jpg">
            <a:extLst>
              <a:ext uri="{FF2B5EF4-FFF2-40B4-BE49-F238E27FC236}">
                <a16:creationId xmlns:a16="http://schemas.microsoft.com/office/drawing/2014/main" id="{6C35CFC5-522F-4CB7-8FAD-0C907E056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000" y="0"/>
            <a:ext cx="3600000" cy="1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42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682</TotalTime>
  <Words>2116</Words>
  <Application>Microsoft Office PowerPoint</Application>
  <PresentationFormat>Širokoúhlá obrazovka</PresentationFormat>
  <Paragraphs>256</Paragraphs>
  <Slides>29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29</vt:i4>
      </vt:variant>
    </vt:vector>
  </HeadingPairs>
  <TitlesOfParts>
    <vt:vector size="36" baseType="lpstr">
      <vt:lpstr>Arial</vt:lpstr>
      <vt:lpstr>Calibri</vt:lpstr>
      <vt:lpstr>Century Gothic</vt:lpstr>
      <vt:lpstr>Tahoma</vt:lpstr>
      <vt:lpstr>Wingdings</vt:lpstr>
      <vt:lpstr>Wingdings 3</vt:lpstr>
      <vt:lpstr>Ion</vt:lpstr>
      <vt:lpstr>From 1945 up to the disintegration of Yugoslavia</vt:lpstr>
      <vt:lpstr>After WWII</vt:lpstr>
      <vt:lpstr>Regional hegemon</vt:lpstr>
      <vt:lpstr>Foreign policy of Tito</vt:lpstr>
      <vt:lpstr>1974 constitution </vt:lpstr>
      <vt:lpstr>Croatian spring 1967-71 and Croatian silence 1971-1980´s</vt:lpstr>
      <vt:lpstr>Albanian nationalism</vt:lpstr>
      <vt:lpstr>Death of Tito 4.5.1980</vt:lpstr>
      <vt:lpstr>Prior to the collapse</vt:lpstr>
      <vt:lpstr>the 1980´s in Europe</vt:lpstr>
      <vt:lpstr>Serbian Nationalism in the 1980´s/1990´s</vt:lpstr>
      <vt:lpstr>Slobodan Milošević </vt:lpstr>
      <vt:lpstr>Anti-bureaucratic revolution</vt:lpstr>
      <vt:lpstr>Vojvodina</vt:lpstr>
      <vt:lpstr>Multiparty elections1990 </vt:lpstr>
      <vt:lpstr>Ten day war</vt:lpstr>
      <vt:lpstr>Why so many wars? </vt:lpstr>
      <vt:lpstr>Nationalism in the 1990´s in Croatia</vt:lpstr>
      <vt:lpstr>War in Croatia – 1991-1995</vt:lpstr>
      <vt:lpstr>Serbian forces</vt:lpstr>
      <vt:lpstr>War in BiH</vt:lpstr>
      <vt:lpstr>Prezentace aplikace PowerPoint</vt:lpstr>
      <vt:lpstr>Prezentace aplikace PowerPoint</vt:lpstr>
      <vt:lpstr>Dayton Peace Agreement </vt:lpstr>
      <vt:lpstr>Serbian propaganda</vt:lpstr>
      <vt:lpstr>Croatian propaganda</vt:lpstr>
      <vt:lpstr>Bosnian propaganda</vt:lpstr>
      <vt:lpstr>Western propaganda</vt:lpstr>
      <vt:lpstr>ICTY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disintegration of Yugoslavia</dc:title>
  <dc:creator>Hewlett-Packard Company</dc:creator>
  <cp:lastModifiedBy>Věra Stojarová</cp:lastModifiedBy>
  <cp:revision>42</cp:revision>
  <dcterms:created xsi:type="dcterms:W3CDTF">2022-09-13T08:54:54Z</dcterms:created>
  <dcterms:modified xsi:type="dcterms:W3CDTF">2022-10-05T07:49:12Z</dcterms:modified>
</cp:coreProperties>
</file>