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7" r:id="rId2"/>
    <p:sldId id="263" r:id="rId3"/>
    <p:sldId id="271" r:id="rId4"/>
    <p:sldId id="272" r:id="rId5"/>
    <p:sldId id="270" r:id="rId6"/>
    <p:sldId id="265" r:id="rId7"/>
    <p:sldId id="258" r:id="rId8"/>
    <p:sldId id="260" r:id="rId9"/>
    <p:sldId id="262" r:id="rId10"/>
    <p:sldId id="280" r:id="rId11"/>
    <p:sldId id="261" r:id="rId12"/>
    <p:sldId id="266" r:id="rId13"/>
    <p:sldId id="281" r:id="rId14"/>
    <p:sldId id="278" r:id="rId15"/>
    <p:sldId id="268" r:id="rId16"/>
    <p:sldId id="267" r:id="rId17"/>
    <p:sldId id="269" r:id="rId18"/>
    <p:sldId id="273" r:id="rId19"/>
    <p:sldId id="274" r:id="rId20"/>
    <p:sldId id="264" r:id="rId21"/>
    <p:sldId id="275" r:id="rId22"/>
    <p:sldId id="276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9A7C6-C6A1-4413-BFB4-1ACBD83A750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989-0E53-4863-B180-736230BE2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01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E33D09-9918-4E78-9AB1-C3CA36A4C510}" type="slidenum">
              <a:rPr lang="en-GB" altLang="cs-CZ"/>
              <a:pPr/>
              <a:t>10</a:t>
            </a:fld>
            <a:endParaRPr lang="en-GB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i-FI" altLang="cs-CZ"/>
          </a:p>
        </p:txBody>
      </p:sp>
    </p:spTree>
    <p:extLst>
      <p:ext uri="{BB962C8B-B14F-4D97-AF65-F5344CB8AC3E}">
        <p14:creationId xmlns:p14="http://schemas.microsoft.com/office/powerpoint/2010/main" val="22193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Hajduk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Split fans glorifying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killers. In February last year, during a match against HNK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Gorica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Poljud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stadium in Split, some members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Hajduk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Split ‘ultras’ group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Torcida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raised a banner bearing the slogan 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Butchers”.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a reference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fighters who committed crimes against Serbs under the command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Vjekoslav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Luburic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who was nicknamed ‘The Butcher’.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Luburic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the general commander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Ustasa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movement’s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Jasenovac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concentration camp during World War II.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term was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popularised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song by Croatian nationalist rock star Marko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Perkovic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alias Thompson, in which he sings that WWII concentration camps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Jasenovac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Gradiska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“the house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butchers”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5989-0E53-4863-B180-736230BE29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0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tojarova@fss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6TGE8WuVjE" TargetMode="External"/><Relationship Id="rId2" Type="http://schemas.openxmlformats.org/officeDocument/2006/relationships/hyperlink" Target="https://www.youtube.com/watch?v=ZxNLxHibSg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D2PXJXsZ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hyperlink" Target="https://www.youtube.com/watch?v=TV4boyQUvJ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hyperlink" Target="https://en.wikipedia.org/wiki/Independent_State_of_Croatia#cite_note-7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UCdsLgr4Y&amp;t=11s" TargetMode="External"/><Relationship Id="rId2" Type="http://schemas.openxmlformats.org/officeDocument/2006/relationships/hyperlink" Target="https://www.youtube.com/watch?v=U1cnaSMtdS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Politics</a:t>
            </a:r>
            <a:r>
              <a:rPr lang="cs-CZ" dirty="0">
                <a:solidFill>
                  <a:srgbClr val="FFFF00"/>
                </a:solidFill>
              </a:rPr>
              <a:t> &amp; Security of </a:t>
            </a:r>
            <a:r>
              <a:rPr lang="cs-CZ" dirty="0" err="1">
                <a:solidFill>
                  <a:srgbClr val="FFFF00"/>
                </a:solidFill>
              </a:rPr>
              <a:t>Croatia</a:t>
            </a:r>
            <a:r>
              <a:rPr lang="cs-CZ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Balkan </a:t>
            </a:r>
            <a:r>
              <a:rPr lang="cs-CZ" dirty="0" err="1"/>
              <a:t>Politics</a:t>
            </a:r>
            <a:r>
              <a:rPr lang="cs-CZ" dirty="0"/>
              <a:t> </a:t>
            </a:r>
          </a:p>
          <a:p>
            <a:r>
              <a:rPr lang="cs-CZ" dirty="0"/>
              <a:t>Věra Stojarová</a:t>
            </a:r>
          </a:p>
          <a:p>
            <a:r>
              <a:rPr lang="cs-CZ" dirty="0">
                <a:hlinkClick r:id="rId2"/>
              </a:rPr>
              <a:t>stojarova@fss.muni.cz</a:t>
            </a:r>
            <a:r>
              <a:rPr lang="cs-CZ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5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fi-FI" altLang="cs-CZ">
              <a:solidFill>
                <a:srgbClr val="000000"/>
              </a:solidFill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n"/>
            </a:pPr>
            <a:endParaRPr lang="fi-FI" altLang="cs-CZ" sz="2100">
              <a:solidFill>
                <a:srgbClr val="000000"/>
              </a:solidFill>
            </a:endParaRPr>
          </a:p>
        </p:txBody>
      </p:sp>
      <p:pic>
        <p:nvPicPr>
          <p:cNvPr id="32773" name="Picture 5" descr="ethnic-yu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73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War</a:t>
            </a:r>
            <a:r>
              <a:rPr lang="cs-CZ" dirty="0">
                <a:solidFill>
                  <a:srgbClr val="FFFF00"/>
                </a:solidFill>
              </a:rPr>
              <a:t> in </a:t>
            </a:r>
            <a:r>
              <a:rPr lang="cs-CZ" dirty="0" err="1">
                <a:solidFill>
                  <a:srgbClr val="FFFF00"/>
                </a:solidFill>
              </a:rPr>
              <a:t>Croatia</a:t>
            </a:r>
            <a:r>
              <a:rPr lang="cs-CZ" dirty="0">
                <a:solidFill>
                  <a:srgbClr val="FFFF00"/>
                </a:solidFill>
              </a:rPr>
              <a:t> – 1991-1995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52918"/>
            <a:ext cx="10049853" cy="4617848"/>
          </a:xfrm>
        </p:spPr>
        <p:txBody>
          <a:bodyPr>
            <a:normAutofit/>
          </a:bodyPr>
          <a:lstStyle/>
          <a:p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independence</a:t>
            </a:r>
            <a:r>
              <a:rPr lang="cs-CZ" dirty="0"/>
              <a:t>, </a:t>
            </a:r>
            <a:r>
              <a:rPr lang="cs-CZ" dirty="0" err="1"/>
              <a:t>Homeland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, </a:t>
            </a:r>
            <a:r>
              <a:rPr lang="cs-CZ" dirty="0" err="1"/>
              <a:t>Greater</a:t>
            </a:r>
            <a:r>
              <a:rPr lang="cs-CZ" dirty="0"/>
              <a:t> </a:t>
            </a:r>
            <a:r>
              <a:rPr lang="cs-CZ" dirty="0" err="1"/>
              <a:t>serbian</a:t>
            </a:r>
            <a:r>
              <a:rPr lang="cs-CZ" dirty="0"/>
              <a:t> </a:t>
            </a:r>
            <a:r>
              <a:rPr lang="cs-CZ" dirty="0" err="1"/>
              <a:t>aggression</a:t>
            </a:r>
            <a:endParaRPr lang="cs-CZ" dirty="0"/>
          </a:p>
          <a:p>
            <a:r>
              <a:rPr lang="cs-CZ" dirty="0"/>
              <a:t>Civil </a:t>
            </a:r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vs</a:t>
            </a:r>
            <a:r>
              <a:rPr lang="cs-CZ" dirty="0"/>
              <a:t>  </a:t>
            </a:r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states</a:t>
            </a:r>
            <a:endParaRPr lang="cs-CZ" dirty="0"/>
          </a:p>
          <a:p>
            <a:r>
              <a:rPr lang="cs-CZ" dirty="0" err="1"/>
              <a:t>Croats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</a:t>
            </a:r>
            <a:r>
              <a:rPr lang="cs-CZ" dirty="0" err="1"/>
              <a:t>leave</a:t>
            </a:r>
            <a:r>
              <a:rPr lang="cs-CZ" dirty="0"/>
              <a:t>, </a:t>
            </a:r>
            <a:r>
              <a:rPr lang="cs-CZ" dirty="0" err="1"/>
              <a:t>Serbs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</a:t>
            </a:r>
            <a:r>
              <a:rPr lang="cs-CZ" dirty="0" err="1"/>
              <a:t>stay</a:t>
            </a:r>
            <a:endParaRPr lang="cs-CZ" dirty="0"/>
          </a:p>
          <a:p>
            <a:r>
              <a:rPr lang="cs-CZ" dirty="0"/>
              <a:t>25. </a:t>
            </a:r>
            <a:r>
              <a:rPr lang="cs-CZ" dirty="0" err="1"/>
              <a:t>june</a:t>
            </a:r>
            <a:r>
              <a:rPr lang="cs-CZ" dirty="0"/>
              <a:t> 1991 </a:t>
            </a:r>
            <a:r>
              <a:rPr lang="cs-CZ" dirty="0" err="1"/>
              <a:t>declaration</a:t>
            </a:r>
            <a:r>
              <a:rPr lang="cs-CZ" dirty="0"/>
              <a:t> of </a:t>
            </a:r>
            <a:r>
              <a:rPr lang="cs-CZ" dirty="0" err="1"/>
              <a:t>independence</a:t>
            </a:r>
            <a:endParaRPr lang="cs-CZ" dirty="0"/>
          </a:p>
          <a:p>
            <a:r>
              <a:rPr lang="cs-CZ" dirty="0"/>
              <a:t>Republika </a:t>
            </a:r>
            <a:r>
              <a:rPr lang="cs-CZ" dirty="0" err="1"/>
              <a:t>Srpska</a:t>
            </a:r>
            <a:r>
              <a:rPr lang="cs-CZ" dirty="0"/>
              <a:t> Krajina</a:t>
            </a:r>
          </a:p>
          <a:p>
            <a:r>
              <a:rPr lang="cs-CZ" dirty="0" err="1"/>
              <a:t>Operation</a:t>
            </a:r>
            <a:r>
              <a:rPr lang="cs-CZ" dirty="0"/>
              <a:t> </a:t>
            </a:r>
            <a:r>
              <a:rPr lang="cs-CZ" dirty="0" err="1"/>
              <a:t>Storm</a:t>
            </a:r>
            <a:r>
              <a:rPr lang="cs-CZ" dirty="0"/>
              <a:t>, </a:t>
            </a:r>
            <a:r>
              <a:rPr lang="cs-CZ" dirty="0" err="1"/>
              <a:t>Operation</a:t>
            </a:r>
            <a:r>
              <a:rPr lang="cs-CZ" dirty="0"/>
              <a:t> </a:t>
            </a:r>
            <a:r>
              <a:rPr lang="cs-CZ" dirty="0" err="1"/>
              <a:t>Flash</a:t>
            </a:r>
            <a:r>
              <a:rPr lang="cs-CZ" dirty="0"/>
              <a:t> 1995</a:t>
            </a:r>
          </a:p>
          <a:p>
            <a:r>
              <a:rPr lang="cs-CZ" dirty="0"/>
              <a:t>1998 UN </a:t>
            </a:r>
            <a:r>
              <a:rPr lang="cs-CZ" dirty="0" err="1"/>
              <a:t>transitional</a:t>
            </a:r>
            <a:r>
              <a:rPr lang="cs-CZ" dirty="0"/>
              <a:t> </a:t>
            </a:r>
            <a:r>
              <a:rPr lang="cs-CZ" dirty="0" err="1"/>
              <a:t>authority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Eastern </a:t>
            </a:r>
            <a:r>
              <a:rPr lang="cs-CZ" dirty="0" err="1"/>
              <a:t>Slavonia</a:t>
            </a:r>
            <a:r>
              <a:rPr lang="cs-CZ" dirty="0"/>
              <a:t> </a:t>
            </a:r>
            <a:r>
              <a:rPr lang="cs-CZ" dirty="0" err="1"/>
              <a:t>integrated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croatia</a:t>
            </a:r>
            <a:endParaRPr lang="cs-CZ" dirty="0"/>
          </a:p>
          <a:p>
            <a:r>
              <a:rPr lang="cs-CZ" dirty="0" err="1">
                <a:solidFill>
                  <a:srgbClr val="FF0000"/>
                </a:solidFill>
              </a:rPr>
              <a:t>Around</a:t>
            </a:r>
            <a:r>
              <a:rPr lang="cs-CZ" dirty="0">
                <a:solidFill>
                  <a:srgbClr val="FF0000"/>
                </a:solidFill>
              </a:rPr>
              <a:t> 500 000 IDP s and 20 000 </a:t>
            </a:r>
            <a:r>
              <a:rPr lang="cs-CZ" dirty="0" err="1">
                <a:solidFill>
                  <a:srgbClr val="FF0000"/>
                </a:solidFill>
              </a:rPr>
              <a:t>dead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people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>
                <a:solidFill>
                  <a:srgbClr val="FF0000"/>
                </a:solidFill>
              </a:rPr>
              <a:t>estimates</a:t>
            </a:r>
            <a:r>
              <a:rPr lang="cs-CZ" dirty="0">
                <a:solidFill>
                  <a:srgbClr val="FF0000"/>
                </a:solidFill>
              </a:rPr>
              <a:t> 1500 – 2500 </a:t>
            </a:r>
            <a:r>
              <a:rPr lang="cs-CZ" dirty="0" err="1">
                <a:solidFill>
                  <a:srgbClr val="FF0000"/>
                </a:solidFill>
              </a:rPr>
              <a:t>rapes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en-US" dirty="0"/>
              <a:t>On May 29, 2015, the Croatian parliament passed the first law in the country that </a:t>
            </a:r>
            <a:r>
              <a:rPr lang="en-US" dirty="0" err="1">
                <a:solidFill>
                  <a:srgbClr val="FF0000"/>
                </a:solidFill>
              </a:rPr>
              <a:t>recognises</a:t>
            </a:r>
            <a:r>
              <a:rPr lang="en-US" dirty="0">
                <a:solidFill>
                  <a:srgbClr val="FF0000"/>
                </a:solidFill>
              </a:rPr>
              <a:t> rape as a war crime 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Picture 6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36" y="4010161"/>
            <a:ext cx="27622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horvatske mens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00" y="0"/>
            <a:ext cx="3708000" cy="27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8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Governments</a:t>
            </a:r>
            <a:r>
              <a:rPr lang="cs-CZ" dirty="0">
                <a:solidFill>
                  <a:srgbClr val="FFFF00"/>
                </a:solidFill>
              </a:rPr>
              <a:t> – </a:t>
            </a:r>
            <a:r>
              <a:rPr lang="cs-CZ" dirty="0" err="1">
                <a:solidFill>
                  <a:srgbClr val="FFFF00"/>
                </a:solidFill>
              </a:rPr>
              <a:t>between</a:t>
            </a:r>
            <a:r>
              <a:rPr lang="cs-CZ" dirty="0">
                <a:solidFill>
                  <a:srgbClr val="FFFF00"/>
                </a:solidFill>
              </a:rPr>
              <a:t> SDS (</a:t>
            </a:r>
            <a:r>
              <a:rPr lang="cs-CZ" dirty="0" err="1">
                <a:solidFill>
                  <a:srgbClr val="FFFF00"/>
                </a:solidFill>
              </a:rPr>
              <a:t>Social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democratic</a:t>
            </a:r>
            <a:r>
              <a:rPr lang="cs-CZ" dirty="0">
                <a:solidFill>
                  <a:srgbClr val="FFFF00"/>
                </a:solidFill>
              </a:rPr>
              <a:t> party) and HDZ (</a:t>
            </a:r>
            <a:r>
              <a:rPr lang="cs-CZ" dirty="0" err="1">
                <a:solidFill>
                  <a:srgbClr val="FFFF00"/>
                </a:solidFill>
              </a:rPr>
              <a:t>Croatian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democratic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community</a:t>
            </a:r>
            <a:r>
              <a:rPr lang="cs-CZ" dirty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588216"/>
            <a:ext cx="10049853" cy="4269783"/>
          </a:xfrm>
        </p:spPr>
        <p:txBody>
          <a:bodyPr/>
          <a:lstStyle/>
          <a:p>
            <a:r>
              <a:rPr lang="cs-CZ" dirty="0"/>
              <a:t>1995-1999 Franjo </a:t>
            </a:r>
            <a:r>
              <a:rPr lang="cs-CZ" dirty="0" err="1"/>
              <a:t>Tudjman</a:t>
            </a:r>
            <a:r>
              <a:rPr lang="cs-CZ" dirty="0"/>
              <a:t> HDZ</a:t>
            </a:r>
          </a:p>
          <a:p>
            <a:r>
              <a:rPr lang="cs-CZ" dirty="0"/>
              <a:t>2000-2003 SDS  Ivica Račan SDS</a:t>
            </a:r>
          </a:p>
          <a:p>
            <a:r>
              <a:rPr lang="cs-CZ" dirty="0"/>
              <a:t>2003-2009 Ivo </a:t>
            </a:r>
            <a:r>
              <a:rPr lang="cs-CZ" dirty="0" err="1"/>
              <a:t>Sanader</a:t>
            </a:r>
            <a:r>
              <a:rPr lang="cs-CZ" dirty="0"/>
              <a:t> HDZ</a:t>
            </a:r>
          </a:p>
          <a:p>
            <a:r>
              <a:rPr lang="cs-CZ" dirty="0"/>
              <a:t>2009-2011 </a:t>
            </a:r>
            <a:r>
              <a:rPr lang="cs-CZ" dirty="0" err="1"/>
              <a:t>Jadranka</a:t>
            </a:r>
            <a:r>
              <a:rPr lang="cs-CZ" dirty="0"/>
              <a:t> </a:t>
            </a:r>
            <a:r>
              <a:rPr lang="cs-CZ" dirty="0" err="1"/>
              <a:t>Kosor</a:t>
            </a:r>
            <a:r>
              <a:rPr lang="cs-CZ" dirty="0"/>
              <a:t> HDZ </a:t>
            </a:r>
            <a:r>
              <a:rPr lang="cs-CZ" dirty="0" err="1"/>
              <a:t>first</a:t>
            </a:r>
            <a:r>
              <a:rPr lang="cs-CZ" dirty="0"/>
              <a:t> and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female</a:t>
            </a:r>
            <a:r>
              <a:rPr lang="cs-CZ" dirty="0"/>
              <a:t> PM</a:t>
            </a:r>
          </a:p>
          <a:p>
            <a:r>
              <a:rPr lang="cs-CZ" dirty="0"/>
              <a:t>2011- 2016 </a:t>
            </a:r>
            <a:r>
              <a:rPr lang="cs-CZ" dirty="0" err="1"/>
              <a:t>Milanovic</a:t>
            </a:r>
            <a:r>
              <a:rPr lang="cs-CZ" dirty="0"/>
              <a:t>  SDP</a:t>
            </a:r>
          </a:p>
          <a:p>
            <a:r>
              <a:rPr lang="cs-CZ" dirty="0"/>
              <a:t>2016 </a:t>
            </a:r>
            <a:r>
              <a:rPr lang="cs-CZ" dirty="0" err="1"/>
              <a:t>Oreskovic</a:t>
            </a:r>
            <a:r>
              <a:rPr lang="cs-CZ" dirty="0"/>
              <a:t>, Andrej Plenkovic HDZ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833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Parliament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cs-CZ" altLang="cs-CZ" b="1" dirty="0"/>
              <a:t>1990-2001 </a:t>
            </a:r>
            <a:r>
              <a:rPr lang="cs-CZ" altLang="cs-CZ" b="1" dirty="0" err="1"/>
              <a:t>two</a:t>
            </a:r>
            <a:r>
              <a:rPr lang="cs-CZ" altLang="cs-CZ" b="1" dirty="0"/>
              <a:t> </a:t>
            </a:r>
            <a:r>
              <a:rPr lang="cs-CZ" altLang="cs-CZ" b="1" dirty="0" err="1"/>
              <a:t>chambers</a:t>
            </a:r>
            <a:r>
              <a:rPr lang="cs-CZ" altLang="cs-CZ" b="1" dirty="0"/>
              <a:t>:  </a:t>
            </a:r>
            <a:r>
              <a:rPr lang="cs-CZ" altLang="cs-CZ" b="1" dirty="0" err="1"/>
              <a:t>National</a:t>
            </a:r>
            <a:r>
              <a:rPr lang="cs-CZ" altLang="cs-CZ" b="1" dirty="0"/>
              <a:t> </a:t>
            </a:r>
            <a:r>
              <a:rPr lang="cs-CZ" altLang="cs-CZ" b="1" dirty="0" err="1"/>
              <a:t>assembly</a:t>
            </a:r>
            <a:r>
              <a:rPr lang="cs-CZ" altLang="cs-CZ" b="1" dirty="0"/>
              <a:t> and </a:t>
            </a:r>
            <a:r>
              <a:rPr lang="cs-CZ" altLang="cs-CZ" b="1" dirty="0" err="1"/>
              <a:t>the</a:t>
            </a:r>
            <a:r>
              <a:rPr lang="cs-CZ" altLang="cs-CZ" b="1" dirty="0"/>
              <a:t> Regional </a:t>
            </a:r>
            <a:r>
              <a:rPr lang="cs-CZ" altLang="cs-CZ" b="1" dirty="0" err="1"/>
              <a:t>assembly</a:t>
            </a:r>
            <a:endParaRPr lang="cs-CZ" altLang="cs-CZ" b="1" dirty="0"/>
          </a:p>
          <a:p>
            <a:pPr>
              <a:lnSpc>
                <a:spcPct val="80000"/>
              </a:lnSpc>
            </a:pPr>
            <a:r>
              <a:rPr lang="cs-CZ" altLang="cs-CZ" b="1" dirty="0" err="1"/>
              <a:t>Since</a:t>
            </a:r>
            <a:r>
              <a:rPr lang="cs-CZ" altLang="cs-CZ" b="1" dirty="0"/>
              <a:t> 2001 – 1 </a:t>
            </a:r>
            <a:r>
              <a:rPr lang="cs-CZ" altLang="cs-CZ" b="1" dirty="0" err="1"/>
              <a:t>chamber</a:t>
            </a:r>
            <a:r>
              <a:rPr lang="cs-CZ" altLang="cs-CZ" b="1" dirty="0"/>
              <a:t> – minimum 100 and maximum 160 </a:t>
            </a:r>
            <a:r>
              <a:rPr lang="cs-CZ" altLang="cs-CZ" b="1" dirty="0" err="1"/>
              <a:t>MPs</a:t>
            </a:r>
            <a:r>
              <a:rPr lang="cs-CZ" altLang="cs-CZ" b="1" dirty="0"/>
              <a:t>, 4 </a:t>
            </a:r>
            <a:r>
              <a:rPr lang="cs-CZ" altLang="cs-CZ" b="1" dirty="0" err="1"/>
              <a:t>years</a:t>
            </a:r>
            <a:r>
              <a:rPr lang="cs-CZ" altLang="cs-CZ" b="1" dirty="0"/>
              <a:t> term,</a:t>
            </a:r>
          </a:p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Diaspora </a:t>
            </a:r>
            <a:endParaRPr lang="en-GB" alt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0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Franjo </a:t>
            </a:r>
            <a:r>
              <a:rPr lang="cs-CZ" dirty="0" err="1">
                <a:solidFill>
                  <a:srgbClr val="FFFF00"/>
                </a:solidFill>
              </a:rPr>
              <a:t>Tudjman</a:t>
            </a:r>
            <a:r>
              <a:rPr lang="cs-CZ" dirty="0">
                <a:solidFill>
                  <a:srgbClr val="FFFF00"/>
                </a:solidFill>
              </a:rPr>
              <a:t> 1995-99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During</a:t>
            </a:r>
            <a:r>
              <a:rPr lang="cs-CZ" dirty="0"/>
              <a:t> WWI </a:t>
            </a:r>
            <a:r>
              <a:rPr lang="cs-CZ" dirty="0" err="1"/>
              <a:t>fought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partisans</a:t>
            </a:r>
            <a:endParaRPr lang="cs-CZ" dirty="0"/>
          </a:p>
          <a:p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career</a:t>
            </a:r>
            <a:endParaRPr lang="cs-CZ" dirty="0"/>
          </a:p>
          <a:p>
            <a:r>
              <a:rPr lang="cs-CZ" dirty="0" err="1"/>
              <a:t>First</a:t>
            </a:r>
            <a:r>
              <a:rPr lang="cs-CZ" dirty="0"/>
              <a:t> president of </a:t>
            </a:r>
            <a:r>
              <a:rPr lang="cs-CZ" dirty="0" err="1"/>
              <a:t>presidency</a:t>
            </a:r>
            <a:r>
              <a:rPr lang="cs-CZ" dirty="0"/>
              <a:t> of </a:t>
            </a:r>
            <a:r>
              <a:rPr lang="cs-CZ" dirty="0" err="1"/>
              <a:t>Croatia</a:t>
            </a:r>
            <a:r>
              <a:rPr lang="cs-CZ" dirty="0"/>
              <a:t> 1990</a:t>
            </a:r>
          </a:p>
          <a:p>
            <a:r>
              <a:rPr lang="cs-CZ" dirty="0" err="1">
                <a:solidFill>
                  <a:srgbClr val="FF0000"/>
                </a:solidFill>
              </a:rPr>
              <a:t>Nationalist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Authoritarian</a:t>
            </a:r>
            <a:endParaRPr lang="cs-CZ" dirty="0"/>
          </a:p>
          <a:p>
            <a:r>
              <a:rPr lang="cs-CZ" dirty="0"/>
              <a:t>Anti-</a:t>
            </a:r>
            <a:r>
              <a:rPr lang="cs-CZ" dirty="0" err="1"/>
              <a:t>Serb</a:t>
            </a:r>
            <a:endParaRPr lang="cs-CZ" dirty="0"/>
          </a:p>
          <a:p>
            <a:r>
              <a:rPr lang="cs-CZ" dirty="0"/>
              <a:t>Era of </a:t>
            </a:r>
            <a:r>
              <a:rPr lang="cs-CZ" dirty="0" err="1"/>
              <a:t>catholic</a:t>
            </a:r>
            <a:r>
              <a:rPr lang="cs-CZ" dirty="0"/>
              <a:t> </a:t>
            </a:r>
            <a:r>
              <a:rPr lang="cs-CZ" dirty="0" err="1"/>
              <a:t>revival</a:t>
            </a: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CTY prosecutor, Carla del Ponte, said in an interview that she would have indicted </a:t>
            </a:r>
            <a:r>
              <a:rPr lang="en-US" dirty="0" err="1">
                <a:solidFill>
                  <a:srgbClr val="FF0000"/>
                </a:solidFill>
              </a:rPr>
              <a:t>Tuđman</a:t>
            </a:r>
            <a:r>
              <a:rPr lang="en-US" dirty="0">
                <a:solidFill>
                  <a:srgbClr val="FF0000"/>
                </a:solidFill>
              </a:rPr>
              <a:t> had he not died in 1999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Relativisation</a:t>
            </a:r>
            <a:r>
              <a:rPr lang="cs-CZ" dirty="0"/>
              <a:t> of </a:t>
            </a:r>
            <a:r>
              <a:rPr lang="cs-CZ" dirty="0" err="1"/>
              <a:t>history</a:t>
            </a:r>
            <a:r>
              <a:rPr lang="cs-CZ" dirty="0"/>
              <a:t>, </a:t>
            </a:r>
            <a:r>
              <a:rPr lang="cs-CZ" dirty="0" err="1"/>
              <a:t>historian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146" name="Picture 2" descr="Franjotudj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784" y="1360640"/>
            <a:ext cx="2088000" cy="33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Andrej Plenkovic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Pro-European</a:t>
            </a:r>
          </a:p>
          <a:p>
            <a:r>
              <a:rPr lang="cs-CZ" dirty="0" err="1"/>
              <a:t>Moderate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122" name="Picture 2" descr="BSF 2021 Andrej Plenković 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67" y="1152983"/>
            <a:ext cx="348615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780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Presidents</a:t>
            </a:r>
            <a:r>
              <a:rPr lang="cs-CZ" dirty="0">
                <a:solidFill>
                  <a:srgbClr val="FFFF00"/>
                </a:solidFill>
              </a:rPr>
              <a:t>, 5 </a:t>
            </a:r>
            <a:r>
              <a:rPr lang="cs-CZ" dirty="0" err="1">
                <a:solidFill>
                  <a:srgbClr val="FFFF00"/>
                </a:solidFill>
              </a:rPr>
              <a:t>years</a:t>
            </a:r>
            <a:r>
              <a:rPr lang="cs-CZ" dirty="0">
                <a:solidFill>
                  <a:srgbClr val="FFFF00"/>
                </a:solidFill>
              </a:rPr>
              <a:t>, direct </a:t>
            </a:r>
            <a:r>
              <a:rPr lang="cs-CZ" dirty="0" err="1">
                <a:solidFill>
                  <a:srgbClr val="FFFF00"/>
                </a:solidFill>
              </a:rPr>
              <a:t>vote</a:t>
            </a:r>
            <a:r>
              <a:rPr lang="cs-CZ" dirty="0">
                <a:solidFill>
                  <a:srgbClr val="FFFF00"/>
                </a:solidFill>
              </a:rPr>
              <a:t>, 1 re-</a:t>
            </a:r>
            <a:r>
              <a:rPr lang="cs-CZ" dirty="0" err="1">
                <a:solidFill>
                  <a:srgbClr val="FFFF00"/>
                </a:solidFill>
              </a:rPr>
              <a:t>election</a:t>
            </a:r>
            <a:r>
              <a:rPr lang="cs-CZ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892" y="2052918"/>
            <a:ext cx="9975962" cy="4195481"/>
          </a:xfrm>
        </p:spPr>
        <p:txBody>
          <a:bodyPr/>
          <a:lstStyle/>
          <a:p>
            <a:r>
              <a:rPr lang="cs-CZ" dirty="0"/>
              <a:t>2000-2010 </a:t>
            </a:r>
            <a:r>
              <a:rPr lang="cs-CZ" dirty="0" err="1"/>
              <a:t>Stipe</a:t>
            </a:r>
            <a:r>
              <a:rPr lang="cs-CZ" dirty="0"/>
              <a:t> </a:t>
            </a:r>
            <a:r>
              <a:rPr lang="cs-CZ" dirty="0" err="1"/>
              <a:t>Mesic</a:t>
            </a:r>
            <a:r>
              <a:rPr lang="cs-CZ" dirty="0"/>
              <a:t> </a:t>
            </a:r>
          </a:p>
          <a:p>
            <a:r>
              <a:rPr lang="cs-CZ" dirty="0"/>
              <a:t>2010-2015 Ivo </a:t>
            </a:r>
            <a:r>
              <a:rPr lang="cs-CZ" dirty="0" err="1"/>
              <a:t>Josipovic</a:t>
            </a:r>
            <a:r>
              <a:rPr lang="cs-CZ" dirty="0"/>
              <a:t> SDP</a:t>
            </a:r>
          </a:p>
          <a:p>
            <a:r>
              <a:rPr lang="cs-CZ" dirty="0"/>
              <a:t>2015-2020 </a:t>
            </a:r>
            <a:r>
              <a:rPr lang="cs-CZ" dirty="0" err="1"/>
              <a:t>Kolinda</a:t>
            </a:r>
            <a:r>
              <a:rPr lang="cs-CZ" dirty="0"/>
              <a:t> </a:t>
            </a:r>
            <a:r>
              <a:rPr lang="cs-CZ" dirty="0" err="1"/>
              <a:t>Grabar</a:t>
            </a:r>
            <a:r>
              <a:rPr lang="cs-CZ" dirty="0"/>
              <a:t> </a:t>
            </a:r>
            <a:r>
              <a:rPr lang="cs-CZ" dirty="0" err="1"/>
              <a:t>Kitarovic</a:t>
            </a:r>
            <a:r>
              <a:rPr lang="cs-CZ" dirty="0"/>
              <a:t> HDZ</a:t>
            </a:r>
          </a:p>
          <a:p>
            <a:r>
              <a:rPr lang="cs-CZ" dirty="0"/>
              <a:t>2020 Zoran </a:t>
            </a:r>
            <a:r>
              <a:rPr lang="cs-CZ" dirty="0" err="1"/>
              <a:t>Milanovic</a:t>
            </a:r>
            <a:r>
              <a:rPr lang="cs-CZ" dirty="0"/>
              <a:t> SDP</a:t>
            </a:r>
          </a:p>
          <a:p>
            <a:endParaRPr lang="en-US" dirty="0"/>
          </a:p>
        </p:txBody>
      </p:sp>
      <p:pic>
        <p:nvPicPr>
          <p:cNvPr id="4098" name="Picture 2" descr="Stjepan Mesic (2) 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90" y="1236110"/>
            <a:ext cx="1656000" cy="213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vo Josipovic 15012012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54" y="1709115"/>
            <a:ext cx="1476000" cy="19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olinda Grabar-Kitarović (2017-10-18) 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258" y="3531685"/>
            <a:ext cx="1584000" cy="23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oran Milanović at Palazzo del Quirinale 2021 (11) (cropped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31" y="4326397"/>
            <a:ext cx="1764000" cy="23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1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Kolinda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Kitarovic</a:t>
            </a:r>
            <a:r>
              <a:rPr lang="cs-CZ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52918"/>
            <a:ext cx="10049853" cy="4195481"/>
          </a:xfrm>
        </p:spPr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First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woman</a:t>
            </a:r>
            <a:r>
              <a:rPr lang="cs-CZ" dirty="0">
                <a:solidFill>
                  <a:srgbClr val="FF0000"/>
                </a:solidFill>
              </a:rPr>
              <a:t> president</a:t>
            </a:r>
          </a:p>
          <a:p>
            <a:r>
              <a:rPr lang="cs-CZ" dirty="0"/>
              <a:t>Thompson - </a:t>
            </a:r>
            <a:r>
              <a:rPr lang="en-US" dirty="0"/>
              <a:t>she “never heard” such songs</a:t>
            </a:r>
            <a:r>
              <a:rPr lang="cs-CZ" dirty="0"/>
              <a:t> </a:t>
            </a:r>
            <a:r>
              <a:rPr lang="cs-CZ" dirty="0" err="1"/>
              <a:t>glorifying</a:t>
            </a:r>
            <a:r>
              <a:rPr lang="cs-CZ" dirty="0"/>
              <a:t> </a:t>
            </a:r>
            <a:r>
              <a:rPr lang="cs-CZ" dirty="0" err="1"/>
              <a:t>Ustasha</a:t>
            </a:r>
            <a:r>
              <a:rPr lang="cs-CZ" dirty="0"/>
              <a:t> </a:t>
            </a:r>
            <a:r>
              <a:rPr lang="cs-CZ" dirty="0" err="1"/>
              <a:t>regime</a:t>
            </a:r>
            <a:r>
              <a:rPr lang="en-US" dirty="0"/>
              <a:t> nor “seen any evidence that they exist”, was "very fond" of some of his songs and that she did not see any evidence for the controversies associated to him</a:t>
            </a: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HDZ – </a:t>
            </a:r>
            <a:r>
              <a:rPr lang="cs-CZ" dirty="0" err="1">
                <a:solidFill>
                  <a:srgbClr val="FF0000"/>
                </a:solidFill>
              </a:rPr>
              <a:t>populist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nationalist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modern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conservative</a:t>
            </a:r>
            <a:r>
              <a:rPr lang="cs-CZ" dirty="0">
                <a:solidFill>
                  <a:srgbClr val="FF0000"/>
                </a:solidFill>
              </a:rPr>
              <a:t>?</a:t>
            </a:r>
          </a:p>
          <a:p>
            <a:r>
              <a:rPr lang="cs-CZ" dirty="0"/>
              <a:t>Same sex </a:t>
            </a:r>
            <a:r>
              <a:rPr lang="cs-CZ" dirty="0" err="1"/>
              <a:t>marriiage</a:t>
            </a:r>
            <a:r>
              <a:rPr lang="cs-CZ" dirty="0"/>
              <a:t> </a:t>
            </a:r>
            <a:r>
              <a:rPr lang="cs-CZ" dirty="0" err="1"/>
              <a:t>yes</a:t>
            </a:r>
            <a:r>
              <a:rPr lang="cs-CZ" dirty="0"/>
              <a:t> </a:t>
            </a:r>
            <a:r>
              <a:rPr lang="cs-CZ" dirty="0" err="1"/>
              <a:t>except</a:t>
            </a:r>
            <a:r>
              <a:rPr lang="cs-CZ" dirty="0"/>
              <a:t> of </a:t>
            </a:r>
            <a:r>
              <a:rPr lang="cs-CZ" dirty="0" err="1"/>
              <a:t>adoption</a:t>
            </a:r>
            <a:endParaRPr lang="cs-CZ" dirty="0"/>
          </a:p>
          <a:p>
            <a:r>
              <a:rPr lang="cs-CZ" dirty="0"/>
              <a:t>Not </a:t>
            </a:r>
            <a:r>
              <a:rPr lang="cs-CZ" dirty="0" err="1"/>
              <a:t>ban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abortion</a:t>
            </a:r>
            <a:endParaRPr lang="cs-CZ" dirty="0"/>
          </a:p>
          <a:p>
            <a:r>
              <a:rPr lang="cs-CZ" dirty="0" err="1"/>
              <a:t>Suppor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green </a:t>
            </a:r>
            <a:r>
              <a:rPr lang="cs-CZ" dirty="0" err="1"/>
              <a:t>initiatives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Picture 6" descr="Kolinda Grabar-Kitarović (2017-10-18) 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072" y="3838069"/>
            <a:ext cx="1584000" cy="23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3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Zoran </a:t>
            </a:r>
            <a:r>
              <a:rPr lang="cs-CZ" dirty="0" err="1">
                <a:solidFill>
                  <a:srgbClr val="FFFF00"/>
                </a:solidFill>
              </a:rPr>
              <a:t>Milanovic</a:t>
            </a:r>
            <a:r>
              <a:rPr lang="cs-CZ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39635" y="1619794"/>
            <a:ext cx="9711200" cy="5033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SDP</a:t>
            </a:r>
          </a:p>
          <a:p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trip</a:t>
            </a:r>
            <a:r>
              <a:rPr lang="cs-CZ" dirty="0"/>
              <a:t> to </a:t>
            </a:r>
            <a:r>
              <a:rPr lang="cs-CZ" dirty="0" err="1"/>
              <a:t>Slovenia</a:t>
            </a:r>
            <a:endParaRPr lang="cs-CZ" dirty="0"/>
          </a:p>
          <a:p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curfew</a:t>
            </a:r>
            <a:r>
              <a:rPr lang="cs-CZ" dirty="0"/>
              <a:t> and </a:t>
            </a:r>
            <a:r>
              <a:rPr lang="cs-CZ" dirty="0" err="1"/>
              <a:t>lockdown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pandemic</a:t>
            </a:r>
            <a:endParaRPr lang="cs-CZ" dirty="0"/>
          </a:p>
          <a:p>
            <a:r>
              <a:rPr lang="cs-CZ" dirty="0"/>
              <a:t>M</a:t>
            </a:r>
            <a:r>
              <a:rPr lang="en-US" dirty="0" err="1"/>
              <a:t>ilanović</a:t>
            </a:r>
            <a:r>
              <a:rPr lang="en-US" dirty="0"/>
              <a:t> compared the lockdown in Austria to the methods employed in the era of </a:t>
            </a:r>
            <a:r>
              <a:rPr lang="en-US" u="sng" dirty="0"/>
              <a:t>Nazism</a:t>
            </a:r>
            <a:endParaRPr lang="cs-CZ" u="sng" dirty="0"/>
          </a:p>
          <a:p>
            <a:r>
              <a:rPr lang="en-US" dirty="0">
                <a:solidFill>
                  <a:srgbClr val="FF0000"/>
                </a:solidFill>
              </a:rPr>
              <a:t>retransmit</a:t>
            </a:r>
            <a:r>
              <a:rPr lang="cs-CZ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 Russian propaganda narratives, do not correspond to Croatia's consistent official position in support of Ukraine's sovereignty and territorial integrity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c</a:t>
            </a:r>
            <a:r>
              <a:rPr lang="en-US" dirty="0" err="1"/>
              <a:t>onflict</a:t>
            </a:r>
            <a:r>
              <a:rPr lang="en-US" dirty="0"/>
              <a:t> with prime minister </a:t>
            </a:r>
            <a:r>
              <a:rPr lang="en-US" dirty="0" err="1"/>
              <a:t>Plenković</a:t>
            </a:r>
            <a:r>
              <a:rPr lang="en-US" dirty="0"/>
              <a:t> undermine unity within the EU and NATO in the face of current security threats in Europe</a:t>
            </a:r>
            <a:endParaRPr lang="cs-CZ" dirty="0"/>
          </a:p>
          <a:p>
            <a:r>
              <a:rPr lang="en-US" dirty="0"/>
              <a:t>suggested blocking Finnish and Swedish accession to NATO, until the electoral law in Bosnia and Herzegovina</a:t>
            </a:r>
            <a:endParaRPr lang="cs-CZ" dirty="0"/>
          </a:p>
          <a:p>
            <a:r>
              <a:rPr lang="en-US" dirty="0"/>
              <a:t>did not veto Finnish and Swedish NATO accession 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Zoran Milanović at Palazzo del Quirinale 2021 (11) 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862" y="163158"/>
            <a:ext cx="1764000" cy="23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96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Foreign</a:t>
            </a:r>
            <a:r>
              <a:rPr lang="cs-CZ" dirty="0">
                <a:solidFill>
                  <a:srgbClr val="FFFF00"/>
                </a:solidFill>
              </a:rPr>
              <a:t> relations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EU 2013</a:t>
            </a:r>
          </a:p>
          <a:p>
            <a:r>
              <a:rPr lang="cs-CZ" dirty="0"/>
              <a:t>NATO 2009</a:t>
            </a:r>
          </a:p>
          <a:p>
            <a:r>
              <a:rPr lang="cs-CZ" dirty="0" err="1">
                <a:solidFill>
                  <a:srgbClr val="FF0000"/>
                </a:solidFill>
              </a:rPr>
              <a:t>Croats</a:t>
            </a:r>
            <a:r>
              <a:rPr lang="cs-CZ" dirty="0">
                <a:solidFill>
                  <a:srgbClr val="FF0000"/>
                </a:solidFill>
              </a:rPr>
              <a:t> in </a:t>
            </a:r>
            <a:r>
              <a:rPr lang="cs-CZ" dirty="0" err="1">
                <a:solidFill>
                  <a:srgbClr val="FF0000"/>
                </a:solidFill>
              </a:rPr>
              <a:t>BiH</a:t>
            </a:r>
            <a:r>
              <a:rPr lang="cs-CZ" dirty="0">
                <a:solidFill>
                  <a:srgbClr val="FF0000"/>
                </a:solidFill>
              </a:rPr>
              <a:t> – </a:t>
            </a:r>
            <a:r>
              <a:rPr lang="cs-CZ" dirty="0" err="1">
                <a:solidFill>
                  <a:srgbClr val="FF0000"/>
                </a:solidFill>
              </a:rPr>
              <a:t>right</a:t>
            </a:r>
            <a:r>
              <a:rPr lang="cs-CZ" dirty="0">
                <a:solidFill>
                  <a:srgbClr val="FF0000"/>
                </a:solidFill>
              </a:rPr>
              <a:t> to </a:t>
            </a:r>
            <a:r>
              <a:rPr lang="cs-CZ" dirty="0" err="1">
                <a:solidFill>
                  <a:srgbClr val="FF0000"/>
                </a:solidFill>
              </a:rPr>
              <a:t>vote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r>
              <a:rPr lang="cs-CZ" dirty="0"/>
              <a:t>Relations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Serbia</a:t>
            </a:r>
            <a:r>
              <a:rPr lang="cs-CZ" dirty="0"/>
              <a:t> – </a:t>
            </a:r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matters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1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Croatian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Kingdom</a:t>
            </a:r>
            <a:r>
              <a:rPr lang="cs-CZ" dirty="0">
                <a:solidFill>
                  <a:srgbClr val="FFFF00"/>
                </a:solidFill>
              </a:rPr>
              <a:t> 925-1102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First</a:t>
            </a:r>
            <a:r>
              <a:rPr lang="cs-CZ" dirty="0"/>
              <a:t> King Tomislav</a:t>
            </a:r>
          </a:p>
          <a:p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Personal</a:t>
            </a:r>
            <a:r>
              <a:rPr lang="cs-CZ" dirty="0"/>
              <a:t> Union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Hungary</a:t>
            </a:r>
            <a:r>
              <a:rPr lang="cs-CZ" dirty="0"/>
              <a:t>,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Habsburg</a:t>
            </a:r>
            <a:r>
              <a:rPr lang="cs-CZ" dirty="0"/>
              <a:t> monarchy, </a:t>
            </a:r>
            <a:r>
              <a:rPr lang="cs-CZ" dirty="0" err="1"/>
              <a:t>within</a:t>
            </a:r>
            <a:r>
              <a:rPr lang="cs-CZ" dirty="0"/>
              <a:t> </a:t>
            </a:r>
            <a:r>
              <a:rPr lang="cs-CZ" dirty="0" err="1"/>
              <a:t>Yugoslavia</a:t>
            </a:r>
            <a:endParaRPr lang="cs-CZ" dirty="0"/>
          </a:p>
          <a:p>
            <a:r>
              <a:rPr lang="cs-CZ" dirty="0" err="1"/>
              <a:t>Only</a:t>
            </a:r>
            <a:r>
              <a:rPr lang="cs-CZ" dirty="0"/>
              <a:t> WWI Independent </a:t>
            </a:r>
            <a:r>
              <a:rPr lang="cs-CZ" dirty="0" err="1"/>
              <a:t>state</a:t>
            </a:r>
            <a:r>
              <a:rPr lang="cs-CZ" dirty="0"/>
              <a:t> of </a:t>
            </a:r>
            <a:r>
              <a:rPr lang="cs-CZ" dirty="0" err="1"/>
              <a:t>Croatia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1028" name="Picture 4" descr="https://upload.wikimedia.org/wikipedia/commons/thumb/4/4b/Croatia_Counties_10th_century_with_Gacka%2C_Krbava%2C_Lika.png/1024px-Croatia_Counties_10th_century_with_Gacka%2C_Krbava%2C_Li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4" y="2910496"/>
            <a:ext cx="4140000" cy="35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167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09175"/>
            <a:ext cx="9404723" cy="1400530"/>
          </a:xfrm>
        </p:spPr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Croatia-Serbia</a:t>
            </a:r>
            <a:r>
              <a:rPr lang="cs-CZ" dirty="0">
                <a:solidFill>
                  <a:srgbClr val="FFFF00"/>
                </a:solidFill>
              </a:rPr>
              <a:t> relations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15291"/>
            <a:ext cx="9030789" cy="5342709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War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for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independence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Homeland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War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Greater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serbian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aggression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Smaller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disputes</a:t>
            </a:r>
            <a:endParaRPr lang="cs-CZ" dirty="0"/>
          </a:p>
          <a:p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matters</a:t>
            </a:r>
            <a:endParaRPr lang="cs-CZ" dirty="0"/>
          </a:p>
          <a:p>
            <a:r>
              <a:rPr lang="en-US" dirty="0"/>
              <a:t>Croatia filed a </a:t>
            </a:r>
            <a:r>
              <a:rPr lang="en-US" dirty="0">
                <a:solidFill>
                  <a:srgbClr val="FF0000"/>
                </a:solidFill>
              </a:rPr>
              <a:t>genocide lawsuit</a:t>
            </a:r>
            <a:r>
              <a:rPr lang="en-US" dirty="0"/>
              <a:t> against Serbia at the </a:t>
            </a:r>
            <a:r>
              <a:rPr lang="en-US" dirty="0">
                <a:solidFill>
                  <a:srgbClr val="FF0000"/>
                </a:solidFill>
              </a:rPr>
              <a:t>International Court of Justice</a:t>
            </a:r>
            <a:r>
              <a:rPr lang="cs-CZ" dirty="0"/>
              <a:t> </a:t>
            </a:r>
            <a:r>
              <a:rPr lang="en-US" dirty="0"/>
              <a:t>in 1999, and Belgrade filed a countersuit in 2010.</a:t>
            </a:r>
            <a:r>
              <a:rPr lang="cs-CZ" baseline="30000" dirty="0"/>
              <a:t> </a:t>
            </a:r>
            <a:r>
              <a:rPr lang="en-US" dirty="0"/>
              <a:t>Both lawsuits were dismissed 2015, </a:t>
            </a:r>
            <a:r>
              <a:rPr lang="cs-CZ" dirty="0"/>
              <a:t>- </a:t>
            </a:r>
            <a:r>
              <a:rPr lang="en-US" dirty="0"/>
              <a:t>committed crimes, but they were not committed with genocidal intent</a:t>
            </a:r>
            <a:endParaRPr lang="cs-CZ" dirty="0"/>
          </a:p>
          <a:p>
            <a:r>
              <a:rPr lang="cs-CZ" dirty="0" err="1"/>
              <a:t>Serbian</a:t>
            </a:r>
            <a:r>
              <a:rPr lang="cs-CZ" dirty="0"/>
              <a:t> </a:t>
            </a:r>
            <a:r>
              <a:rPr lang="cs-CZ" dirty="0" err="1"/>
              <a:t>minister</a:t>
            </a:r>
            <a:r>
              <a:rPr lang="cs-CZ" dirty="0"/>
              <a:t> Aleksandar </a:t>
            </a:r>
            <a:r>
              <a:rPr lang="cs-CZ" dirty="0" err="1"/>
              <a:t>Vulin</a:t>
            </a:r>
            <a:r>
              <a:rPr lang="cs-CZ" dirty="0"/>
              <a:t> 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proclaimed</a:t>
            </a:r>
            <a:r>
              <a:rPr lang="cs-CZ" dirty="0"/>
              <a:t> persona non grata in </a:t>
            </a:r>
            <a:r>
              <a:rPr lang="cs-CZ" dirty="0" err="1"/>
              <a:t>Croatia</a:t>
            </a:r>
            <a:r>
              <a:rPr lang="cs-CZ" dirty="0"/>
              <a:t> </a:t>
            </a:r>
          </a:p>
          <a:p>
            <a:r>
              <a:rPr lang="cs-CZ" dirty="0" err="1">
                <a:solidFill>
                  <a:srgbClr val="FF0000"/>
                </a:solidFill>
              </a:rPr>
              <a:t>Earthquake</a:t>
            </a:r>
            <a:r>
              <a:rPr lang="cs-CZ" dirty="0">
                <a:solidFill>
                  <a:srgbClr val="FF0000"/>
                </a:solidFill>
              </a:rPr>
              <a:t>  2020 </a:t>
            </a:r>
            <a:r>
              <a:rPr lang="cs-CZ" dirty="0"/>
              <a:t>in </a:t>
            </a:r>
            <a:r>
              <a:rPr lang="cs-CZ" dirty="0" err="1"/>
              <a:t>Croatia</a:t>
            </a:r>
            <a:r>
              <a:rPr lang="cs-CZ" dirty="0"/>
              <a:t> : </a:t>
            </a:r>
            <a:r>
              <a:rPr lang="en-US" dirty="0"/>
              <a:t>Miloš </a:t>
            </a:r>
            <a:r>
              <a:rPr lang="en-US" dirty="0" err="1"/>
              <a:t>Stojković</a:t>
            </a:r>
            <a:r>
              <a:rPr lang="en-US" dirty="0"/>
              <a:t>, a member of Serb delegation which was supposed to bring the humanitarian aid to areas hit by the earthquake, came </a:t>
            </a:r>
            <a:r>
              <a:rPr lang="cs-CZ" dirty="0"/>
              <a:t>to </a:t>
            </a:r>
            <a:r>
              <a:rPr lang="en-US" dirty="0"/>
              <a:t>Croatian city of </a:t>
            </a:r>
            <a:r>
              <a:rPr lang="en-US" dirty="0" err="1"/>
              <a:t>Knin</a:t>
            </a:r>
            <a:r>
              <a:rPr lang="cs-CZ" dirty="0"/>
              <a:t> </a:t>
            </a:r>
            <a:r>
              <a:rPr lang="en-US" dirty="0"/>
              <a:t>and announced the "return of Republic of Serbian Krajina" and removal of Croatian flag from </a:t>
            </a:r>
            <a:r>
              <a:rPr lang="en-US" dirty="0" err="1"/>
              <a:t>Knin</a:t>
            </a:r>
            <a:r>
              <a:rPr lang="en-US" dirty="0"/>
              <a:t> fortress</a:t>
            </a:r>
            <a:endParaRPr lang="cs-CZ" dirty="0"/>
          </a:p>
          <a:p>
            <a:r>
              <a:rPr lang="cs-CZ" dirty="0" err="1"/>
              <a:t>Croatia</a:t>
            </a:r>
            <a:r>
              <a:rPr lang="cs-CZ" dirty="0"/>
              <a:t> </a:t>
            </a:r>
            <a:r>
              <a:rPr lang="cs-CZ" dirty="0" err="1"/>
              <a:t>announced</a:t>
            </a:r>
            <a:r>
              <a:rPr lang="cs-CZ" dirty="0"/>
              <a:t> in 2021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Nikola Tesla </a:t>
            </a:r>
            <a:r>
              <a:rPr lang="cs-CZ" dirty="0" err="1"/>
              <a:t>be</a:t>
            </a:r>
            <a:r>
              <a:rPr lang="cs-CZ" dirty="0"/>
              <a:t> on </a:t>
            </a:r>
            <a:r>
              <a:rPr lang="cs-CZ" dirty="0" err="1"/>
              <a:t>its</a:t>
            </a:r>
            <a:r>
              <a:rPr lang="cs-CZ" dirty="0"/>
              <a:t> euro </a:t>
            </a:r>
            <a:r>
              <a:rPr lang="cs-CZ" dirty="0" err="1"/>
              <a:t>coins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1026" name="Picture 2" descr="https://upload.wikimedia.org/wikipedia/commons/thumb/f/ff/NE_PRILAZITE_-_NA_OVOM_PODRUCJU_JE_VELIKA_OPASNOST_OD_MINA_%28Hrvatska%2C_7_Travanj_2007%29.jpg/1280px-NE_PRILAZITE_-_NA_OVOM_PODRUCJU_JE_VELIKA_OPASNOST_OD_MINA_%28Hrvatska%2C_7_Travanj_2007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09" y="3062398"/>
            <a:ext cx="4248000" cy="31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ead-and-shoulder photograph of a slender man with dark hair and moustache, dark suit and white-collar shi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314" y="108404"/>
            <a:ext cx="1836000" cy="24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641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Croats</a:t>
            </a:r>
            <a:r>
              <a:rPr lang="cs-CZ" dirty="0">
                <a:solidFill>
                  <a:srgbClr val="FFFF00"/>
                </a:solidFill>
              </a:rPr>
              <a:t> in </a:t>
            </a:r>
            <a:r>
              <a:rPr lang="cs-CZ" dirty="0" err="1">
                <a:solidFill>
                  <a:srgbClr val="FFFF00"/>
                </a:solidFill>
              </a:rPr>
              <a:t>BiH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70336"/>
            <a:ext cx="8946541" cy="4195481"/>
          </a:xfrm>
        </p:spPr>
        <p:txBody>
          <a:bodyPr/>
          <a:lstStyle/>
          <a:p>
            <a:r>
              <a:rPr lang="cs-CZ" dirty="0" err="1"/>
              <a:t>Division</a:t>
            </a:r>
            <a:r>
              <a:rPr lang="cs-CZ" dirty="0"/>
              <a:t> of </a:t>
            </a:r>
            <a:r>
              <a:rPr lang="cs-CZ" dirty="0" err="1"/>
              <a:t>bih</a:t>
            </a:r>
            <a:r>
              <a:rPr lang="cs-CZ" dirty="0"/>
              <a:t>, </a:t>
            </a:r>
            <a:r>
              <a:rPr lang="cs-CZ" dirty="0" err="1"/>
              <a:t>greater</a:t>
            </a:r>
            <a:r>
              <a:rPr lang="cs-CZ" dirty="0"/>
              <a:t> </a:t>
            </a:r>
            <a:r>
              <a:rPr lang="cs-CZ" dirty="0" err="1"/>
              <a:t>croatia</a:t>
            </a:r>
            <a:endParaRPr lang="cs-CZ" dirty="0"/>
          </a:p>
          <a:p>
            <a:r>
              <a:rPr lang="en-US" dirty="0"/>
              <a:t>All Croatian citizens can vote abroad, in diplomatic missions and consular offices of the Republic of Croatia</a:t>
            </a:r>
            <a:r>
              <a:rPr lang="cs-CZ" dirty="0"/>
              <a:t> – </a:t>
            </a:r>
            <a:r>
              <a:rPr lang="cs-CZ" dirty="0" err="1"/>
              <a:t>unique</a:t>
            </a:r>
            <a:r>
              <a:rPr lang="cs-CZ" dirty="0"/>
              <a:t> case </a:t>
            </a:r>
          </a:p>
          <a:p>
            <a:r>
              <a:rPr lang="cs-CZ" dirty="0"/>
              <a:t>Diaspora </a:t>
            </a:r>
            <a:r>
              <a:rPr lang="cs-CZ" dirty="0" err="1"/>
              <a:t>voting</a:t>
            </a:r>
            <a:r>
              <a:rPr lang="cs-CZ" dirty="0"/>
              <a:t> HDZ, </a:t>
            </a:r>
            <a:r>
              <a:rPr lang="cs-CZ" dirty="0" err="1"/>
              <a:t>securing</a:t>
            </a:r>
            <a:r>
              <a:rPr lang="cs-CZ" dirty="0"/>
              <a:t> so </a:t>
            </a:r>
            <a:r>
              <a:rPr lang="cs-CZ" dirty="0" err="1"/>
              <a:t>safe</a:t>
            </a:r>
            <a:r>
              <a:rPr lang="cs-CZ" dirty="0"/>
              <a:t> </a:t>
            </a:r>
            <a:r>
              <a:rPr lang="cs-CZ" dirty="0" err="1"/>
              <a:t>votes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HDZ</a:t>
            </a:r>
          </a:p>
          <a:p>
            <a:r>
              <a:rPr lang="cs-CZ" dirty="0" err="1"/>
              <a:t>Protecting</a:t>
            </a:r>
            <a:r>
              <a:rPr lang="cs-CZ" dirty="0"/>
              <a:t>, </a:t>
            </a:r>
            <a:r>
              <a:rPr lang="cs-CZ" dirty="0" err="1"/>
              <a:t>equal</a:t>
            </a:r>
            <a:r>
              <a:rPr lang="cs-CZ" dirty="0"/>
              <a:t> </a:t>
            </a:r>
            <a:r>
              <a:rPr lang="cs-CZ" dirty="0" err="1"/>
              <a:t>positions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44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ICTY and Ante </a:t>
            </a:r>
            <a:r>
              <a:rPr lang="cs-CZ" dirty="0" err="1">
                <a:solidFill>
                  <a:srgbClr val="FFFF00"/>
                </a:solidFill>
              </a:rPr>
              <a:t>Gotovina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Ante </a:t>
            </a:r>
            <a:r>
              <a:rPr lang="cs-CZ" dirty="0" err="1"/>
              <a:t>Gotovina</a:t>
            </a:r>
            <a:r>
              <a:rPr lang="cs-CZ" dirty="0"/>
              <a:t> – </a:t>
            </a:r>
            <a:r>
              <a:rPr lang="cs-CZ" dirty="0" err="1"/>
              <a:t>primary</a:t>
            </a:r>
            <a:r>
              <a:rPr lang="cs-CZ" dirty="0"/>
              <a:t> role in </a:t>
            </a:r>
            <a:r>
              <a:rPr lang="cs-CZ" dirty="0" err="1"/>
              <a:t>Storm</a:t>
            </a:r>
            <a:r>
              <a:rPr lang="cs-CZ" dirty="0"/>
              <a:t>, 2001 </a:t>
            </a:r>
            <a:r>
              <a:rPr lang="cs-CZ" dirty="0" err="1"/>
              <a:t>indicted</a:t>
            </a:r>
            <a:r>
              <a:rPr lang="cs-CZ" dirty="0"/>
              <a:t> by ICTY, </a:t>
            </a:r>
            <a:r>
              <a:rPr lang="cs-CZ" dirty="0" err="1"/>
              <a:t>hiding</a:t>
            </a:r>
            <a:r>
              <a:rPr lang="cs-CZ" dirty="0"/>
              <a:t>, 2005 </a:t>
            </a:r>
            <a:r>
              <a:rPr lang="cs-CZ" dirty="0" err="1"/>
              <a:t>found</a:t>
            </a:r>
            <a:r>
              <a:rPr lang="cs-CZ" dirty="0"/>
              <a:t> in </a:t>
            </a:r>
            <a:r>
              <a:rPr lang="cs-CZ" dirty="0" err="1"/>
              <a:t>canary</a:t>
            </a:r>
            <a:r>
              <a:rPr lang="cs-CZ" dirty="0"/>
              <a:t> </a:t>
            </a:r>
            <a:r>
              <a:rPr lang="cs-CZ" dirty="0" err="1"/>
              <a:t>Islands</a:t>
            </a:r>
            <a:r>
              <a:rPr lang="cs-CZ" dirty="0"/>
              <a:t>, 2012 </a:t>
            </a:r>
            <a:r>
              <a:rPr lang="cs-CZ" dirty="0" err="1"/>
              <a:t>convictions</a:t>
            </a:r>
            <a:r>
              <a:rPr lang="cs-CZ" dirty="0"/>
              <a:t> </a:t>
            </a:r>
            <a:r>
              <a:rPr lang="cs-CZ" dirty="0" err="1"/>
              <a:t>overturned</a:t>
            </a:r>
            <a:r>
              <a:rPr lang="cs-CZ" dirty="0"/>
              <a:t>, </a:t>
            </a:r>
            <a:r>
              <a:rPr lang="cs-CZ" dirty="0" err="1"/>
              <a:t>released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custody</a:t>
            </a:r>
            <a:r>
              <a:rPr lang="cs-CZ" dirty="0"/>
              <a:t>, </a:t>
            </a:r>
            <a:r>
              <a:rPr lang="cs-CZ" dirty="0" err="1"/>
              <a:t>regarded</a:t>
            </a:r>
            <a:r>
              <a:rPr lang="cs-CZ" dirty="0"/>
              <a:t> as a </a:t>
            </a:r>
            <a:r>
              <a:rPr lang="cs-CZ" dirty="0" err="1"/>
              <a:t>hero</a:t>
            </a:r>
            <a:endParaRPr lang="cs-CZ" dirty="0"/>
          </a:p>
          <a:p>
            <a:r>
              <a:rPr lang="en-US" dirty="0"/>
              <a:t>After the generals' release, the Croatian government dispatched the governmental Bombardier Challenger 600 plane along with the Minister of </a:t>
            </a:r>
            <a:r>
              <a:rPr lang="en-US" dirty="0" err="1"/>
              <a:t>Defence</a:t>
            </a:r>
            <a:r>
              <a:rPr lang="en-US" dirty="0"/>
              <a:t>, Ante </a:t>
            </a:r>
            <a:r>
              <a:rPr lang="en-US" dirty="0" err="1"/>
              <a:t>Kotromanović</a:t>
            </a:r>
            <a:r>
              <a:rPr lang="en-US" dirty="0"/>
              <a:t>, and the Minister of Veterans' Affairs, Predrag Matić, to bring </a:t>
            </a:r>
            <a:r>
              <a:rPr lang="en-US" dirty="0" err="1"/>
              <a:t>Gotovina</a:t>
            </a:r>
            <a:r>
              <a:rPr lang="en-US" dirty="0"/>
              <a:t> and </a:t>
            </a:r>
            <a:r>
              <a:rPr lang="en-US" dirty="0" err="1"/>
              <a:t>Markač</a:t>
            </a:r>
            <a:r>
              <a:rPr lang="en-US" dirty="0"/>
              <a:t> to Croatia.</a:t>
            </a:r>
            <a:endParaRPr lang="cs-CZ" dirty="0"/>
          </a:p>
          <a:p>
            <a:r>
              <a:rPr lang="cs-CZ" dirty="0">
                <a:hlinkClick r:id="rId2"/>
              </a:rPr>
              <a:t>https://www.youtube.com/watch?v=ZxNLxHibSgs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https://www.youtube.com/watch?v=L6TGE8WuVjE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9218" name="Picture 2" descr="https://upload.wikimedia.org/wikipedia/commons/thumb/7/7d/Ante_Gotovina_Dubrovnik.JPG/1280px-Ante_Gotovina_Dubrovni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802" y="4458788"/>
            <a:ext cx="3564000" cy="267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6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Football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hooligans</a:t>
            </a:r>
            <a:r>
              <a:rPr lang="cs-CZ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1201784"/>
            <a:ext cx="8946541" cy="5046616"/>
          </a:xfrm>
        </p:spPr>
        <p:txBody>
          <a:bodyPr/>
          <a:lstStyle/>
          <a:p>
            <a:r>
              <a:rPr lang="cs-CZ" dirty="0"/>
              <a:t>13 May 1990 </a:t>
            </a:r>
            <a:r>
              <a:rPr lang="cs-CZ" dirty="0" err="1"/>
              <a:t>Crvena</a:t>
            </a:r>
            <a:r>
              <a:rPr lang="cs-CZ" dirty="0"/>
              <a:t> </a:t>
            </a:r>
            <a:r>
              <a:rPr lang="cs-CZ" dirty="0" err="1"/>
              <a:t>zvezda</a:t>
            </a:r>
            <a:r>
              <a:rPr lang="cs-CZ" dirty="0"/>
              <a:t> vs. </a:t>
            </a:r>
            <a:r>
              <a:rPr lang="cs-CZ" dirty="0" err="1"/>
              <a:t>Dinamo</a:t>
            </a:r>
            <a:r>
              <a:rPr lang="cs-CZ" dirty="0"/>
              <a:t> Zagreb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Maksimir</a:t>
            </a:r>
            <a:r>
              <a:rPr lang="cs-CZ" dirty="0"/>
              <a:t> stadium</a:t>
            </a:r>
          </a:p>
          <a:p>
            <a:r>
              <a:rPr lang="cs-CZ" dirty="0" err="1"/>
              <a:t>Delije</a:t>
            </a:r>
            <a:r>
              <a:rPr lang="cs-CZ" dirty="0"/>
              <a:t> vs. </a:t>
            </a:r>
            <a:r>
              <a:rPr lang="cs-CZ" dirty="0" err="1"/>
              <a:t>bad</a:t>
            </a:r>
            <a:r>
              <a:rPr lang="cs-CZ" dirty="0"/>
              <a:t> blue </a:t>
            </a:r>
            <a:r>
              <a:rPr lang="cs-CZ" dirty="0" err="1"/>
              <a:t>boys</a:t>
            </a:r>
            <a:endParaRPr lang="cs-CZ" dirty="0"/>
          </a:p>
          <a:p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widely</a:t>
            </a:r>
            <a:r>
              <a:rPr lang="cs-CZ" dirty="0"/>
              <a:t> </a:t>
            </a:r>
            <a:r>
              <a:rPr lang="cs-CZ" dirty="0" err="1"/>
              <a:t>beleived</a:t>
            </a:r>
            <a:r>
              <a:rPr lang="cs-CZ" dirty="0"/>
              <a:t> to </a:t>
            </a:r>
            <a:r>
              <a:rPr lang="cs-CZ" dirty="0" err="1"/>
              <a:t>spark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https://www.youtube.com/watch?v=zxD2PXJXsZQ</a:t>
            </a:r>
            <a:r>
              <a:rPr lang="cs-CZ" dirty="0"/>
              <a:t> </a:t>
            </a:r>
          </a:p>
          <a:p>
            <a:r>
              <a:rPr lang="cs-CZ" dirty="0">
                <a:hlinkClick r:id="rId4"/>
              </a:rPr>
              <a:t>https://www.youtube.com/watch?v=TV4boyQUvJE</a:t>
            </a:r>
            <a:r>
              <a:rPr lang="cs-CZ" dirty="0"/>
              <a:t> </a:t>
            </a:r>
          </a:p>
          <a:p>
            <a:r>
              <a:rPr lang="cs-CZ" dirty="0"/>
              <a:t>Hajduk Split </a:t>
            </a:r>
            <a:r>
              <a:rPr lang="cs-CZ" dirty="0" err="1"/>
              <a:t>glorifying</a:t>
            </a:r>
            <a:r>
              <a:rPr lang="cs-CZ" dirty="0"/>
              <a:t> </a:t>
            </a:r>
            <a:r>
              <a:rPr lang="cs-CZ" dirty="0" err="1"/>
              <a:t>ustasha</a:t>
            </a:r>
            <a:r>
              <a:rPr lang="cs-CZ" dirty="0"/>
              <a:t>  - </a:t>
            </a:r>
            <a:r>
              <a:rPr lang="cs-CZ" dirty="0" err="1"/>
              <a:t>Maks</a:t>
            </a:r>
            <a:r>
              <a:rPr lang="cs-CZ" dirty="0"/>
              <a:t> </a:t>
            </a:r>
            <a:r>
              <a:rPr lang="cs-CZ" dirty="0" err="1"/>
              <a:t>butchers</a:t>
            </a:r>
            <a:endParaRPr lang="cs-CZ" dirty="0"/>
          </a:p>
          <a:p>
            <a:r>
              <a:rPr lang="cs-CZ" dirty="0"/>
              <a:t>Josip </a:t>
            </a:r>
            <a:r>
              <a:rPr lang="cs-CZ" dirty="0" err="1"/>
              <a:t>simunic</a:t>
            </a:r>
            <a:r>
              <a:rPr lang="cs-CZ" dirty="0"/>
              <a:t> – fotbal </a:t>
            </a:r>
            <a:r>
              <a:rPr lang="cs-CZ" dirty="0" err="1"/>
              <a:t>player</a:t>
            </a:r>
            <a:r>
              <a:rPr lang="cs-CZ" dirty="0"/>
              <a:t> ZDS, </a:t>
            </a:r>
            <a:r>
              <a:rPr lang="cs-CZ" dirty="0" err="1"/>
              <a:t>disciplinary</a:t>
            </a:r>
            <a:r>
              <a:rPr lang="cs-CZ" dirty="0"/>
              <a:t> </a:t>
            </a:r>
            <a:r>
              <a:rPr lang="cs-CZ" dirty="0" err="1"/>
              <a:t>proceedings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98" y="2919230"/>
            <a:ext cx="4032000" cy="30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3" y="4271186"/>
            <a:ext cx="403206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99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Austria</a:t>
            </a:r>
            <a:r>
              <a:rPr lang="cs-CZ" dirty="0">
                <a:solidFill>
                  <a:srgbClr val="FFFF00"/>
                </a:solidFill>
              </a:rPr>
              <a:t> and NDH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556932"/>
            <a:ext cx="6662691" cy="4301068"/>
          </a:xfrm>
        </p:spPr>
        <p:txBody>
          <a:bodyPr>
            <a:normAutofit/>
          </a:bodyPr>
          <a:lstStyle/>
          <a:p>
            <a:r>
              <a:rPr lang="cs-CZ" dirty="0" err="1"/>
              <a:t>Bleiburg</a:t>
            </a:r>
            <a:r>
              <a:rPr lang="cs-CZ" dirty="0"/>
              <a:t> </a:t>
            </a:r>
            <a:r>
              <a:rPr lang="cs-CZ" dirty="0" err="1"/>
              <a:t>massacre</a:t>
            </a:r>
            <a:r>
              <a:rPr lang="cs-CZ" dirty="0"/>
              <a:t> - </a:t>
            </a:r>
            <a:r>
              <a:rPr lang="en-US" dirty="0"/>
              <a:t>"the largest fascist gathering in Europe„</a:t>
            </a:r>
            <a:r>
              <a:rPr lang="cs-CZ" dirty="0"/>
              <a:t>, </a:t>
            </a:r>
            <a:r>
              <a:rPr lang="cs-CZ" dirty="0" err="1">
                <a:solidFill>
                  <a:srgbClr val="FFFF00"/>
                </a:solidFill>
              </a:rPr>
              <a:t>motion</a:t>
            </a:r>
            <a:r>
              <a:rPr lang="cs-CZ" dirty="0">
                <a:solidFill>
                  <a:srgbClr val="FFFF00"/>
                </a:solidFill>
              </a:rPr>
              <a:t> to </a:t>
            </a:r>
            <a:r>
              <a:rPr lang="cs-CZ" dirty="0" err="1">
                <a:solidFill>
                  <a:srgbClr val="FFFF00"/>
                </a:solidFill>
              </a:rPr>
              <a:t>ban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event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cs-CZ" dirty="0" err="1">
                <a:solidFill>
                  <a:srgbClr val="FFFF00"/>
                </a:solidFill>
              </a:rPr>
              <a:t>Ban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symbols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that</a:t>
            </a:r>
            <a:r>
              <a:rPr lang="cs-CZ" dirty="0">
                <a:solidFill>
                  <a:srgbClr val="FFFF00"/>
                </a:solidFill>
              </a:rPr>
              <a:t> are </a:t>
            </a:r>
            <a:r>
              <a:rPr lang="cs-CZ" dirty="0" err="1">
                <a:solidFill>
                  <a:srgbClr val="FFFF00"/>
                </a:solidFill>
              </a:rPr>
              <a:t>tied</a:t>
            </a:r>
            <a:r>
              <a:rPr lang="cs-CZ" dirty="0">
                <a:solidFill>
                  <a:srgbClr val="FFFF00"/>
                </a:solidFill>
              </a:rPr>
              <a:t> to NDH </a:t>
            </a:r>
            <a:r>
              <a:rPr lang="cs-CZ" dirty="0"/>
              <a:t>– U, </a:t>
            </a:r>
            <a:r>
              <a:rPr lang="cs-CZ" dirty="0" err="1"/>
              <a:t>chessboard</a:t>
            </a:r>
            <a:r>
              <a:rPr lang="cs-CZ" dirty="0"/>
              <a:t> </a:t>
            </a:r>
            <a:r>
              <a:rPr lang="cs-CZ" dirty="0" err="1"/>
              <a:t>coat</a:t>
            </a:r>
            <a:r>
              <a:rPr lang="cs-CZ" dirty="0"/>
              <a:t> of </a:t>
            </a:r>
            <a:r>
              <a:rPr lang="cs-CZ" dirty="0" err="1"/>
              <a:t>arms</a:t>
            </a:r>
            <a:r>
              <a:rPr lang="cs-CZ" dirty="0"/>
              <a:t> 2019</a:t>
            </a:r>
          </a:p>
          <a:p>
            <a:r>
              <a:rPr lang="cs-CZ" dirty="0"/>
              <a:t>Flag, </a:t>
            </a:r>
            <a:r>
              <a:rPr lang="cs-CZ" dirty="0" err="1"/>
              <a:t>coat</a:t>
            </a:r>
            <a:r>
              <a:rPr lang="cs-CZ" dirty="0"/>
              <a:t> of </a:t>
            </a:r>
            <a:r>
              <a:rPr lang="cs-CZ" dirty="0" err="1"/>
              <a:t>arms</a:t>
            </a:r>
            <a:r>
              <a:rPr lang="cs-CZ" dirty="0"/>
              <a:t> of </a:t>
            </a:r>
            <a:r>
              <a:rPr lang="cs-CZ" dirty="0" err="1"/>
              <a:t>Croatian</a:t>
            </a:r>
            <a:r>
              <a:rPr lang="cs-CZ" dirty="0"/>
              <a:t>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Forces</a:t>
            </a:r>
            <a:r>
              <a:rPr lang="cs-CZ" dirty="0"/>
              <a:t> (HOS) - 2021</a:t>
            </a:r>
          </a:p>
          <a:p>
            <a:r>
              <a:rPr lang="en-US" dirty="0"/>
              <a:t>The maximum fine for using the proscribed insignia is 4,000 euro, and those who repeat the offence can be fined up to 10,000 euro.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91" y="3589419"/>
            <a:ext cx="5400000" cy="36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309" y="236132"/>
            <a:ext cx="2016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11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NDH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70" y="2753442"/>
            <a:ext cx="9980184" cy="395215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Regime</a:t>
            </a:r>
            <a:r>
              <a:rPr lang="cs-CZ" dirty="0"/>
              <a:t> </a:t>
            </a:r>
            <a:r>
              <a:rPr lang="cs-CZ" dirty="0" err="1"/>
              <a:t>targeted</a:t>
            </a:r>
            <a:r>
              <a:rPr lang="cs-CZ" dirty="0"/>
              <a:t> </a:t>
            </a:r>
            <a:r>
              <a:rPr lang="cs-CZ" dirty="0" err="1"/>
              <a:t>Serbs</a:t>
            </a:r>
            <a:r>
              <a:rPr lang="cs-CZ" dirty="0"/>
              <a:t>, </a:t>
            </a:r>
            <a:r>
              <a:rPr lang="cs-CZ" dirty="0" err="1"/>
              <a:t>Jews</a:t>
            </a:r>
            <a:r>
              <a:rPr lang="cs-CZ" dirty="0"/>
              <a:t> and </a:t>
            </a:r>
            <a:r>
              <a:rPr lang="cs-CZ" dirty="0" err="1"/>
              <a:t>Romas</a:t>
            </a:r>
            <a:r>
              <a:rPr lang="cs-CZ" dirty="0"/>
              <a:t>, anti-</a:t>
            </a:r>
            <a:r>
              <a:rPr lang="cs-CZ" dirty="0" err="1"/>
              <a:t>fascist</a:t>
            </a:r>
            <a:r>
              <a:rPr lang="cs-CZ" dirty="0"/>
              <a:t> </a:t>
            </a:r>
            <a:r>
              <a:rPr lang="cs-CZ" dirty="0" err="1"/>
              <a:t>Croats</a:t>
            </a:r>
            <a:r>
              <a:rPr lang="cs-CZ" dirty="0"/>
              <a:t> and </a:t>
            </a:r>
            <a:r>
              <a:rPr lang="cs-CZ" dirty="0" err="1"/>
              <a:t>Muslims</a:t>
            </a:r>
            <a:endParaRPr lang="cs-CZ" dirty="0"/>
          </a:p>
          <a:p>
            <a:r>
              <a:rPr lang="cs-CZ" dirty="0" err="1">
                <a:solidFill>
                  <a:srgbClr val="FFFF00"/>
                </a:solidFill>
              </a:rPr>
              <a:t>Serbs</a:t>
            </a:r>
            <a:r>
              <a:rPr lang="cs-CZ" dirty="0">
                <a:solidFill>
                  <a:srgbClr val="FFFF00"/>
                </a:solidFill>
              </a:rPr>
              <a:t>: 1/3 </a:t>
            </a:r>
            <a:r>
              <a:rPr lang="cs-CZ" dirty="0" err="1">
                <a:solidFill>
                  <a:srgbClr val="FFFF00"/>
                </a:solidFill>
              </a:rPr>
              <a:t>killed</a:t>
            </a:r>
            <a:r>
              <a:rPr lang="cs-CZ" dirty="0">
                <a:solidFill>
                  <a:srgbClr val="FFFF00"/>
                </a:solidFill>
              </a:rPr>
              <a:t>, 1/3 </a:t>
            </a:r>
            <a:r>
              <a:rPr lang="cs-CZ" dirty="0" err="1">
                <a:solidFill>
                  <a:srgbClr val="FFFF00"/>
                </a:solidFill>
              </a:rPr>
              <a:t>expelled</a:t>
            </a:r>
            <a:r>
              <a:rPr lang="cs-CZ" dirty="0">
                <a:solidFill>
                  <a:srgbClr val="FFFF00"/>
                </a:solidFill>
              </a:rPr>
              <a:t>, 1/3 </a:t>
            </a:r>
            <a:r>
              <a:rPr lang="cs-CZ" dirty="0" err="1">
                <a:solidFill>
                  <a:srgbClr val="FFFF00"/>
                </a:solidFill>
              </a:rPr>
              <a:t>converted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en-US" dirty="0"/>
              <a:t>all parties but the </a:t>
            </a:r>
            <a:r>
              <a:rPr lang="en-US" dirty="0" err="1"/>
              <a:t>Ustaše</a:t>
            </a:r>
            <a:r>
              <a:rPr lang="en-US" dirty="0"/>
              <a:t> party were banned</a:t>
            </a:r>
            <a:endParaRPr lang="cs-CZ" dirty="0"/>
          </a:p>
          <a:p>
            <a:r>
              <a:rPr lang="en-US" dirty="0"/>
              <a:t>An estimated </a:t>
            </a:r>
            <a:r>
              <a:rPr lang="en-US" dirty="0">
                <a:solidFill>
                  <a:srgbClr val="FFFF00"/>
                </a:solidFill>
              </a:rPr>
              <a:t>320,000–340,000 Serbs, 30,000 Croatian Jews and 30,000 Roma were killed 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en-US" dirty="0"/>
              <a:t> including between 77,000 and 99,000 Serbs, </a:t>
            </a:r>
            <a:r>
              <a:rPr lang="en-US" dirty="0" err="1"/>
              <a:t>Bosniaks</a:t>
            </a:r>
            <a:r>
              <a:rPr lang="en-US" dirty="0"/>
              <a:t>, Croats, Jews and Roma killed in the </a:t>
            </a:r>
            <a:r>
              <a:rPr lang="en-US" dirty="0" err="1"/>
              <a:t>Jasenovac</a:t>
            </a:r>
            <a:r>
              <a:rPr lang="en-US" dirty="0"/>
              <a:t> concentration camp while approximately 300,000 Serbs were forced out of the NDH</a:t>
            </a:r>
            <a:endParaRPr lang="cs-CZ" dirty="0"/>
          </a:p>
          <a:p>
            <a:r>
              <a:rPr lang="cs-CZ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he </a:t>
            </a:r>
            <a:r>
              <a:rPr lang="en-US" dirty="0" err="1">
                <a:solidFill>
                  <a:srgbClr val="FFFF00"/>
                </a:solidFill>
              </a:rPr>
              <a:t>Bleiburg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massacre</a:t>
            </a:r>
            <a:r>
              <a:rPr lang="cs-CZ" dirty="0">
                <a:solidFill>
                  <a:srgbClr val="FFFF00"/>
                </a:solidFill>
              </a:rPr>
              <a:t> – NDH </a:t>
            </a:r>
            <a:r>
              <a:rPr lang="cs-CZ" dirty="0" err="1">
                <a:solidFill>
                  <a:srgbClr val="FFFF00"/>
                </a:solidFill>
              </a:rPr>
              <a:t>soldiers</a:t>
            </a:r>
            <a:r>
              <a:rPr lang="cs-CZ" dirty="0">
                <a:solidFill>
                  <a:srgbClr val="FFFF00"/>
                </a:solidFill>
              </a:rPr>
              <a:t> and </a:t>
            </a:r>
            <a:r>
              <a:rPr lang="cs-CZ" dirty="0" err="1">
                <a:solidFill>
                  <a:srgbClr val="FFFF00"/>
                </a:solidFill>
              </a:rPr>
              <a:t>civilians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fleeing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executed</a:t>
            </a:r>
            <a:r>
              <a:rPr lang="cs-CZ" dirty="0">
                <a:solidFill>
                  <a:srgbClr val="FFFF00"/>
                </a:solidFill>
              </a:rPr>
              <a:t> by </a:t>
            </a:r>
            <a:r>
              <a:rPr lang="cs-CZ" dirty="0" err="1">
                <a:solidFill>
                  <a:srgbClr val="FFFF00"/>
                </a:solidFill>
              </a:rPr>
              <a:t>Partisans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dirty="0" err="1">
                <a:solidFill>
                  <a:srgbClr val="FFFF00"/>
                </a:solidFill>
              </a:rPr>
              <a:t>croat</a:t>
            </a:r>
            <a:r>
              <a:rPr lang="cs-CZ" dirty="0">
                <a:solidFill>
                  <a:srgbClr val="FFFF00"/>
                </a:solidFill>
              </a:rPr>
              <a:t>. </a:t>
            </a:r>
            <a:r>
              <a:rPr lang="cs-CZ" dirty="0" err="1">
                <a:solidFill>
                  <a:srgbClr val="FFFF00"/>
                </a:solidFill>
              </a:rPr>
              <a:t>Estimate</a:t>
            </a:r>
            <a:r>
              <a:rPr lang="cs-CZ" dirty="0">
                <a:solidFill>
                  <a:srgbClr val="FFFF00"/>
                </a:solidFill>
              </a:rPr>
              <a:t> 30 </a:t>
            </a:r>
            <a:r>
              <a:rPr lang="cs-CZ" dirty="0" err="1">
                <a:solidFill>
                  <a:srgbClr val="FFFF00"/>
                </a:solidFill>
              </a:rPr>
              <a:t>ths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killed</a:t>
            </a:r>
            <a:endParaRPr lang="cs-CZ" dirty="0">
              <a:solidFill>
                <a:srgbClr val="FFFF00"/>
              </a:solidFill>
            </a:endParaRPr>
          </a:p>
          <a:p>
            <a:r>
              <a:rPr lang="cs-CZ" dirty="0"/>
              <a:t>Exodus to Argentina 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11" y="-923109"/>
            <a:ext cx="5616000" cy="44179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5" y="87162"/>
            <a:ext cx="3852000" cy="2666280"/>
          </a:xfrm>
          <a:prstGeom prst="rect">
            <a:avLst/>
          </a:prstGeom>
        </p:spPr>
      </p:pic>
      <p:pic>
        <p:nvPicPr>
          <p:cNvPr id="5122" name="Picture 2" descr="Flag 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15" y="1152983"/>
            <a:ext cx="2448000" cy="163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5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Ante </a:t>
            </a:r>
            <a:r>
              <a:rPr lang="cs-CZ" dirty="0" err="1">
                <a:solidFill>
                  <a:srgbClr val="FFFF00"/>
                </a:solidFill>
              </a:rPr>
              <a:t>Pavelic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Born in </a:t>
            </a:r>
            <a:r>
              <a:rPr lang="cs-CZ" dirty="0" err="1"/>
              <a:t>BiH</a:t>
            </a:r>
            <a:endParaRPr lang="cs-CZ" dirty="0"/>
          </a:p>
          <a:p>
            <a:r>
              <a:rPr lang="cs-CZ" dirty="0" err="1"/>
              <a:t>Ustaša</a:t>
            </a:r>
            <a:r>
              <a:rPr lang="cs-CZ" dirty="0"/>
              <a:t> </a:t>
            </a:r>
            <a:r>
              <a:rPr lang="cs-CZ" dirty="0" err="1"/>
              <a:t>trying</a:t>
            </a:r>
            <a:r>
              <a:rPr lang="cs-CZ" dirty="0"/>
              <a:t> to </a:t>
            </a:r>
            <a:r>
              <a:rPr lang="cs-CZ" dirty="0" err="1"/>
              <a:t>destroy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Kingdom</a:t>
            </a:r>
            <a:endParaRPr lang="cs-CZ" dirty="0"/>
          </a:p>
          <a:p>
            <a:r>
              <a:rPr lang="cs-CZ" dirty="0"/>
              <a:t>1934 </a:t>
            </a:r>
            <a:r>
              <a:rPr lang="cs-CZ" dirty="0" err="1"/>
              <a:t>assasination</a:t>
            </a:r>
            <a:r>
              <a:rPr lang="cs-CZ" dirty="0"/>
              <a:t> of King in Marseille</a:t>
            </a:r>
          </a:p>
          <a:p>
            <a:r>
              <a:rPr lang="cs-CZ" dirty="0"/>
              <a:t>NDH</a:t>
            </a:r>
          </a:p>
          <a:p>
            <a:r>
              <a:rPr lang="cs-CZ" dirty="0" err="1"/>
              <a:t>Vodja</a:t>
            </a:r>
            <a:r>
              <a:rPr lang="cs-CZ" dirty="0"/>
              <a:t> </a:t>
            </a:r>
            <a:r>
              <a:rPr lang="cs-CZ" dirty="0" err="1"/>
              <a:t>vs</a:t>
            </a:r>
            <a:r>
              <a:rPr lang="cs-CZ" dirty="0"/>
              <a:t> </a:t>
            </a:r>
            <a:r>
              <a:rPr lang="cs-CZ" dirty="0" err="1"/>
              <a:t>Poglavnik</a:t>
            </a:r>
            <a:r>
              <a:rPr lang="cs-CZ" dirty="0"/>
              <a:t> </a:t>
            </a:r>
          </a:p>
          <a:p>
            <a:r>
              <a:rPr lang="cs-CZ" dirty="0"/>
              <a:t>Za dom </a:t>
            </a:r>
            <a:r>
              <a:rPr lang="cs-CZ" dirty="0" err="1"/>
              <a:t>spremni</a:t>
            </a:r>
            <a:r>
              <a:rPr lang="cs-CZ" dirty="0"/>
              <a:t> </a:t>
            </a:r>
          </a:p>
          <a:p>
            <a:r>
              <a:rPr lang="cs-CZ" dirty="0" err="1"/>
              <a:t>Fled</a:t>
            </a:r>
            <a:r>
              <a:rPr lang="cs-CZ" dirty="0"/>
              <a:t> to Argentina,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hiding</a:t>
            </a:r>
            <a:r>
              <a:rPr lang="cs-CZ" dirty="0"/>
              <a:t>, </a:t>
            </a:r>
            <a:r>
              <a:rPr lang="cs-CZ" dirty="0" err="1"/>
              <a:t>died</a:t>
            </a:r>
            <a:r>
              <a:rPr lang="cs-CZ" dirty="0"/>
              <a:t> in </a:t>
            </a:r>
            <a:r>
              <a:rPr lang="cs-CZ" dirty="0" err="1"/>
              <a:t>Spain</a:t>
            </a:r>
            <a:r>
              <a:rPr lang="cs-CZ" dirty="0"/>
              <a:t> 1959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protection</a:t>
            </a:r>
            <a:r>
              <a:rPr lang="cs-CZ" dirty="0"/>
              <a:t> of Franco </a:t>
            </a:r>
            <a:r>
              <a:rPr lang="cs-CZ" dirty="0" err="1"/>
              <a:t>regime</a:t>
            </a:r>
            <a:endParaRPr lang="en-US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45130" y="43530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>
                <a:solidFill>
                  <a:srgbClr val="FFFF00"/>
                </a:solidFill>
              </a:rPr>
              <a:t>Ante Pavelic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pavel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7" y="814668"/>
            <a:ext cx="16383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12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5007428" cy="853440"/>
          </a:xfrm>
        </p:spPr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Croatia</a:t>
            </a:r>
            <a:r>
              <a:rPr lang="cs-CZ" dirty="0">
                <a:solidFill>
                  <a:srgbClr val="FFFF00"/>
                </a:solidFill>
              </a:rPr>
              <a:t> and NDH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21919" y="1936060"/>
            <a:ext cx="9222376" cy="50678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 Constitution of Croatia </a:t>
            </a:r>
            <a:r>
              <a:rPr lang="en-US" dirty="0">
                <a:solidFill>
                  <a:srgbClr val="FF0000"/>
                </a:solidFill>
              </a:rPr>
              <a:t>does not </a:t>
            </a:r>
            <a:r>
              <a:rPr lang="en-US" dirty="0"/>
              <a:t>officially recognize the Independent State of Croatia as the historical or legitimate predecessor state of the current Croatian republic.</a:t>
            </a:r>
            <a:r>
              <a:rPr lang="en-US" baseline="30000" dirty="0">
                <a:hlinkClick r:id="rId2"/>
              </a:rPr>
              <a:t>[</a:t>
            </a:r>
            <a:endParaRPr lang="cs-CZ" baseline="30000" dirty="0"/>
          </a:p>
          <a:p>
            <a:r>
              <a:rPr lang="en-US" dirty="0"/>
              <a:t>Croatia rehabilitated the </a:t>
            </a:r>
            <a:r>
              <a:rPr lang="en-US" dirty="0">
                <a:solidFill>
                  <a:srgbClr val="FF0000"/>
                </a:solidFill>
              </a:rPr>
              <a:t>Croatian Home Guard</a:t>
            </a:r>
            <a:r>
              <a:rPr lang="en-US" dirty="0"/>
              <a:t>, whose veterans have since received state pensions. </a:t>
            </a: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Za dom </a:t>
            </a:r>
            <a:r>
              <a:rPr lang="cs-CZ" dirty="0" err="1">
                <a:solidFill>
                  <a:srgbClr val="FF0000"/>
                </a:solidFill>
              </a:rPr>
              <a:t>spremni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over</a:t>
            </a:r>
            <a:r>
              <a:rPr lang="cs-CZ" dirty="0"/>
              <a:t> </a:t>
            </a:r>
            <a:r>
              <a:rPr lang="en-US" dirty="0">
                <a:solidFill>
                  <a:srgbClr val="FFC000"/>
                </a:solidFill>
              </a:rPr>
              <a:t>30 streets named </a:t>
            </a:r>
            <a:r>
              <a:rPr lang="en-US" dirty="0"/>
              <a:t>after some 25 people connected with the NDH</a:t>
            </a:r>
            <a:r>
              <a:rPr lang="cs-CZ" dirty="0"/>
              <a:t> (Mile </a:t>
            </a:r>
            <a:r>
              <a:rPr lang="cs-CZ" dirty="0" err="1"/>
              <a:t>Budak</a:t>
            </a:r>
            <a:r>
              <a:rPr lang="cs-CZ" dirty="0"/>
              <a:t>, </a:t>
            </a:r>
            <a:r>
              <a:rPr lang="cs-CZ" dirty="0" err="1"/>
              <a:t>franjo</a:t>
            </a:r>
            <a:r>
              <a:rPr lang="cs-CZ" dirty="0"/>
              <a:t> </a:t>
            </a:r>
            <a:r>
              <a:rPr lang="cs-CZ" dirty="0" err="1"/>
              <a:t>Nevistic</a:t>
            </a:r>
            <a:r>
              <a:rPr lang="cs-CZ" dirty="0"/>
              <a:t>, Ivan </a:t>
            </a:r>
            <a:r>
              <a:rPr lang="cs-CZ" dirty="0" err="1"/>
              <a:t>Orsanic</a:t>
            </a:r>
            <a:r>
              <a:rPr lang="cs-CZ" dirty="0"/>
              <a:t>, Branko </a:t>
            </a:r>
            <a:r>
              <a:rPr lang="cs-CZ" dirty="0" err="1"/>
              <a:t>Klaric</a:t>
            </a:r>
            <a:r>
              <a:rPr lang="cs-CZ" dirty="0"/>
              <a:t>, </a:t>
            </a:r>
          </a:p>
          <a:p>
            <a:r>
              <a:rPr lang="cs-CZ" dirty="0" err="1"/>
              <a:t>Revisionism</a:t>
            </a:r>
            <a:r>
              <a:rPr lang="cs-CZ" dirty="0"/>
              <a:t> and </a:t>
            </a:r>
            <a:r>
              <a:rPr lang="cs-CZ" dirty="0" err="1"/>
              <a:t>patriotism</a:t>
            </a:r>
            <a:r>
              <a:rPr lang="cs-CZ" dirty="0"/>
              <a:t> </a:t>
            </a:r>
          </a:p>
          <a:p>
            <a:r>
              <a:rPr lang="cs-CZ" dirty="0" err="1"/>
              <a:t>Annual</a:t>
            </a: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Bleibourg</a:t>
            </a:r>
            <a:r>
              <a:rPr lang="cs-CZ" dirty="0"/>
              <a:t> </a:t>
            </a:r>
            <a:r>
              <a:rPr lang="cs-CZ" dirty="0" err="1"/>
              <a:t>commemoration</a:t>
            </a:r>
            <a:endParaRPr lang="cs-CZ" dirty="0"/>
          </a:p>
          <a:p>
            <a:r>
              <a:rPr lang="cs-CZ" dirty="0" err="1">
                <a:solidFill>
                  <a:srgbClr val="FF0000"/>
                </a:solidFill>
              </a:rPr>
              <a:t>Revisionism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Jasenovac</a:t>
            </a:r>
            <a:r>
              <a:rPr lang="cs-CZ" dirty="0">
                <a:solidFill>
                  <a:srgbClr val="FF0000"/>
                </a:solidFill>
              </a:rPr>
              <a:t>: </a:t>
            </a:r>
            <a:r>
              <a:rPr lang="en-US" dirty="0"/>
              <a:t>just a </a:t>
            </a:r>
            <a:r>
              <a:rPr lang="en-US" dirty="0" err="1"/>
              <a:t>labour</a:t>
            </a:r>
            <a:r>
              <a:rPr lang="en-US" dirty="0"/>
              <a:t> and punishment camp for enemies of the Croatian state.</a:t>
            </a:r>
            <a:r>
              <a:rPr lang="cs-CZ" dirty="0"/>
              <a:t>  </a:t>
            </a:r>
            <a:r>
              <a:rPr lang="cs-CZ" dirty="0" err="1"/>
              <a:t>Death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1500 </a:t>
            </a:r>
            <a:r>
              <a:rPr lang="cs-CZ" dirty="0" err="1"/>
              <a:t>compared</a:t>
            </a:r>
            <a:r>
              <a:rPr lang="cs-CZ" dirty="0"/>
              <a:t> to 83 </a:t>
            </a:r>
            <a:r>
              <a:rPr lang="cs-CZ" dirty="0" err="1"/>
              <a:t>ths</a:t>
            </a:r>
            <a:r>
              <a:rPr lang="cs-CZ" dirty="0"/>
              <a:t> as </a:t>
            </a:r>
            <a:r>
              <a:rPr lang="cs-CZ" dirty="0" err="1"/>
              <a:t>stated</a:t>
            </a:r>
            <a:r>
              <a:rPr lang="cs-CZ" dirty="0"/>
              <a:t> in </a:t>
            </a:r>
            <a:r>
              <a:rPr lang="cs-CZ" dirty="0" err="1"/>
              <a:t>Jasenovac</a:t>
            </a:r>
            <a:r>
              <a:rPr lang="cs-CZ" dirty="0"/>
              <a:t> (Igor </a:t>
            </a:r>
            <a:r>
              <a:rPr lang="cs-CZ" dirty="0" err="1"/>
              <a:t>Vukic</a:t>
            </a:r>
            <a:r>
              <a:rPr lang="cs-CZ" dirty="0"/>
              <a:t> </a:t>
            </a:r>
            <a:r>
              <a:rPr lang="cs-CZ" dirty="0" err="1"/>
              <a:t>Labour</a:t>
            </a:r>
            <a:r>
              <a:rPr lang="cs-CZ" dirty="0"/>
              <a:t> Camp </a:t>
            </a:r>
            <a:r>
              <a:rPr lang="cs-CZ" dirty="0" err="1"/>
              <a:t>Jasenovac</a:t>
            </a:r>
            <a:r>
              <a:rPr lang="cs-CZ" dirty="0"/>
              <a:t>)</a:t>
            </a:r>
          </a:p>
          <a:p>
            <a:r>
              <a:rPr lang="cs-CZ" dirty="0" err="1"/>
              <a:t>Ustasha</a:t>
            </a:r>
            <a:r>
              <a:rPr lang="cs-CZ" dirty="0"/>
              <a:t> </a:t>
            </a:r>
            <a:r>
              <a:rPr lang="cs-CZ" dirty="0" err="1"/>
              <a:t>symbols</a:t>
            </a:r>
            <a:r>
              <a:rPr lang="cs-CZ" dirty="0"/>
              <a:t> </a:t>
            </a:r>
            <a:r>
              <a:rPr lang="cs-CZ" dirty="0" err="1"/>
              <a:t>widespread</a:t>
            </a:r>
            <a:r>
              <a:rPr lang="cs-CZ" dirty="0"/>
              <a:t> </a:t>
            </a:r>
            <a:r>
              <a:rPr lang="cs-CZ" dirty="0" err="1"/>
              <a:t>visible</a:t>
            </a:r>
            <a:r>
              <a:rPr lang="cs-CZ" dirty="0"/>
              <a:t>, </a:t>
            </a:r>
            <a:r>
              <a:rPr lang="cs-CZ" dirty="0" err="1">
                <a:solidFill>
                  <a:srgbClr val="FF0000"/>
                </a:solidFill>
              </a:rPr>
              <a:t>crimes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downplayed</a:t>
            </a:r>
            <a:endParaRPr lang="cs-CZ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050" name="Picture 2" descr="https://balkaninsight.com/wp-content/uploads/2021/04/%D0%A2%D0%B0%D0%B1%D0%BB%D0%B0_%D1%83%D0%BB%D0%B8%D1%86%D0%B5_%D0%9C%D0%B8%D0%BB%D0%B5_%D0%91%D1%83%D0%B4%D0%B0%D0%BA%D0%B0_%D1%83_%D0%A1%D0%BB%D0%B0%D0%B2%D0%BE%D0%BD%D1%81%D0%BA%D0%BE%D0%BC_%D0%91%D1%80%D0%BE%D0%B4%D1%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864" y="-158560"/>
            <a:ext cx="3492000" cy="261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34" y="4006892"/>
            <a:ext cx="3996000" cy="2997000"/>
          </a:xfrm>
          <a:prstGeom prst="rect">
            <a:avLst/>
          </a:prstGeom>
        </p:spPr>
      </p:pic>
      <p:pic>
        <p:nvPicPr>
          <p:cNvPr id="2054" name="Picture 6" descr="https://balkaninsight.com/wp-content/uploads/2021/04/h_00259894i-1280x11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834" y="2424811"/>
            <a:ext cx="1800000" cy="16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23" y="9779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roatian President Kolinda Grabar-Kitarovic poses during a recent trip to Canada with a flag carrying a symbol of her country's wartime pro-Nazi regime. (Facebook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23" y="0"/>
            <a:ext cx="2844000" cy="17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48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104504"/>
            <a:ext cx="11389135" cy="940526"/>
          </a:xfrm>
        </p:spPr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Article</a:t>
            </a:r>
            <a:r>
              <a:rPr lang="cs-CZ" dirty="0">
                <a:solidFill>
                  <a:srgbClr val="FFFF00"/>
                </a:solidFill>
              </a:rPr>
              <a:t> 325 of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Croatian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criminal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code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52918"/>
            <a:ext cx="12252960" cy="480508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people who “call for hatred or violence to be directed against groups… because of their racial, religious, national or ethnic affiliation” can be punished with a three-year prison sentence, while </a:t>
            </a:r>
            <a:r>
              <a:rPr lang="en-US" dirty="0" err="1"/>
              <a:t>organisers</a:t>
            </a:r>
            <a:r>
              <a:rPr lang="en-US" dirty="0"/>
              <a:t> of groups that spread hate can face up to six years in prison.</a:t>
            </a:r>
          </a:p>
          <a:p>
            <a:r>
              <a:rPr lang="en-US" dirty="0"/>
              <a:t>people who “publicly approve of, deny or significantly belittle criminal acts of genocide, acts of aggression, crimes against humanity or war crimes” can face up to three years in prison.</a:t>
            </a:r>
          </a:p>
          <a:p>
            <a:r>
              <a:rPr lang="en-US" dirty="0">
                <a:solidFill>
                  <a:srgbClr val="FF0000"/>
                </a:solidFill>
              </a:rPr>
              <a:t>However, hardly anyone who chants ‘Za </a:t>
            </a:r>
            <a:r>
              <a:rPr lang="en-US" dirty="0" err="1">
                <a:solidFill>
                  <a:srgbClr val="FF0000"/>
                </a:solidFill>
              </a:rPr>
              <a:t>dom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spremni</a:t>
            </a:r>
            <a:r>
              <a:rPr lang="en-US" dirty="0">
                <a:solidFill>
                  <a:srgbClr val="FF0000"/>
                </a:solidFill>
              </a:rPr>
              <a:t>’ or displays </a:t>
            </a:r>
            <a:r>
              <a:rPr lang="en-US" dirty="0" err="1">
                <a:solidFill>
                  <a:srgbClr val="FF0000"/>
                </a:solidFill>
              </a:rPr>
              <a:t>Ustasa</a:t>
            </a:r>
            <a:r>
              <a:rPr lang="en-US" dirty="0">
                <a:solidFill>
                  <a:srgbClr val="FF0000"/>
                </a:solidFill>
              </a:rPr>
              <a:t> insignia is prosecuted according to Article 325. Instead they are usually charged under </a:t>
            </a:r>
            <a:r>
              <a:rPr lang="en-US" dirty="0" err="1">
                <a:solidFill>
                  <a:srgbClr val="FF0000"/>
                </a:solidFill>
              </a:rPr>
              <a:t>misdemeanour</a:t>
            </a:r>
            <a:r>
              <a:rPr lang="en-US" dirty="0">
                <a:solidFill>
                  <a:srgbClr val="FF0000"/>
                </a:solidFill>
              </a:rPr>
              <a:t> legislation and fined.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Marko </a:t>
            </a:r>
            <a:r>
              <a:rPr lang="cs-CZ" dirty="0" err="1">
                <a:solidFill>
                  <a:srgbClr val="FF0000"/>
                </a:solidFill>
              </a:rPr>
              <a:t>Perkovic</a:t>
            </a:r>
            <a:r>
              <a:rPr lang="cs-CZ" dirty="0">
                <a:solidFill>
                  <a:srgbClr val="FF0000"/>
                </a:solidFill>
              </a:rPr>
              <a:t> (Thompson) </a:t>
            </a:r>
            <a:r>
              <a:rPr lang="cs-CZ" dirty="0"/>
              <a:t>- concert</a:t>
            </a:r>
            <a:r>
              <a:rPr lang="en-US" dirty="0"/>
              <a:t> 2017, </a:t>
            </a:r>
            <a:r>
              <a:rPr lang="cs-CZ" dirty="0" err="1"/>
              <a:t>chanted</a:t>
            </a:r>
            <a:r>
              <a:rPr lang="cs-CZ" dirty="0"/>
              <a:t> ZDS </a:t>
            </a:r>
            <a:r>
              <a:rPr lang="cs-CZ" dirty="0">
                <a:hlinkClick r:id="rId2"/>
              </a:rPr>
              <a:t>https://www.youtube.com/watch?v=U1cnaSMtdS4</a:t>
            </a:r>
            <a:r>
              <a:rPr lang="cs-CZ" dirty="0"/>
              <a:t> </a:t>
            </a:r>
            <a:endParaRPr lang="en-US" dirty="0"/>
          </a:p>
          <a:p>
            <a:r>
              <a:rPr lang="en-US" dirty="0"/>
              <a:t>The court acquitted him, ruling that </a:t>
            </a:r>
            <a:r>
              <a:rPr lang="en-US" dirty="0" err="1"/>
              <a:t>Perkovic</a:t>
            </a:r>
            <a:r>
              <a:rPr lang="en-US" dirty="0"/>
              <a:t> was not inciting hatred by chanting “Ready for the home[land]” and that the slogan was an integral part of the song he was singing at the time.</a:t>
            </a:r>
            <a:endParaRPr lang="cs-CZ" dirty="0"/>
          </a:p>
          <a:p>
            <a:r>
              <a:rPr lang="en-US" dirty="0"/>
              <a:t>Croatia’s government-appointed Council for Dealing with Consequences of the Rule of Non-Democratic Regimes said in February this year that the authorities should allow the ‘Za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dirty="0" err="1"/>
              <a:t>spremni</a:t>
            </a:r>
            <a:r>
              <a:rPr lang="en-US" dirty="0"/>
              <a:t>’ salute to be used “in exceptional situations” under strict conditions, such as by Croatian </a:t>
            </a:r>
            <a:r>
              <a:rPr lang="en-US" dirty="0" err="1"/>
              <a:t>Defence</a:t>
            </a:r>
            <a:r>
              <a:rPr lang="en-US" dirty="0"/>
              <a:t> Forces veteran</a:t>
            </a:r>
            <a:endParaRPr lang="cs-CZ" dirty="0"/>
          </a:p>
          <a:p>
            <a:r>
              <a:rPr lang="cs-CZ" dirty="0" err="1"/>
              <a:t>Jasenovac</a:t>
            </a:r>
            <a:r>
              <a:rPr lang="cs-CZ" dirty="0"/>
              <a:t> i </a:t>
            </a:r>
            <a:r>
              <a:rPr lang="cs-CZ" dirty="0" err="1"/>
              <a:t>gradiška</a:t>
            </a:r>
            <a:r>
              <a:rPr lang="cs-CZ" dirty="0"/>
              <a:t> stara, Ubij </a:t>
            </a:r>
            <a:r>
              <a:rPr lang="cs-CZ" dirty="0" err="1"/>
              <a:t>Srbina</a:t>
            </a:r>
            <a:r>
              <a:rPr lang="cs-CZ" dirty="0"/>
              <a:t>, </a:t>
            </a:r>
          </a:p>
          <a:p>
            <a:r>
              <a:rPr lang="cs-CZ" dirty="0"/>
              <a:t>Boj na </a:t>
            </a:r>
            <a:r>
              <a:rPr lang="cs-CZ" dirty="0" err="1"/>
              <a:t>čavoglave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https://www.youtube.com/watch?v=pfUCdsLgr4Y&amp;t=11s</a:t>
            </a:r>
            <a:r>
              <a:rPr lang="cs-CZ" dirty="0"/>
              <a:t> </a:t>
            </a:r>
            <a:endParaRPr lang="en-US" dirty="0"/>
          </a:p>
          <a:p>
            <a:endParaRPr lang="en-US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Croatian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spring</a:t>
            </a:r>
            <a:r>
              <a:rPr lang="cs-CZ" dirty="0">
                <a:solidFill>
                  <a:srgbClr val="FFFF00"/>
                </a:solidFill>
              </a:rPr>
              <a:t> 1967-71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492" y="1325105"/>
            <a:ext cx="9972361" cy="5532895"/>
          </a:xfrm>
        </p:spPr>
        <p:txBody>
          <a:bodyPr>
            <a:normAutofit/>
          </a:bodyPr>
          <a:lstStyle/>
          <a:p>
            <a:r>
              <a:rPr lang="cs-CZ" dirty="0" err="1"/>
              <a:t>Codification</a:t>
            </a:r>
            <a:r>
              <a:rPr lang="cs-CZ" dirty="0"/>
              <a:t> of </a:t>
            </a:r>
            <a:r>
              <a:rPr lang="cs-CZ" dirty="0" err="1"/>
              <a:t>Croatian</a:t>
            </a:r>
            <a:r>
              <a:rPr lang="cs-CZ" dirty="0"/>
              <a:t> </a:t>
            </a:r>
            <a:r>
              <a:rPr lang="cs-CZ" dirty="0" err="1"/>
              <a:t>language</a:t>
            </a:r>
            <a:endParaRPr lang="cs-CZ" dirty="0"/>
          </a:p>
          <a:p>
            <a:r>
              <a:rPr lang="cs-CZ" dirty="0" err="1"/>
              <a:t>Demands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increased</a:t>
            </a:r>
            <a:r>
              <a:rPr lang="cs-CZ" dirty="0"/>
              <a:t> autonomy</a:t>
            </a:r>
          </a:p>
          <a:p>
            <a:r>
              <a:rPr lang="cs-CZ" dirty="0" err="1"/>
              <a:t>Patriotic</a:t>
            </a:r>
            <a:r>
              <a:rPr lang="cs-CZ" dirty="0"/>
              <a:t> </a:t>
            </a:r>
            <a:r>
              <a:rPr lang="cs-CZ" dirty="0" err="1"/>
              <a:t>songs</a:t>
            </a:r>
            <a:endParaRPr lang="cs-CZ" dirty="0"/>
          </a:p>
          <a:p>
            <a:r>
              <a:rPr lang="cs-CZ" dirty="0" err="1"/>
              <a:t>Croatian</a:t>
            </a:r>
            <a:r>
              <a:rPr lang="cs-CZ" dirty="0"/>
              <a:t> </a:t>
            </a:r>
            <a:r>
              <a:rPr lang="cs-CZ" dirty="0" err="1"/>
              <a:t>culture</a:t>
            </a:r>
            <a:endParaRPr lang="cs-CZ" dirty="0"/>
          </a:p>
          <a:p>
            <a:r>
              <a:rPr lang="cs-CZ" dirty="0" err="1"/>
              <a:t>Plans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en-US" dirty="0"/>
              <a:t>increased representation of Croatia-related materials in the school curriculum</a:t>
            </a:r>
            <a:endParaRPr lang="cs-CZ" dirty="0"/>
          </a:p>
          <a:p>
            <a:r>
              <a:rPr lang="cs-CZ" dirty="0" err="1"/>
              <a:t>Calls</a:t>
            </a:r>
            <a:r>
              <a:rPr lang="cs-CZ" dirty="0"/>
              <a:t> </a:t>
            </a:r>
            <a:r>
              <a:rPr lang="en-US" dirty="0"/>
              <a:t>measures to address the overrepresentation of Serbs in key positions in Croatia</a:t>
            </a:r>
            <a:endParaRPr lang="cs-CZ" dirty="0"/>
          </a:p>
          <a:p>
            <a:r>
              <a:rPr lang="cs-CZ" dirty="0" err="1"/>
              <a:t>Increased</a:t>
            </a:r>
            <a:r>
              <a:rPr lang="cs-CZ" dirty="0"/>
              <a:t> </a:t>
            </a:r>
            <a:r>
              <a:rPr lang="cs-CZ" dirty="0" err="1"/>
              <a:t>tensions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croats</a:t>
            </a:r>
            <a:r>
              <a:rPr lang="cs-CZ" dirty="0"/>
              <a:t> and </a:t>
            </a:r>
            <a:r>
              <a:rPr lang="cs-CZ" dirty="0" err="1"/>
              <a:t>serb</a:t>
            </a:r>
            <a:endParaRPr lang="cs-CZ" dirty="0"/>
          </a:p>
          <a:p>
            <a:r>
              <a:rPr lang="cs-CZ" dirty="0"/>
              <a:t>1968 Student </a:t>
            </a:r>
            <a:r>
              <a:rPr lang="cs-CZ" dirty="0" err="1"/>
              <a:t>demonstrations</a:t>
            </a:r>
            <a:r>
              <a:rPr lang="cs-CZ" dirty="0"/>
              <a:t> in </a:t>
            </a:r>
            <a:r>
              <a:rPr lang="cs-CZ" dirty="0" err="1"/>
              <a:t>belgrade</a:t>
            </a:r>
            <a:r>
              <a:rPr lang="cs-CZ" dirty="0"/>
              <a:t> </a:t>
            </a:r>
          </a:p>
          <a:p>
            <a:r>
              <a:rPr lang="cs-CZ" dirty="0"/>
              <a:t>1972 </a:t>
            </a:r>
            <a:r>
              <a:rPr lang="cs-CZ" dirty="0" err="1"/>
              <a:t>oil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, IMF </a:t>
            </a:r>
            <a:r>
              <a:rPr lang="cs-CZ" dirty="0" err="1"/>
              <a:t>debt</a:t>
            </a:r>
            <a:endParaRPr lang="cs-CZ" dirty="0"/>
          </a:p>
          <a:p>
            <a:r>
              <a:rPr lang="cs-CZ" dirty="0"/>
              <a:t>1974 </a:t>
            </a:r>
            <a:r>
              <a:rPr lang="cs-CZ" dirty="0" err="1"/>
              <a:t>constitution</a:t>
            </a:r>
            <a:r>
              <a:rPr lang="cs-CZ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2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Nationalism</a:t>
            </a:r>
            <a:r>
              <a:rPr lang="cs-CZ" dirty="0">
                <a:solidFill>
                  <a:srgbClr val="FFFF00"/>
                </a:solidFill>
              </a:rPr>
              <a:t> in </a:t>
            </a:r>
            <a:r>
              <a:rPr lang="cs-CZ" dirty="0" err="1">
                <a:solidFill>
                  <a:srgbClr val="FFFF00"/>
                </a:solidFill>
              </a:rPr>
              <a:t>the</a:t>
            </a:r>
            <a:r>
              <a:rPr lang="cs-CZ" dirty="0">
                <a:solidFill>
                  <a:srgbClr val="FFFF00"/>
                </a:solidFill>
              </a:rPr>
              <a:t> 1990´s in </a:t>
            </a:r>
            <a:r>
              <a:rPr lang="cs-CZ" dirty="0" err="1">
                <a:solidFill>
                  <a:srgbClr val="FFFF00"/>
                </a:solidFill>
              </a:rPr>
              <a:t>Croatia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96325"/>
            <a:ext cx="10049853" cy="5207431"/>
          </a:xfrm>
        </p:spPr>
        <p:txBody>
          <a:bodyPr>
            <a:normAutofit/>
          </a:bodyPr>
          <a:lstStyle/>
          <a:p>
            <a:r>
              <a:rPr lang="en-US" dirty="0"/>
              <a:t>Serbs 12.2% </a:t>
            </a:r>
            <a:r>
              <a:rPr lang="cs-CZ" dirty="0"/>
              <a:t> but </a:t>
            </a:r>
            <a:r>
              <a:rPr lang="en-US" dirty="0"/>
              <a:t>17.7% of appointed officials in Croatia, including police, were Serbs. </a:t>
            </a:r>
            <a:endParaRPr lang="cs-CZ" dirty="0"/>
          </a:p>
          <a:p>
            <a:r>
              <a:rPr lang="en-US" dirty="0">
                <a:solidFill>
                  <a:srgbClr val="FF0000"/>
                </a:solidFill>
              </a:rPr>
              <a:t>many Serbs employed in the public sector, especially the police, were fired and replaced by Croats.</a:t>
            </a:r>
            <a:r>
              <a:rPr lang="cs-CZ" baseline="30000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/>
              <a:t>remarks, i.e. "Thank God my wife is not a Jew or a Serb",</a:t>
            </a:r>
            <a:r>
              <a:rPr lang="cs-CZ" dirty="0"/>
              <a:t> </a:t>
            </a:r>
          </a:p>
          <a:p>
            <a:r>
              <a:rPr lang="en-US" dirty="0" err="1"/>
              <a:t>Milošević's</a:t>
            </a:r>
            <a:r>
              <a:rPr lang="en-US" dirty="0"/>
              <a:t> media </a:t>
            </a:r>
            <a:r>
              <a:rPr lang="cs-CZ" dirty="0"/>
              <a:t>:</a:t>
            </a:r>
            <a:r>
              <a:rPr lang="en-US" dirty="0"/>
              <a:t>new "</a:t>
            </a:r>
            <a:r>
              <a:rPr lang="en-US" dirty="0" err="1"/>
              <a:t>Ustashe</a:t>
            </a:r>
            <a:r>
              <a:rPr lang="en-US" dirty="0"/>
              <a:t> state". </a:t>
            </a:r>
            <a:r>
              <a:rPr lang="cs-CZ" dirty="0"/>
              <a:t> </a:t>
            </a:r>
          </a:p>
          <a:p>
            <a:r>
              <a:rPr lang="cs-CZ" dirty="0"/>
              <a:t>Helmut Kohl and Slobodan Milosevic in TV: </a:t>
            </a:r>
            <a:r>
              <a:rPr lang="en-US" dirty="0"/>
              <a:t>accusing the two of plotting "a </a:t>
            </a:r>
            <a:r>
              <a:rPr lang="en-US" dirty="0">
                <a:solidFill>
                  <a:srgbClr val="FF0000"/>
                </a:solidFill>
              </a:rPr>
              <a:t>Fourth Reich".</a:t>
            </a:r>
            <a:endParaRPr lang="cs-CZ" baseline="30000" dirty="0">
              <a:solidFill>
                <a:srgbClr val="FF0000"/>
              </a:solidFill>
            </a:endParaRPr>
          </a:p>
          <a:p>
            <a:r>
              <a:rPr lang="en-US" dirty="0"/>
              <a:t>  </a:t>
            </a:r>
            <a:r>
              <a:rPr lang="en-US" i="1" dirty="0" err="1"/>
              <a:t>šahovnica</a:t>
            </a:r>
            <a:r>
              <a:rPr lang="cs-CZ" dirty="0"/>
              <a:t> </a:t>
            </a:r>
            <a:r>
              <a:rPr lang="en-US" dirty="0"/>
              <a:t>(Croatian checkerboard) </a:t>
            </a:r>
            <a:endParaRPr lang="cs-CZ" dirty="0"/>
          </a:p>
          <a:p>
            <a:r>
              <a:rPr lang="cs-CZ" dirty="0"/>
              <a:t>New </a:t>
            </a:r>
            <a:r>
              <a:rPr lang="cs-CZ" dirty="0" err="1"/>
              <a:t>constitution</a:t>
            </a:r>
            <a:r>
              <a:rPr lang="cs-CZ" dirty="0"/>
              <a:t>: </a:t>
            </a:r>
            <a:r>
              <a:rPr lang="en-US" dirty="0"/>
              <a:t>define Croatia as "the national state of the Croatian nation </a:t>
            </a:r>
            <a:r>
              <a:rPr lang="en-US" dirty="0">
                <a:solidFill>
                  <a:srgbClr val="FF0000"/>
                </a:solidFill>
              </a:rPr>
              <a:t>and a state of members of other nations and minorities </a:t>
            </a:r>
            <a:r>
              <a:rPr lang="en-US" dirty="0"/>
              <a:t>who are its citizens: Serbs ... who are guaranteed equality with citizens of Croatian nationality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Referendum on </a:t>
            </a:r>
            <a:r>
              <a:rPr lang="cs-CZ" dirty="0" err="1">
                <a:solidFill>
                  <a:srgbClr val="FFFF00"/>
                </a:solidFill>
              </a:rPr>
              <a:t>independence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42" y="2052918"/>
            <a:ext cx="9980112" cy="4696594"/>
          </a:xfrm>
        </p:spPr>
        <p:txBody>
          <a:bodyPr>
            <a:normAutofit/>
          </a:bodyPr>
          <a:lstStyle/>
          <a:p>
            <a:r>
              <a:rPr lang="en-US" dirty="0"/>
              <a:t>On May 19, 1991,</a:t>
            </a:r>
            <a:endParaRPr lang="cs-CZ" dirty="0"/>
          </a:p>
          <a:p>
            <a:r>
              <a:rPr lang="cs-CZ" dirty="0"/>
              <a:t>Se</a:t>
            </a:r>
            <a:r>
              <a:rPr lang="en-US" dirty="0" err="1"/>
              <a:t>rb</a:t>
            </a:r>
            <a:r>
              <a:rPr lang="en-US" dirty="0"/>
              <a:t> local authorities called for a </a:t>
            </a:r>
            <a:r>
              <a:rPr lang="en-US" dirty="0">
                <a:solidFill>
                  <a:srgbClr val="FF0000"/>
                </a:solidFill>
              </a:rPr>
              <a:t>boycott of the vote</a:t>
            </a:r>
            <a:r>
              <a:rPr lang="en-US" dirty="0"/>
              <a:t>, which was largely followed by Croatian Serbs</a:t>
            </a:r>
            <a:endParaRPr lang="cs-CZ" dirty="0"/>
          </a:p>
          <a:p>
            <a:r>
              <a:rPr lang="en-US" dirty="0"/>
              <a:t> with a turnout of 83.56% and the two referendum questions answered positively by 93.24% and 92.18% (resp.) of the total number of votes</a:t>
            </a:r>
            <a:endParaRPr lang="cs-CZ" dirty="0"/>
          </a:p>
          <a:p>
            <a:r>
              <a:rPr lang="en-US" dirty="0"/>
              <a:t>independence of Croatia, on the blue ballot, passed with </a:t>
            </a:r>
            <a:r>
              <a:rPr lang="en-US" dirty="0">
                <a:solidFill>
                  <a:srgbClr val="FF0000"/>
                </a:solidFill>
              </a:rPr>
              <a:t>93.24% in favor</a:t>
            </a:r>
            <a:r>
              <a:rPr lang="en-US" dirty="0"/>
              <a:t>, 4.15% against, and 1.18% of invalid or blank votes.</a:t>
            </a:r>
            <a:endParaRPr lang="cs-CZ" dirty="0"/>
          </a:p>
          <a:p>
            <a:r>
              <a:rPr lang="en-US" dirty="0"/>
              <a:t>second referendum question, proposing that Croatia should remain in Yugoslavia, was declined with 5.38% votes in favor, </a:t>
            </a:r>
            <a:r>
              <a:rPr lang="en-US" dirty="0">
                <a:solidFill>
                  <a:srgbClr val="FF0000"/>
                </a:solidFill>
              </a:rPr>
              <a:t>92.18% against </a:t>
            </a:r>
            <a:r>
              <a:rPr lang="en-US" dirty="0"/>
              <a:t>and 2.07% of invalid votes.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138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389</TotalTime>
  <Words>1932</Words>
  <Application>Microsoft Office PowerPoint</Application>
  <PresentationFormat>Širokoúhlá obrazovka</PresentationFormat>
  <Paragraphs>175</Paragraphs>
  <Slides>24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Wingdings</vt:lpstr>
      <vt:lpstr>Wingdings 3</vt:lpstr>
      <vt:lpstr>Ion</vt:lpstr>
      <vt:lpstr>Politics &amp; Security of Croatia </vt:lpstr>
      <vt:lpstr>Croatian Kingdom 925-1102</vt:lpstr>
      <vt:lpstr>NDH </vt:lpstr>
      <vt:lpstr>Ante Pavelic</vt:lpstr>
      <vt:lpstr>Croatia and NDH</vt:lpstr>
      <vt:lpstr>Article 325 of the Croatian criminal code</vt:lpstr>
      <vt:lpstr>Croatian spring 1967-71</vt:lpstr>
      <vt:lpstr>Nationalism in the 1990´s in Croatia</vt:lpstr>
      <vt:lpstr>Referendum on independence</vt:lpstr>
      <vt:lpstr>Prezentace aplikace PowerPoint</vt:lpstr>
      <vt:lpstr>War in Croatia – 1991-1995</vt:lpstr>
      <vt:lpstr>Governments – between SDS (Social democratic party) and HDZ (Croatian democratic community)</vt:lpstr>
      <vt:lpstr>Parliament</vt:lpstr>
      <vt:lpstr>Franjo Tudjman 1995-99</vt:lpstr>
      <vt:lpstr>Andrej Plenkovic</vt:lpstr>
      <vt:lpstr>Presidents, 5 years, direct vote, 1 re-election </vt:lpstr>
      <vt:lpstr>Kolinda Kitarovic </vt:lpstr>
      <vt:lpstr>Zoran Milanovic </vt:lpstr>
      <vt:lpstr>Foreign relations</vt:lpstr>
      <vt:lpstr>Croatia-Serbia relations</vt:lpstr>
      <vt:lpstr>Croats in BiH</vt:lpstr>
      <vt:lpstr>ICTY and Ante Gotovina</vt:lpstr>
      <vt:lpstr>Football hooligans </vt:lpstr>
      <vt:lpstr>Austria and NDH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Politics &amp; Security of Croatia </dc:title>
  <dc:creator>Hewlett-Packard Company</dc:creator>
  <cp:lastModifiedBy>Věra Stojarová</cp:lastModifiedBy>
  <cp:revision>32</cp:revision>
  <dcterms:created xsi:type="dcterms:W3CDTF">2022-09-19T08:01:16Z</dcterms:created>
  <dcterms:modified xsi:type="dcterms:W3CDTF">2022-10-12T07:49:34Z</dcterms:modified>
</cp:coreProperties>
</file>