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59" r:id="rId3"/>
    <p:sldId id="258" r:id="rId4"/>
    <p:sldId id="260" r:id="rId5"/>
    <p:sldId id="272" r:id="rId6"/>
    <p:sldId id="276" r:id="rId7"/>
    <p:sldId id="277" r:id="rId8"/>
    <p:sldId id="261" r:id="rId9"/>
    <p:sldId id="262" r:id="rId10"/>
    <p:sldId id="264" r:id="rId11"/>
    <p:sldId id="263" r:id="rId12"/>
    <p:sldId id="265" r:id="rId13"/>
    <p:sldId id="266" r:id="rId14"/>
    <p:sldId id="282" r:id="rId15"/>
    <p:sldId id="268" r:id="rId16"/>
    <p:sldId id="267" r:id="rId17"/>
    <p:sldId id="269" r:id="rId18"/>
    <p:sldId id="278" r:id="rId19"/>
    <p:sldId id="280" r:id="rId20"/>
    <p:sldId id="285" r:id="rId21"/>
    <p:sldId id="283" r:id="rId22"/>
    <p:sldId id="270" r:id="rId23"/>
    <p:sldId id="271" r:id="rId24"/>
    <p:sldId id="279" r:id="rId25"/>
    <p:sldId id="284"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3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E42E2-4CAF-4C0C-A1C1-93FECDDBDFB3}" type="datetimeFigureOut">
              <a:rPr lang="en-US" smtClean="0"/>
              <a:t>10/19/2022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9F24-B7F1-49C3-ADD6-BC88A580714D}" type="slidenum">
              <a:rPr lang="en-US" smtClean="0"/>
              <a:t>‹#›</a:t>
            </a:fld>
            <a:endParaRPr lang="en-US"/>
          </a:p>
        </p:txBody>
      </p:sp>
    </p:spTree>
    <p:extLst>
      <p:ext uri="{BB962C8B-B14F-4D97-AF65-F5344CB8AC3E}">
        <p14:creationId xmlns:p14="http://schemas.microsoft.com/office/powerpoint/2010/main" val="403005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2B08038-A43C-7947-B5D5-96D4BA54A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02945682"/>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10/19/2022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ojarova@fss.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ZPIDGzTkQ" TargetMode="External"/><Relationship Id="rId2" Type="http://schemas.openxmlformats.org/officeDocument/2006/relationships/hyperlink" Target="https://www.youtube.com/watch?v=ilOSN4nBB7M"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gknTJKgQqW4" TargetMode="External"/><Relationship Id="rId2" Type="http://schemas.openxmlformats.org/officeDocument/2006/relationships/hyperlink" Target="https://www.youtube.com/watch?v=qHMValDKMT4" TargetMode="Externa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List_of_political_parties_in_Serbi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hyperlink" Target="https://recentglobe.uni-leipzig.de/zentrum/detailansicht/artikel/blog-from-norway-to-new-zealand-how-a-serbian-internet-meme-inspired-radical-right-terrorists-w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solidFill>
                  <a:srgbClr val="FFFF00"/>
                </a:solidFill>
              </a:rPr>
              <a:t>Politics</a:t>
            </a:r>
            <a:r>
              <a:rPr lang="cs-CZ" dirty="0">
                <a:solidFill>
                  <a:srgbClr val="FFFF00"/>
                </a:solidFill>
              </a:rPr>
              <a:t> &amp; Security of </a:t>
            </a:r>
            <a:r>
              <a:rPr lang="cs-CZ" dirty="0" err="1">
                <a:solidFill>
                  <a:srgbClr val="FFFF00"/>
                </a:solidFill>
              </a:rPr>
              <a:t>Serbia</a:t>
            </a:r>
            <a:endParaRPr lang="en-US" dirty="0">
              <a:solidFill>
                <a:srgbClr val="FFFF00"/>
              </a:solidFill>
            </a:endParaRPr>
          </a:p>
        </p:txBody>
      </p:sp>
      <p:sp>
        <p:nvSpPr>
          <p:cNvPr id="3" name="Podnadpis 2"/>
          <p:cNvSpPr>
            <a:spLocks noGrp="1"/>
          </p:cNvSpPr>
          <p:nvPr>
            <p:ph type="subTitle" idx="1"/>
          </p:nvPr>
        </p:nvSpPr>
        <p:spPr/>
        <p:txBody>
          <a:bodyPr>
            <a:normAutofit fontScale="70000" lnSpcReduction="20000"/>
          </a:bodyPr>
          <a:lstStyle/>
          <a:p>
            <a:r>
              <a:rPr lang="cs-CZ" dirty="0"/>
              <a:t>Balkan </a:t>
            </a:r>
            <a:r>
              <a:rPr lang="cs-CZ" dirty="0" err="1"/>
              <a:t>Politics</a:t>
            </a:r>
            <a:r>
              <a:rPr lang="cs-CZ" dirty="0"/>
              <a:t> </a:t>
            </a:r>
          </a:p>
          <a:p>
            <a:r>
              <a:rPr lang="cs-CZ" dirty="0"/>
              <a:t>Věra Stojarová</a:t>
            </a:r>
          </a:p>
          <a:p>
            <a:r>
              <a:rPr lang="cs-CZ" dirty="0">
                <a:hlinkClick r:id="rId2"/>
              </a:rPr>
              <a:t>stojarova@fss.muni.cz</a:t>
            </a:r>
            <a:r>
              <a:rPr lang="cs-CZ" dirty="0"/>
              <a:t> </a:t>
            </a:r>
            <a:endParaRPr lang="en-US" dirty="0"/>
          </a:p>
        </p:txBody>
      </p:sp>
    </p:spTree>
    <p:extLst>
      <p:ext uri="{BB962C8B-B14F-4D97-AF65-F5344CB8AC3E}">
        <p14:creationId xmlns:p14="http://schemas.microsoft.com/office/powerpoint/2010/main" val="261535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Aleksandar </a:t>
            </a:r>
            <a:r>
              <a:rPr lang="cs-CZ" dirty="0" err="1">
                <a:solidFill>
                  <a:srgbClr val="FFFF00"/>
                </a:solidFill>
              </a:rPr>
              <a:t>Vucic</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a:xfrm>
            <a:off x="226424" y="2128365"/>
            <a:ext cx="7503521" cy="4481441"/>
          </a:xfrm>
        </p:spPr>
        <p:txBody>
          <a:bodyPr>
            <a:normAutofit/>
          </a:bodyPr>
          <a:lstStyle/>
          <a:p>
            <a:r>
              <a:rPr lang="cs-CZ" dirty="0" err="1"/>
              <a:t>Minister</a:t>
            </a:r>
            <a:r>
              <a:rPr lang="cs-CZ" dirty="0"/>
              <a:t> of </a:t>
            </a:r>
            <a:r>
              <a:rPr lang="cs-CZ" dirty="0" err="1"/>
              <a:t>Information</a:t>
            </a:r>
            <a:r>
              <a:rPr lang="cs-CZ" dirty="0"/>
              <a:t> </a:t>
            </a:r>
            <a:r>
              <a:rPr lang="cs-CZ" dirty="0" err="1"/>
              <a:t>under</a:t>
            </a:r>
            <a:r>
              <a:rPr lang="cs-CZ" dirty="0"/>
              <a:t> Milosevic</a:t>
            </a:r>
          </a:p>
          <a:p>
            <a:r>
              <a:rPr lang="cs-CZ" dirty="0"/>
              <a:t>SRS (</a:t>
            </a:r>
            <a:r>
              <a:rPr lang="cs-CZ" dirty="0" err="1"/>
              <a:t>Serbian</a:t>
            </a:r>
            <a:r>
              <a:rPr lang="cs-CZ" dirty="0"/>
              <a:t> </a:t>
            </a:r>
            <a:r>
              <a:rPr lang="cs-CZ" dirty="0" err="1"/>
              <a:t>Radical</a:t>
            </a:r>
            <a:r>
              <a:rPr lang="cs-CZ" dirty="0"/>
              <a:t> Party, SRS)</a:t>
            </a:r>
          </a:p>
          <a:p>
            <a:r>
              <a:rPr lang="cs-CZ" dirty="0" err="1"/>
              <a:t>Serbian</a:t>
            </a:r>
            <a:r>
              <a:rPr lang="cs-CZ" dirty="0"/>
              <a:t> </a:t>
            </a:r>
            <a:r>
              <a:rPr lang="cs-CZ" dirty="0" err="1"/>
              <a:t>Progressive</a:t>
            </a:r>
            <a:r>
              <a:rPr lang="cs-CZ" dirty="0"/>
              <a:t> Party (</a:t>
            </a:r>
            <a:r>
              <a:rPr lang="cs-CZ" dirty="0" err="1"/>
              <a:t>Srpska</a:t>
            </a:r>
            <a:r>
              <a:rPr lang="cs-CZ" dirty="0"/>
              <a:t> </a:t>
            </a:r>
            <a:r>
              <a:rPr lang="cs-CZ" dirty="0" err="1"/>
              <a:t>Napredna</a:t>
            </a:r>
            <a:r>
              <a:rPr lang="cs-CZ" dirty="0"/>
              <a:t> </a:t>
            </a:r>
            <a:r>
              <a:rPr lang="cs-CZ" dirty="0" err="1"/>
              <a:t>Stranka</a:t>
            </a:r>
            <a:r>
              <a:rPr lang="cs-CZ" dirty="0"/>
              <a:t>, SNS) – no </a:t>
            </a:r>
            <a:r>
              <a:rPr lang="cs-CZ" dirty="0" err="1"/>
              <a:t>longer</a:t>
            </a:r>
            <a:r>
              <a:rPr lang="cs-CZ" dirty="0"/>
              <a:t> </a:t>
            </a:r>
            <a:r>
              <a:rPr lang="cs-CZ" dirty="0" err="1"/>
              <a:t>supports</a:t>
            </a:r>
            <a:r>
              <a:rPr lang="cs-CZ" dirty="0"/>
              <a:t> </a:t>
            </a:r>
            <a:r>
              <a:rPr lang="cs-CZ" dirty="0" err="1"/>
              <a:t>greater</a:t>
            </a:r>
            <a:r>
              <a:rPr lang="cs-CZ" dirty="0"/>
              <a:t> </a:t>
            </a:r>
            <a:r>
              <a:rPr lang="cs-CZ" dirty="0" err="1"/>
              <a:t>Serbian</a:t>
            </a:r>
            <a:r>
              <a:rPr lang="cs-CZ" dirty="0"/>
              <a:t> ideology</a:t>
            </a:r>
          </a:p>
          <a:p>
            <a:r>
              <a:rPr lang="cs-CZ" dirty="0" err="1"/>
              <a:t>Conservative</a:t>
            </a:r>
            <a:r>
              <a:rPr lang="cs-CZ" dirty="0"/>
              <a:t>, </a:t>
            </a:r>
            <a:r>
              <a:rPr lang="cs-CZ" dirty="0" err="1"/>
              <a:t>chameleonic</a:t>
            </a:r>
            <a:r>
              <a:rPr lang="cs-CZ" dirty="0"/>
              <a:t>, </a:t>
            </a:r>
            <a:r>
              <a:rPr lang="cs-CZ" dirty="0" err="1"/>
              <a:t>populist</a:t>
            </a:r>
            <a:endParaRPr lang="cs-CZ" dirty="0"/>
          </a:p>
          <a:p>
            <a:r>
              <a:rPr lang="cs-CZ" dirty="0" err="1"/>
              <a:t>Illiberal</a:t>
            </a:r>
            <a:r>
              <a:rPr lang="cs-CZ" dirty="0"/>
              <a:t> </a:t>
            </a:r>
            <a:r>
              <a:rPr lang="cs-CZ" dirty="0" err="1"/>
              <a:t>democratic</a:t>
            </a:r>
            <a:r>
              <a:rPr lang="cs-CZ" dirty="0"/>
              <a:t> régime</a:t>
            </a:r>
          </a:p>
          <a:p>
            <a:r>
              <a:rPr lang="cs-CZ" dirty="0" err="1"/>
              <a:t>Frequently</a:t>
            </a:r>
            <a:r>
              <a:rPr lang="cs-CZ" dirty="0"/>
              <a:t> in </a:t>
            </a:r>
            <a:r>
              <a:rPr lang="cs-CZ" dirty="0" err="1"/>
              <a:t>popular</a:t>
            </a:r>
            <a:r>
              <a:rPr lang="cs-CZ" dirty="0"/>
              <a:t> </a:t>
            </a:r>
            <a:r>
              <a:rPr lang="cs-CZ" dirty="0" err="1"/>
              <a:t>tv</a:t>
            </a:r>
            <a:r>
              <a:rPr lang="cs-CZ" dirty="0"/>
              <a:t> </a:t>
            </a:r>
            <a:r>
              <a:rPr lang="cs-CZ" dirty="0" err="1"/>
              <a:t>shows</a:t>
            </a:r>
            <a:endParaRPr lang="cs-CZ" dirty="0"/>
          </a:p>
          <a:p>
            <a:endParaRPr lang="en-US" dirty="0"/>
          </a:p>
        </p:txBody>
      </p:sp>
      <p:pic>
        <p:nvPicPr>
          <p:cNvPr id="4" name="Picture 4" descr="Aleksandar Vuči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5508529"/>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leksandar vuc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45" y="3351439"/>
            <a:ext cx="4140000" cy="3433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rbian cartoons expose political manipulation about COVID-19 vaccines from  China and/or Russia · Global Vo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986" y="-10514"/>
            <a:ext cx="4680000" cy="318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8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Prime </a:t>
            </a:r>
            <a:r>
              <a:rPr lang="cs-CZ" dirty="0" err="1">
                <a:solidFill>
                  <a:srgbClr val="FFFF00"/>
                </a:solidFill>
              </a:rPr>
              <a:t>ministers</a:t>
            </a:r>
            <a:r>
              <a:rPr lang="cs-CZ" dirty="0">
                <a:solidFill>
                  <a:srgbClr val="FFFF00"/>
                </a:solidFill>
              </a:rPr>
              <a:t> of </a:t>
            </a:r>
            <a:r>
              <a:rPr lang="cs-CZ" dirty="0" err="1">
                <a:solidFill>
                  <a:srgbClr val="FFFF00"/>
                </a:solidFill>
              </a:rPr>
              <a:t>Serbia</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2006- 2008 Vojislav </a:t>
            </a:r>
            <a:r>
              <a:rPr lang="cs-CZ" dirty="0" err="1"/>
              <a:t>Koštunica</a:t>
            </a:r>
            <a:r>
              <a:rPr lang="cs-CZ" dirty="0"/>
              <a:t> DSS</a:t>
            </a:r>
          </a:p>
          <a:p>
            <a:r>
              <a:rPr lang="cs-CZ" dirty="0"/>
              <a:t>2008-12 Mirko </a:t>
            </a:r>
            <a:r>
              <a:rPr lang="cs-CZ" dirty="0" err="1"/>
              <a:t>Cvetkovic</a:t>
            </a:r>
            <a:r>
              <a:rPr lang="cs-CZ" dirty="0"/>
              <a:t> grand </a:t>
            </a:r>
            <a:r>
              <a:rPr lang="cs-CZ" dirty="0" err="1"/>
              <a:t>coalition</a:t>
            </a:r>
            <a:r>
              <a:rPr lang="cs-CZ" dirty="0"/>
              <a:t> </a:t>
            </a:r>
            <a:r>
              <a:rPr lang="cs-CZ" dirty="0" err="1"/>
              <a:t>under</a:t>
            </a:r>
            <a:r>
              <a:rPr lang="cs-CZ" dirty="0"/>
              <a:t> DS</a:t>
            </a:r>
          </a:p>
          <a:p>
            <a:r>
              <a:rPr lang="cs-CZ" dirty="0"/>
              <a:t>2012-14 Ivica </a:t>
            </a:r>
            <a:r>
              <a:rPr lang="cs-CZ" dirty="0" err="1"/>
              <a:t>Dacic</a:t>
            </a:r>
            <a:r>
              <a:rPr lang="cs-CZ" dirty="0"/>
              <a:t> SPS</a:t>
            </a:r>
          </a:p>
          <a:p>
            <a:r>
              <a:rPr lang="cs-CZ" dirty="0">
                <a:solidFill>
                  <a:srgbClr val="FF0000"/>
                </a:solidFill>
              </a:rPr>
              <a:t>2014- 2017 </a:t>
            </a:r>
            <a:r>
              <a:rPr lang="cs-CZ" dirty="0" err="1">
                <a:solidFill>
                  <a:srgbClr val="FF0000"/>
                </a:solidFill>
              </a:rPr>
              <a:t>Alexandar</a:t>
            </a:r>
            <a:r>
              <a:rPr lang="cs-CZ" dirty="0">
                <a:solidFill>
                  <a:srgbClr val="FF0000"/>
                </a:solidFill>
              </a:rPr>
              <a:t> </a:t>
            </a:r>
            <a:r>
              <a:rPr lang="cs-CZ" dirty="0" err="1">
                <a:solidFill>
                  <a:srgbClr val="FF0000"/>
                </a:solidFill>
              </a:rPr>
              <a:t>Vucic</a:t>
            </a:r>
            <a:endParaRPr lang="cs-CZ" dirty="0">
              <a:solidFill>
                <a:srgbClr val="FF0000"/>
              </a:solidFill>
            </a:endParaRPr>
          </a:p>
          <a:p>
            <a:r>
              <a:rPr lang="cs-CZ" dirty="0"/>
              <a:t>2017 Ivica </a:t>
            </a:r>
            <a:r>
              <a:rPr lang="cs-CZ" dirty="0" err="1"/>
              <a:t>Dacic</a:t>
            </a:r>
            <a:r>
              <a:rPr lang="cs-CZ" dirty="0"/>
              <a:t> SPS</a:t>
            </a:r>
          </a:p>
          <a:p>
            <a:r>
              <a:rPr lang="cs-CZ" dirty="0"/>
              <a:t>2017 Ana </a:t>
            </a:r>
            <a:r>
              <a:rPr lang="cs-CZ" dirty="0" err="1"/>
              <a:t>Brnabic</a:t>
            </a:r>
            <a:endParaRPr lang="en-US" dirty="0"/>
          </a:p>
        </p:txBody>
      </p:sp>
      <p:pic>
        <p:nvPicPr>
          <p:cNvPr id="4098" name="Picture 2" descr="Ana Brnabi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661" y="4231594"/>
            <a:ext cx="9525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6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Ana </a:t>
            </a:r>
            <a:r>
              <a:rPr lang="cs-CZ" dirty="0" err="1">
                <a:solidFill>
                  <a:srgbClr val="FFFF00"/>
                </a:solidFill>
              </a:rPr>
              <a:t>Brnabic</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err="1"/>
              <a:t>Female</a:t>
            </a:r>
            <a:r>
              <a:rPr lang="cs-CZ" dirty="0"/>
              <a:t> </a:t>
            </a:r>
          </a:p>
          <a:p>
            <a:r>
              <a:rPr lang="cs-CZ" dirty="0" err="1"/>
              <a:t>Openly</a:t>
            </a:r>
            <a:r>
              <a:rPr lang="cs-CZ" dirty="0"/>
              <a:t> LGBT </a:t>
            </a:r>
            <a:r>
              <a:rPr lang="cs-CZ" dirty="0" err="1"/>
              <a:t>head</a:t>
            </a:r>
            <a:r>
              <a:rPr lang="cs-CZ" dirty="0"/>
              <a:t> </a:t>
            </a:r>
            <a:r>
              <a:rPr lang="cs-CZ" dirty="0" err="1"/>
              <a:t>goverment</a:t>
            </a:r>
            <a:r>
              <a:rPr lang="cs-CZ" dirty="0"/>
              <a:t> </a:t>
            </a:r>
          </a:p>
          <a:p>
            <a:r>
              <a:rPr lang="en-US" dirty="0"/>
              <a:t> head of government with extensive political dependence on a leader of the governing party</a:t>
            </a:r>
            <a:endParaRPr lang="cs-CZ" dirty="0"/>
          </a:p>
          <a:p>
            <a:r>
              <a:rPr lang="cs-CZ" dirty="0" err="1"/>
              <a:t>Puppet</a:t>
            </a:r>
            <a:r>
              <a:rPr lang="cs-CZ" dirty="0"/>
              <a:t> of </a:t>
            </a:r>
            <a:r>
              <a:rPr lang="cs-CZ" dirty="0" err="1"/>
              <a:t>Vucic</a:t>
            </a:r>
            <a:r>
              <a:rPr lang="cs-CZ" dirty="0"/>
              <a:t> </a:t>
            </a:r>
            <a:endParaRPr lang="en-US" dirty="0"/>
          </a:p>
        </p:txBody>
      </p:sp>
      <p:pic>
        <p:nvPicPr>
          <p:cNvPr id="4" name="Picture 2" descr="Ana Brnabi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661" y="4231594"/>
            <a:ext cx="9525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5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Political</a:t>
            </a:r>
            <a:r>
              <a:rPr lang="cs-CZ" dirty="0">
                <a:solidFill>
                  <a:srgbClr val="FFFF00"/>
                </a:solidFill>
              </a:rPr>
              <a:t> </a:t>
            </a:r>
            <a:r>
              <a:rPr lang="cs-CZ" dirty="0" err="1">
                <a:solidFill>
                  <a:srgbClr val="FFFF00"/>
                </a:solidFill>
              </a:rPr>
              <a:t>parties</a:t>
            </a:r>
            <a:r>
              <a:rPr lang="cs-CZ" dirty="0">
                <a:solidFill>
                  <a:srgbClr val="FFFF00"/>
                </a:solidFill>
              </a:rPr>
              <a:t> in </a:t>
            </a:r>
            <a:r>
              <a:rPr lang="cs-CZ" dirty="0" err="1">
                <a:solidFill>
                  <a:srgbClr val="FFFF00"/>
                </a:solidFill>
              </a:rPr>
              <a:t>Serbia</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SNS</a:t>
            </a:r>
          </a:p>
          <a:p>
            <a:r>
              <a:rPr lang="cs-CZ" dirty="0" err="1"/>
              <a:t>Fragmented</a:t>
            </a:r>
            <a:r>
              <a:rPr lang="cs-CZ" dirty="0"/>
              <a:t> </a:t>
            </a:r>
            <a:r>
              <a:rPr lang="cs-CZ" dirty="0" err="1"/>
              <a:t>opposition</a:t>
            </a:r>
            <a:r>
              <a:rPr lang="cs-CZ" dirty="0"/>
              <a:t> (far </a:t>
            </a:r>
            <a:r>
              <a:rPr lang="cs-CZ" dirty="0" err="1"/>
              <a:t>right</a:t>
            </a:r>
            <a:r>
              <a:rPr lang="cs-CZ" dirty="0"/>
              <a:t>, </a:t>
            </a:r>
            <a:r>
              <a:rPr lang="cs-CZ" dirty="0" err="1"/>
              <a:t>liberal</a:t>
            </a:r>
            <a:r>
              <a:rPr lang="cs-CZ" dirty="0"/>
              <a:t>, green, </a:t>
            </a:r>
            <a:r>
              <a:rPr lang="cs-CZ" dirty="0" err="1"/>
              <a:t>socialist</a:t>
            </a:r>
            <a:r>
              <a:rPr lang="cs-CZ" dirty="0"/>
              <a:t>) </a:t>
            </a:r>
          </a:p>
          <a:p>
            <a:endParaRPr lang="cs-CZ" dirty="0"/>
          </a:p>
          <a:p>
            <a:endParaRPr lang="cs-CZ" dirty="0"/>
          </a:p>
          <a:p>
            <a:r>
              <a:rPr lang="en-US" dirty="0"/>
              <a:t> </a:t>
            </a:r>
            <a:r>
              <a:rPr lang="en-US" b="1" dirty="0"/>
              <a:t>National Assembly of Serbia</a:t>
            </a:r>
            <a:r>
              <a:rPr lang="en-US" dirty="0"/>
              <a:t> has 250 members elected for a four-year term. A party must receive at least 3% of the votes in the entire country to qualify for any seats, except for national minorities' parties, who only have to reach 0.4%.</a:t>
            </a:r>
          </a:p>
        </p:txBody>
      </p:sp>
    </p:spTree>
    <p:extLst>
      <p:ext uri="{BB962C8B-B14F-4D97-AF65-F5344CB8AC3E}">
        <p14:creationId xmlns:p14="http://schemas.microsoft.com/office/powerpoint/2010/main" val="14394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Serbian</a:t>
            </a:r>
            <a:r>
              <a:rPr lang="cs-CZ" dirty="0">
                <a:solidFill>
                  <a:srgbClr val="FFFF00"/>
                </a:solidFill>
              </a:rPr>
              <a:t> </a:t>
            </a:r>
            <a:r>
              <a:rPr lang="cs-CZ" dirty="0" err="1">
                <a:solidFill>
                  <a:srgbClr val="FFFF00"/>
                </a:solidFill>
              </a:rPr>
              <a:t>Progressive</a:t>
            </a:r>
            <a:r>
              <a:rPr lang="cs-CZ" dirty="0">
                <a:solidFill>
                  <a:srgbClr val="FFFF00"/>
                </a:solidFill>
              </a:rPr>
              <a:t> Party SNS</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a:t>Split </a:t>
            </a:r>
            <a:r>
              <a:rPr lang="cs-CZ" dirty="0" err="1"/>
              <a:t>from</a:t>
            </a:r>
            <a:r>
              <a:rPr lang="cs-CZ" dirty="0"/>
              <a:t> SRS in 2008</a:t>
            </a:r>
          </a:p>
          <a:p>
            <a:r>
              <a:rPr lang="cs-CZ" dirty="0" err="1"/>
              <a:t>National</a:t>
            </a:r>
            <a:r>
              <a:rPr lang="cs-CZ" dirty="0"/>
              <a:t> </a:t>
            </a:r>
            <a:r>
              <a:rPr lang="cs-CZ" dirty="0" err="1"/>
              <a:t>conservative</a:t>
            </a:r>
            <a:r>
              <a:rPr lang="cs-CZ" dirty="0"/>
              <a:t>, </a:t>
            </a:r>
            <a:r>
              <a:rPr lang="cs-CZ" dirty="0" err="1"/>
              <a:t>populist</a:t>
            </a:r>
            <a:endParaRPr lang="cs-CZ" dirty="0"/>
          </a:p>
          <a:p>
            <a:endParaRPr lang="cs-CZ" dirty="0"/>
          </a:p>
          <a:p>
            <a:endParaRPr lang="en-US" dirty="0"/>
          </a:p>
        </p:txBody>
      </p:sp>
    </p:spTree>
    <p:extLst>
      <p:ext uri="{BB962C8B-B14F-4D97-AF65-F5344CB8AC3E}">
        <p14:creationId xmlns:p14="http://schemas.microsoft.com/office/powerpoint/2010/main" val="369348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Far </a:t>
            </a:r>
            <a:r>
              <a:rPr lang="cs-CZ" dirty="0" err="1">
                <a:solidFill>
                  <a:srgbClr val="FFFF00"/>
                </a:solidFill>
              </a:rPr>
              <a:t>right</a:t>
            </a:r>
            <a:r>
              <a:rPr lang="cs-CZ" dirty="0">
                <a:solidFill>
                  <a:srgbClr val="FFFF00"/>
                </a:solidFill>
              </a:rPr>
              <a:t> </a:t>
            </a:r>
            <a:r>
              <a:rPr lang="cs-CZ" dirty="0" err="1">
                <a:solidFill>
                  <a:srgbClr val="FFFF00"/>
                </a:solidFill>
              </a:rPr>
              <a:t>politics</a:t>
            </a:r>
            <a:r>
              <a:rPr lang="cs-CZ" dirty="0">
                <a:solidFill>
                  <a:srgbClr val="FFFF00"/>
                </a:solidFill>
              </a:rPr>
              <a:t> in </a:t>
            </a:r>
            <a:r>
              <a:rPr lang="cs-CZ" dirty="0" err="1">
                <a:solidFill>
                  <a:srgbClr val="FFFF00"/>
                </a:solidFill>
              </a:rPr>
              <a:t>Serbia</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Obraz</a:t>
            </a:r>
          </a:p>
          <a:p>
            <a:r>
              <a:rPr lang="cs-CZ" dirty="0" err="1"/>
              <a:t>Dveri</a:t>
            </a:r>
            <a:endParaRPr lang="cs-CZ" dirty="0"/>
          </a:p>
          <a:p>
            <a:r>
              <a:rPr lang="cs-CZ" dirty="0" err="1"/>
              <a:t>Leviathan</a:t>
            </a:r>
            <a:endParaRPr lang="cs-CZ" dirty="0"/>
          </a:p>
          <a:p>
            <a:r>
              <a:rPr lang="cs-CZ" dirty="0" err="1"/>
              <a:t>Serbian</a:t>
            </a:r>
            <a:r>
              <a:rPr lang="cs-CZ" dirty="0"/>
              <a:t> Party </a:t>
            </a:r>
            <a:r>
              <a:rPr lang="cs-CZ" dirty="0" err="1"/>
              <a:t>Oathkeepers</a:t>
            </a:r>
            <a:endParaRPr lang="cs-CZ" dirty="0"/>
          </a:p>
          <a:p>
            <a:r>
              <a:rPr lang="cs-CZ" dirty="0"/>
              <a:t>Party of </a:t>
            </a:r>
            <a:r>
              <a:rPr lang="cs-CZ" dirty="0" err="1"/>
              <a:t>Serbian</a:t>
            </a:r>
            <a:r>
              <a:rPr lang="cs-CZ" dirty="0"/>
              <a:t> unity</a:t>
            </a:r>
          </a:p>
          <a:p>
            <a:r>
              <a:rPr lang="cs-CZ" dirty="0" err="1"/>
              <a:t>Serbian</a:t>
            </a:r>
            <a:r>
              <a:rPr lang="cs-CZ" dirty="0"/>
              <a:t> </a:t>
            </a:r>
            <a:r>
              <a:rPr lang="cs-CZ" dirty="0" err="1"/>
              <a:t>right</a:t>
            </a:r>
            <a:endParaRPr lang="cs-CZ" dirty="0"/>
          </a:p>
          <a:p>
            <a:r>
              <a:rPr lang="cs-CZ" dirty="0" err="1"/>
              <a:t>Serbian</a:t>
            </a:r>
            <a:r>
              <a:rPr lang="cs-CZ" dirty="0"/>
              <a:t> </a:t>
            </a:r>
            <a:r>
              <a:rPr lang="cs-CZ" dirty="0" err="1"/>
              <a:t>Radical</a:t>
            </a:r>
            <a:r>
              <a:rPr lang="cs-CZ" dirty="0"/>
              <a:t> party </a:t>
            </a:r>
          </a:p>
          <a:p>
            <a:endParaRPr lang="en-US" dirty="0"/>
          </a:p>
        </p:txBody>
      </p:sp>
      <p:pic>
        <p:nvPicPr>
          <p:cNvPr id="1026" name="Picture 2" descr="Balkan States Failing to Address Threat from Far-Right Extremism | Balkan  Insight">
            <a:extLst>
              <a:ext uri="{FF2B5EF4-FFF2-40B4-BE49-F238E27FC236}">
                <a16:creationId xmlns:a16="http://schemas.microsoft.com/office/drawing/2014/main" id="{55CAB0B3-89E0-415F-960F-D9D72A1D9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332" y="3336731"/>
            <a:ext cx="5464297"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raz (organization) - Wikipedia">
            <a:extLst>
              <a:ext uri="{FF2B5EF4-FFF2-40B4-BE49-F238E27FC236}">
                <a16:creationId xmlns:a16="http://schemas.microsoft.com/office/drawing/2014/main" id="{AABF0F71-F905-4F21-8343-14E9D4B0F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005" y="583897"/>
            <a:ext cx="3024000" cy="2018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e/e4/Obradovic_obraz.jpg/220px-Obradovic_obraz.jpg">
            <a:extLst>
              <a:ext uri="{FF2B5EF4-FFF2-40B4-BE49-F238E27FC236}">
                <a16:creationId xmlns:a16="http://schemas.microsoft.com/office/drawing/2014/main" id="{4976D4F3-F03F-4278-A3D7-93CAE844F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72" y="1397928"/>
            <a:ext cx="209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30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345" y="217087"/>
            <a:ext cx="9404723" cy="1400530"/>
          </a:xfrm>
        </p:spPr>
        <p:txBody>
          <a:bodyPr/>
          <a:lstStyle/>
          <a:p>
            <a:r>
              <a:rPr lang="cs-CZ" dirty="0" err="1">
                <a:solidFill>
                  <a:srgbClr val="FFFF00"/>
                </a:solidFill>
              </a:rPr>
              <a:t>Serbian</a:t>
            </a:r>
            <a:r>
              <a:rPr lang="cs-CZ" dirty="0">
                <a:solidFill>
                  <a:srgbClr val="FFFF00"/>
                </a:solidFill>
              </a:rPr>
              <a:t> </a:t>
            </a:r>
            <a:r>
              <a:rPr lang="cs-CZ" dirty="0" err="1">
                <a:solidFill>
                  <a:srgbClr val="FFFF00"/>
                </a:solidFill>
              </a:rPr>
              <a:t>radical</a:t>
            </a:r>
            <a:r>
              <a:rPr lang="cs-CZ" dirty="0">
                <a:solidFill>
                  <a:srgbClr val="FFFF00"/>
                </a:solidFill>
              </a:rPr>
              <a:t> party</a:t>
            </a:r>
            <a:br>
              <a:rPr lang="cs-CZ" dirty="0">
                <a:solidFill>
                  <a:srgbClr val="FFFF00"/>
                </a:solidFill>
              </a:rPr>
            </a:br>
            <a:r>
              <a:rPr lang="cs-CZ" dirty="0">
                <a:solidFill>
                  <a:srgbClr val="FFFF00"/>
                </a:solidFill>
              </a:rPr>
              <a:t>Vojislav </a:t>
            </a:r>
            <a:r>
              <a:rPr lang="cs-CZ" dirty="0" err="1">
                <a:solidFill>
                  <a:srgbClr val="FFFF00"/>
                </a:solidFill>
              </a:rPr>
              <a:t>Šešelj</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a:xfrm>
            <a:off x="1" y="1853248"/>
            <a:ext cx="8111250" cy="5004752"/>
          </a:xfrm>
        </p:spPr>
        <p:txBody>
          <a:bodyPr>
            <a:normAutofit/>
          </a:bodyPr>
          <a:lstStyle/>
          <a:p>
            <a:r>
              <a:rPr lang="cs-CZ" dirty="0" err="1"/>
              <a:t>advocating</a:t>
            </a:r>
            <a:r>
              <a:rPr lang="cs-CZ" dirty="0"/>
              <a:t> </a:t>
            </a:r>
            <a:r>
              <a:rPr lang="cs-CZ" dirty="0" err="1"/>
              <a:t>Greater</a:t>
            </a:r>
            <a:r>
              <a:rPr lang="cs-CZ" dirty="0"/>
              <a:t> </a:t>
            </a:r>
            <a:r>
              <a:rPr lang="cs-CZ" dirty="0" err="1"/>
              <a:t>Serbia</a:t>
            </a:r>
            <a:r>
              <a:rPr lang="cs-CZ" dirty="0"/>
              <a:t> – Vojislav </a:t>
            </a:r>
            <a:r>
              <a:rPr lang="cs-CZ" dirty="0" err="1"/>
              <a:t>Šešelj</a:t>
            </a:r>
            <a:r>
              <a:rPr lang="cs-CZ" dirty="0"/>
              <a:t>  </a:t>
            </a:r>
          </a:p>
          <a:p>
            <a:r>
              <a:rPr lang="cs-CZ" dirty="0" err="1"/>
              <a:t>During</a:t>
            </a:r>
            <a:r>
              <a:rPr lang="cs-CZ" dirty="0"/>
              <a:t> </a:t>
            </a:r>
            <a:r>
              <a:rPr lang="cs-CZ" dirty="0" err="1"/>
              <a:t>the</a:t>
            </a:r>
            <a:r>
              <a:rPr lang="cs-CZ" dirty="0"/>
              <a:t> 1990s </a:t>
            </a:r>
            <a:r>
              <a:rPr lang="cs-CZ" dirty="0" err="1"/>
              <a:t>supported</a:t>
            </a:r>
            <a:r>
              <a:rPr lang="cs-CZ" dirty="0"/>
              <a:t> </a:t>
            </a:r>
            <a:r>
              <a:rPr lang="cs-CZ" dirty="0" err="1"/>
              <a:t>the</a:t>
            </a:r>
            <a:r>
              <a:rPr lang="cs-CZ" dirty="0"/>
              <a:t> </a:t>
            </a:r>
            <a:r>
              <a:rPr lang="cs-CZ" dirty="0" err="1"/>
              <a:t>Socialist</a:t>
            </a:r>
            <a:r>
              <a:rPr lang="cs-CZ" dirty="0"/>
              <a:t> Party</a:t>
            </a:r>
          </a:p>
          <a:p>
            <a:r>
              <a:rPr lang="cs-CZ" dirty="0"/>
              <a:t>Most </a:t>
            </a:r>
            <a:r>
              <a:rPr lang="cs-CZ" dirty="0" err="1"/>
              <a:t>successfull</a:t>
            </a:r>
            <a:r>
              <a:rPr lang="cs-CZ" dirty="0"/>
              <a:t> far </a:t>
            </a:r>
            <a:r>
              <a:rPr lang="cs-CZ" dirty="0" err="1"/>
              <a:t>right</a:t>
            </a:r>
            <a:r>
              <a:rPr lang="cs-CZ" dirty="0"/>
              <a:t> party in </a:t>
            </a:r>
            <a:r>
              <a:rPr lang="cs-CZ" dirty="0" err="1"/>
              <a:t>Europe</a:t>
            </a:r>
            <a:r>
              <a:rPr lang="cs-CZ" dirty="0"/>
              <a:t> </a:t>
            </a:r>
            <a:r>
              <a:rPr lang="cs-CZ" dirty="0" err="1"/>
              <a:t>along</a:t>
            </a:r>
            <a:r>
              <a:rPr lang="cs-CZ" dirty="0"/>
              <a:t> </a:t>
            </a:r>
            <a:r>
              <a:rPr lang="cs-CZ" dirty="0" err="1"/>
              <a:t>with</a:t>
            </a:r>
            <a:r>
              <a:rPr lang="cs-CZ" dirty="0"/>
              <a:t> </a:t>
            </a:r>
            <a:r>
              <a:rPr lang="cs-CZ" dirty="0" err="1"/>
              <a:t>fPO</a:t>
            </a:r>
            <a:endParaRPr lang="cs-CZ" dirty="0"/>
          </a:p>
          <a:p>
            <a:r>
              <a:rPr lang="cs-CZ" dirty="0" err="1"/>
              <a:t>Eurosceptic</a:t>
            </a:r>
            <a:r>
              <a:rPr lang="cs-CZ" dirty="0"/>
              <a:t>, </a:t>
            </a:r>
            <a:r>
              <a:rPr lang="cs-CZ" dirty="0" err="1"/>
              <a:t>russophilic</a:t>
            </a:r>
            <a:r>
              <a:rPr lang="cs-CZ" dirty="0"/>
              <a:t>, anti-western, </a:t>
            </a:r>
            <a:r>
              <a:rPr lang="cs-CZ" dirty="0" err="1"/>
              <a:t>traditionalist</a:t>
            </a:r>
            <a:r>
              <a:rPr lang="cs-CZ" dirty="0"/>
              <a:t>, far </a:t>
            </a:r>
            <a:r>
              <a:rPr lang="cs-CZ" dirty="0" err="1"/>
              <a:t>right</a:t>
            </a:r>
            <a:r>
              <a:rPr lang="cs-CZ" dirty="0"/>
              <a:t>, </a:t>
            </a:r>
            <a:r>
              <a:rPr lang="cs-CZ" dirty="0" err="1"/>
              <a:t>nationalism</a:t>
            </a:r>
            <a:endParaRPr lang="cs-CZ" dirty="0"/>
          </a:p>
          <a:p>
            <a:r>
              <a:rPr lang="cs-CZ" dirty="0" err="1"/>
              <a:t>Šešejl</a:t>
            </a:r>
            <a:r>
              <a:rPr lang="cs-CZ" dirty="0"/>
              <a:t> </a:t>
            </a:r>
            <a:r>
              <a:rPr lang="cs-CZ" dirty="0" err="1"/>
              <a:t>voluntarily</a:t>
            </a:r>
            <a:r>
              <a:rPr lang="cs-CZ" dirty="0"/>
              <a:t> </a:t>
            </a:r>
            <a:r>
              <a:rPr lang="cs-CZ" dirty="0" err="1"/>
              <a:t>surrended</a:t>
            </a:r>
            <a:r>
              <a:rPr lang="cs-CZ" dirty="0"/>
              <a:t> to ICTY</a:t>
            </a:r>
          </a:p>
          <a:p>
            <a:r>
              <a:rPr lang="cs-CZ" dirty="0" err="1"/>
              <a:t>After</a:t>
            </a:r>
            <a:r>
              <a:rPr lang="cs-CZ" dirty="0"/>
              <a:t> </a:t>
            </a:r>
            <a:r>
              <a:rPr lang="cs-CZ" dirty="0" err="1"/>
              <a:t>almost</a:t>
            </a:r>
            <a:r>
              <a:rPr lang="cs-CZ" dirty="0"/>
              <a:t> 12 </a:t>
            </a:r>
            <a:r>
              <a:rPr lang="cs-CZ" dirty="0" err="1"/>
              <a:t>years</a:t>
            </a:r>
            <a:r>
              <a:rPr lang="cs-CZ" dirty="0"/>
              <a:t> </a:t>
            </a:r>
            <a:r>
              <a:rPr lang="cs-CZ" dirty="0" err="1"/>
              <a:t>temporarily</a:t>
            </a:r>
            <a:r>
              <a:rPr lang="cs-CZ" dirty="0"/>
              <a:t> </a:t>
            </a:r>
            <a:r>
              <a:rPr lang="cs-CZ" dirty="0" err="1"/>
              <a:t>released</a:t>
            </a:r>
            <a:r>
              <a:rPr lang="cs-CZ" dirty="0"/>
              <a:t> </a:t>
            </a:r>
            <a:r>
              <a:rPr lang="cs-CZ" dirty="0" err="1"/>
              <a:t>for</a:t>
            </a:r>
            <a:r>
              <a:rPr lang="cs-CZ" dirty="0"/>
              <a:t> </a:t>
            </a:r>
            <a:r>
              <a:rPr lang="cs-CZ" dirty="0" err="1"/>
              <a:t>health</a:t>
            </a:r>
            <a:r>
              <a:rPr lang="cs-CZ" dirty="0"/>
              <a:t> </a:t>
            </a:r>
            <a:r>
              <a:rPr lang="cs-CZ" dirty="0" err="1"/>
              <a:t>reasons</a:t>
            </a:r>
            <a:r>
              <a:rPr lang="cs-CZ" dirty="0"/>
              <a:t>, </a:t>
            </a:r>
            <a:r>
              <a:rPr lang="cs-CZ" dirty="0" err="1"/>
              <a:t>final</a:t>
            </a:r>
            <a:r>
              <a:rPr lang="cs-CZ" dirty="0"/>
              <a:t> </a:t>
            </a:r>
            <a:r>
              <a:rPr lang="cs-CZ" dirty="0" err="1"/>
              <a:t>decision</a:t>
            </a:r>
            <a:r>
              <a:rPr lang="cs-CZ" dirty="0"/>
              <a:t> </a:t>
            </a:r>
            <a:r>
              <a:rPr lang="cs-CZ" dirty="0" err="1"/>
              <a:t>guilty</a:t>
            </a:r>
            <a:r>
              <a:rPr lang="cs-CZ" dirty="0"/>
              <a:t> </a:t>
            </a:r>
            <a:r>
              <a:rPr lang="cs-CZ" dirty="0" err="1"/>
              <a:t>for</a:t>
            </a:r>
            <a:r>
              <a:rPr lang="cs-CZ" dirty="0"/>
              <a:t> </a:t>
            </a:r>
            <a:r>
              <a:rPr lang="cs-CZ" dirty="0" err="1"/>
              <a:t>crimes</a:t>
            </a:r>
            <a:r>
              <a:rPr lang="cs-CZ" dirty="0"/>
              <a:t> </a:t>
            </a:r>
            <a:r>
              <a:rPr lang="cs-CZ" dirty="0" err="1"/>
              <a:t>against</a:t>
            </a:r>
            <a:r>
              <a:rPr lang="cs-CZ" dirty="0"/>
              <a:t> humanity, </a:t>
            </a:r>
            <a:r>
              <a:rPr lang="cs-CZ" dirty="0" err="1"/>
              <a:t>got</a:t>
            </a:r>
            <a:r>
              <a:rPr lang="cs-CZ" dirty="0"/>
              <a:t> 10 </a:t>
            </a:r>
            <a:r>
              <a:rPr lang="cs-CZ" dirty="0" err="1"/>
              <a:t>years</a:t>
            </a:r>
            <a:r>
              <a:rPr lang="cs-CZ" dirty="0"/>
              <a:t> </a:t>
            </a:r>
            <a:r>
              <a:rPr lang="cs-CZ" dirty="0" err="1"/>
              <a:t>which</a:t>
            </a:r>
            <a:r>
              <a:rPr lang="cs-CZ" dirty="0"/>
              <a:t> he had </a:t>
            </a:r>
            <a:r>
              <a:rPr lang="cs-CZ" dirty="0" err="1"/>
              <a:t>already</a:t>
            </a:r>
            <a:r>
              <a:rPr lang="cs-CZ" dirty="0"/>
              <a:t> </a:t>
            </a:r>
            <a:r>
              <a:rPr lang="cs-CZ" dirty="0" err="1"/>
              <a:t>spent</a:t>
            </a:r>
            <a:endParaRPr lang="cs-CZ" dirty="0"/>
          </a:p>
          <a:p>
            <a:r>
              <a:rPr lang="cs-CZ" dirty="0"/>
              <a:t>White </a:t>
            </a:r>
            <a:r>
              <a:rPr lang="cs-CZ" dirty="0" err="1"/>
              <a:t>Eagles</a:t>
            </a:r>
            <a:r>
              <a:rPr lang="cs-CZ" dirty="0"/>
              <a:t> </a:t>
            </a:r>
            <a:r>
              <a:rPr lang="cs-CZ" dirty="0" err="1"/>
              <a:t>paramilitaries</a:t>
            </a:r>
            <a:r>
              <a:rPr lang="cs-CZ" dirty="0"/>
              <a:t> –</a:t>
            </a:r>
            <a:r>
              <a:rPr lang="cs-CZ" dirty="0" err="1"/>
              <a:t>Šešejlovci</a:t>
            </a:r>
            <a:endParaRPr lang="cs-CZ" dirty="0"/>
          </a:p>
          <a:p>
            <a:r>
              <a:rPr lang="cs-CZ" dirty="0">
                <a:hlinkClick r:id="rId2"/>
              </a:rPr>
              <a:t>https://www.youtube.com/watch?v=ilOSN4nBB7M</a:t>
            </a:r>
            <a:r>
              <a:rPr lang="cs-CZ" dirty="0"/>
              <a:t> </a:t>
            </a:r>
          </a:p>
          <a:p>
            <a:r>
              <a:rPr lang="cs-CZ" dirty="0">
                <a:hlinkClick r:id="rId3"/>
              </a:rPr>
              <a:t>https://www.youtube.com/watch?v=-uZPIDGzTkQ</a:t>
            </a:r>
            <a:r>
              <a:rPr lang="cs-CZ" dirty="0"/>
              <a:t> </a:t>
            </a:r>
          </a:p>
          <a:p>
            <a:endParaRPr lang="en-US" dirty="0"/>
          </a:p>
        </p:txBody>
      </p:sp>
      <p:pic>
        <p:nvPicPr>
          <p:cNvPr id="1026" name="Picture 2" descr="What do you think about Vojislav Šešelj? - Qu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000" y="0"/>
            <a:ext cx="3780000" cy="2097218"/>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853" y="312692"/>
            <a:ext cx="1752600" cy="2609850"/>
          </a:xfrm>
          <a:prstGeom prst="rect">
            <a:avLst/>
          </a:prstGeom>
        </p:spPr>
      </p:pic>
      <p:pic>
        <p:nvPicPr>
          <p:cNvPr id="1030" name="Picture 6" descr="Dr Vojislav Sesel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0084" y="3720170"/>
            <a:ext cx="43815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3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087" y="139337"/>
            <a:ext cx="10624456" cy="1713911"/>
          </a:xfrm>
        </p:spPr>
        <p:txBody>
          <a:bodyPr/>
          <a:lstStyle/>
          <a:p>
            <a:r>
              <a:rPr lang="cs-CZ" dirty="0">
                <a:solidFill>
                  <a:srgbClr val="FFFF00"/>
                </a:solidFill>
              </a:rPr>
              <a:t>Far </a:t>
            </a:r>
            <a:r>
              <a:rPr lang="cs-CZ" dirty="0" err="1">
                <a:solidFill>
                  <a:srgbClr val="FFFF00"/>
                </a:solidFill>
              </a:rPr>
              <a:t>right</a:t>
            </a:r>
            <a:r>
              <a:rPr lang="cs-CZ" dirty="0">
                <a:solidFill>
                  <a:srgbClr val="FFFF00"/>
                </a:solidFill>
              </a:rPr>
              <a:t> </a:t>
            </a:r>
            <a:r>
              <a:rPr lang="cs-CZ" dirty="0" err="1">
                <a:solidFill>
                  <a:srgbClr val="FFFF00"/>
                </a:solidFill>
              </a:rPr>
              <a:t>organisations</a:t>
            </a:r>
            <a:r>
              <a:rPr lang="cs-CZ" dirty="0">
                <a:solidFill>
                  <a:srgbClr val="FFFF00"/>
                </a:solidFill>
              </a:rPr>
              <a:t>  - </a:t>
            </a:r>
            <a:r>
              <a:rPr lang="cs-CZ" dirty="0" err="1">
                <a:solidFill>
                  <a:srgbClr val="FFFF00"/>
                </a:solidFill>
              </a:rPr>
              <a:t>ties</a:t>
            </a:r>
            <a:r>
              <a:rPr lang="cs-CZ" dirty="0">
                <a:solidFill>
                  <a:srgbClr val="FFFF00"/>
                </a:solidFill>
              </a:rPr>
              <a:t> to </a:t>
            </a:r>
            <a:r>
              <a:rPr lang="cs-CZ" dirty="0" err="1">
                <a:solidFill>
                  <a:srgbClr val="FFFF00"/>
                </a:solidFill>
              </a:rPr>
              <a:t>the</a:t>
            </a:r>
            <a:r>
              <a:rPr lang="cs-CZ" dirty="0">
                <a:solidFill>
                  <a:srgbClr val="FFFF00"/>
                </a:solidFill>
              </a:rPr>
              <a:t> </a:t>
            </a:r>
            <a:r>
              <a:rPr lang="cs-CZ" dirty="0" err="1">
                <a:solidFill>
                  <a:srgbClr val="FFFF00"/>
                </a:solidFill>
              </a:rPr>
              <a:t>regime</a:t>
            </a:r>
            <a:endParaRPr lang="en-US" dirty="0">
              <a:solidFill>
                <a:srgbClr val="FFFF00"/>
              </a:solidFill>
            </a:endParaRPr>
          </a:p>
        </p:txBody>
      </p:sp>
      <p:sp>
        <p:nvSpPr>
          <p:cNvPr id="3" name="Zástupný symbol pro obsah 2"/>
          <p:cNvSpPr>
            <a:spLocks noGrp="1"/>
          </p:cNvSpPr>
          <p:nvPr>
            <p:ph idx="1"/>
          </p:nvPr>
        </p:nvSpPr>
        <p:spPr>
          <a:xfrm>
            <a:off x="1103312" y="2070335"/>
            <a:ext cx="8946541" cy="4195481"/>
          </a:xfrm>
        </p:spPr>
        <p:txBody>
          <a:bodyPr>
            <a:normAutofit fontScale="70000" lnSpcReduction="20000"/>
          </a:bodyPr>
          <a:lstStyle/>
          <a:p>
            <a:r>
              <a:rPr lang="cs-CZ" dirty="0" err="1"/>
              <a:t>Blood</a:t>
            </a:r>
            <a:r>
              <a:rPr lang="cs-CZ" dirty="0"/>
              <a:t> &amp; </a:t>
            </a:r>
            <a:r>
              <a:rPr lang="cs-CZ" dirty="0" err="1"/>
              <a:t>Honour</a:t>
            </a:r>
            <a:endParaRPr lang="cs-CZ" dirty="0"/>
          </a:p>
          <a:p>
            <a:r>
              <a:rPr lang="cs-CZ" dirty="0" err="1"/>
              <a:t>Combat</a:t>
            </a:r>
            <a:r>
              <a:rPr lang="cs-CZ" dirty="0"/>
              <a:t> 18</a:t>
            </a:r>
          </a:p>
          <a:p>
            <a:r>
              <a:rPr lang="cs-CZ" dirty="0"/>
              <a:t>I live </a:t>
            </a:r>
            <a:r>
              <a:rPr lang="cs-CZ" dirty="0" err="1"/>
              <a:t>for</a:t>
            </a:r>
            <a:r>
              <a:rPr lang="cs-CZ" dirty="0"/>
              <a:t> </a:t>
            </a:r>
            <a:r>
              <a:rPr lang="cs-CZ" dirty="0" err="1"/>
              <a:t>Serbia</a:t>
            </a:r>
            <a:endParaRPr lang="cs-CZ" dirty="0"/>
          </a:p>
          <a:p>
            <a:r>
              <a:rPr lang="cs-CZ" dirty="0" err="1"/>
              <a:t>Nacionalni</a:t>
            </a:r>
            <a:r>
              <a:rPr lang="cs-CZ" dirty="0"/>
              <a:t> stroj</a:t>
            </a:r>
          </a:p>
          <a:p>
            <a:r>
              <a:rPr lang="cs-CZ" dirty="0" err="1"/>
              <a:t>National</a:t>
            </a:r>
            <a:r>
              <a:rPr lang="cs-CZ" dirty="0"/>
              <a:t> </a:t>
            </a:r>
            <a:r>
              <a:rPr lang="cs-CZ" dirty="0" err="1"/>
              <a:t>Serb</a:t>
            </a:r>
            <a:r>
              <a:rPr lang="cs-CZ" dirty="0"/>
              <a:t> Front</a:t>
            </a:r>
          </a:p>
          <a:p>
            <a:r>
              <a:rPr lang="cs-CZ" dirty="0" err="1"/>
              <a:t>Nomokanon</a:t>
            </a:r>
            <a:endParaRPr lang="cs-CZ" dirty="0"/>
          </a:p>
          <a:p>
            <a:r>
              <a:rPr lang="cs-CZ" dirty="0"/>
              <a:t>Obraz</a:t>
            </a:r>
          </a:p>
          <a:p>
            <a:r>
              <a:rPr lang="cs-CZ" dirty="0" err="1"/>
              <a:t>People's</a:t>
            </a:r>
            <a:r>
              <a:rPr lang="cs-CZ" dirty="0"/>
              <a:t> Patrol</a:t>
            </a:r>
          </a:p>
          <a:p>
            <a:r>
              <a:rPr lang="cs-CZ" dirty="0" err="1"/>
              <a:t>Rasonalisti</a:t>
            </a:r>
            <a:endParaRPr lang="cs-CZ" dirty="0"/>
          </a:p>
          <a:p>
            <a:r>
              <a:rPr lang="cs-CZ" dirty="0"/>
              <a:t>SNP 1389</a:t>
            </a:r>
          </a:p>
          <a:p>
            <a:r>
              <a:rPr lang="cs-CZ" dirty="0"/>
              <a:t>SNP Naši</a:t>
            </a:r>
          </a:p>
          <a:p>
            <a:r>
              <a:rPr lang="cs-CZ" dirty="0" err="1"/>
              <a:t>Serbian</a:t>
            </a:r>
            <a:r>
              <a:rPr lang="cs-CZ" dirty="0"/>
              <a:t> </a:t>
            </a:r>
            <a:r>
              <a:rPr lang="cs-CZ" dirty="0" err="1"/>
              <a:t>Action</a:t>
            </a:r>
            <a:endParaRPr lang="cs-CZ" dirty="0"/>
          </a:p>
          <a:p>
            <a:r>
              <a:rPr lang="cs-CZ" dirty="0" err="1"/>
              <a:t>Serbian</a:t>
            </a:r>
            <a:r>
              <a:rPr lang="cs-CZ" dirty="0"/>
              <a:t> </a:t>
            </a:r>
            <a:r>
              <a:rPr lang="cs-CZ" dirty="0" err="1"/>
              <a:t>Honour</a:t>
            </a:r>
            <a:endParaRPr lang="cs-CZ" dirty="0"/>
          </a:p>
          <a:p>
            <a:r>
              <a:rPr lang="cs-CZ" dirty="0" err="1"/>
              <a:t>Sveti</a:t>
            </a:r>
            <a:r>
              <a:rPr lang="cs-CZ" dirty="0"/>
              <a:t> Justin Filozof</a:t>
            </a:r>
          </a:p>
        </p:txBody>
      </p:sp>
    </p:spTree>
    <p:extLst>
      <p:ext uri="{BB962C8B-B14F-4D97-AF65-F5344CB8AC3E}">
        <p14:creationId xmlns:p14="http://schemas.microsoft.com/office/powerpoint/2010/main" val="267610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Serbian</a:t>
            </a:r>
            <a:r>
              <a:rPr lang="cs-CZ" dirty="0">
                <a:solidFill>
                  <a:srgbClr val="FFFF00"/>
                </a:solidFill>
              </a:rPr>
              <a:t> far </a:t>
            </a:r>
            <a:r>
              <a:rPr lang="cs-CZ" dirty="0" err="1">
                <a:solidFill>
                  <a:srgbClr val="FFFF00"/>
                </a:solidFill>
              </a:rPr>
              <a:t>right</a:t>
            </a:r>
            <a:r>
              <a:rPr lang="cs-CZ" dirty="0">
                <a:solidFill>
                  <a:srgbClr val="FFFF00"/>
                </a:solidFill>
              </a:rPr>
              <a:t> and </a:t>
            </a:r>
            <a:r>
              <a:rPr lang="cs-CZ" dirty="0" err="1">
                <a:solidFill>
                  <a:srgbClr val="FFFF00"/>
                </a:solidFill>
              </a:rPr>
              <a:t>the</a:t>
            </a:r>
            <a:r>
              <a:rPr lang="cs-CZ" dirty="0">
                <a:solidFill>
                  <a:srgbClr val="FFFF00"/>
                </a:solidFill>
              </a:rPr>
              <a:t> </a:t>
            </a:r>
            <a:r>
              <a:rPr lang="cs-CZ" dirty="0" err="1">
                <a:solidFill>
                  <a:srgbClr val="FFFF00"/>
                </a:solidFill>
              </a:rPr>
              <a:t>world</a:t>
            </a:r>
            <a:endParaRPr lang="en-US" dirty="0">
              <a:solidFill>
                <a:srgbClr val="FFFF00"/>
              </a:solidFill>
            </a:endParaRPr>
          </a:p>
        </p:txBody>
      </p:sp>
      <p:sp>
        <p:nvSpPr>
          <p:cNvPr id="3" name="Zástupný symbol pro obsah 2"/>
          <p:cNvSpPr>
            <a:spLocks noGrp="1"/>
          </p:cNvSpPr>
          <p:nvPr>
            <p:ph idx="1"/>
          </p:nvPr>
        </p:nvSpPr>
        <p:spPr>
          <a:xfrm>
            <a:off x="0" y="2070335"/>
            <a:ext cx="8342811" cy="4787665"/>
          </a:xfrm>
        </p:spPr>
        <p:txBody>
          <a:bodyPr>
            <a:normAutofit/>
          </a:bodyPr>
          <a:lstStyle/>
          <a:p>
            <a:r>
              <a:rPr lang="cs-CZ" dirty="0" err="1"/>
              <a:t>Anders</a:t>
            </a:r>
            <a:r>
              <a:rPr lang="cs-CZ" dirty="0"/>
              <a:t> </a:t>
            </a:r>
            <a:r>
              <a:rPr lang="cs-CZ" dirty="0" err="1"/>
              <a:t>Breivik</a:t>
            </a:r>
            <a:r>
              <a:rPr lang="cs-CZ" dirty="0"/>
              <a:t> – 2011</a:t>
            </a:r>
          </a:p>
          <a:p>
            <a:r>
              <a:rPr lang="cs-CZ" dirty="0" err="1"/>
              <a:t>Brenton</a:t>
            </a:r>
            <a:r>
              <a:rPr lang="cs-CZ" dirty="0"/>
              <a:t> Harrison </a:t>
            </a:r>
            <a:r>
              <a:rPr lang="cs-CZ" dirty="0" err="1"/>
              <a:t>Tarrant</a:t>
            </a:r>
            <a:r>
              <a:rPr lang="cs-CZ" dirty="0"/>
              <a:t> - </a:t>
            </a:r>
            <a:r>
              <a:rPr lang="cs-CZ" dirty="0" err="1"/>
              <a:t>Christchurch</a:t>
            </a:r>
            <a:r>
              <a:rPr lang="cs-CZ" dirty="0"/>
              <a:t> </a:t>
            </a:r>
            <a:r>
              <a:rPr lang="cs-CZ" dirty="0" err="1"/>
              <a:t>attack</a:t>
            </a:r>
            <a:r>
              <a:rPr lang="cs-CZ" dirty="0"/>
              <a:t> on </a:t>
            </a:r>
            <a:r>
              <a:rPr lang="cs-CZ" dirty="0" err="1"/>
              <a:t>mosques</a:t>
            </a:r>
            <a:r>
              <a:rPr lang="cs-CZ" dirty="0"/>
              <a:t> 2019 </a:t>
            </a:r>
          </a:p>
          <a:p>
            <a:r>
              <a:rPr lang="cs-CZ" dirty="0" err="1"/>
              <a:t>Inspirations</a:t>
            </a:r>
            <a:r>
              <a:rPr lang="cs-CZ" dirty="0"/>
              <a:t> </a:t>
            </a:r>
            <a:r>
              <a:rPr lang="cs-CZ" dirty="0" err="1"/>
              <a:t>from</a:t>
            </a:r>
            <a:r>
              <a:rPr lang="cs-CZ" dirty="0"/>
              <a:t> </a:t>
            </a:r>
            <a:r>
              <a:rPr lang="cs-CZ" dirty="0" err="1"/>
              <a:t>Christchurch</a:t>
            </a:r>
            <a:r>
              <a:rPr lang="cs-CZ" dirty="0"/>
              <a:t>: (2019 </a:t>
            </a:r>
            <a:r>
              <a:rPr lang="cs-CZ" dirty="0" err="1"/>
              <a:t>mass</a:t>
            </a:r>
            <a:r>
              <a:rPr lang="cs-CZ" dirty="0"/>
              <a:t> </a:t>
            </a:r>
            <a:r>
              <a:rPr lang="cs-CZ" dirty="0" err="1"/>
              <a:t>shooting</a:t>
            </a:r>
            <a:r>
              <a:rPr lang="cs-CZ" dirty="0"/>
              <a:t> </a:t>
            </a:r>
            <a:r>
              <a:rPr lang="cs-CZ" dirty="0" err="1"/>
              <a:t>at</a:t>
            </a:r>
            <a:r>
              <a:rPr lang="cs-CZ" dirty="0"/>
              <a:t> a </a:t>
            </a:r>
            <a:r>
              <a:rPr lang="cs-CZ" dirty="0" err="1"/>
              <a:t>Walmart</a:t>
            </a:r>
            <a:r>
              <a:rPr lang="cs-CZ" dirty="0"/>
              <a:t> in Texas , 2019 </a:t>
            </a:r>
            <a:r>
              <a:rPr lang="cs-CZ" dirty="0" err="1"/>
              <a:t>opened</a:t>
            </a:r>
            <a:r>
              <a:rPr lang="cs-CZ" dirty="0"/>
              <a:t> </a:t>
            </a:r>
            <a:r>
              <a:rPr lang="cs-CZ" dirty="0" err="1"/>
              <a:t>fire</a:t>
            </a:r>
            <a:r>
              <a:rPr lang="cs-CZ" dirty="0"/>
              <a:t> </a:t>
            </a:r>
            <a:r>
              <a:rPr lang="cs-CZ" dirty="0" err="1"/>
              <a:t>at</a:t>
            </a:r>
            <a:r>
              <a:rPr lang="cs-CZ" dirty="0"/>
              <a:t> a </a:t>
            </a:r>
            <a:r>
              <a:rPr lang="cs-CZ" dirty="0" err="1"/>
              <a:t>mosque</a:t>
            </a:r>
            <a:r>
              <a:rPr lang="cs-CZ" dirty="0"/>
              <a:t>  in </a:t>
            </a:r>
            <a:r>
              <a:rPr lang="en-US" dirty="0" err="1"/>
              <a:t>Bærum</a:t>
            </a:r>
            <a:r>
              <a:rPr lang="en-US" dirty="0"/>
              <a:t> Norway,</a:t>
            </a:r>
            <a:r>
              <a:rPr lang="cs-CZ" dirty="0"/>
              <a:t> 2021 </a:t>
            </a:r>
            <a:r>
              <a:rPr lang="cs-CZ" dirty="0" err="1"/>
              <a:t>arrest</a:t>
            </a:r>
            <a:r>
              <a:rPr lang="cs-CZ" dirty="0"/>
              <a:t> of Protestant Indian </a:t>
            </a:r>
            <a:r>
              <a:rPr lang="cs-CZ" dirty="0" err="1"/>
              <a:t>youth</a:t>
            </a:r>
            <a:r>
              <a:rPr lang="cs-CZ" dirty="0"/>
              <a:t>  in Singapore </a:t>
            </a:r>
            <a:r>
              <a:rPr lang="cs-CZ" dirty="0" err="1"/>
              <a:t>plotting</a:t>
            </a:r>
            <a:r>
              <a:rPr lang="cs-CZ" dirty="0"/>
              <a:t> to </a:t>
            </a:r>
            <a:r>
              <a:rPr lang="cs-CZ" dirty="0" err="1"/>
              <a:t>attack</a:t>
            </a:r>
            <a:r>
              <a:rPr lang="cs-CZ" dirty="0"/>
              <a:t> </a:t>
            </a:r>
            <a:r>
              <a:rPr lang="cs-CZ" dirty="0" err="1"/>
              <a:t>Mosques</a:t>
            </a:r>
            <a:r>
              <a:rPr lang="cs-CZ" dirty="0"/>
              <a:t> </a:t>
            </a:r>
            <a:r>
              <a:rPr lang="cs-CZ" dirty="0" err="1"/>
              <a:t>at</a:t>
            </a:r>
            <a:r>
              <a:rPr lang="cs-CZ" dirty="0"/>
              <a:t> </a:t>
            </a:r>
            <a:r>
              <a:rPr lang="cs-CZ" dirty="0" err="1"/>
              <a:t>the</a:t>
            </a:r>
            <a:r>
              <a:rPr lang="cs-CZ" dirty="0"/>
              <a:t> </a:t>
            </a:r>
            <a:r>
              <a:rPr lang="cs-CZ" dirty="0" err="1"/>
              <a:t>anniversary</a:t>
            </a:r>
            <a:r>
              <a:rPr lang="cs-CZ" dirty="0"/>
              <a:t> of  </a:t>
            </a:r>
            <a:r>
              <a:rPr lang="cs-CZ" dirty="0" err="1"/>
              <a:t>Christchurch</a:t>
            </a:r>
            <a:r>
              <a:rPr lang="cs-CZ" dirty="0"/>
              <a:t> </a:t>
            </a:r>
            <a:r>
              <a:rPr lang="cs-CZ" dirty="0" err="1"/>
              <a:t>attack</a:t>
            </a:r>
            <a:r>
              <a:rPr lang="cs-CZ" dirty="0"/>
              <a:t>)</a:t>
            </a:r>
          </a:p>
          <a:p>
            <a:r>
              <a:rPr lang="en-US" b="1" dirty="0"/>
              <a:t>Serb nationalists enjoy cult status </a:t>
            </a:r>
            <a:r>
              <a:rPr lang="en-US" dirty="0"/>
              <a:t>among many far-right groups in Europe </a:t>
            </a:r>
            <a:r>
              <a:rPr lang="en-US" b="1" dirty="0"/>
              <a:t>where they are admired </a:t>
            </a:r>
            <a:r>
              <a:rPr lang="en-US" dirty="0"/>
              <a:t>for their militancy, extreme Islamophobia and – most importantly – </a:t>
            </a:r>
            <a:r>
              <a:rPr lang="en-US" b="1" dirty="0"/>
              <a:t>for having put words into action </a:t>
            </a:r>
            <a:r>
              <a:rPr lang="en-US" dirty="0"/>
              <a:t>in the 1990s, when Serb nationalist paramilitaries killed thousands of Muslims in Bosnia and Kosovo.</a:t>
            </a:r>
            <a:endParaRPr lang="cs-CZ" dirty="0"/>
          </a:p>
          <a:p>
            <a:r>
              <a:rPr lang="cs-CZ" dirty="0"/>
              <a:t>AFD, NPD</a:t>
            </a:r>
          </a:p>
        </p:txBody>
      </p:sp>
      <p:pic>
        <p:nvPicPr>
          <p:cNvPr id="4" name="Picture 4" descr="Kosovo ist ein Mekka für Kriegsverbrecher, Clans und Islamisten! - Jens  Kestner - AfD-Fraktio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471" y="3203567"/>
            <a:ext cx="4413538" cy="238298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667" y="148383"/>
            <a:ext cx="3317333" cy="1728000"/>
          </a:xfrm>
          <a:prstGeom prst="rect">
            <a:avLst/>
          </a:prstGeom>
        </p:spPr>
      </p:pic>
    </p:spTree>
    <p:extLst>
      <p:ext uri="{BB962C8B-B14F-4D97-AF65-F5344CB8AC3E}">
        <p14:creationId xmlns:p14="http://schemas.microsoft.com/office/powerpoint/2010/main" val="394538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10050834" cy="1236617"/>
          </a:xfrm>
        </p:spPr>
        <p:txBody>
          <a:bodyPr/>
          <a:lstStyle/>
          <a:p>
            <a:r>
              <a:rPr lang="cs-CZ" dirty="0">
                <a:solidFill>
                  <a:srgbClr val="FFFF00"/>
                </a:solidFill>
              </a:rPr>
              <a:t>Paris- </a:t>
            </a:r>
            <a:r>
              <a:rPr lang="cs-CZ" dirty="0" err="1">
                <a:solidFill>
                  <a:srgbClr val="FFFF00"/>
                </a:solidFill>
              </a:rPr>
              <a:t>Berlin-Belgrade</a:t>
            </a:r>
            <a:r>
              <a:rPr lang="cs-CZ" dirty="0">
                <a:solidFill>
                  <a:srgbClr val="FFFF00"/>
                </a:solidFill>
              </a:rPr>
              <a:t>- </a:t>
            </a:r>
            <a:r>
              <a:rPr lang="cs-CZ" dirty="0" err="1">
                <a:solidFill>
                  <a:srgbClr val="FFFF00"/>
                </a:solidFill>
              </a:rPr>
              <a:t>Moscow</a:t>
            </a:r>
            <a:endParaRPr lang="en-US" dirty="0">
              <a:solidFill>
                <a:srgbClr val="FFFF00"/>
              </a:solidFill>
            </a:endParaRPr>
          </a:p>
        </p:txBody>
      </p:sp>
      <p:sp>
        <p:nvSpPr>
          <p:cNvPr id="3" name="Zástupný symbol pro obsah 2"/>
          <p:cNvSpPr>
            <a:spLocks noGrp="1"/>
          </p:cNvSpPr>
          <p:nvPr>
            <p:ph idx="1"/>
          </p:nvPr>
        </p:nvSpPr>
        <p:spPr>
          <a:xfrm>
            <a:off x="0" y="731521"/>
            <a:ext cx="10049853" cy="6126480"/>
          </a:xfrm>
        </p:spPr>
        <p:txBody>
          <a:bodyPr>
            <a:normAutofit/>
          </a:bodyPr>
          <a:lstStyle/>
          <a:p>
            <a:r>
              <a:rPr lang="cs-CZ" dirty="0" err="1"/>
              <a:t>Belgrade</a:t>
            </a:r>
            <a:r>
              <a:rPr lang="cs-CZ" dirty="0"/>
              <a:t> as a </a:t>
            </a:r>
            <a:r>
              <a:rPr lang="cs-CZ" dirty="0" err="1"/>
              <a:t>bridge</a:t>
            </a:r>
            <a:r>
              <a:rPr lang="cs-CZ" dirty="0"/>
              <a:t> </a:t>
            </a:r>
            <a:r>
              <a:rPr lang="cs-CZ" dirty="0" err="1"/>
              <a:t>between</a:t>
            </a:r>
            <a:r>
              <a:rPr lang="cs-CZ" dirty="0"/>
              <a:t> </a:t>
            </a:r>
            <a:r>
              <a:rPr lang="cs-CZ" dirty="0" err="1"/>
              <a:t>east</a:t>
            </a:r>
            <a:r>
              <a:rPr lang="cs-CZ" dirty="0"/>
              <a:t> and </a:t>
            </a:r>
            <a:r>
              <a:rPr lang="cs-CZ" dirty="0" err="1"/>
              <a:t>west</a:t>
            </a:r>
            <a:endParaRPr lang="cs-CZ" dirty="0"/>
          </a:p>
          <a:p>
            <a:r>
              <a:rPr lang="cs-CZ" dirty="0" err="1"/>
              <a:t>Identitarian</a:t>
            </a:r>
            <a:r>
              <a:rPr lang="cs-CZ" dirty="0"/>
              <a:t> </a:t>
            </a:r>
            <a:r>
              <a:rPr lang="cs-CZ" dirty="0" err="1"/>
              <a:t>movement</a:t>
            </a:r>
            <a:r>
              <a:rPr lang="cs-CZ" dirty="0"/>
              <a:t> </a:t>
            </a:r>
          </a:p>
          <a:p>
            <a:r>
              <a:rPr lang="cs-CZ" dirty="0"/>
              <a:t>Great </a:t>
            </a:r>
            <a:r>
              <a:rPr lang="cs-CZ" dirty="0" err="1"/>
              <a:t>replacement</a:t>
            </a:r>
            <a:r>
              <a:rPr lang="cs-CZ" dirty="0"/>
              <a:t> </a:t>
            </a:r>
            <a:r>
              <a:rPr lang="cs-CZ" dirty="0" err="1"/>
              <a:t>theory</a:t>
            </a:r>
            <a:r>
              <a:rPr lang="cs-CZ" dirty="0"/>
              <a:t>, </a:t>
            </a:r>
            <a:r>
              <a:rPr lang="cs-CZ" dirty="0" err="1"/>
              <a:t>white</a:t>
            </a:r>
            <a:r>
              <a:rPr lang="cs-CZ" dirty="0"/>
              <a:t> </a:t>
            </a:r>
            <a:r>
              <a:rPr lang="cs-CZ" dirty="0" err="1"/>
              <a:t>genocide</a:t>
            </a:r>
            <a:r>
              <a:rPr lang="cs-CZ" dirty="0"/>
              <a:t>, </a:t>
            </a:r>
            <a:r>
              <a:rPr lang="cs-CZ" dirty="0" err="1"/>
              <a:t>day</a:t>
            </a:r>
            <a:r>
              <a:rPr lang="cs-CZ" dirty="0"/>
              <a:t> x, </a:t>
            </a:r>
            <a:r>
              <a:rPr lang="cs-CZ" dirty="0" err="1"/>
              <a:t>narratives</a:t>
            </a:r>
            <a:r>
              <a:rPr lang="cs-CZ" dirty="0"/>
              <a:t> </a:t>
            </a:r>
            <a:r>
              <a:rPr lang="cs-CZ" dirty="0" err="1"/>
              <a:t>focus</a:t>
            </a:r>
            <a:r>
              <a:rPr lang="cs-CZ" dirty="0"/>
              <a:t> on </a:t>
            </a:r>
            <a:r>
              <a:rPr lang="cs-CZ" dirty="0" err="1"/>
              <a:t>white</a:t>
            </a:r>
            <a:r>
              <a:rPr lang="cs-CZ" dirty="0"/>
              <a:t> </a:t>
            </a:r>
            <a:r>
              <a:rPr lang="cs-CZ" dirty="0" err="1"/>
              <a:t>race</a:t>
            </a:r>
            <a:r>
              <a:rPr lang="cs-CZ" dirty="0"/>
              <a:t> not on </a:t>
            </a:r>
            <a:r>
              <a:rPr lang="cs-CZ" dirty="0" err="1"/>
              <a:t>particular</a:t>
            </a:r>
            <a:r>
              <a:rPr lang="cs-CZ" dirty="0"/>
              <a:t> </a:t>
            </a:r>
            <a:r>
              <a:rPr lang="cs-CZ" dirty="0" err="1"/>
              <a:t>nation</a:t>
            </a:r>
            <a:endParaRPr lang="cs-CZ" dirty="0"/>
          </a:p>
          <a:p>
            <a:r>
              <a:rPr lang="cs-CZ" dirty="0"/>
              <a:t>New </a:t>
            </a:r>
            <a:r>
              <a:rPr lang="cs-CZ" dirty="0" err="1"/>
              <a:t>right</a:t>
            </a:r>
            <a:r>
              <a:rPr lang="cs-CZ" dirty="0"/>
              <a:t> in </a:t>
            </a:r>
            <a:r>
              <a:rPr lang="cs-CZ" dirty="0" err="1"/>
              <a:t>the</a:t>
            </a:r>
            <a:r>
              <a:rPr lang="cs-CZ" dirty="0"/>
              <a:t> </a:t>
            </a:r>
            <a:r>
              <a:rPr lang="cs-CZ" dirty="0" err="1"/>
              <a:t>old</a:t>
            </a:r>
            <a:r>
              <a:rPr lang="cs-CZ" dirty="0"/>
              <a:t> </a:t>
            </a:r>
            <a:r>
              <a:rPr lang="cs-CZ" dirty="0" err="1"/>
              <a:t>packaging</a:t>
            </a:r>
            <a:r>
              <a:rPr lang="cs-CZ" dirty="0"/>
              <a:t> – far </a:t>
            </a:r>
            <a:r>
              <a:rPr lang="cs-CZ" dirty="0" err="1"/>
              <a:t>right</a:t>
            </a:r>
            <a:r>
              <a:rPr lang="cs-CZ" dirty="0"/>
              <a:t> </a:t>
            </a:r>
            <a:r>
              <a:rPr lang="cs-CZ" dirty="0" err="1"/>
              <a:t>without</a:t>
            </a:r>
            <a:r>
              <a:rPr lang="cs-CZ" dirty="0"/>
              <a:t> </a:t>
            </a:r>
            <a:r>
              <a:rPr lang="cs-CZ" dirty="0" err="1"/>
              <a:t>hackenkreuz</a:t>
            </a:r>
            <a:r>
              <a:rPr lang="cs-CZ" dirty="0"/>
              <a:t> </a:t>
            </a:r>
          </a:p>
          <a:p>
            <a:r>
              <a:rPr lang="en-US" dirty="0"/>
              <a:t>The far right shares information across borders, knowhow, resources, finances and means to network.</a:t>
            </a:r>
            <a:endParaRPr lang="cs-CZ" dirty="0"/>
          </a:p>
          <a:p>
            <a:r>
              <a:rPr lang="cs-CZ" dirty="0"/>
              <a:t>„</a:t>
            </a:r>
            <a:r>
              <a:rPr lang="en-US" dirty="0"/>
              <a:t>Bosnian Serbs and Croats “could support each other in these efforts to get rid of the Sarajevo influence and Islamism.”</a:t>
            </a:r>
          </a:p>
          <a:p>
            <a:r>
              <a:rPr lang="en-US" dirty="0"/>
              <a:t>NPD vice-president Thorsten </a:t>
            </a:r>
            <a:r>
              <a:rPr lang="en-US" dirty="0" err="1"/>
              <a:t>Heise</a:t>
            </a:r>
            <a:r>
              <a:rPr lang="en-US" dirty="0"/>
              <a:t>, a prominent German neo-Nazi, “If we bring together European comrades who didn’t speak to each other before, we have laid the foundations for future networking.”</a:t>
            </a:r>
            <a:endParaRPr lang="cs-CZ" dirty="0"/>
          </a:p>
          <a:p>
            <a:r>
              <a:rPr lang="de-DE" dirty="0"/>
              <a:t>Götz </a:t>
            </a:r>
            <a:r>
              <a:rPr lang="de-DE" dirty="0" err="1"/>
              <a:t>Kubitschek</a:t>
            </a:r>
            <a:r>
              <a:rPr lang="cs-CZ" dirty="0"/>
              <a:t> – 2017 </a:t>
            </a:r>
            <a:r>
              <a:rPr lang="cs-CZ" dirty="0" err="1"/>
              <a:t>presentation</a:t>
            </a:r>
            <a:r>
              <a:rPr lang="cs-CZ" dirty="0"/>
              <a:t> </a:t>
            </a:r>
            <a:r>
              <a:rPr lang="cs-CZ" dirty="0" err="1"/>
              <a:t>at</a:t>
            </a:r>
            <a:r>
              <a:rPr lang="cs-CZ" dirty="0"/>
              <a:t> </a:t>
            </a:r>
            <a:r>
              <a:rPr lang="de-DE" dirty="0" err="1"/>
              <a:t>Matica</a:t>
            </a:r>
            <a:r>
              <a:rPr lang="de-DE" dirty="0"/>
              <a:t> Srpska </a:t>
            </a:r>
            <a:endParaRPr lang="cs-CZ" dirty="0"/>
          </a:p>
          <a:p>
            <a:r>
              <a:rPr lang="cs-CZ" dirty="0"/>
              <a:t>Paradox: - </a:t>
            </a:r>
            <a:r>
              <a:rPr lang="cs-CZ" dirty="0" err="1"/>
              <a:t>although</a:t>
            </a:r>
            <a:r>
              <a:rPr lang="cs-CZ" dirty="0"/>
              <a:t> United in </a:t>
            </a:r>
            <a:r>
              <a:rPr lang="cs-CZ" dirty="0" err="1"/>
              <a:t>Deutschland</a:t>
            </a:r>
            <a:r>
              <a:rPr lang="cs-CZ" dirty="0"/>
              <a:t> - </a:t>
            </a:r>
            <a:r>
              <a:rPr lang="cs-CZ" dirty="0" err="1"/>
              <a:t>Formation</a:t>
            </a:r>
            <a:r>
              <a:rPr lang="cs-CZ" dirty="0"/>
              <a:t> of </a:t>
            </a:r>
            <a:r>
              <a:rPr lang="cs-CZ" dirty="0" err="1"/>
              <a:t>paramilitary</a:t>
            </a:r>
            <a:r>
              <a:rPr lang="cs-CZ" dirty="0"/>
              <a:t> </a:t>
            </a:r>
            <a:r>
              <a:rPr lang="cs-CZ" dirty="0" err="1"/>
              <a:t>units</a:t>
            </a:r>
            <a:r>
              <a:rPr lang="cs-CZ" dirty="0"/>
              <a:t> on </a:t>
            </a:r>
            <a:r>
              <a:rPr lang="cs-CZ" dirty="0" err="1"/>
              <a:t>both</a:t>
            </a:r>
            <a:r>
              <a:rPr lang="cs-CZ" dirty="0"/>
              <a:t> </a:t>
            </a:r>
            <a:r>
              <a:rPr lang="cs-CZ" dirty="0" err="1"/>
              <a:t>sides</a:t>
            </a:r>
            <a:r>
              <a:rPr lang="cs-CZ" dirty="0"/>
              <a:t> of </a:t>
            </a:r>
            <a:r>
              <a:rPr lang="cs-CZ" dirty="0" err="1"/>
              <a:t>the</a:t>
            </a:r>
            <a:r>
              <a:rPr lang="cs-CZ" dirty="0"/>
              <a:t> </a:t>
            </a:r>
            <a:r>
              <a:rPr lang="cs-CZ" dirty="0" err="1"/>
              <a:t>conflict</a:t>
            </a:r>
            <a:r>
              <a:rPr lang="cs-CZ" dirty="0"/>
              <a:t> in </a:t>
            </a:r>
            <a:r>
              <a:rPr lang="cs-CZ" dirty="0" err="1"/>
              <a:t>Ukraine</a:t>
            </a:r>
            <a:r>
              <a:rPr lang="cs-CZ" dirty="0"/>
              <a:t> (Azov/</a:t>
            </a:r>
            <a:r>
              <a:rPr lang="cs-CZ" dirty="0" err="1"/>
              <a:t>Russian</a:t>
            </a:r>
            <a:r>
              <a:rPr lang="cs-CZ" dirty="0"/>
              <a:t> </a:t>
            </a:r>
            <a:r>
              <a:rPr lang="cs-CZ" dirty="0" err="1"/>
              <a:t>Imperial</a:t>
            </a:r>
            <a:r>
              <a:rPr lang="cs-CZ" dirty="0"/>
              <a:t> </a:t>
            </a:r>
            <a:r>
              <a:rPr lang="cs-CZ" dirty="0" err="1"/>
              <a:t>Movement</a:t>
            </a:r>
            <a:r>
              <a:rPr lang="cs-CZ" dirty="0"/>
              <a:t>)</a:t>
            </a:r>
          </a:p>
          <a:p>
            <a:endParaRPr lang="en-US" dirty="0"/>
          </a:p>
          <a:p>
            <a:endParaRPr lang="en-US" dirty="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000" y="0"/>
            <a:ext cx="2268000" cy="1889367"/>
          </a:xfrm>
          <a:prstGeom prst="rect">
            <a:avLst/>
          </a:prstGeom>
        </p:spPr>
      </p:pic>
      <p:pic>
        <p:nvPicPr>
          <p:cNvPr id="6146" name="Picture 2" descr="Brisbane's Holland Park mosque vandalised with swastika, accused  Christchurch shooter's name on walls - ABC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784" y="4247097"/>
            <a:ext cx="3924000" cy="261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32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History</a:t>
            </a:r>
            <a:r>
              <a:rPr lang="cs-CZ" dirty="0">
                <a:solidFill>
                  <a:srgbClr val="FFFF00"/>
                </a:solidFill>
              </a:rPr>
              <a:t> of </a:t>
            </a:r>
            <a:r>
              <a:rPr lang="cs-CZ" dirty="0" err="1">
                <a:solidFill>
                  <a:srgbClr val="FFFF00"/>
                </a:solidFill>
              </a:rPr>
              <a:t>Serbia</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1878-1918 </a:t>
            </a:r>
            <a:r>
              <a:rPr lang="cs-CZ" dirty="0" err="1"/>
              <a:t>Kingdom</a:t>
            </a:r>
            <a:r>
              <a:rPr lang="cs-CZ" dirty="0"/>
              <a:t> of </a:t>
            </a:r>
            <a:r>
              <a:rPr lang="cs-CZ" dirty="0" err="1"/>
              <a:t>Serbia</a:t>
            </a:r>
            <a:endParaRPr lang="cs-CZ" dirty="0"/>
          </a:p>
          <a:p>
            <a:r>
              <a:rPr lang="cs-CZ" dirty="0"/>
              <a:t>1918-41 SHS</a:t>
            </a:r>
          </a:p>
          <a:p>
            <a:r>
              <a:rPr lang="cs-CZ" dirty="0"/>
              <a:t>1928 </a:t>
            </a:r>
            <a:r>
              <a:rPr lang="cs-CZ" dirty="0" err="1"/>
              <a:t>Kingdom</a:t>
            </a:r>
            <a:r>
              <a:rPr lang="cs-CZ" dirty="0"/>
              <a:t> of </a:t>
            </a:r>
            <a:r>
              <a:rPr lang="cs-CZ" dirty="0" err="1"/>
              <a:t>Yugoslavia</a:t>
            </a:r>
            <a:r>
              <a:rPr lang="cs-CZ" dirty="0"/>
              <a:t> </a:t>
            </a:r>
          </a:p>
          <a:p>
            <a:r>
              <a:rPr lang="cs-CZ" dirty="0"/>
              <a:t>WWII</a:t>
            </a:r>
          </a:p>
          <a:p>
            <a:r>
              <a:rPr lang="cs-CZ" dirty="0"/>
              <a:t>1945- 1992 </a:t>
            </a:r>
            <a:r>
              <a:rPr lang="cs-CZ" dirty="0" err="1"/>
              <a:t>Federal</a:t>
            </a:r>
            <a:r>
              <a:rPr lang="cs-CZ" dirty="0"/>
              <a:t> unit of </a:t>
            </a:r>
            <a:r>
              <a:rPr lang="cs-CZ" dirty="0" err="1"/>
              <a:t>Yugoslavia</a:t>
            </a:r>
            <a:endParaRPr lang="cs-CZ" dirty="0"/>
          </a:p>
          <a:p>
            <a:r>
              <a:rPr lang="cs-CZ" dirty="0"/>
              <a:t>1992 – 2006 </a:t>
            </a:r>
            <a:r>
              <a:rPr lang="cs-CZ" dirty="0" err="1"/>
              <a:t>together</a:t>
            </a:r>
            <a:r>
              <a:rPr lang="cs-CZ" dirty="0"/>
              <a:t> </a:t>
            </a:r>
            <a:r>
              <a:rPr lang="cs-CZ" dirty="0" err="1"/>
              <a:t>with</a:t>
            </a:r>
            <a:r>
              <a:rPr lang="cs-CZ" dirty="0"/>
              <a:t> </a:t>
            </a:r>
            <a:r>
              <a:rPr lang="cs-CZ" dirty="0" err="1"/>
              <a:t>Montenegro</a:t>
            </a:r>
            <a:r>
              <a:rPr lang="cs-CZ" dirty="0"/>
              <a:t> </a:t>
            </a:r>
            <a:r>
              <a:rPr lang="cs-CZ" dirty="0" err="1"/>
              <a:t>Federal</a:t>
            </a:r>
            <a:r>
              <a:rPr lang="cs-CZ" dirty="0"/>
              <a:t> Republic of </a:t>
            </a:r>
            <a:r>
              <a:rPr lang="cs-CZ" dirty="0" err="1"/>
              <a:t>Yugoslavia</a:t>
            </a:r>
            <a:endParaRPr lang="cs-CZ" dirty="0"/>
          </a:p>
          <a:p>
            <a:r>
              <a:rPr lang="cs-CZ" dirty="0"/>
              <a:t>2006 </a:t>
            </a:r>
            <a:r>
              <a:rPr lang="cs-CZ" dirty="0" err="1"/>
              <a:t>republic</a:t>
            </a:r>
            <a:r>
              <a:rPr lang="cs-CZ" dirty="0"/>
              <a:t> of </a:t>
            </a:r>
            <a:r>
              <a:rPr lang="cs-CZ" dirty="0" err="1"/>
              <a:t>Serbia</a:t>
            </a:r>
            <a:endParaRPr lang="cs-CZ" dirty="0"/>
          </a:p>
          <a:p>
            <a:r>
              <a:rPr lang="cs-CZ" dirty="0" err="1"/>
              <a:t>Srbija</a:t>
            </a:r>
            <a:r>
              <a:rPr lang="cs-CZ" dirty="0"/>
              <a:t> do Tokia</a:t>
            </a:r>
          </a:p>
          <a:p>
            <a:r>
              <a:rPr lang="cs-CZ" dirty="0" err="1"/>
              <a:t>Serbia</a:t>
            </a:r>
            <a:r>
              <a:rPr lang="cs-CZ" dirty="0"/>
              <a:t> </a:t>
            </a:r>
            <a:r>
              <a:rPr lang="cs-CZ" dirty="0" err="1"/>
              <a:t>is</a:t>
            </a:r>
            <a:r>
              <a:rPr lang="cs-CZ" dirty="0"/>
              <a:t> </a:t>
            </a:r>
            <a:r>
              <a:rPr lang="cs-CZ" dirty="0" err="1"/>
              <a:t>like</a:t>
            </a:r>
            <a:r>
              <a:rPr lang="cs-CZ" dirty="0"/>
              <a:t> a Nokia, </a:t>
            </a:r>
            <a:r>
              <a:rPr lang="cs-CZ" dirty="0" err="1"/>
              <a:t>its</a:t>
            </a:r>
            <a:r>
              <a:rPr lang="cs-CZ" dirty="0"/>
              <a:t> </a:t>
            </a:r>
            <a:r>
              <a:rPr lang="cs-CZ" dirty="0" err="1"/>
              <a:t>getting</a:t>
            </a:r>
            <a:r>
              <a:rPr lang="cs-CZ" dirty="0"/>
              <a:t> </a:t>
            </a:r>
            <a:r>
              <a:rPr lang="cs-CZ" dirty="0" err="1"/>
              <a:t>smaller</a:t>
            </a:r>
            <a:r>
              <a:rPr lang="cs-CZ" dirty="0"/>
              <a:t> and </a:t>
            </a:r>
            <a:r>
              <a:rPr lang="cs-CZ" dirty="0" err="1"/>
              <a:t>smaller</a:t>
            </a:r>
            <a:endParaRPr lang="en-US" dirty="0"/>
          </a:p>
        </p:txBody>
      </p:sp>
      <p:pic>
        <p:nvPicPr>
          <p:cNvPr id="4" name="Picture 8" descr="https://upload.wikimedia.org/wikipedia/commons/1/1c/Joe_Biden_on_a_tour_of_the_Decani_Monastery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560" y="898454"/>
            <a:ext cx="3564000" cy="23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4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East European </a:t>
            </a:r>
            <a:r>
              <a:rPr lang="cs-CZ" dirty="0" err="1">
                <a:solidFill>
                  <a:srgbClr val="FFFF00"/>
                </a:solidFill>
              </a:rPr>
              <a:t>Organisations</a:t>
            </a:r>
            <a:r>
              <a:rPr lang="cs-CZ" dirty="0">
                <a:solidFill>
                  <a:srgbClr val="FFFF00"/>
                </a:solidFill>
              </a:rPr>
              <a:t> as </a:t>
            </a:r>
            <a:r>
              <a:rPr lang="cs-CZ" dirty="0" err="1">
                <a:solidFill>
                  <a:srgbClr val="FFFF00"/>
                </a:solidFill>
              </a:rPr>
              <a:t>Sources</a:t>
            </a:r>
            <a:r>
              <a:rPr lang="cs-CZ" dirty="0">
                <a:solidFill>
                  <a:srgbClr val="FFFF00"/>
                </a:solidFill>
              </a:rPr>
              <a:t> of </a:t>
            </a:r>
            <a:r>
              <a:rPr lang="cs-CZ" dirty="0" err="1">
                <a:solidFill>
                  <a:srgbClr val="FFFF00"/>
                </a:solidFill>
              </a:rPr>
              <a:t>Inspiration</a:t>
            </a:r>
            <a:r>
              <a:rPr lang="cs-CZ" dirty="0">
                <a:solidFill>
                  <a:srgbClr val="FFFF00"/>
                </a:solidFill>
              </a:rPr>
              <a:t> </a:t>
            </a:r>
            <a:r>
              <a:rPr lang="cs-CZ" dirty="0" err="1">
                <a:solidFill>
                  <a:srgbClr val="FFFF00"/>
                </a:solidFill>
              </a:rPr>
              <a:t>for</a:t>
            </a:r>
            <a:r>
              <a:rPr lang="cs-CZ" dirty="0">
                <a:solidFill>
                  <a:srgbClr val="FFFF00"/>
                </a:solidFill>
              </a:rPr>
              <a:t> </a:t>
            </a:r>
            <a:r>
              <a:rPr lang="cs-CZ" dirty="0" err="1">
                <a:solidFill>
                  <a:srgbClr val="FFFF00"/>
                </a:solidFill>
              </a:rPr>
              <a:t>various</a:t>
            </a:r>
            <a:r>
              <a:rPr lang="cs-CZ" dirty="0">
                <a:solidFill>
                  <a:srgbClr val="FFFF00"/>
                </a:solidFill>
              </a:rPr>
              <a:t> </a:t>
            </a:r>
            <a:r>
              <a:rPr lang="cs-CZ" dirty="0" err="1">
                <a:solidFill>
                  <a:srgbClr val="FFFF00"/>
                </a:solidFill>
              </a:rPr>
              <a:t>attacks</a:t>
            </a:r>
            <a:endParaRPr lang="cs-CZ" dirty="0">
              <a:solidFill>
                <a:srgbClr val="FFFF00"/>
              </a:solidFill>
            </a:endParaRPr>
          </a:p>
        </p:txBody>
      </p:sp>
      <p:sp>
        <p:nvSpPr>
          <p:cNvPr id="3" name="Zástupný symbol pro obsah 2"/>
          <p:cNvSpPr>
            <a:spLocks noGrp="1"/>
          </p:cNvSpPr>
          <p:nvPr>
            <p:ph idx="1"/>
          </p:nvPr>
        </p:nvSpPr>
        <p:spPr>
          <a:xfrm>
            <a:off x="0" y="2551611"/>
            <a:ext cx="10049853" cy="3696788"/>
          </a:xfrm>
        </p:spPr>
        <p:txBody>
          <a:bodyPr/>
          <a:lstStyle/>
          <a:p>
            <a:r>
              <a:rPr lang="en-US" dirty="0"/>
              <a:t> In </a:t>
            </a:r>
            <a:r>
              <a:rPr lang="en-US" dirty="0" err="1"/>
              <a:t>Breivik’s</a:t>
            </a:r>
            <a:r>
              <a:rPr lang="en-US" dirty="0"/>
              <a:t> own words: “the so-called </a:t>
            </a:r>
            <a:r>
              <a:rPr lang="en-US" dirty="0" err="1"/>
              <a:t>Bosniaks</a:t>
            </a:r>
            <a:r>
              <a:rPr lang="en-US" dirty="0"/>
              <a:t> and Albanians had waged deliberate demographic warfare (indirect genocide) against Serbs for decades. This type of warfare is one of the most destructive forms of Jihad and is quite similar to what we are experiencing now in Western Europe.”[2]</a:t>
            </a:r>
            <a:endParaRPr lang="cs-CZ" dirty="0"/>
          </a:p>
          <a:p>
            <a:r>
              <a:rPr lang="cs-CZ" dirty="0">
                <a:hlinkClick r:id="rId2"/>
              </a:rPr>
              <a:t>https://www.youtube.com/watch?v=qHMValDKMT4</a:t>
            </a:r>
            <a:r>
              <a:rPr lang="cs-CZ" dirty="0"/>
              <a:t> </a:t>
            </a:r>
            <a:r>
              <a:rPr lang="cs-CZ" dirty="0" err="1"/>
              <a:t>Remove</a:t>
            </a:r>
            <a:r>
              <a:rPr lang="cs-CZ" dirty="0"/>
              <a:t> kebab</a:t>
            </a:r>
          </a:p>
          <a:p>
            <a:r>
              <a:rPr lang="cs-CZ" dirty="0">
                <a:hlinkClick r:id="rId3"/>
              </a:rPr>
              <a:t>https://www.youtube.com/watch?v=gknTJKgQqW4</a:t>
            </a:r>
            <a:r>
              <a:rPr lang="cs-CZ" dirty="0"/>
              <a:t> </a:t>
            </a:r>
            <a:r>
              <a:rPr lang="cs-CZ" dirty="0" err="1"/>
              <a:t>serbia</a:t>
            </a:r>
            <a:r>
              <a:rPr lang="cs-CZ" dirty="0"/>
              <a:t> </a:t>
            </a:r>
            <a:r>
              <a:rPr lang="cs-CZ" dirty="0" err="1"/>
              <a:t>is</a:t>
            </a:r>
            <a:r>
              <a:rPr lang="cs-CZ" dirty="0"/>
              <a:t> </a:t>
            </a:r>
            <a:r>
              <a:rPr lang="cs-CZ" dirty="0" err="1"/>
              <a:t>strong</a:t>
            </a:r>
            <a:endParaRPr lang="cs-CZ" dirty="0"/>
          </a:p>
          <a:p>
            <a:r>
              <a:rPr lang="cs-CZ" dirty="0"/>
              <a:t> </a:t>
            </a:r>
            <a:endParaRPr lang="en-US" dirty="0"/>
          </a:p>
        </p:txBody>
      </p:sp>
      <p:pic>
        <p:nvPicPr>
          <p:cNvPr id="4" name="Picture 2" descr="Brisbane's Holland Park mosque vandalised with swastika, accused  Christchurch shooter's name on walls - ABC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853" y="4111598"/>
            <a:ext cx="3924000" cy="261090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000" y="0"/>
            <a:ext cx="2268000" cy="1889367"/>
          </a:xfrm>
          <a:prstGeom prst="rect">
            <a:avLst/>
          </a:prstGeom>
        </p:spPr>
      </p:pic>
    </p:spTree>
    <p:extLst>
      <p:ext uri="{BB962C8B-B14F-4D97-AF65-F5344CB8AC3E}">
        <p14:creationId xmlns:p14="http://schemas.microsoft.com/office/powerpoint/2010/main" val="51982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Oppositional</a:t>
            </a:r>
            <a:r>
              <a:rPr lang="cs-CZ" dirty="0">
                <a:solidFill>
                  <a:srgbClr val="FFFF00"/>
                </a:solidFill>
              </a:rPr>
              <a:t> </a:t>
            </a:r>
            <a:r>
              <a:rPr lang="cs-CZ" dirty="0" err="1">
                <a:solidFill>
                  <a:srgbClr val="FFFF00"/>
                </a:solidFill>
              </a:rPr>
              <a:t>political</a:t>
            </a:r>
            <a:r>
              <a:rPr lang="cs-CZ" dirty="0">
                <a:solidFill>
                  <a:srgbClr val="FFFF00"/>
                </a:solidFill>
              </a:rPr>
              <a:t> </a:t>
            </a:r>
            <a:r>
              <a:rPr lang="cs-CZ" dirty="0" err="1">
                <a:solidFill>
                  <a:srgbClr val="FFFF00"/>
                </a:solidFill>
              </a:rPr>
              <a:t>parties</a:t>
            </a:r>
            <a:endParaRPr lang="en-US" dirty="0">
              <a:solidFill>
                <a:srgbClr val="FFFF00"/>
              </a:solidFill>
            </a:endParaRPr>
          </a:p>
        </p:txBody>
      </p:sp>
      <p:sp>
        <p:nvSpPr>
          <p:cNvPr id="3" name="Zástupný symbol pro obsah 2"/>
          <p:cNvSpPr>
            <a:spLocks noGrp="1"/>
          </p:cNvSpPr>
          <p:nvPr>
            <p:ph idx="1"/>
          </p:nvPr>
        </p:nvSpPr>
        <p:spPr/>
        <p:txBody>
          <a:bodyPr/>
          <a:lstStyle/>
          <a:p>
            <a:r>
              <a:rPr lang="cs-CZ" dirty="0" err="1"/>
              <a:t>Socialist</a:t>
            </a:r>
            <a:r>
              <a:rPr lang="cs-CZ" dirty="0"/>
              <a:t> Party of </a:t>
            </a:r>
            <a:r>
              <a:rPr lang="cs-CZ" dirty="0" err="1"/>
              <a:t>Serbia</a:t>
            </a:r>
            <a:endParaRPr lang="cs-CZ" dirty="0"/>
          </a:p>
          <a:p>
            <a:r>
              <a:rPr lang="cs-CZ" dirty="0" err="1"/>
              <a:t>Fragmented</a:t>
            </a:r>
            <a:r>
              <a:rPr lang="cs-CZ" dirty="0"/>
              <a:t> </a:t>
            </a:r>
            <a:r>
              <a:rPr lang="cs-CZ" dirty="0" err="1"/>
              <a:t>spectrum</a:t>
            </a:r>
            <a:r>
              <a:rPr lang="cs-CZ" dirty="0"/>
              <a:t>, </a:t>
            </a:r>
            <a:r>
              <a:rPr lang="cs-CZ" dirty="0" err="1"/>
              <a:t>marginal</a:t>
            </a:r>
            <a:r>
              <a:rPr lang="cs-CZ" dirty="0"/>
              <a:t> </a:t>
            </a:r>
            <a:r>
              <a:rPr lang="cs-CZ" dirty="0" err="1"/>
              <a:t>political</a:t>
            </a:r>
            <a:r>
              <a:rPr lang="cs-CZ" dirty="0"/>
              <a:t> </a:t>
            </a:r>
            <a:r>
              <a:rPr lang="cs-CZ" dirty="0" err="1"/>
              <a:t>parties</a:t>
            </a:r>
            <a:endParaRPr lang="cs-CZ" dirty="0"/>
          </a:p>
          <a:p>
            <a:r>
              <a:rPr lang="en-US" dirty="0">
                <a:hlinkClick r:id="rId2"/>
              </a:rPr>
              <a:t>https://en.wikipedia.org/wiki/List_of_political_parties_in_Serbia</a:t>
            </a:r>
            <a:r>
              <a:rPr lang="cs-CZ" dirty="0"/>
              <a:t> </a:t>
            </a:r>
            <a:endParaRPr lang="en-US" dirty="0"/>
          </a:p>
        </p:txBody>
      </p:sp>
    </p:spTree>
    <p:extLst>
      <p:ext uri="{BB962C8B-B14F-4D97-AF65-F5344CB8AC3E}">
        <p14:creationId xmlns:p14="http://schemas.microsoft.com/office/powerpoint/2010/main" val="161196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Serbia´s</a:t>
            </a:r>
            <a:r>
              <a:rPr lang="cs-CZ" dirty="0">
                <a:solidFill>
                  <a:srgbClr val="FFFF00"/>
                </a:solidFill>
              </a:rPr>
              <a:t> </a:t>
            </a:r>
            <a:r>
              <a:rPr lang="cs-CZ" dirty="0" err="1">
                <a:solidFill>
                  <a:srgbClr val="FFFF00"/>
                </a:solidFill>
              </a:rPr>
              <a:t>foreign</a:t>
            </a:r>
            <a:r>
              <a:rPr lang="cs-CZ" dirty="0">
                <a:solidFill>
                  <a:srgbClr val="FFFF00"/>
                </a:solidFill>
              </a:rPr>
              <a:t> relations</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EU</a:t>
            </a:r>
          </a:p>
          <a:p>
            <a:r>
              <a:rPr lang="cs-CZ" dirty="0"/>
              <a:t>Not NATO</a:t>
            </a:r>
          </a:p>
          <a:p>
            <a:r>
              <a:rPr lang="cs-CZ" dirty="0" err="1"/>
              <a:t>Russia</a:t>
            </a:r>
            <a:endParaRPr lang="cs-CZ" dirty="0"/>
          </a:p>
          <a:p>
            <a:r>
              <a:rPr lang="cs-CZ" dirty="0" err="1"/>
              <a:t>China</a:t>
            </a:r>
            <a:endParaRPr lang="cs-CZ" dirty="0"/>
          </a:p>
          <a:p>
            <a:r>
              <a:rPr lang="cs-CZ" dirty="0" err="1"/>
              <a:t>Turkey</a:t>
            </a:r>
            <a:r>
              <a:rPr lang="cs-CZ" dirty="0"/>
              <a:t> </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72" y="2607826"/>
            <a:ext cx="4608000" cy="2595303"/>
          </a:xfrm>
          <a:prstGeom prst="rect">
            <a:avLst/>
          </a:prstGeom>
        </p:spPr>
      </p:pic>
    </p:spTree>
    <p:extLst>
      <p:ext uri="{BB962C8B-B14F-4D97-AF65-F5344CB8AC3E}">
        <p14:creationId xmlns:p14="http://schemas.microsoft.com/office/powerpoint/2010/main" val="539985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35301"/>
            <a:ext cx="9404723" cy="1400530"/>
          </a:xfrm>
        </p:spPr>
        <p:txBody>
          <a:bodyPr/>
          <a:lstStyle/>
          <a:p>
            <a:r>
              <a:rPr lang="cs-CZ" dirty="0" err="1">
                <a:solidFill>
                  <a:srgbClr val="FFFF00"/>
                </a:solidFill>
              </a:rPr>
              <a:t>Ukraine</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a:xfrm>
            <a:off x="0" y="1539112"/>
            <a:ext cx="5486400" cy="4805082"/>
          </a:xfrm>
        </p:spPr>
        <p:txBody>
          <a:bodyPr>
            <a:normAutofit/>
          </a:bodyPr>
          <a:lstStyle/>
          <a:p>
            <a:r>
              <a:rPr lang="cs-CZ" dirty="0" err="1"/>
              <a:t>Vucic</a:t>
            </a:r>
            <a:r>
              <a:rPr lang="cs-CZ" dirty="0"/>
              <a:t> as stability</a:t>
            </a:r>
          </a:p>
          <a:p>
            <a:r>
              <a:rPr lang="cs-CZ" dirty="0" err="1"/>
              <a:t>supporting</a:t>
            </a:r>
            <a:r>
              <a:rPr lang="cs-CZ" dirty="0"/>
              <a:t> </a:t>
            </a:r>
            <a:r>
              <a:rPr lang="cs-CZ" dirty="0" err="1"/>
              <a:t>the</a:t>
            </a:r>
            <a:r>
              <a:rPr lang="cs-CZ" dirty="0"/>
              <a:t> UN </a:t>
            </a:r>
            <a:r>
              <a:rPr lang="cs-CZ" dirty="0" err="1"/>
              <a:t>resolutions</a:t>
            </a:r>
            <a:r>
              <a:rPr lang="cs-CZ" dirty="0"/>
              <a:t> </a:t>
            </a:r>
            <a:r>
              <a:rPr lang="cs-CZ" dirty="0" err="1"/>
              <a:t>condemning</a:t>
            </a:r>
            <a:r>
              <a:rPr lang="cs-CZ" dirty="0"/>
              <a:t> </a:t>
            </a:r>
            <a:r>
              <a:rPr lang="cs-CZ" dirty="0" err="1"/>
              <a:t>Russia´s</a:t>
            </a:r>
            <a:r>
              <a:rPr lang="cs-CZ" dirty="0"/>
              <a:t> </a:t>
            </a:r>
            <a:r>
              <a:rPr lang="cs-CZ" dirty="0" err="1"/>
              <a:t>actions</a:t>
            </a:r>
            <a:r>
              <a:rPr lang="cs-CZ" dirty="0"/>
              <a:t>, </a:t>
            </a:r>
            <a:r>
              <a:rPr lang="cs-CZ" dirty="0" err="1"/>
              <a:t>nonetheless</a:t>
            </a:r>
            <a:r>
              <a:rPr lang="cs-CZ" dirty="0"/>
              <a:t> </a:t>
            </a:r>
            <a:r>
              <a:rPr lang="cs-CZ" dirty="0" err="1"/>
              <a:t>refused</a:t>
            </a:r>
            <a:r>
              <a:rPr lang="cs-CZ" dirty="0"/>
              <a:t> to </a:t>
            </a:r>
            <a:r>
              <a:rPr lang="cs-CZ" dirty="0" err="1"/>
              <a:t>join</a:t>
            </a:r>
            <a:r>
              <a:rPr lang="cs-CZ" dirty="0"/>
              <a:t> </a:t>
            </a:r>
            <a:r>
              <a:rPr lang="cs-CZ" dirty="0" err="1"/>
              <a:t>sanctions</a:t>
            </a:r>
            <a:r>
              <a:rPr lang="cs-CZ" dirty="0"/>
              <a:t> </a:t>
            </a:r>
            <a:r>
              <a:rPr lang="en-US" dirty="0"/>
              <a:t>against Russia</a:t>
            </a:r>
            <a:endParaRPr lang="cs-CZ" dirty="0"/>
          </a:p>
          <a:p>
            <a:r>
              <a:rPr lang="cs-CZ" dirty="0" err="1"/>
              <a:t>Chetnics</a:t>
            </a:r>
            <a:r>
              <a:rPr lang="cs-CZ" dirty="0"/>
              <a:t> in </a:t>
            </a:r>
            <a:r>
              <a:rPr lang="cs-CZ" dirty="0" err="1"/>
              <a:t>Ukraine</a:t>
            </a:r>
            <a:r>
              <a:rPr lang="cs-CZ" dirty="0"/>
              <a:t>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535" y="3859077"/>
            <a:ext cx="4057368" cy="270000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21" y="3941653"/>
            <a:ext cx="2466975" cy="1847850"/>
          </a:xfrm>
          <a:prstGeom prst="rect">
            <a:avLst/>
          </a:prstGeom>
        </p:spPr>
      </p:pic>
      <p:pic>
        <p:nvPicPr>
          <p:cNvPr id="2050" name="Picture 2" descr="https://upload.wikimedia.org/wikipedia/en/a/a0/Chetnik_fighters%2C_Ukraine_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215" y="0"/>
            <a:ext cx="366712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856" y="0"/>
            <a:ext cx="3096000" cy="4128000"/>
          </a:xfrm>
          <a:prstGeom prst="rect">
            <a:avLst/>
          </a:prstGeom>
        </p:spPr>
      </p:pic>
      <p:pic>
        <p:nvPicPr>
          <p:cNvPr id="7" name="Obráze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3559" y="4077000"/>
            <a:ext cx="3708000" cy="2781000"/>
          </a:xfrm>
          <a:prstGeom prst="rect">
            <a:avLst/>
          </a:prstGeom>
        </p:spPr>
      </p:pic>
    </p:spTree>
    <p:extLst>
      <p:ext uri="{BB962C8B-B14F-4D97-AF65-F5344CB8AC3E}">
        <p14:creationId xmlns:p14="http://schemas.microsoft.com/office/powerpoint/2010/main" val="351229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endParaRPr lang="en-GB" altLang="cs-CZ" noProof="0" dirty="0"/>
          </a:p>
        </p:txBody>
      </p:sp>
      <p:sp>
        <p:nvSpPr>
          <p:cNvPr id="4" name="Nadpis 3"/>
          <p:cNvSpPr>
            <a:spLocks noGrp="1"/>
          </p:cNvSpPr>
          <p:nvPr>
            <p:ph type="title"/>
          </p:nvPr>
        </p:nvSpPr>
        <p:spPr>
          <a:xfrm>
            <a:off x="720000" y="142876"/>
            <a:ext cx="10753200" cy="693147"/>
          </a:xfrm>
        </p:spPr>
        <p:txBody>
          <a:bodyPr/>
          <a:lstStyle/>
          <a:p>
            <a:r>
              <a:rPr lang="cs-CZ" dirty="0" err="1">
                <a:solidFill>
                  <a:srgbClr val="FFFF00"/>
                </a:solidFill>
              </a:rPr>
              <a:t>Russia</a:t>
            </a:r>
            <a:r>
              <a:rPr lang="cs-CZ" dirty="0">
                <a:solidFill>
                  <a:srgbClr val="FFFF00"/>
                </a:solidFill>
              </a:rPr>
              <a:t> in </a:t>
            </a:r>
            <a:r>
              <a:rPr lang="cs-CZ" dirty="0" err="1">
                <a:solidFill>
                  <a:srgbClr val="FFFF00"/>
                </a:solidFill>
              </a:rPr>
              <a:t>the</a:t>
            </a:r>
            <a:r>
              <a:rPr lang="cs-CZ" dirty="0">
                <a:solidFill>
                  <a:srgbClr val="FFFF00"/>
                </a:solidFill>
              </a:rPr>
              <a:t> Balkans</a:t>
            </a:r>
            <a:r>
              <a:rPr lang="cs-CZ" dirty="0"/>
              <a:t> </a:t>
            </a:r>
            <a:endParaRPr lang="en-US" dirty="0"/>
          </a:p>
        </p:txBody>
      </p:sp>
      <p:sp>
        <p:nvSpPr>
          <p:cNvPr id="5" name="Zástupný symbol pro obsah 4"/>
          <p:cNvSpPr>
            <a:spLocks noGrp="1"/>
          </p:cNvSpPr>
          <p:nvPr>
            <p:ph idx="1"/>
          </p:nvPr>
        </p:nvSpPr>
        <p:spPr>
          <a:xfrm>
            <a:off x="-1" y="650821"/>
            <a:ext cx="7158447" cy="6690505"/>
          </a:xfrm>
        </p:spPr>
        <p:txBody>
          <a:bodyPr>
            <a:noAutofit/>
          </a:bodyPr>
          <a:lstStyle/>
          <a:p>
            <a:pPr>
              <a:lnSpc>
                <a:spcPts val="2900"/>
              </a:lnSpc>
            </a:pPr>
            <a:r>
              <a:rPr lang="cs-CZ" sz="1400" b="1" dirty="0" err="1"/>
              <a:t>BiH</a:t>
            </a:r>
            <a:r>
              <a:rPr lang="cs-CZ" sz="1400" b="1" dirty="0"/>
              <a:t>, </a:t>
            </a:r>
            <a:r>
              <a:rPr lang="cs-CZ" sz="1400" b="1" dirty="0" err="1"/>
              <a:t>Serbia</a:t>
            </a:r>
            <a:r>
              <a:rPr lang="cs-CZ" sz="1400" b="1" dirty="0"/>
              <a:t>, </a:t>
            </a:r>
            <a:r>
              <a:rPr lang="cs-CZ" sz="1400" b="1" dirty="0" err="1"/>
              <a:t>North</a:t>
            </a:r>
            <a:r>
              <a:rPr lang="cs-CZ" sz="1400" b="1" dirty="0"/>
              <a:t> </a:t>
            </a:r>
            <a:r>
              <a:rPr lang="cs-CZ" sz="1400" b="1" dirty="0" err="1"/>
              <a:t>Macedonia</a:t>
            </a:r>
            <a:r>
              <a:rPr lang="cs-CZ" sz="1400" b="1" dirty="0"/>
              <a:t>, </a:t>
            </a:r>
            <a:r>
              <a:rPr lang="cs-CZ" sz="1400" b="1" dirty="0" err="1"/>
              <a:t>Montenegro</a:t>
            </a:r>
            <a:endParaRPr lang="cs-CZ" sz="1400" b="1" dirty="0"/>
          </a:p>
          <a:p>
            <a:pPr>
              <a:lnSpc>
                <a:spcPts val="2900"/>
              </a:lnSpc>
            </a:pPr>
            <a:r>
              <a:rPr lang="cs-CZ" sz="1400" b="1" dirty="0"/>
              <a:t>Soft </a:t>
            </a:r>
            <a:r>
              <a:rPr lang="cs-CZ" sz="1400" b="1" dirty="0" err="1"/>
              <a:t>power</a:t>
            </a:r>
            <a:r>
              <a:rPr lang="cs-CZ" sz="1400" b="1" dirty="0"/>
              <a:t>  </a:t>
            </a:r>
          </a:p>
          <a:p>
            <a:pPr>
              <a:lnSpc>
                <a:spcPts val="2900"/>
              </a:lnSpc>
            </a:pPr>
            <a:r>
              <a:rPr lang="cs-CZ" sz="1400" b="1" dirty="0" err="1"/>
              <a:t>Orthodox</a:t>
            </a:r>
            <a:r>
              <a:rPr lang="cs-CZ" sz="1400" b="1" dirty="0"/>
              <a:t> </a:t>
            </a:r>
            <a:r>
              <a:rPr lang="cs-CZ" sz="1400" b="1" dirty="0" err="1"/>
              <a:t>church</a:t>
            </a:r>
            <a:r>
              <a:rPr lang="cs-CZ" sz="1400" b="1" dirty="0"/>
              <a:t>, Big Slavic </a:t>
            </a:r>
            <a:r>
              <a:rPr lang="cs-CZ" sz="1400" b="1" dirty="0" err="1"/>
              <a:t>brother</a:t>
            </a:r>
            <a:r>
              <a:rPr lang="cs-CZ" sz="1400" b="1" dirty="0"/>
              <a:t> - </a:t>
            </a:r>
            <a:r>
              <a:rPr lang="cs-CZ" sz="1400" b="1" dirty="0" err="1"/>
              <a:t>history</a:t>
            </a:r>
            <a:r>
              <a:rPr lang="cs-CZ" sz="1400" b="1" dirty="0"/>
              <a:t> </a:t>
            </a:r>
          </a:p>
          <a:p>
            <a:pPr>
              <a:lnSpc>
                <a:spcPts val="2900"/>
              </a:lnSpc>
            </a:pPr>
            <a:r>
              <a:rPr lang="cs-CZ" sz="1400" b="1" dirty="0" err="1"/>
              <a:t>Economic</a:t>
            </a:r>
            <a:r>
              <a:rPr lang="cs-CZ" sz="1400" b="1" dirty="0"/>
              <a:t> influence, </a:t>
            </a:r>
            <a:r>
              <a:rPr lang="cs-CZ" sz="1400" b="1" dirty="0" err="1"/>
              <a:t>Gas</a:t>
            </a:r>
            <a:endParaRPr lang="cs-CZ" sz="1400" b="1" dirty="0"/>
          </a:p>
          <a:p>
            <a:pPr>
              <a:lnSpc>
                <a:spcPts val="2900"/>
              </a:lnSpc>
            </a:pPr>
            <a:r>
              <a:rPr lang="cs-CZ" sz="1400" b="1" dirty="0" err="1"/>
              <a:t>Military</a:t>
            </a:r>
            <a:r>
              <a:rPr lang="cs-CZ" sz="1400" b="1" dirty="0"/>
              <a:t> Cooperation </a:t>
            </a:r>
            <a:r>
              <a:rPr lang="cs-CZ" sz="1400" b="1" dirty="0" err="1"/>
              <a:t>with</a:t>
            </a:r>
            <a:r>
              <a:rPr lang="cs-CZ" sz="1400" b="1" dirty="0"/>
              <a:t> </a:t>
            </a:r>
            <a:r>
              <a:rPr lang="cs-CZ" sz="1400" b="1" dirty="0" err="1"/>
              <a:t>Serbia</a:t>
            </a:r>
            <a:r>
              <a:rPr lang="cs-CZ" sz="1400" b="1" dirty="0"/>
              <a:t> </a:t>
            </a:r>
          </a:p>
          <a:p>
            <a:pPr>
              <a:lnSpc>
                <a:spcPts val="2900"/>
              </a:lnSpc>
            </a:pPr>
            <a:r>
              <a:rPr lang="cs-CZ" sz="1400" b="1" dirty="0"/>
              <a:t>Far </a:t>
            </a:r>
            <a:r>
              <a:rPr lang="cs-CZ" sz="1400" b="1" dirty="0" err="1"/>
              <a:t>right</a:t>
            </a:r>
            <a:r>
              <a:rPr lang="cs-CZ" sz="1400" b="1" dirty="0"/>
              <a:t> </a:t>
            </a:r>
            <a:r>
              <a:rPr lang="cs-CZ" sz="1400" b="1" dirty="0" err="1"/>
              <a:t>with</a:t>
            </a:r>
            <a:r>
              <a:rPr lang="cs-CZ" sz="1400" b="1" dirty="0"/>
              <a:t> direct </a:t>
            </a:r>
            <a:r>
              <a:rPr lang="cs-CZ" sz="1400" b="1" dirty="0" err="1"/>
              <a:t>ties</a:t>
            </a:r>
            <a:r>
              <a:rPr lang="cs-CZ" sz="1400" b="1" dirty="0"/>
              <a:t> to </a:t>
            </a:r>
            <a:r>
              <a:rPr lang="cs-CZ" sz="1400" b="1" dirty="0" err="1"/>
              <a:t>Russia</a:t>
            </a:r>
            <a:endParaRPr lang="cs-CZ" sz="1400" b="1" dirty="0"/>
          </a:p>
          <a:p>
            <a:pPr>
              <a:lnSpc>
                <a:spcPts val="2900"/>
              </a:lnSpc>
            </a:pPr>
            <a:r>
              <a:rPr lang="cs-CZ" sz="1400" b="1" dirty="0" err="1"/>
              <a:t>Foreign</a:t>
            </a:r>
            <a:r>
              <a:rPr lang="cs-CZ" sz="1400" b="1" dirty="0"/>
              <a:t> </a:t>
            </a:r>
            <a:r>
              <a:rPr lang="cs-CZ" sz="1400" b="1" dirty="0" err="1"/>
              <a:t>fighters</a:t>
            </a:r>
            <a:r>
              <a:rPr lang="cs-CZ" sz="1400" b="1" dirty="0"/>
              <a:t> in </a:t>
            </a:r>
            <a:r>
              <a:rPr lang="cs-CZ" sz="1400" b="1" dirty="0" err="1"/>
              <a:t>Ukraine</a:t>
            </a:r>
            <a:r>
              <a:rPr lang="cs-CZ" sz="1400" b="1" dirty="0"/>
              <a:t> </a:t>
            </a:r>
          </a:p>
          <a:p>
            <a:pPr>
              <a:lnSpc>
                <a:spcPts val="2900"/>
              </a:lnSpc>
            </a:pPr>
            <a:r>
              <a:rPr lang="cs-CZ" sz="1400" b="1" dirty="0"/>
              <a:t>Pro-</a:t>
            </a:r>
            <a:r>
              <a:rPr lang="cs-CZ" sz="1400" b="1" dirty="0" err="1"/>
              <a:t>Russian</a:t>
            </a:r>
            <a:r>
              <a:rPr lang="cs-CZ" sz="1400" b="1" dirty="0"/>
              <a:t> </a:t>
            </a:r>
            <a:r>
              <a:rPr lang="cs-CZ" sz="1400" b="1" dirty="0" err="1"/>
              <a:t>demonstrations</a:t>
            </a:r>
            <a:r>
              <a:rPr lang="cs-CZ" sz="1400" b="1" dirty="0"/>
              <a:t> in </a:t>
            </a:r>
            <a:r>
              <a:rPr lang="cs-CZ" sz="1400" b="1" dirty="0" err="1"/>
              <a:t>Serbia</a:t>
            </a:r>
            <a:r>
              <a:rPr lang="cs-CZ" sz="1400" b="1" dirty="0"/>
              <a:t> </a:t>
            </a:r>
          </a:p>
          <a:p>
            <a:pPr>
              <a:lnSpc>
                <a:spcPts val="2900"/>
              </a:lnSpc>
            </a:pPr>
            <a:r>
              <a:rPr lang="cs-CZ" sz="1400" b="1" dirty="0"/>
              <a:t>Kosovo – </a:t>
            </a:r>
            <a:r>
              <a:rPr lang="cs-CZ" sz="1400" b="1" dirty="0" err="1"/>
              <a:t>justification</a:t>
            </a:r>
            <a:r>
              <a:rPr lang="cs-CZ" sz="1400" b="1" dirty="0"/>
              <a:t> </a:t>
            </a:r>
            <a:r>
              <a:rPr lang="cs-CZ" sz="1400" b="1" dirty="0" err="1"/>
              <a:t>for</a:t>
            </a:r>
            <a:r>
              <a:rPr lang="cs-CZ" sz="1400" b="1" dirty="0"/>
              <a:t> </a:t>
            </a:r>
            <a:r>
              <a:rPr lang="cs-CZ" sz="1400" b="1" dirty="0" err="1"/>
              <a:t>Crimea</a:t>
            </a:r>
            <a:r>
              <a:rPr lang="cs-CZ" sz="1400" b="1" dirty="0"/>
              <a:t> </a:t>
            </a:r>
            <a:r>
              <a:rPr lang="cs-CZ" sz="1400" b="1" dirty="0" err="1"/>
              <a:t>anexation</a:t>
            </a:r>
            <a:endParaRPr lang="cs-CZ" sz="1400" b="1" dirty="0"/>
          </a:p>
          <a:p>
            <a:pPr>
              <a:lnSpc>
                <a:spcPts val="2900"/>
              </a:lnSpc>
            </a:pPr>
            <a:r>
              <a:rPr lang="cs-CZ" sz="1400" b="1" dirty="0" err="1"/>
              <a:t>Montenegrin</a:t>
            </a:r>
            <a:r>
              <a:rPr lang="cs-CZ" sz="1400" b="1" dirty="0"/>
              <a:t> </a:t>
            </a:r>
            <a:r>
              <a:rPr lang="cs-CZ" sz="1400" b="1" dirty="0" err="1"/>
              <a:t>failed</a:t>
            </a:r>
            <a:r>
              <a:rPr lang="cs-CZ" sz="1400" b="1" dirty="0"/>
              <a:t> </a:t>
            </a:r>
            <a:r>
              <a:rPr lang="cs-CZ" sz="1400" b="1" dirty="0" err="1"/>
              <a:t>coup</a:t>
            </a:r>
            <a:r>
              <a:rPr lang="cs-CZ" sz="1400" b="1" dirty="0"/>
              <a:t>  2016</a:t>
            </a:r>
          </a:p>
          <a:p>
            <a:pPr>
              <a:lnSpc>
                <a:spcPts val="2900"/>
              </a:lnSpc>
            </a:pPr>
            <a:r>
              <a:rPr lang="cs-CZ" sz="1400" b="1" dirty="0" err="1"/>
              <a:t>Disinformation</a:t>
            </a:r>
            <a:r>
              <a:rPr lang="cs-CZ" sz="1400" b="1" dirty="0"/>
              <a:t> </a:t>
            </a:r>
            <a:r>
              <a:rPr lang="cs-CZ" sz="1400" b="1" dirty="0" err="1"/>
              <a:t>campaign</a:t>
            </a:r>
            <a:r>
              <a:rPr lang="cs-CZ" sz="1400" b="1" dirty="0"/>
              <a:t> </a:t>
            </a:r>
            <a:r>
              <a:rPr lang="cs-CZ" sz="1400" b="1" dirty="0" err="1"/>
              <a:t>about</a:t>
            </a:r>
            <a:r>
              <a:rPr lang="cs-CZ" sz="1400" b="1" dirty="0"/>
              <a:t> </a:t>
            </a:r>
            <a:r>
              <a:rPr lang="cs-CZ" sz="1400" b="1" dirty="0" err="1"/>
              <a:t>war</a:t>
            </a:r>
            <a:r>
              <a:rPr lang="cs-CZ" sz="1400" b="1" dirty="0"/>
              <a:t> in </a:t>
            </a:r>
            <a:r>
              <a:rPr lang="cs-CZ" sz="1400" b="1" dirty="0" err="1"/>
              <a:t>Ukraine</a:t>
            </a:r>
            <a:r>
              <a:rPr lang="cs-CZ" sz="1400" b="1" dirty="0"/>
              <a:t>- </a:t>
            </a:r>
            <a:r>
              <a:rPr lang="cs-CZ" sz="1400" b="1" dirty="0" err="1"/>
              <a:t>selling</a:t>
            </a:r>
            <a:r>
              <a:rPr lang="cs-CZ" sz="1400" b="1" dirty="0"/>
              <a:t> </a:t>
            </a:r>
            <a:r>
              <a:rPr lang="cs-CZ" sz="1400" b="1" dirty="0" err="1"/>
              <a:t>own</a:t>
            </a:r>
            <a:r>
              <a:rPr lang="cs-CZ" sz="1400" b="1" dirty="0"/>
              <a:t> </a:t>
            </a:r>
            <a:r>
              <a:rPr lang="cs-CZ" sz="1400" b="1" dirty="0" err="1"/>
              <a:t>version</a:t>
            </a:r>
            <a:r>
              <a:rPr lang="cs-CZ" sz="1400" b="1" dirty="0"/>
              <a:t> – </a:t>
            </a:r>
            <a:r>
              <a:rPr lang="cs-CZ" sz="1400" b="1" dirty="0" err="1"/>
              <a:t>Ukraine</a:t>
            </a:r>
            <a:r>
              <a:rPr lang="cs-CZ" sz="1400" b="1" dirty="0"/>
              <a:t> </a:t>
            </a:r>
            <a:r>
              <a:rPr lang="cs-CZ" sz="1400" b="1" dirty="0" err="1"/>
              <a:t>genocide</a:t>
            </a:r>
            <a:r>
              <a:rPr lang="cs-CZ" sz="1400" b="1" dirty="0"/>
              <a:t> in Eastern </a:t>
            </a:r>
            <a:r>
              <a:rPr lang="cs-CZ" sz="1400" b="1" dirty="0" err="1"/>
              <a:t>Ukraine</a:t>
            </a:r>
            <a:r>
              <a:rPr lang="cs-CZ" sz="1400" b="1" dirty="0"/>
              <a:t>, </a:t>
            </a:r>
            <a:r>
              <a:rPr lang="cs-CZ" sz="1400" b="1" dirty="0" err="1"/>
              <a:t>denazifikation</a:t>
            </a:r>
            <a:r>
              <a:rPr lang="cs-CZ" sz="1400" b="1" dirty="0"/>
              <a:t> of </a:t>
            </a:r>
            <a:r>
              <a:rPr lang="cs-CZ" sz="1400" b="1" dirty="0" err="1"/>
              <a:t>Ukraine</a:t>
            </a:r>
            <a:endParaRPr lang="cs-CZ" sz="1400" b="1" dirty="0"/>
          </a:p>
          <a:p>
            <a:endParaRPr lang="cs-CZ" sz="1400" b="1" dirty="0"/>
          </a:p>
          <a:p>
            <a:endParaRPr lang="cs-CZ" sz="1400" b="1" dirty="0"/>
          </a:p>
          <a:p>
            <a:endParaRPr lang="en-US" sz="1400" b="1"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680" y="295729"/>
            <a:ext cx="6036800" cy="2772000"/>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886" y="3006000"/>
            <a:ext cx="5229114" cy="3852000"/>
          </a:xfrm>
          <a:prstGeom prst="rect">
            <a:avLst/>
          </a:prstGeom>
        </p:spPr>
      </p:pic>
    </p:spTree>
    <p:extLst>
      <p:ext uri="{BB962C8B-B14F-4D97-AF65-F5344CB8AC3E}">
        <p14:creationId xmlns:p14="http://schemas.microsoft.com/office/powerpoint/2010/main" val="406637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Kosovo</a:t>
            </a:r>
            <a:endParaRPr lang="en-US" dirty="0">
              <a:solidFill>
                <a:srgbClr val="FFFF00"/>
              </a:solidFill>
            </a:endParaRPr>
          </a:p>
        </p:txBody>
      </p:sp>
      <p:sp>
        <p:nvSpPr>
          <p:cNvPr id="3" name="Zástupný symbol pro obsah 2"/>
          <p:cNvSpPr>
            <a:spLocks noGrp="1"/>
          </p:cNvSpPr>
          <p:nvPr>
            <p:ph idx="1"/>
          </p:nvPr>
        </p:nvSpPr>
        <p:spPr>
          <a:xfrm>
            <a:off x="69670" y="2052918"/>
            <a:ext cx="9980184" cy="4195481"/>
          </a:xfrm>
        </p:spPr>
        <p:txBody>
          <a:bodyPr/>
          <a:lstStyle/>
          <a:p>
            <a:r>
              <a:rPr lang="cs-CZ" dirty="0" err="1"/>
              <a:t>Recogniton</a:t>
            </a:r>
            <a:r>
              <a:rPr lang="cs-CZ" dirty="0"/>
              <a:t> of Kosovo – </a:t>
            </a:r>
            <a:r>
              <a:rPr lang="cs-CZ" dirty="0" err="1"/>
              <a:t>political</a:t>
            </a:r>
            <a:r>
              <a:rPr lang="cs-CZ" dirty="0"/>
              <a:t> </a:t>
            </a:r>
            <a:r>
              <a:rPr lang="cs-CZ" dirty="0" err="1"/>
              <a:t>suicide</a:t>
            </a:r>
            <a:r>
              <a:rPr lang="cs-CZ" dirty="0"/>
              <a:t> </a:t>
            </a:r>
            <a:r>
              <a:rPr lang="cs-CZ" dirty="0" err="1"/>
              <a:t>for</a:t>
            </a:r>
            <a:r>
              <a:rPr lang="cs-CZ" dirty="0"/>
              <a:t> </a:t>
            </a:r>
            <a:r>
              <a:rPr lang="cs-CZ" dirty="0" err="1"/>
              <a:t>any</a:t>
            </a:r>
            <a:r>
              <a:rPr lang="cs-CZ" dirty="0"/>
              <a:t> </a:t>
            </a:r>
            <a:r>
              <a:rPr lang="cs-CZ" dirty="0" err="1"/>
              <a:t>politician</a:t>
            </a:r>
            <a:endParaRPr lang="cs-CZ" dirty="0"/>
          </a:p>
          <a:p>
            <a:r>
              <a:rPr lang="cs-CZ" dirty="0" err="1"/>
              <a:t>Redrawing</a:t>
            </a:r>
            <a:r>
              <a:rPr lang="cs-CZ" dirty="0"/>
              <a:t> of </a:t>
            </a:r>
            <a:r>
              <a:rPr lang="cs-CZ" dirty="0" err="1"/>
              <a:t>borders</a:t>
            </a:r>
            <a:r>
              <a:rPr lang="cs-CZ" dirty="0"/>
              <a:t> and </a:t>
            </a:r>
            <a:r>
              <a:rPr lang="cs-CZ" dirty="0" err="1"/>
              <a:t>formal</a:t>
            </a:r>
            <a:r>
              <a:rPr lang="cs-CZ" dirty="0"/>
              <a:t> </a:t>
            </a:r>
            <a:r>
              <a:rPr lang="cs-CZ" dirty="0" err="1"/>
              <a:t>recognition</a:t>
            </a:r>
            <a:r>
              <a:rPr lang="cs-CZ" dirty="0"/>
              <a:t> so </a:t>
            </a:r>
            <a:r>
              <a:rPr lang="cs-CZ" dirty="0" err="1"/>
              <a:t>both</a:t>
            </a:r>
            <a:r>
              <a:rPr lang="cs-CZ" dirty="0"/>
              <a:t> </a:t>
            </a:r>
            <a:r>
              <a:rPr lang="cs-CZ" dirty="0" err="1"/>
              <a:t>countries</a:t>
            </a:r>
            <a:r>
              <a:rPr lang="cs-CZ" dirty="0"/>
              <a:t> </a:t>
            </a:r>
            <a:r>
              <a:rPr lang="cs-CZ" dirty="0" err="1"/>
              <a:t>can</a:t>
            </a:r>
            <a:r>
              <a:rPr lang="cs-CZ" dirty="0"/>
              <a:t> go on </a:t>
            </a:r>
            <a:r>
              <a:rPr lang="cs-CZ" dirty="0" err="1"/>
              <a:t>the</a:t>
            </a:r>
            <a:r>
              <a:rPr lang="cs-CZ" dirty="0"/>
              <a:t> </a:t>
            </a:r>
            <a:r>
              <a:rPr lang="cs-CZ" dirty="0" err="1"/>
              <a:t>path</a:t>
            </a:r>
            <a:r>
              <a:rPr lang="cs-CZ" dirty="0"/>
              <a:t> </a:t>
            </a:r>
            <a:r>
              <a:rPr lang="cs-CZ" dirty="0" err="1"/>
              <a:t>towards</a:t>
            </a:r>
            <a:r>
              <a:rPr lang="cs-CZ" dirty="0"/>
              <a:t> </a:t>
            </a:r>
            <a:r>
              <a:rPr lang="cs-CZ" dirty="0" err="1"/>
              <a:t>the</a:t>
            </a:r>
            <a:r>
              <a:rPr lang="cs-CZ" dirty="0"/>
              <a:t> EU</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575" y="2806041"/>
            <a:ext cx="4500000" cy="2689234"/>
          </a:xfrm>
          <a:prstGeom prst="rect">
            <a:avLst/>
          </a:prstGeom>
        </p:spPr>
      </p:pic>
      <p:pic>
        <p:nvPicPr>
          <p:cNvPr id="5122" name="Picture 2" descr="Kosovo Cartoons and Comics - funny pictures from Cartoon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05" y="3240272"/>
            <a:ext cx="4068000" cy="34628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osovo Cartoons and Comics - funny pictures from Cartoon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009" y="0"/>
            <a:ext cx="3708000" cy="25631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balkaninsight.com/wp-content/uploads/2012/06/slika-12-generalsta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620" y="3978961"/>
            <a:ext cx="3528000" cy="26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0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Other</a:t>
            </a:r>
            <a:r>
              <a:rPr lang="cs-CZ" dirty="0">
                <a:solidFill>
                  <a:srgbClr val="FFFF00"/>
                </a:solidFill>
              </a:rPr>
              <a:t> </a:t>
            </a:r>
            <a:r>
              <a:rPr lang="cs-CZ" dirty="0" err="1">
                <a:solidFill>
                  <a:srgbClr val="FFFF00"/>
                </a:solidFill>
              </a:rPr>
              <a:t>sources</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lstStyle/>
          <a:p>
            <a:r>
              <a:rPr lang="en-US" dirty="0">
                <a:hlinkClick r:id="rId2"/>
              </a:rPr>
              <a:t>https://recentglobe.uni-leipzig.de/zentrum/detailansicht/artikel/blog-from-norway-to-new-zealand-how-a-serbian-internet-meme-inspired-radical-right-terrorists-wor</a:t>
            </a:r>
            <a:r>
              <a:rPr lang="cs-CZ" dirty="0"/>
              <a:t> </a:t>
            </a:r>
            <a:endParaRPr lang="en-US" dirty="0"/>
          </a:p>
        </p:txBody>
      </p:sp>
    </p:spTree>
    <p:extLst>
      <p:ext uri="{BB962C8B-B14F-4D97-AF65-F5344CB8AC3E}">
        <p14:creationId xmlns:p14="http://schemas.microsoft.com/office/powerpoint/2010/main" val="22183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Federal</a:t>
            </a:r>
            <a:r>
              <a:rPr lang="cs-CZ" dirty="0">
                <a:solidFill>
                  <a:srgbClr val="FFFF00"/>
                </a:solidFill>
              </a:rPr>
              <a:t> Republic of </a:t>
            </a:r>
            <a:r>
              <a:rPr lang="cs-CZ" dirty="0" err="1">
                <a:solidFill>
                  <a:srgbClr val="FFFF00"/>
                </a:solidFill>
              </a:rPr>
              <a:t>Yugoslavia</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1992 -2006</a:t>
            </a:r>
          </a:p>
          <a:p>
            <a:r>
              <a:rPr lang="cs-CZ" dirty="0"/>
              <a:t>2006 </a:t>
            </a:r>
            <a:r>
              <a:rPr lang="cs-CZ" dirty="0" err="1"/>
              <a:t>Belgrade</a:t>
            </a:r>
            <a:r>
              <a:rPr lang="cs-CZ" dirty="0"/>
              <a:t> </a:t>
            </a:r>
            <a:r>
              <a:rPr lang="cs-CZ" dirty="0" err="1"/>
              <a:t>agrement</a:t>
            </a:r>
            <a:r>
              <a:rPr lang="cs-CZ" dirty="0"/>
              <a:t> – </a:t>
            </a:r>
            <a:r>
              <a:rPr lang="cs-CZ" dirty="0" err="1"/>
              <a:t>Serbia</a:t>
            </a:r>
            <a:r>
              <a:rPr lang="cs-CZ" dirty="0"/>
              <a:t> and </a:t>
            </a:r>
            <a:r>
              <a:rPr lang="cs-CZ" dirty="0" err="1"/>
              <a:t>Montenegro</a:t>
            </a:r>
            <a:endParaRPr lang="cs-CZ" dirty="0"/>
          </a:p>
          <a:p>
            <a:r>
              <a:rPr lang="cs-CZ" dirty="0"/>
              <a:t>Kosovo, Vojvodina? </a:t>
            </a:r>
          </a:p>
          <a:p>
            <a:endParaRPr lang="en-US" dirty="0"/>
          </a:p>
        </p:txBody>
      </p:sp>
      <p:pic>
        <p:nvPicPr>
          <p:cNvPr id="1028" name="Picture 4" descr="https://upload.wikimedia.org/wikipedia/commons/thumb/e/e6/Scg02.png/800px-Scg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263" y="1501200"/>
            <a:ext cx="3240000" cy="509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2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a:t>
            </a:r>
            <a:r>
              <a:rPr lang="cs-CZ" dirty="0">
                <a:solidFill>
                  <a:srgbClr val="FFFF00"/>
                </a:solidFill>
              </a:rPr>
              <a:t> in </a:t>
            </a:r>
            <a:r>
              <a:rPr lang="cs-CZ" dirty="0" err="1">
                <a:solidFill>
                  <a:srgbClr val="FFFF00"/>
                </a:solidFill>
              </a:rPr>
              <a:t>wars</a:t>
            </a:r>
            <a:endParaRPr lang="en-US" dirty="0">
              <a:solidFill>
                <a:srgbClr val="FFFF00"/>
              </a:solidFill>
            </a:endParaRPr>
          </a:p>
        </p:txBody>
      </p:sp>
      <p:sp>
        <p:nvSpPr>
          <p:cNvPr id="3" name="Zástupný symbol pro obsah 2"/>
          <p:cNvSpPr>
            <a:spLocks noGrp="1"/>
          </p:cNvSpPr>
          <p:nvPr>
            <p:ph idx="1"/>
          </p:nvPr>
        </p:nvSpPr>
        <p:spPr>
          <a:xfrm>
            <a:off x="0" y="2052918"/>
            <a:ext cx="5529943" cy="4805082"/>
          </a:xfrm>
        </p:spPr>
        <p:txBody>
          <a:bodyPr>
            <a:normAutofit/>
          </a:bodyPr>
          <a:lstStyle/>
          <a:p>
            <a:r>
              <a:rPr lang="cs-CZ" dirty="0" err="1"/>
              <a:t>Slovenia</a:t>
            </a:r>
            <a:endParaRPr lang="cs-CZ" dirty="0"/>
          </a:p>
          <a:p>
            <a:r>
              <a:rPr lang="cs-CZ" dirty="0" err="1"/>
              <a:t>Croatia</a:t>
            </a:r>
            <a:r>
              <a:rPr lang="cs-CZ" dirty="0"/>
              <a:t> </a:t>
            </a:r>
          </a:p>
          <a:p>
            <a:r>
              <a:rPr lang="cs-CZ" dirty="0"/>
              <a:t> </a:t>
            </a:r>
            <a:r>
              <a:rPr lang="cs-CZ" dirty="0" err="1"/>
              <a:t>BiH</a:t>
            </a:r>
            <a:endParaRPr lang="cs-CZ" dirty="0"/>
          </a:p>
          <a:p>
            <a:r>
              <a:rPr lang="cs-CZ" dirty="0"/>
              <a:t>Kosovo</a:t>
            </a:r>
          </a:p>
          <a:p>
            <a:r>
              <a:rPr lang="cs-CZ" dirty="0" err="1"/>
              <a:t>Preševo</a:t>
            </a:r>
            <a:r>
              <a:rPr lang="cs-CZ" dirty="0"/>
              <a:t>, </a:t>
            </a:r>
            <a:r>
              <a:rPr lang="cs-CZ" dirty="0" err="1"/>
              <a:t>Medvedja</a:t>
            </a:r>
            <a:r>
              <a:rPr lang="cs-CZ" dirty="0"/>
              <a:t> </a:t>
            </a:r>
            <a:r>
              <a:rPr lang="cs-CZ" dirty="0" err="1"/>
              <a:t>Bujanovac</a:t>
            </a:r>
            <a:r>
              <a:rPr lang="cs-CZ" dirty="0"/>
              <a:t> </a:t>
            </a:r>
            <a:r>
              <a:rPr lang="cs-CZ" dirty="0" err="1"/>
              <a:t>uprising</a:t>
            </a:r>
            <a:endParaRPr lang="en-US" dirty="0"/>
          </a:p>
        </p:txBody>
      </p:sp>
      <p:pic>
        <p:nvPicPr>
          <p:cNvPr id="1028" name="Picture 4" descr="https://i.kym-cdn.com/photos/images/newsfeed/002/211/953/b6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943" y="1742258"/>
            <a:ext cx="60769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4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Serbian</a:t>
            </a:r>
            <a:r>
              <a:rPr lang="cs-CZ" dirty="0">
                <a:solidFill>
                  <a:srgbClr val="FFFF00"/>
                </a:solidFill>
              </a:rPr>
              <a:t> </a:t>
            </a:r>
            <a:r>
              <a:rPr lang="cs-CZ" dirty="0" err="1">
                <a:solidFill>
                  <a:srgbClr val="FFFF00"/>
                </a:solidFill>
              </a:rPr>
              <a:t>paramilitaries</a:t>
            </a:r>
            <a:br>
              <a:rPr lang="cs-CZ" dirty="0">
                <a:solidFill>
                  <a:srgbClr val="FFFF00"/>
                </a:solidFill>
              </a:rPr>
            </a:br>
            <a:endParaRPr lang="en-US" dirty="0">
              <a:solidFill>
                <a:srgbClr val="FFFF00"/>
              </a:solidFill>
            </a:endParaRPr>
          </a:p>
        </p:txBody>
      </p:sp>
      <p:sp>
        <p:nvSpPr>
          <p:cNvPr id="3" name="Zástupný symbol pro obsah 2"/>
          <p:cNvSpPr>
            <a:spLocks noGrp="1"/>
          </p:cNvSpPr>
          <p:nvPr>
            <p:ph idx="1"/>
          </p:nvPr>
        </p:nvSpPr>
        <p:spPr/>
        <p:txBody>
          <a:bodyPr>
            <a:normAutofit/>
          </a:bodyPr>
          <a:lstStyle/>
          <a:p>
            <a:pPr marL="0" indent="0">
              <a:buNone/>
            </a:pPr>
            <a:r>
              <a:rPr lang="cs-CZ" dirty="0" err="1"/>
              <a:t>Arkanovi</a:t>
            </a:r>
            <a:r>
              <a:rPr lang="cs-CZ" dirty="0"/>
              <a:t> </a:t>
            </a:r>
            <a:r>
              <a:rPr lang="cs-CZ" dirty="0" err="1"/>
              <a:t>tigrovi</a:t>
            </a:r>
            <a:endParaRPr lang="cs-CZ" dirty="0"/>
          </a:p>
          <a:p>
            <a:pPr marL="0" indent="0">
              <a:buNone/>
            </a:pPr>
            <a:r>
              <a:rPr lang="cs-CZ" dirty="0" err="1"/>
              <a:t>Šešelj</a:t>
            </a:r>
            <a:r>
              <a:rPr lang="cs-CZ" dirty="0"/>
              <a:t>  White </a:t>
            </a:r>
            <a:r>
              <a:rPr lang="cs-CZ" dirty="0" err="1"/>
              <a:t>Eagles</a:t>
            </a:r>
            <a:endParaRPr lang="cs-CZ" dirty="0"/>
          </a:p>
          <a:p>
            <a:pPr marL="0" indent="0">
              <a:buNone/>
            </a:pPr>
            <a:r>
              <a:rPr lang="cs-CZ" dirty="0" err="1"/>
              <a:t>Captain</a:t>
            </a:r>
            <a:r>
              <a:rPr lang="cs-CZ" dirty="0"/>
              <a:t> Dragan</a:t>
            </a:r>
          </a:p>
          <a:p>
            <a:pPr marL="0" indent="0">
              <a:buNone/>
            </a:pPr>
            <a:r>
              <a:rPr lang="cs-CZ" dirty="0" err="1"/>
              <a:t>Vuk</a:t>
            </a:r>
            <a:r>
              <a:rPr lang="cs-CZ" dirty="0"/>
              <a:t> </a:t>
            </a:r>
            <a:r>
              <a:rPr lang="cs-CZ" dirty="0" err="1"/>
              <a:t>Drašković</a:t>
            </a:r>
            <a:r>
              <a:rPr lang="cs-CZ" dirty="0"/>
              <a:t> and </a:t>
            </a:r>
            <a:r>
              <a:rPr lang="cs-CZ" dirty="0" err="1"/>
              <a:t>chetnics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88" y="2508068"/>
            <a:ext cx="5364000" cy="4023000"/>
          </a:xfrm>
          <a:prstGeom prst="rect">
            <a:avLst/>
          </a:prstGeom>
        </p:spPr>
      </p:pic>
      <p:pic>
        <p:nvPicPr>
          <p:cNvPr id="5" name="Picture 6" descr="Dříve loupil a vraždil na Západě, pak byl zločincem jugoslávské války -  iDNES.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47" y="3938691"/>
            <a:ext cx="4464000" cy="29193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uk Drašković – Wikiped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7583" y="60068"/>
            <a:ext cx="1836000" cy="244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euractiv.com/wp-content/uploads/sites/2/2019/03/Chetnik-80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079" y="301943"/>
            <a:ext cx="3492000" cy="196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5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Football</a:t>
            </a:r>
            <a:r>
              <a:rPr lang="cs-CZ" dirty="0">
                <a:solidFill>
                  <a:srgbClr val="FFFF00"/>
                </a:solidFill>
              </a:rPr>
              <a:t> </a:t>
            </a:r>
            <a:r>
              <a:rPr lang="cs-CZ" dirty="0" err="1">
                <a:solidFill>
                  <a:srgbClr val="FFFF00"/>
                </a:solidFill>
              </a:rPr>
              <a:t>hooligans</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err="1"/>
              <a:t>Recruited</a:t>
            </a:r>
            <a:r>
              <a:rPr lang="cs-CZ" dirty="0"/>
              <a:t> by </a:t>
            </a:r>
            <a:r>
              <a:rPr lang="cs-CZ" dirty="0" err="1"/>
              <a:t>Arkan</a:t>
            </a:r>
            <a:endParaRPr lang="cs-CZ" dirty="0"/>
          </a:p>
          <a:p>
            <a:r>
              <a:rPr lang="cs-CZ" dirty="0" err="1"/>
              <a:t>Crvena</a:t>
            </a:r>
            <a:r>
              <a:rPr lang="cs-CZ" dirty="0"/>
              <a:t> </a:t>
            </a:r>
            <a:r>
              <a:rPr lang="cs-CZ" dirty="0" err="1"/>
              <a:t>zvezda</a:t>
            </a:r>
            <a:r>
              <a:rPr lang="cs-CZ" dirty="0"/>
              <a:t>- </a:t>
            </a:r>
            <a:r>
              <a:rPr lang="cs-CZ" dirty="0" err="1"/>
              <a:t>Delije</a:t>
            </a:r>
            <a:endParaRPr lang="cs-CZ" dirty="0"/>
          </a:p>
          <a:p>
            <a:r>
              <a:rPr lang="cs-CZ" dirty="0" err="1"/>
              <a:t>Played</a:t>
            </a:r>
            <a:r>
              <a:rPr lang="cs-CZ" dirty="0"/>
              <a:t> </a:t>
            </a:r>
            <a:r>
              <a:rPr lang="cs-CZ" dirty="0" err="1"/>
              <a:t>important</a:t>
            </a:r>
            <a:r>
              <a:rPr lang="cs-CZ" dirty="0"/>
              <a:t> role in 2000 </a:t>
            </a:r>
            <a:r>
              <a:rPr lang="cs-CZ" dirty="0" err="1"/>
              <a:t>toppling</a:t>
            </a:r>
            <a:r>
              <a:rPr lang="cs-CZ" dirty="0"/>
              <a:t> of Milosevic</a:t>
            </a:r>
          </a:p>
          <a:p>
            <a:r>
              <a:rPr lang="cs-CZ" dirty="0" err="1"/>
              <a:t>Against</a:t>
            </a:r>
            <a:r>
              <a:rPr lang="cs-CZ" dirty="0"/>
              <a:t> </a:t>
            </a:r>
            <a:r>
              <a:rPr lang="cs-CZ" dirty="0" err="1"/>
              <a:t>pride</a:t>
            </a:r>
            <a:r>
              <a:rPr lang="cs-CZ" dirty="0"/>
              <a:t> </a:t>
            </a:r>
            <a:r>
              <a:rPr lang="cs-CZ" dirty="0" err="1"/>
              <a:t>marches</a:t>
            </a:r>
            <a:endParaRPr lang="cs-CZ" dirty="0"/>
          </a:p>
          <a:p>
            <a:r>
              <a:rPr lang="cs-CZ" dirty="0" err="1"/>
              <a:t>Working</a:t>
            </a:r>
            <a:r>
              <a:rPr lang="cs-CZ" dirty="0"/>
              <a:t> </a:t>
            </a:r>
            <a:r>
              <a:rPr lang="cs-CZ" dirty="0" err="1"/>
              <a:t>relationship</a:t>
            </a:r>
            <a:r>
              <a:rPr lang="cs-CZ" dirty="0"/>
              <a:t> </a:t>
            </a:r>
            <a:r>
              <a:rPr lang="cs-CZ" dirty="0" err="1"/>
              <a:t>with</a:t>
            </a:r>
            <a:r>
              <a:rPr lang="cs-CZ" dirty="0"/>
              <a:t> </a:t>
            </a:r>
            <a:r>
              <a:rPr lang="cs-CZ" dirty="0" err="1"/>
              <a:t>government</a:t>
            </a:r>
            <a:endParaRPr lang="cs-CZ" dirty="0"/>
          </a:p>
          <a:p>
            <a:r>
              <a:rPr lang="cs-CZ" dirty="0" err="1"/>
              <a:t>Kill</a:t>
            </a:r>
            <a:r>
              <a:rPr lang="cs-CZ" dirty="0"/>
              <a:t>, </a:t>
            </a:r>
            <a:r>
              <a:rPr lang="cs-CZ" dirty="0" err="1"/>
              <a:t>kill</a:t>
            </a:r>
            <a:r>
              <a:rPr lang="cs-CZ" dirty="0"/>
              <a:t> </a:t>
            </a:r>
            <a:r>
              <a:rPr lang="cs-CZ" dirty="0" err="1"/>
              <a:t>kill</a:t>
            </a:r>
            <a:r>
              <a:rPr lang="cs-CZ" dirty="0"/>
              <a:t> </a:t>
            </a:r>
            <a:r>
              <a:rPr lang="cs-CZ" dirty="0" err="1"/>
              <a:t>the</a:t>
            </a:r>
            <a:r>
              <a:rPr lang="cs-CZ" dirty="0"/>
              <a:t> </a:t>
            </a:r>
            <a:r>
              <a:rPr lang="cs-CZ" dirty="0" err="1"/>
              <a:t>Albanians</a:t>
            </a:r>
            <a:endParaRPr lang="cs-CZ" dirty="0"/>
          </a:p>
          <a:p>
            <a:r>
              <a:rPr lang="cs-CZ" dirty="0"/>
              <a:t>2014 </a:t>
            </a:r>
            <a:r>
              <a:rPr lang="cs-CZ" dirty="0" err="1"/>
              <a:t>drone</a:t>
            </a:r>
            <a:r>
              <a:rPr lang="cs-CZ" dirty="0"/>
              <a:t> </a:t>
            </a:r>
            <a:r>
              <a:rPr lang="cs-CZ" dirty="0" err="1"/>
              <a:t>with</a:t>
            </a:r>
            <a:r>
              <a:rPr lang="cs-CZ" dirty="0"/>
              <a:t> </a:t>
            </a:r>
            <a:r>
              <a:rPr lang="cs-CZ" dirty="0" err="1"/>
              <a:t>Albanian</a:t>
            </a:r>
            <a:r>
              <a:rPr lang="cs-CZ" dirty="0"/>
              <a:t> flag of </a:t>
            </a:r>
            <a:r>
              <a:rPr lang="cs-CZ" dirty="0" err="1"/>
              <a:t>greater</a:t>
            </a:r>
            <a:r>
              <a:rPr lang="cs-CZ" dirty="0"/>
              <a:t> </a:t>
            </a:r>
            <a:r>
              <a:rPr lang="cs-CZ" dirty="0" err="1"/>
              <a:t>albania</a:t>
            </a:r>
            <a:endParaRPr lang="cs-CZ" dirty="0"/>
          </a:p>
          <a:p>
            <a:r>
              <a:rPr lang="cs-CZ" dirty="0" err="1"/>
              <a:t>Nož</a:t>
            </a:r>
            <a:r>
              <a:rPr lang="cs-CZ" dirty="0"/>
              <a:t>, </a:t>
            </a:r>
            <a:r>
              <a:rPr lang="cs-CZ" dirty="0" err="1"/>
              <a:t>žica</a:t>
            </a:r>
            <a:r>
              <a:rPr lang="cs-CZ" dirty="0"/>
              <a:t>, </a:t>
            </a:r>
            <a:r>
              <a:rPr lang="cs-CZ" dirty="0" err="1"/>
              <a:t>srebrenica</a:t>
            </a:r>
            <a:endParaRPr lang="cs-CZ" dirty="0"/>
          </a:p>
          <a:p>
            <a:endParaRPr lang="en-US" dirty="0"/>
          </a:p>
        </p:txBody>
      </p:sp>
      <p:pic>
        <p:nvPicPr>
          <p:cNvPr id="2050" name="Picture 2" descr="https://balkaninsight.com/wp-content/uploads/2020/06/h_01083040-1-1280x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629" y="452718"/>
            <a:ext cx="3889518" cy="25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0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FF00"/>
                </a:solidFill>
              </a:rPr>
              <a:t>Slobodan </a:t>
            </a:r>
            <a:r>
              <a:rPr lang="cs-CZ" dirty="0" err="1">
                <a:solidFill>
                  <a:srgbClr val="FFFF00"/>
                </a:solidFill>
              </a:rPr>
              <a:t>Milošević</a:t>
            </a:r>
            <a:r>
              <a:rPr lang="cs-CZ" dirty="0">
                <a:solidFill>
                  <a:srgbClr val="FFFF00"/>
                </a:solidFill>
              </a:rPr>
              <a:t> </a:t>
            </a:r>
            <a:endParaRPr lang="en-US" dirty="0">
              <a:solidFill>
                <a:srgbClr val="FFFF00"/>
              </a:solidFill>
            </a:endParaRPr>
          </a:p>
        </p:txBody>
      </p:sp>
      <p:sp>
        <p:nvSpPr>
          <p:cNvPr id="3" name="Zástupný symbol pro obsah 2"/>
          <p:cNvSpPr>
            <a:spLocks noGrp="1"/>
          </p:cNvSpPr>
          <p:nvPr>
            <p:ph idx="1"/>
          </p:nvPr>
        </p:nvSpPr>
        <p:spPr>
          <a:xfrm>
            <a:off x="0" y="1454331"/>
            <a:ext cx="10049853" cy="5403669"/>
          </a:xfrm>
        </p:spPr>
        <p:txBody>
          <a:bodyPr>
            <a:normAutofit lnSpcReduction="10000"/>
          </a:bodyPr>
          <a:lstStyle/>
          <a:p>
            <a:r>
              <a:rPr lang="cs-CZ" dirty="0" err="1"/>
              <a:t>High</a:t>
            </a:r>
            <a:r>
              <a:rPr lang="cs-CZ" dirty="0"/>
              <a:t> </a:t>
            </a:r>
            <a:r>
              <a:rPr lang="cs-CZ" dirty="0" err="1"/>
              <a:t>ranking</a:t>
            </a:r>
            <a:r>
              <a:rPr lang="cs-CZ" dirty="0"/>
              <a:t> </a:t>
            </a:r>
            <a:r>
              <a:rPr lang="cs-CZ" dirty="0" err="1"/>
              <a:t>communist</a:t>
            </a:r>
            <a:endParaRPr lang="cs-CZ" dirty="0"/>
          </a:p>
          <a:p>
            <a:r>
              <a:rPr lang="cs-CZ" dirty="0"/>
              <a:t>Leader </a:t>
            </a:r>
            <a:r>
              <a:rPr lang="cs-CZ" dirty="0" err="1"/>
              <a:t>of</a:t>
            </a:r>
            <a:r>
              <a:rPr lang="cs-CZ" dirty="0"/>
              <a:t> </a:t>
            </a:r>
            <a:r>
              <a:rPr lang="cs-CZ" dirty="0" err="1"/>
              <a:t>Socialist</a:t>
            </a:r>
            <a:r>
              <a:rPr lang="cs-CZ" dirty="0"/>
              <a:t> party </a:t>
            </a:r>
            <a:r>
              <a:rPr lang="cs-CZ" dirty="0" err="1"/>
              <a:t>of</a:t>
            </a:r>
            <a:r>
              <a:rPr lang="cs-CZ" dirty="0"/>
              <a:t> </a:t>
            </a:r>
            <a:r>
              <a:rPr lang="cs-CZ" dirty="0" err="1"/>
              <a:t>Serbia</a:t>
            </a:r>
            <a:endParaRPr lang="cs-CZ" dirty="0"/>
          </a:p>
          <a:p>
            <a:r>
              <a:rPr lang="cs-CZ" dirty="0"/>
              <a:t>President of </a:t>
            </a:r>
            <a:r>
              <a:rPr lang="cs-CZ" dirty="0" err="1"/>
              <a:t>Serbia</a:t>
            </a:r>
            <a:r>
              <a:rPr lang="cs-CZ" dirty="0"/>
              <a:t> 1989-1997</a:t>
            </a:r>
          </a:p>
          <a:p>
            <a:r>
              <a:rPr lang="cs-CZ" dirty="0"/>
              <a:t>President </a:t>
            </a:r>
            <a:r>
              <a:rPr lang="cs-CZ" dirty="0" err="1"/>
              <a:t>of</a:t>
            </a:r>
            <a:r>
              <a:rPr lang="cs-CZ" dirty="0"/>
              <a:t> </a:t>
            </a:r>
            <a:r>
              <a:rPr lang="cs-CZ" dirty="0" err="1"/>
              <a:t>federal</a:t>
            </a:r>
            <a:r>
              <a:rPr lang="cs-CZ" dirty="0"/>
              <a:t> </a:t>
            </a:r>
            <a:r>
              <a:rPr lang="cs-CZ" dirty="0" err="1"/>
              <a:t>republic</a:t>
            </a:r>
            <a:r>
              <a:rPr lang="cs-CZ" dirty="0"/>
              <a:t> </a:t>
            </a:r>
            <a:r>
              <a:rPr lang="cs-CZ" dirty="0" err="1"/>
              <a:t>of</a:t>
            </a:r>
            <a:r>
              <a:rPr lang="cs-CZ" dirty="0"/>
              <a:t> </a:t>
            </a:r>
            <a:r>
              <a:rPr lang="cs-CZ" dirty="0" err="1"/>
              <a:t>yugoslavia</a:t>
            </a:r>
            <a:r>
              <a:rPr lang="cs-CZ" dirty="0"/>
              <a:t> 1997-2000</a:t>
            </a:r>
          </a:p>
          <a:p>
            <a:r>
              <a:rPr lang="cs-CZ" dirty="0" err="1"/>
              <a:t>Communism</a:t>
            </a:r>
            <a:r>
              <a:rPr lang="cs-CZ" dirty="0"/>
              <a:t> to </a:t>
            </a:r>
            <a:r>
              <a:rPr lang="cs-CZ" dirty="0" err="1"/>
              <a:t>nationalism</a:t>
            </a:r>
            <a:endParaRPr lang="cs-CZ" dirty="0"/>
          </a:p>
          <a:p>
            <a:r>
              <a:rPr lang="cs-CZ" dirty="0" err="1"/>
              <a:t>Authoritarian</a:t>
            </a:r>
            <a:r>
              <a:rPr lang="cs-CZ" dirty="0"/>
              <a:t> rule, police brutality </a:t>
            </a:r>
          </a:p>
          <a:p>
            <a:r>
              <a:rPr lang="cs-CZ" dirty="0" err="1"/>
              <a:t>Guilty</a:t>
            </a:r>
            <a:r>
              <a:rPr lang="cs-CZ" dirty="0"/>
              <a:t> </a:t>
            </a:r>
            <a:r>
              <a:rPr lang="cs-CZ" dirty="0" err="1"/>
              <a:t>for</a:t>
            </a:r>
            <a:r>
              <a:rPr lang="cs-CZ" dirty="0"/>
              <a:t> </a:t>
            </a:r>
            <a:r>
              <a:rPr lang="cs-CZ" dirty="0" err="1"/>
              <a:t>the</a:t>
            </a:r>
            <a:r>
              <a:rPr lang="cs-CZ" dirty="0"/>
              <a:t> </a:t>
            </a:r>
            <a:r>
              <a:rPr lang="cs-CZ" dirty="0" err="1"/>
              <a:t>wars</a:t>
            </a:r>
            <a:endParaRPr lang="cs-CZ" dirty="0"/>
          </a:p>
          <a:p>
            <a:r>
              <a:rPr lang="cs-CZ" dirty="0" err="1"/>
              <a:t>Meetings</a:t>
            </a:r>
            <a:r>
              <a:rPr lang="cs-CZ" dirty="0"/>
              <a:t> </a:t>
            </a:r>
            <a:r>
              <a:rPr lang="cs-CZ" dirty="0" err="1"/>
              <a:t>with</a:t>
            </a:r>
            <a:r>
              <a:rPr lang="cs-CZ" dirty="0"/>
              <a:t> </a:t>
            </a:r>
            <a:r>
              <a:rPr lang="cs-CZ" dirty="0" err="1"/>
              <a:t>Tudjman</a:t>
            </a:r>
            <a:r>
              <a:rPr lang="cs-CZ" dirty="0"/>
              <a:t> to </a:t>
            </a:r>
            <a:r>
              <a:rPr lang="cs-CZ" dirty="0" err="1"/>
              <a:t>divide</a:t>
            </a:r>
            <a:r>
              <a:rPr lang="cs-CZ" dirty="0"/>
              <a:t> </a:t>
            </a:r>
            <a:r>
              <a:rPr lang="cs-CZ" dirty="0" err="1"/>
              <a:t>BiH</a:t>
            </a:r>
            <a:endParaRPr lang="cs-CZ" dirty="0"/>
          </a:p>
          <a:p>
            <a:r>
              <a:rPr lang="cs-CZ" dirty="0"/>
              <a:t>ICTY, ICJ, </a:t>
            </a:r>
            <a:r>
              <a:rPr lang="cs-CZ" dirty="0" err="1"/>
              <a:t>war</a:t>
            </a:r>
            <a:r>
              <a:rPr lang="cs-CZ" dirty="0"/>
              <a:t> </a:t>
            </a:r>
            <a:r>
              <a:rPr lang="cs-CZ" dirty="0" err="1"/>
              <a:t>crimes</a:t>
            </a:r>
            <a:r>
              <a:rPr lang="cs-CZ" dirty="0"/>
              <a:t>, </a:t>
            </a:r>
            <a:r>
              <a:rPr lang="cs-CZ" dirty="0" err="1"/>
              <a:t>crimes</a:t>
            </a:r>
            <a:r>
              <a:rPr lang="cs-CZ" dirty="0"/>
              <a:t> </a:t>
            </a:r>
            <a:r>
              <a:rPr lang="cs-CZ" dirty="0" err="1"/>
              <a:t>against</a:t>
            </a:r>
            <a:r>
              <a:rPr lang="cs-CZ" dirty="0"/>
              <a:t> humanity and </a:t>
            </a:r>
            <a:r>
              <a:rPr lang="cs-CZ" dirty="0" err="1"/>
              <a:t>genocide</a:t>
            </a:r>
            <a:endParaRPr lang="cs-CZ" dirty="0"/>
          </a:p>
          <a:p>
            <a:r>
              <a:rPr lang="en-US" dirty="0"/>
              <a:t>called for political change to reduce the autonomy, protect minority Serb rights, and initiate a strong crackdown on separatism in Kosovo.</a:t>
            </a:r>
            <a:endParaRPr lang="cs-CZ" dirty="0"/>
          </a:p>
          <a:p>
            <a:r>
              <a:rPr lang="cs-CZ" dirty="0" err="1"/>
              <a:t>Extradited</a:t>
            </a:r>
            <a:r>
              <a:rPr lang="cs-CZ" dirty="0"/>
              <a:t> to ICTY in 2001</a:t>
            </a:r>
          </a:p>
          <a:p>
            <a:r>
              <a:rPr lang="cs-CZ" dirty="0"/>
              <a:t>2006 </a:t>
            </a:r>
            <a:r>
              <a:rPr lang="cs-CZ" dirty="0" err="1"/>
              <a:t>found</a:t>
            </a:r>
            <a:r>
              <a:rPr lang="cs-CZ" dirty="0"/>
              <a:t> </a:t>
            </a:r>
            <a:r>
              <a:rPr lang="cs-CZ" dirty="0" err="1"/>
              <a:t>dead</a:t>
            </a:r>
            <a:r>
              <a:rPr lang="cs-CZ" dirty="0"/>
              <a:t> in </a:t>
            </a:r>
            <a:r>
              <a:rPr lang="cs-CZ" dirty="0" err="1"/>
              <a:t>the</a:t>
            </a:r>
            <a:r>
              <a:rPr lang="cs-CZ" dirty="0"/>
              <a:t> cell </a:t>
            </a:r>
          </a:p>
        </p:txBody>
      </p:sp>
      <p:pic>
        <p:nvPicPr>
          <p:cNvPr id="5" name="Obrázek 4">
            <a:extLst>
              <a:ext uri="{FF2B5EF4-FFF2-40B4-BE49-F238E27FC236}">
                <a16:creationId xmlns:a16="http://schemas.microsoft.com/office/drawing/2014/main" id="{E0607887-E5B9-4BBB-931A-4BB253E4002C}"/>
              </a:ext>
            </a:extLst>
          </p:cNvPr>
          <p:cNvPicPr>
            <a:picLocks noChangeAspect="1"/>
          </p:cNvPicPr>
          <p:nvPr/>
        </p:nvPicPr>
        <p:blipFill>
          <a:blip r:embed="rId2"/>
          <a:stretch>
            <a:fillRect/>
          </a:stretch>
        </p:blipFill>
        <p:spPr>
          <a:xfrm>
            <a:off x="7925853" y="0"/>
            <a:ext cx="4248000" cy="2392627"/>
          </a:xfrm>
          <a:prstGeom prst="rect">
            <a:avLst/>
          </a:prstGeom>
        </p:spPr>
      </p:pic>
      <p:pic>
        <p:nvPicPr>
          <p:cNvPr id="2052" name="Picture 4" descr="Milosevic Cartoons and Comics - funny pictures from CartoonStock">
            <a:extLst>
              <a:ext uri="{FF2B5EF4-FFF2-40B4-BE49-F238E27FC236}">
                <a16:creationId xmlns:a16="http://schemas.microsoft.com/office/drawing/2014/main" id="{52CA62CD-8173-4956-ADE7-51A9120C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606" y="2471980"/>
            <a:ext cx="2844000" cy="417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3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23247"/>
            <a:ext cx="8485321" cy="1402597"/>
          </a:xfrm>
        </p:spPr>
        <p:txBody>
          <a:bodyPr/>
          <a:lstStyle/>
          <a:p>
            <a:r>
              <a:rPr lang="cs-CZ" dirty="0">
                <a:solidFill>
                  <a:srgbClr val="FFFF00"/>
                </a:solidFill>
              </a:rPr>
              <a:t>5 </a:t>
            </a:r>
            <a:r>
              <a:rPr lang="cs-CZ" dirty="0" err="1">
                <a:solidFill>
                  <a:srgbClr val="FFFF00"/>
                </a:solidFill>
              </a:rPr>
              <a:t>October</a:t>
            </a:r>
            <a:r>
              <a:rPr lang="cs-CZ" dirty="0">
                <a:solidFill>
                  <a:srgbClr val="FFFF00"/>
                </a:solidFill>
              </a:rPr>
              <a:t> 2000 </a:t>
            </a:r>
            <a:r>
              <a:rPr lang="cs-CZ" dirty="0" err="1">
                <a:solidFill>
                  <a:srgbClr val="FFFF00"/>
                </a:solidFill>
              </a:rPr>
              <a:t>overthrow</a:t>
            </a:r>
            <a:r>
              <a:rPr lang="cs-CZ" dirty="0">
                <a:solidFill>
                  <a:srgbClr val="FFFF00"/>
                </a:solidFill>
              </a:rPr>
              <a:t> of </a:t>
            </a:r>
            <a:r>
              <a:rPr lang="cs-CZ" dirty="0" err="1">
                <a:solidFill>
                  <a:srgbClr val="FFFF00"/>
                </a:solidFill>
              </a:rPr>
              <a:t>Milošević</a:t>
            </a:r>
            <a:r>
              <a:rPr lang="cs-CZ" dirty="0">
                <a:solidFill>
                  <a:srgbClr val="FFFF00"/>
                </a:solidFill>
              </a:rPr>
              <a:t> (</a:t>
            </a:r>
            <a:r>
              <a:rPr lang="cs-CZ" dirty="0" err="1">
                <a:solidFill>
                  <a:srgbClr val="FFFF00"/>
                </a:solidFill>
              </a:rPr>
              <a:t>Buldozzer</a:t>
            </a:r>
            <a:r>
              <a:rPr lang="cs-CZ" dirty="0">
                <a:solidFill>
                  <a:srgbClr val="FFFF00"/>
                </a:solidFill>
              </a:rPr>
              <a:t> </a:t>
            </a:r>
            <a:r>
              <a:rPr lang="cs-CZ" dirty="0" err="1">
                <a:solidFill>
                  <a:srgbClr val="FFFF00"/>
                </a:solidFill>
              </a:rPr>
              <a:t>revolution</a:t>
            </a:r>
            <a:r>
              <a:rPr lang="cs-CZ" dirty="0">
                <a:solidFill>
                  <a:srgbClr val="FFFF00"/>
                </a:solidFill>
              </a:rPr>
              <a:t>)</a:t>
            </a:r>
            <a:endParaRPr lang="en-US" dirty="0">
              <a:solidFill>
                <a:srgbClr val="FFFF00"/>
              </a:solidFill>
            </a:endParaRPr>
          </a:p>
        </p:txBody>
      </p:sp>
      <p:sp>
        <p:nvSpPr>
          <p:cNvPr id="3" name="Zástupný symbol pro obsah 2"/>
          <p:cNvSpPr>
            <a:spLocks noGrp="1"/>
          </p:cNvSpPr>
          <p:nvPr>
            <p:ph idx="1"/>
          </p:nvPr>
        </p:nvSpPr>
        <p:spPr>
          <a:xfrm>
            <a:off x="0" y="1995048"/>
            <a:ext cx="5439905" cy="4862952"/>
          </a:xfrm>
        </p:spPr>
        <p:txBody>
          <a:bodyPr>
            <a:normAutofit/>
          </a:bodyPr>
          <a:lstStyle/>
          <a:p>
            <a:r>
              <a:rPr lang="cs-CZ" dirty="0"/>
              <a:t>25 August </a:t>
            </a:r>
            <a:r>
              <a:rPr lang="cs-CZ" dirty="0" err="1"/>
              <a:t>execution</a:t>
            </a:r>
            <a:r>
              <a:rPr lang="cs-CZ" dirty="0"/>
              <a:t> of  </a:t>
            </a:r>
            <a:r>
              <a:rPr lang="cs-CZ" dirty="0" err="1"/>
              <a:t>former</a:t>
            </a:r>
            <a:r>
              <a:rPr lang="cs-CZ" dirty="0"/>
              <a:t> mentor and </a:t>
            </a:r>
            <a:r>
              <a:rPr lang="cs-CZ" dirty="0" err="1"/>
              <a:t>political</a:t>
            </a:r>
            <a:r>
              <a:rPr lang="cs-CZ" dirty="0"/>
              <a:t> </a:t>
            </a:r>
            <a:r>
              <a:rPr lang="cs-CZ" dirty="0" err="1"/>
              <a:t>ally</a:t>
            </a:r>
            <a:r>
              <a:rPr lang="cs-CZ" dirty="0"/>
              <a:t> Ivan </a:t>
            </a:r>
            <a:r>
              <a:rPr lang="cs-CZ" dirty="0" err="1"/>
              <a:t>Stambolic</a:t>
            </a:r>
            <a:r>
              <a:rPr lang="cs-CZ" dirty="0"/>
              <a:t> – </a:t>
            </a:r>
            <a:r>
              <a:rPr lang="cs-CZ" dirty="0" err="1"/>
              <a:t>competitor</a:t>
            </a:r>
            <a:r>
              <a:rPr lang="cs-CZ" dirty="0"/>
              <a:t>, </a:t>
            </a:r>
            <a:r>
              <a:rPr lang="cs-CZ" dirty="0" err="1"/>
              <a:t>initiated</a:t>
            </a:r>
            <a:r>
              <a:rPr lang="cs-CZ" dirty="0"/>
              <a:t> by Milosevic? </a:t>
            </a:r>
          </a:p>
          <a:p>
            <a:r>
              <a:rPr lang="cs-CZ" dirty="0"/>
              <a:t>OTPOR</a:t>
            </a:r>
          </a:p>
          <a:p>
            <a:r>
              <a:rPr lang="cs-CZ" dirty="0"/>
              <a:t>GOTOV JE</a:t>
            </a:r>
          </a:p>
          <a:p>
            <a:r>
              <a:rPr lang="cs-CZ" dirty="0"/>
              <a:t>US </a:t>
            </a:r>
            <a:r>
              <a:rPr lang="cs-CZ" dirty="0" err="1"/>
              <a:t>funded</a:t>
            </a:r>
            <a:r>
              <a:rPr lang="cs-CZ" dirty="0"/>
              <a:t> </a:t>
            </a:r>
            <a:r>
              <a:rPr lang="cs-CZ" dirty="0" err="1"/>
              <a:t>opposition</a:t>
            </a:r>
            <a:r>
              <a:rPr lang="cs-CZ" dirty="0"/>
              <a:t> </a:t>
            </a:r>
            <a:r>
              <a:rPr lang="cs-CZ" dirty="0" err="1"/>
              <a:t>campaign</a:t>
            </a:r>
            <a:r>
              <a:rPr lang="cs-CZ" dirty="0"/>
              <a:t> </a:t>
            </a:r>
            <a:r>
              <a:rPr lang="cs-CZ" dirty="0" err="1"/>
              <a:t>for</a:t>
            </a:r>
            <a:r>
              <a:rPr lang="cs-CZ" dirty="0"/>
              <a:t> </a:t>
            </a:r>
            <a:r>
              <a:rPr lang="cs-CZ" dirty="0" err="1"/>
              <a:t>the</a:t>
            </a:r>
            <a:r>
              <a:rPr lang="cs-CZ" dirty="0"/>
              <a:t> </a:t>
            </a:r>
            <a:r>
              <a:rPr lang="cs-CZ" dirty="0" err="1"/>
              <a:t>elections</a:t>
            </a:r>
            <a:endParaRPr lang="cs-CZ" dirty="0"/>
          </a:p>
          <a:p>
            <a:r>
              <a:rPr lang="cs-CZ" dirty="0"/>
              <a:t>24 </a:t>
            </a:r>
            <a:r>
              <a:rPr lang="cs-CZ" dirty="0" err="1"/>
              <a:t>September</a:t>
            </a:r>
            <a:r>
              <a:rPr lang="cs-CZ" dirty="0"/>
              <a:t> 2000 </a:t>
            </a:r>
            <a:r>
              <a:rPr lang="cs-CZ" dirty="0" err="1"/>
              <a:t>elections</a:t>
            </a:r>
            <a:endParaRPr lang="cs-CZ" dirty="0"/>
          </a:p>
          <a:p>
            <a:r>
              <a:rPr lang="cs-CZ" dirty="0" err="1"/>
              <a:t>Accusation</a:t>
            </a:r>
            <a:r>
              <a:rPr lang="cs-CZ" dirty="0"/>
              <a:t> of </a:t>
            </a:r>
            <a:r>
              <a:rPr lang="cs-CZ" dirty="0" err="1"/>
              <a:t>electoral</a:t>
            </a:r>
            <a:r>
              <a:rPr lang="cs-CZ" dirty="0"/>
              <a:t> </a:t>
            </a:r>
            <a:r>
              <a:rPr lang="cs-CZ" dirty="0" err="1"/>
              <a:t>fraud</a:t>
            </a:r>
            <a:r>
              <a:rPr lang="cs-CZ" dirty="0"/>
              <a:t>, </a:t>
            </a:r>
            <a:r>
              <a:rPr lang="cs-CZ" dirty="0" err="1"/>
              <a:t>discreppancies</a:t>
            </a:r>
            <a:endParaRPr lang="cs-CZ" dirty="0"/>
          </a:p>
          <a:p>
            <a:r>
              <a:rPr lang="cs-CZ" dirty="0" err="1"/>
              <a:t>Protests</a:t>
            </a:r>
            <a:r>
              <a:rPr lang="cs-CZ" dirty="0"/>
              <a:t>, no police </a:t>
            </a:r>
            <a:r>
              <a:rPr lang="cs-CZ" dirty="0" err="1"/>
              <a:t>crackdown</a:t>
            </a:r>
            <a:endParaRPr lang="cs-CZ" dirty="0"/>
          </a:p>
          <a:p>
            <a:r>
              <a:rPr lang="cs-CZ" dirty="0" err="1"/>
              <a:t>Due</a:t>
            </a:r>
            <a:r>
              <a:rPr lang="cs-CZ" dirty="0"/>
              <a:t> to </a:t>
            </a:r>
            <a:r>
              <a:rPr lang="cs-CZ" dirty="0" err="1"/>
              <a:t>the</a:t>
            </a:r>
            <a:r>
              <a:rPr lang="cs-CZ" dirty="0"/>
              <a:t> </a:t>
            </a:r>
            <a:r>
              <a:rPr lang="cs-CZ" dirty="0" err="1"/>
              <a:t>pressure</a:t>
            </a:r>
            <a:r>
              <a:rPr lang="cs-CZ" dirty="0"/>
              <a:t> </a:t>
            </a:r>
            <a:r>
              <a:rPr lang="cs-CZ" dirty="0" err="1"/>
              <a:t>milosevic</a:t>
            </a:r>
            <a:r>
              <a:rPr lang="cs-CZ" dirty="0"/>
              <a:t> </a:t>
            </a:r>
            <a:r>
              <a:rPr lang="cs-CZ" dirty="0" err="1"/>
              <a:t>resigned</a:t>
            </a:r>
            <a:endParaRPr lang="cs-CZ" dirty="0"/>
          </a:p>
          <a:p>
            <a:endParaRPr lang="cs-CZ" dirty="0"/>
          </a:p>
          <a:p>
            <a:endParaRPr lang="cs-CZ" dirty="0"/>
          </a:p>
          <a:p>
            <a:endParaRPr lang="en-US" dirty="0"/>
          </a:p>
        </p:txBody>
      </p:sp>
      <p:pic>
        <p:nvPicPr>
          <p:cNvPr id="3076" name="Picture 4" descr="Milosevic">
            <a:extLst>
              <a:ext uri="{FF2B5EF4-FFF2-40B4-BE49-F238E27FC236}">
                <a16:creationId xmlns:a16="http://schemas.microsoft.com/office/drawing/2014/main" id="{7EECD5F9-BD7F-47AE-86A7-6720F21E1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931" y="2042150"/>
            <a:ext cx="2844000" cy="41591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day in History: The Bulldozer Revolution, 10/5/2000 | by Naho Abe | The  Foundational | Medium">
            <a:extLst>
              <a:ext uri="{FF2B5EF4-FFF2-40B4-BE49-F238E27FC236}">
                <a16:creationId xmlns:a16="http://schemas.microsoft.com/office/drawing/2014/main" id="{63BA65A5-EB84-4EC9-9376-3EEBE3D78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8368" y="32592"/>
            <a:ext cx="3492000" cy="19624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Bulldozer Revolution: When the Serbians Ousted Milošević">
            <a:extLst>
              <a:ext uri="{FF2B5EF4-FFF2-40B4-BE49-F238E27FC236}">
                <a16:creationId xmlns:a16="http://schemas.microsoft.com/office/drawing/2014/main" id="{7169637F-3241-4317-B4DC-DCA98ABF5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931" y="4253115"/>
            <a:ext cx="3816000" cy="214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9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rgbClr val="FFFF00"/>
                </a:solidFill>
              </a:rPr>
              <a:t>Presidents</a:t>
            </a:r>
            <a:r>
              <a:rPr lang="cs-CZ" dirty="0">
                <a:solidFill>
                  <a:srgbClr val="FFFF00"/>
                </a:solidFill>
              </a:rPr>
              <a:t> of </a:t>
            </a:r>
            <a:r>
              <a:rPr lang="cs-CZ" dirty="0" err="1">
                <a:solidFill>
                  <a:srgbClr val="FFFF00"/>
                </a:solidFill>
              </a:rPr>
              <a:t>Serbia</a:t>
            </a:r>
            <a:br>
              <a:rPr lang="cs-CZ" dirty="0">
                <a:solidFill>
                  <a:srgbClr val="FFFF00"/>
                </a:solidFill>
              </a:rPr>
            </a:br>
            <a:endParaRPr lang="en-US" dirty="0">
              <a:solidFill>
                <a:srgbClr val="FFFF00"/>
              </a:solidFill>
            </a:endParaRPr>
          </a:p>
        </p:txBody>
      </p:sp>
      <p:sp>
        <p:nvSpPr>
          <p:cNvPr id="3" name="Zástupný symbol pro obsah 2"/>
          <p:cNvSpPr>
            <a:spLocks noGrp="1"/>
          </p:cNvSpPr>
          <p:nvPr>
            <p:ph idx="1"/>
          </p:nvPr>
        </p:nvSpPr>
        <p:spPr/>
        <p:txBody>
          <a:bodyPr>
            <a:normAutofit/>
          </a:bodyPr>
          <a:lstStyle/>
          <a:p>
            <a:r>
              <a:rPr lang="cs-CZ" dirty="0"/>
              <a:t>2006-2012 Boris </a:t>
            </a:r>
            <a:r>
              <a:rPr lang="cs-CZ" dirty="0" err="1"/>
              <a:t>Tadic</a:t>
            </a:r>
            <a:r>
              <a:rPr lang="cs-CZ" dirty="0"/>
              <a:t> DS</a:t>
            </a:r>
          </a:p>
          <a:p>
            <a:r>
              <a:rPr lang="cs-CZ" dirty="0"/>
              <a:t>2012 </a:t>
            </a:r>
            <a:r>
              <a:rPr lang="cs-CZ" dirty="0" err="1"/>
              <a:t>Slavica</a:t>
            </a:r>
            <a:r>
              <a:rPr lang="cs-CZ" dirty="0"/>
              <a:t> </a:t>
            </a:r>
            <a:r>
              <a:rPr lang="cs-CZ" dirty="0" err="1"/>
              <a:t>Dejanovic</a:t>
            </a:r>
            <a:r>
              <a:rPr lang="cs-CZ" dirty="0"/>
              <a:t> SPS</a:t>
            </a:r>
          </a:p>
          <a:p>
            <a:r>
              <a:rPr lang="cs-CZ" dirty="0"/>
              <a:t>2012 -2017 Tomislav Nikolic SNS</a:t>
            </a:r>
          </a:p>
          <a:p>
            <a:r>
              <a:rPr lang="cs-CZ" dirty="0">
                <a:solidFill>
                  <a:srgbClr val="FF0000"/>
                </a:solidFill>
              </a:rPr>
              <a:t>2017-2022 </a:t>
            </a:r>
            <a:r>
              <a:rPr lang="cs-CZ" dirty="0" err="1">
                <a:solidFill>
                  <a:srgbClr val="FF0000"/>
                </a:solidFill>
              </a:rPr>
              <a:t>Alexandar</a:t>
            </a:r>
            <a:r>
              <a:rPr lang="cs-CZ" dirty="0">
                <a:solidFill>
                  <a:srgbClr val="FF0000"/>
                </a:solidFill>
              </a:rPr>
              <a:t> </a:t>
            </a:r>
            <a:r>
              <a:rPr lang="cs-CZ" dirty="0" err="1">
                <a:solidFill>
                  <a:srgbClr val="FF0000"/>
                </a:solidFill>
              </a:rPr>
              <a:t>Vucic</a:t>
            </a:r>
            <a:r>
              <a:rPr lang="cs-CZ" dirty="0">
                <a:solidFill>
                  <a:srgbClr val="FF0000"/>
                </a:solidFill>
              </a:rPr>
              <a:t> SNS</a:t>
            </a:r>
          </a:p>
          <a:p>
            <a:endParaRPr lang="cs-CZ" dirty="0">
              <a:solidFill>
                <a:srgbClr val="FF0000"/>
              </a:solidFill>
            </a:endParaRPr>
          </a:p>
          <a:p>
            <a:endParaRPr lang="cs-CZ" dirty="0">
              <a:solidFill>
                <a:srgbClr val="FF0000"/>
              </a:solidFill>
            </a:endParaRPr>
          </a:p>
          <a:p>
            <a:endParaRPr lang="cs-CZ" dirty="0">
              <a:solidFill>
                <a:srgbClr val="FF0000"/>
              </a:solidFill>
            </a:endParaRPr>
          </a:p>
          <a:p>
            <a:endParaRPr lang="cs-CZ" dirty="0">
              <a:solidFill>
                <a:srgbClr val="FF0000"/>
              </a:solidFill>
            </a:endParaRPr>
          </a:p>
          <a:p>
            <a:r>
              <a:rPr lang="cs-CZ" dirty="0" err="1">
                <a:solidFill>
                  <a:srgbClr val="FF0000"/>
                </a:solidFill>
              </a:rPr>
              <a:t>Directly</a:t>
            </a:r>
            <a:r>
              <a:rPr lang="cs-CZ" dirty="0">
                <a:solidFill>
                  <a:srgbClr val="FF0000"/>
                </a:solidFill>
              </a:rPr>
              <a:t> </a:t>
            </a:r>
            <a:r>
              <a:rPr lang="cs-CZ" dirty="0" err="1">
                <a:solidFill>
                  <a:srgbClr val="FF0000"/>
                </a:solidFill>
              </a:rPr>
              <a:t>elected</a:t>
            </a:r>
            <a:r>
              <a:rPr lang="cs-CZ" dirty="0">
                <a:solidFill>
                  <a:srgbClr val="FF0000"/>
                </a:solidFill>
              </a:rPr>
              <a:t>, 5 </a:t>
            </a:r>
            <a:r>
              <a:rPr lang="cs-CZ" dirty="0" err="1">
                <a:solidFill>
                  <a:srgbClr val="FF0000"/>
                </a:solidFill>
              </a:rPr>
              <a:t>years</a:t>
            </a:r>
            <a:r>
              <a:rPr lang="cs-CZ" dirty="0">
                <a:solidFill>
                  <a:srgbClr val="FF0000"/>
                </a:solidFill>
              </a:rPr>
              <a:t>, 2 </a:t>
            </a:r>
            <a:r>
              <a:rPr lang="cs-CZ" dirty="0" err="1">
                <a:solidFill>
                  <a:srgbClr val="FF0000"/>
                </a:solidFill>
              </a:rPr>
              <a:t>round</a:t>
            </a:r>
            <a:r>
              <a:rPr lang="cs-CZ" dirty="0">
                <a:solidFill>
                  <a:srgbClr val="FF0000"/>
                </a:solidFill>
              </a:rPr>
              <a:t> </a:t>
            </a:r>
            <a:r>
              <a:rPr lang="cs-CZ" dirty="0" err="1">
                <a:solidFill>
                  <a:srgbClr val="FF0000"/>
                </a:solidFill>
              </a:rPr>
              <a:t>system</a:t>
            </a:r>
            <a:r>
              <a:rPr lang="cs-CZ" dirty="0">
                <a:solidFill>
                  <a:srgbClr val="FF0000"/>
                </a:solidFill>
              </a:rPr>
              <a:t>, </a:t>
            </a:r>
            <a:r>
              <a:rPr lang="cs-CZ" dirty="0" err="1">
                <a:solidFill>
                  <a:srgbClr val="FF0000"/>
                </a:solidFill>
              </a:rPr>
              <a:t>max</a:t>
            </a:r>
            <a:r>
              <a:rPr lang="cs-CZ" dirty="0">
                <a:solidFill>
                  <a:srgbClr val="FF0000"/>
                </a:solidFill>
              </a:rPr>
              <a:t> 2 </a:t>
            </a:r>
            <a:r>
              <a:rPr lang="cs-CZ" dirty="0" err="1">
                <a:solidFill>
                  <a:srgbClr val="FF0000"/>
                </a:solidFill>
              </a:rPr>
              <a:t>turns</a:t>
            </a:r>
            <a:endParaRPr lang="cs-CZ" dirty="0">
              <a:solidFill>
                <a:srgbClr val="FF0000"/>
              </a:solidFill>
            </a:endParaRPr>
          </a:p>
          <a:p>
            <a:endParaRPr lang="en-US" dirty="0"/>
          </a:p>
        </p:txBody>
      </p:sp>
      <p:pic>
        <p:nvPicPr>
          <p:cNvPr id="3074" name="Picture 2" descr="Boris Tadi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221" y="1409980"/>
            <a:ext cx="952500" cy="12858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eksandar Vuči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353" y="3587931"/>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omislav Nikoli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873" y="2695855"/>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avica Đukić Dejanovi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0547" y="1976718"/>
            <a:ext cx="95250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51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244</TotalTime>
  <Words>1224</Words>
  <Application>Microsoft Office PowerPoint</Application>
  <PresentationFormat>Širokoúhlá obrazovka</PresentationFormat>
  <Paragraphs>186</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Arial</vt:lpstr>
      <vt:lpstr>Calibri</vt:lpstr>
      <vt:lpstr>Century Gothic</vt:lpstr>
      <vt:lpstr>Wingdings 3</vt:lpstr>
      <vt:lpstr>Ion</vt:lpstr>
      <vt:lpstr>Politics &amp; Security of Serbia</vt:lpstr>
      <vt:lpstr>History of Serbia  </vt:lpstr>
      <vt:lpstr>Federal Republic of Yugoslavia </vt:lpstr>
      <vt:lpstr>Serbia in wars</vt:lpstr>
      <vt:lpstr>Serbian paramilitaries </vt:lpstr>
      <vt:lpstr>Football hooligans </vt:lpstr>
      <vt:lpstr>Slobodan Milošević </vt:lpstr>
      <vt:lpstr>5 October 2000 overthrow of Milošević (Buldozzer revolution)</vt:lpstr>
      <vt:lpstr>Presidents of Serbia </vt:lpstr>
      <vt:lpstr>Aleksandar Vucic  </vt:lpstr>
      <vt:lpstr>Prime ministers of Serbia </vt:lpstr>
      <vt:lpstr>Ana Brnabic</vt:lpstr>
      <vt:lpstr>Political parties in Serbia </vt:lpstr>
      <vt:lpstr>Serbian Progressive Party SNS</vt:lpstr>
      <vt:lpstr>Far right politics in Serbia  </vt:lpstr>
      <vt:lpstr>Serbian radical party Vojislav Šešelj </vt:lpstr>
      <vt:lpstr>Far right organisations  - ties to the regime</vt:lpstr>
      <vt:lpstr>Serbian far right and the world</vt:lpstr>
      <vt:lpstr>Paris- Berlin-Belgrade- Moscow</vt:lpstr>
      <vt:lpstr>East European Organisations as Sources of Inspiration for various attacks</vt:lpstr>
      <vt:lpstr>Oppositional political parties</vt:lpstr>
      <vt:lpstr>Serbia´s foreign relations</vt:lpstr>
      <vt:lpstr>Ukraine  </vt:lpstr>
      <vt:lpstr>Russia in the Balkans </vt:lpstr>
      <vt:lpstr>Kosovo</vt:lpstr>
      <vt:lpstr>Other sources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&amp; Security of Croatia </dc:title>
  <dc:creator>Hewlett-Packard Company</dc:creator>
  <cp:lastModifiedBy>Věra Stojarová</cp:lastModifiedBy>
  <cp:revision>26</cp:revision>
  <dcterms:created xsi:type="dcterms:W3CDTF">2022-09-19T08:01:16Z</dcterms:created>
  <dcterms:modified xsi:type="dcterms:W3CDTF">2022-10-19T07:46:54Z</dcterms:modified>
</cp:coreProperties>
</file>