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6" r:id="rId15"/>
    <p:sldId id="287" r:id="rId16"/>
    <p:sldId id="279" r:id="rId17"/>
    <p:sldId id="288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AC63-A7D4-4718-8016-84B91409D68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CA889-3E5F-462E-ABD8-CCC0D748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9FEBE-6597-4769-A33F-3314FAC5968C}" type="slidenum">
              <a:rPr lang="en-GB" altLang="cs-CZ"/>
              <a:pPr/>
              <a:t>2</a:t>
            </a:fld>
            <a:endParaRPr lang="en-GB" altLang="cs-CZ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0520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C7462-44D1-4B0F-8173-5062787440B5}" type="slidenum">
              <a:rPr lang="en-GB" altLang="cs-CZ"/>
              <a:pPr/>
              <a:t>13</a:t>
            </a:fld>
            <a:endParaRPr lang="en-GB" altLang="cs-CZ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1503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1808F-DF9F-4F30-B23B-5F8A58173262}" type="slidenum">
              <a:rPr lang="en-GB" altLang="cs-CZ"/>
              <a:pPr/>
              <a:t>14</a:t>
            </a:fld>
            <a:endParaRPr lang="en-GB" alt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4491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3C593-9690-45C5-8A08-99DF890B77A8}" type="slidenum">
              <a:rPr lang="en-GB" altLang="cs-CZ"/>
              <a:pPr/>
              <a:t>16</a:t>
            </a:fld>
            <a:endParaRPr lang="en-GB" altLang="cs-CZ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716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C75A7-A635-4BF3-A9ED-B1F452344045}" type="slidenum">
              <a:rPr lang="en-GB" altLang="cs-CZ"/>
              <a:pPr/>
              <a:t>3</a:t>
            </a:fld>
            <a:endParaRPr lang="en-GB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124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4DBA7-0E89-4361-B12A-FAD7ABD4044A}" type="slidenum">
              <a:rPr lang="en-GB" altLang="cs-CZ"/>
              <a:pPr/>
              <a:t>4</a:t>
            </a:fld>
            <a:endParaRPr lang="en-GB" altLang="cs-CZ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130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F144E-53B1-4D75-8D52-69F90B1DF57E}" type="slidenum">
              <a:rPr lang="en-GB" altLang="cs-CZ"/>
              <a:pPr/>
              <a:t>5</a:t>
            </a:fld>
            <a:endParaRPr lang="en-GB" altLang="cs-CZ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449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5E92C-6CEF-41A4-A41C-2538D732104B}" type="slidenum">
              <a:rPr lang="en-GB" altLang="cs-CZ"/>
              <a:pPr/>
              <a:t>6</a:t>
            </a:fld>
            <a:endParaRPr lang="en-GB" altLang="cs-CZ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070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789E7-AC47-457C-B736-14ACABD98540}" type="slidenum">
              <a:rPr lang="en-GB" altLang="cs-CZ"/>
              <a:pPr/>
              <a:t>9</a:t>
            </a:fld>
            <a:endParaRPr lang="en-GB" altLang="cs-CZ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704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D3BF3-52D0-456E-B310-1F76083B44FE}" type="slidenum">
              <a:rPr lang="en-GB" altLang="cs-CZ"/>
              <a:pPr/>
              <a:t>10</a:t>
            </a:fld>
            <a:endParaRPr lang="en-GB" altLang="cs-CZ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685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A2716-0ABC-4594-9E40-351D62C211A6}" type="slidenum">
              <a:rPr lang="en-GB" altLang="cs-CZ"/>
              <a:pPr/>
              <a:t>11</a:t>
            </a:fld>
            <a:endParaRPr lang="en-GB" alt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7738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49415-CDC1-4857-9CC8-A52DD654B5A5}" type="slidenum">
              <a:rPr lang="en-GB" altLang="cs-CZ"/>
              <a:pPr/>
              <a:t>12</a:t>
            </a:fld>
            <a:endParaRPr lang="en-GB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154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ojarova@fss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FF00"/>
                </a:solidFill>
              </a:rPr>
              <a:t>Politics</a:t>
            </a:r>
            <a:r>
              <a:rPr lang="cs-CZ" dirty="0">
                <a:solidFill>
                  <a:srgbClr val="FFFF00"/>
                </a:solidFill>
              </a:rPr>
              <a:t> &amp; Security of </a:t>
            </a:r>
            <a:r>
              <a:rPr lang="cs-CZ" dirty="0" err="1">
                <a:solidFill>
                  <a:srgbClr val="FFFF00"/>
                </a:solidFill>
              </a:rPr>
              <a:t>Northern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>
                <a:solidFill>
                  <a:srgbClr val="FFFF00"/>
                </a:solidFill>
              </a:rPr>
              <a:t>Macedonia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Balkan </a:t>
            </a:r>
            <a:r>
              <a:rPr lang="cs-CZ" dirty="0" err="1"/>
              <a:t>Politics</a:t>
            </a:r>
            <a:r>
              <a:rPr lang="cs-CZ" dirty="0"/>
              <a:t> </a:t>
            </a:r>
          </a:p>
          <a:p>
            <a:r>
              <a:rPr lang="cs-CZ" dirty="0"/>
              <a:t>Věra Stojarová</a:t>
            </a:r>
          </a:p>
          <a:p>
            <a:r>
              <a:rPr lang="cs-CZ" dirty="0">
                <a:hlinkClick r:id="rId2"/>
              </a:rPr>
              <a:t>stojarova@fss.muni.cz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5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1" y="260351"/>
            <a:ext cx="5040313" cy="1223963"/>
          </a:xfrm>
        </p:spPr>
        <p:txBody>
          <a:bodyPr/>
          <a:lstStyle/>
          <a:p>
            <a:r>
              <a:rPr lang="cs-CZ" altLang="cs-CZ" sz="4400" b="1" dirty="0" err="1">
                <a:solidFill>
                  <a:srgbClr val="FFFF00"/>
                </a:solidFill>
              </a:rPr>
              <a:t>Greek</a:t>
            </a:r>
            <a:r>
              <a:rPr lang="cs-CZ" altLang="cs-CZ" sz="4400" b="1" dirty="0">
                <a:solidFill>
                  <a:srgbClr val="FFFF00"/>
                </a:solidFill>
              </a:rPr>
              <a:t> </a:t>
            </a:r>
            <a:r>
              <a:rPr lang="cs-CZ" altLang="cs-CZ" sz="4400" b="1" dirty="0" err="1">
                <a:solidFill>
                  <a:srgbClr val="FFFF00"/>
                </a:solidFill>
              </a:rPr>
              <a:t>reactions</a:t>
            </a:r>
            <a:r>
              <a:rPr lang="cs-CZ" altLang="cs-CZ" sz="4400" b="1" dirty="0">
                <a:solidFill>
                  <a:srgbClr val="FFFF00"/>
                </a:solidFill>
              </a:rPr>
              <a:t>:</a:t>
            </a:r>
            <a:endParaRPr lang="en-GB" altLang="cs-CZ" sz="4400" b="1" dirty="0">
              <a:solidFill>
                <a:srgbClr val="FFFF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669" y="2276476"/>
            <a:ext cx="10598331" cy="45815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cs-CZ" altLang="cs-CZ" sz="2100" dirty="0">
              <a:solidFill>
                <a:srgbClr val="FFFF00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cs-CZ" altLang="cs-CZ" sz="2100" dirty="0">
              <a:solidFill>
                <a:srgbClr val="FFFF00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cs-CZ" altLang="cs-CZ" sz="21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cs-CZ" altLang="cs-CZ" sz="2100" dirty="0" err="1">
                <a:solidFill>
                  <a:schemeClr val="tx1"/>
                </a:solidFill>
              </a:rPr>
              <a:t>Closing</a:t>
            </a:r>
            <a:r>
              <a:rPr lang="cs-CZ" altLang="cs-CZ" sz="2100" dirty="0">
                <a:solidFill>
                  <a:schemeClr val="tx1"/>
                </a:solidFill>
              </a:rPr>
              <a:t> of </a:t>
            </a:r>
            <a:r>
              <a:rPr lang="cs-CZ" altLang="cs-CZ" sz="2100" dirty="0" err="1">
                <a:solidFill>
                  <a:schemeClr val="tx1"/>
                </a:solidFill>
              </a:rPr>
              <a:t>the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consulate</a:t>
            </a:r>
            <a:r>
              <a:rPr lang="cs-CZ" altLang="cs-CZ" sz="2100" dirty="0">
                <a:solidFill>
                  <a:schemeClr val="tx1"/>
                </a:solidFill>
              </a:rPr>
              <a:t> in Skopje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cs-CZ" altLang="cs-CZ" sz="2100" dirty="0" err="1">
                <a:solidFill>
                  <a:schemeClr val="tx1"/>
                </a:solidFill>
              </a:rPr>
              <a:t>Total</a:t>
            </a:r>
            <a:r>
              <a:rPr lang="cs-CZ" altLang="cs-CZ" sz="2100" dirty="0">
                <a:solidFill>
                  <a:schemeClr val="tx1"/>
                </a:solidFill>
              </a:rPr>
              <a:t> embargo on </a:t>
            </a:r>
            <a:r>
              <a:rPr lang="cs-CZ" altLang="cs-CZ" sz="2100" dirty="0" err="1">
                <a:solidFill>
                  <a:schemeClr val="tx1"/>
                </a:solidFill>
              </a:rPr>
              <a:t>the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trade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with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Macedonia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including</a:t>
            </a:r>
            <a:r>
              <a:rPr lang="cs-CZ" altLang="cs-CZ" sz="2100" dirty="0">
                <a:solidFill>
                  <a:schemeClr val="tx1"/>
                </a:solidFill>
              </a:rPr>
              <a:t> transit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cs-CZ" altLang="cs-CZ" sz="2100" dirty="0" err="1">
                <a:solidFill>
                  <a:schemeClr val="tx1"/>
                </a:solidFill>
              </a:rPr>
              <a:t>The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normalisation</a:t>
            </a:r>
            <a:r>
              <a:rPr lang="cs-CZ" altLang="cs-CZ" sz="2100" dirty="0">
                <a:solidFill>
                  <a:schemeClr val="tx1"/>
                </a:solidFill>
              </a:rPr>
              <a:t> of </a:t>
            </a:r>
            <a:r>
              <a:rPr lang="cs-CZ" altLang="cs-CZ" sz="2100" dirty="0" err="1">
                <a:solidFill>
                  <a:schemeClr val="tx1"/>
                </a:solidFill>
              </a:rPr>
              <a:t>the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bilateral</a:t>
            </a:r>
            <a:r>
              <a:rPr lang="cs-CZ" altLang="cs-CZ" sz="2100" dirty="0">
                <a:solidFill>
                  <a:schemeClr val="tx1"/>
                </a:solidFill>
              </a:rPr>
              <a:t> relations: </a:t>
            </a:r>
            <a:r>
              <a:rPr lang="cs-CZ" altLang="cs-CZ" sz="2100" dirty="0" err="1">
                <a:solidFill>
                  <a:schemeClr val="tx1"/>
                </a:solidFill>
              </a:rPr>
              <a:t>temporary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agreement</a:t>
            </a:r>
            <a:r>
              <a:rPr lang="cs-CZ" altLang="cs-CZ" sz="2100" dirty="0">
                <a:solidFill>
                  <a:schemeClr val="tx1"/>
                </a:solidFill>
              </a:rPr>
              <a:t>: </a:t>
            </a:r>
            <a:r>
              <a:rPr lang="cs-CZ" altLang="cs-CZ" sz="2100" dirty="0" err="1">
                <a:solidFill>
                  <a:schemeClr val="tx1"/>
                </a:solidFill>
              </a:rPr>
              <a:t>The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Greece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recognises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Macedonia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under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the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name</a:t>
            </a:r>
            <a:r>
              <a:rPr lang="cs-CZ" altLang="cs-CZ" sz="2100" dirty="0">
                <a:solidFill>
                  <a:schemeClr val="tx1"/>
                </a:solidFill>
              </a:rPr>
              <a:t> FYROM, </a:t>
            </a:r>
            <a:r>
              <a:rPr lang="cs-CZ" altLang="cs-CZ" sz="2100" dirty="0" err="1">
                <a:solidFill>
                  <a:schemeClr val="tx1"/>
                </a:solidFill>
              </a:rPr>
              <a:t>recognises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the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borders</a:t>
            </a:r>
            <a:r>
              <a:rPr lang="cs-CZ" altLang="cs-CZ" sz="2100" dirty="0">
                <a:solidFill>
                  <a:schemeClr val="tx1"/>
                </a:solidFill>
              </a:rPr>
              <a:t> and </a:t>
            </a:r>
            <a:r>
              <a:rPr lang="cs-CZ" altLang="cs-CZ" sz="2100" dirty="0" err="1">
                <a:solidFill>
                  <a:schemeClr val="tx1"/>
                </a:solidFill>
              </a:rPr>
              <a:t>revokes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the</a:t>
            </a:r>
            <a:r>
              <a:rPr lang="cs-CZ" altLang="cs-CZ" sz="2100" dirty="0">
                <a:solidFill>
                  <a:schemeClr val="tx1"/>
                </a:solidFill>
              </a:rPr>
              <a:t> embargo. </a:t>
            </a:r>
            <a:r>
              <a:rPr lang="cs-CZ" altLang="cs-CZ" sz="2100" dirty="0" err="1">
                <a:solidFill>
                  <a:schemeClr val="tx1"/>
                </a:solidFill>
              </a:rPr>
              <a:t>Macedonia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promised</a:t>
            </a:r>
            <a:r>
              <a:rPr lang="cs-CZ" altLang="cs-CZ" sz="2100" dirty="0">
                <a:solidFill>
                  <a:schemeClr val="tx1"/>
                </a:solidFill>
              </a:rPr>
              <a:t> not to </a:t>
            </a:r>
            <a:r>
              <a:rPr lang="cs-CZ" altLang="cs-CZ" sz="2100" dirty="0" err="1">
                <a:solidFill>
                  <a:schemeClr val="tx1"/>
                </a:solidFill>
              </a:rPr>
              <a:t>have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any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land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demands</a:t>
            </a:r>
            <a:r>
              <a:rPr lang="cs-CZ" altLang="cs-CZ" sz="2100" dirty="0">
                <a:solidFill>
                  <a:schemeClr val="tx1"/>
                </a:solidFill>
              </a:rPr>
              <a:t>, not to </a:t>
            </a:r>
            <a:r>
              <a:rPr lang="cs-CZ" altLang="cs-CZ" sz="2100" dirty="0" err="1">
                <a:solidFill>
                  <a:schemeClr val="tx1"/>
                </a:solidFill>
              </a:rPr>
              <a:t>engage</a:t>
            </a:r>
            <a:r>
              <a:rPr lang="cs-CZ" altLang="cs-CZ" sz="2100" dirty="0">
                <a:solidFill>
                  <a:schemeClr val="tx1"/>
                </a:solidFill>
              </a:rPr>
              <a:t> in </a:t>
            </a:r>
            <a:r>
              <a:rPr lang="cs-CZ" altLang="cs-CZ" sz="2100" dirty="0" err="1">
                <a:solidFill>
                  <a:schemeClr val="tx1"/>
                </a:solidFill>
              </a:rPr>
              <a:t>the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protection</a:t>
            </a:r>
            <a:r>
              <a:rPr lang="cs-CZ" altLang="cs-CZ" sz="2100" dirty="0">
                <a:solidFill>
                  <a:schemeClr val="tx1"/>
                </a:solidFill>
              </a:rPr>
              <a:t> of </a:t>
            </a:r>
            <a:r>
              <a:rPr lang="cs-CZ" altLang="cs-CZ" sz="2100" dirty="0" err="1">
                <a:solidFill>
                  <a:schemeClr val="tx1"/>
                </a:solidFill>
              </a:rPr>
              <a:t>the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macedonian</a:t>
            </a:r>
            <a:r>
              <a:rPr lang="cs-CZ" altLang="cs-CZ" sz="2100" dirty="0">
                <a:solidFill>
                  <a:schemeClr val="tx1"/>
                </a:solidFill>
              </a:rPr>
              <a:t> minority in </a:t>
            </a:r>
            <a:r>
              <a:rPr lang="cs-CZ" altLang="cs-CZ" sz="2100" dirty="0" err="1">
                <a:solidFill>
                  <a:schemeClr val="tx1"/>
                </a:solidFill>
              </a:rPr>
              <a:t>Greece</a:t>
            </a:r>
            <a:r>
              <a:rPr lang="cs-CZ" altLang="cs-CZ" sz="2100" dirty="0">
                <a:solidFill>
                  <a:schemeClr val="tx1"/>
                </a:solidFill>
              </a:rPr>
              <a:t> and </a:t>
            </a:r>
            <a:r>
              <a:rPr lang="cs-CZ" altLang="cs-CZ" sz="2100" dirty="0" err="1">
                <a:solidFill>
                  <a:schemeClr val="tx1"/>
                </a:solidFill>
              </a:rPr>
              <a:t>promised</a:t>
            </a:r>
            <a:r>
              <a:rPr lang="cs-CZ" altLang="cs-CZ" sz="2100" dirty="0">
                <a:solidFill>
                  <a:schemeClr val="tx1"/>
                </a:solidFill>
              </a:rPr>
              <a:t> to </a:t>
            </a:r>
            <a:r>
              <a:rPr lang="cs-CZ" altLang="cs-CZ" sz="2100" dirty="0" err="1">
                <a:solidFill>
                  <a:schemeClr val="tx1"/>
                </a:solidFill>
              </a:rPr>
              <a:t>change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the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state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symbols</a:t>
            </a:r>
            <a:r>
              <a:rPr lang="cs-CZ" altLang="cs-CZ" sz="2100" dirty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cs-CZ" altLang="cs-CZ" sz="2100" dirty="0">
                <a:solidFill>
                  <a:schemeClr val="tx1"/>
                </a:solidFill>
              </a:rPr>
              <a:t>2018 </a:t>
            </a:r>
            <a:r>
              <a:rPr lang="cs-CZ" altLang="cs-CZ" sz="2100" dirty="0" err="1">
                <a:solidFill>
                  <a:schemeClr val="tx1"/>
                </a:solidFill>
              </a:rPr>
              <a:t>Prespa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cs-CZ" altLang="cs-CZ" sz="2100" dirty="0" err="1">
                <a:solidFill>
                  <a:schemeClr val="tx1"/>
                </a:solidFill>
              </a:rPr>
              <a:t>agreement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en-GB" altLang="cs-CZ" sz="2100" dirty="0">
              <a:solidFill>
                <a:srgbClr val="FFFF00"/>
              </a:solidFill>
            </a:endParaRPr>
          </a:p>
        </p:txBody>
      </p:sp>
      <p:pic>
        <p:nvPicPr>
          <p:cNvPr id="28676" name="Picture 4" descr="maced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3375"/>
            <a:ext cx="3429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1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217" y="260351"/>
            <a:ext cx="9171033" cy="1223963"/>
          </a:xfrm>
        </p:spPr>
        <p:txBody>
          <a:bodyPr/>
          <a:lstStyle/>
          <a:p>
            <a:r>
              <a:rPr lang="cs-CZ" altLang="cs-CZ" sz="4400" b="1" dirty="0" err="1">
                <a:solidFill>
                  <a:srgbClr val="FFFF00"/>
                </a:solidFill>
              </a:rPr>
              <a:t>Bilateral</a:t>
            </a:r>
            <a:r>
              <a:rPr lang="cs-CZ" altLang="cs-CZ" sz="4400" b="1" dirty="0">
                <a:solidFill>
                  <a:srgbClr val="FFFF00"/>
                </a:solidFill>
              </a:rPr>
              <a:t> relations </a:t>
            </a:r>
            <a:r>
              <a:rPr lang="cs-CZ" altLang="cs-CZ" sz="4400" b="1" dirty="0" err="1">
                <a:solidFill>
                  <a:srgbClr val="FFFF00"/>
                </a:solidFill>
              </a:rPr>
              <a:t>with</a:t>
            </a:r>
            <a:r>
              <a:rPr lang="cs-CZ" altLang="cs-CZ" sz="4400" b="1" dirty="0">
                <a:solidFill>
                  <a:srgbClr val="FFFF00"/>
                </a:solidFill>
              </a:rPr>
              <a:t> </a:t>
            </a:r>
            <a:r>
              <a:rPr lang="cs-CZ" altLang="cs-CZ" sz="4400" b="1" dirty="0" err="1">
                <a:solidFill>
                  <a:srgbClr val="FFFF00"/>
                </a:solidFill>
              </a:rPr>
              <a:t>Serbia</a:t>
            </a:r>
            <a:endParaRPr lang="en-GB" altLang="cs-CZ" sz="4400" b="1" dirty="0">
              <a:solidFill>
                <a:srgbClr val="FFFF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086" y="2276476"/>
            <a:ext cx="10580914" cy="4581525"/>
          </a:xfrm>
        </p:spPr>
        <p:txBody>
          <a:bodyPr/>
          <a:lstStyle/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cs-CZ" altLang="cs-CZ" sz="2100" b="1" dirty="0" err="1">
                <a:solidFill>
                  <a:schemeClr val="tx1"/>
                </a:solidFill>
              </a:rPr>
              <a:t>The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withdrawal</a:t>
            </a:r>
            <a:r>
              <a:rPr lang="cs-CZ" altLang="cs-CZ" sz="2100" b="1" dirty="0">
                <a:solidFill>
                  <a:schemeClr val="tx1"/>
                </a:solidFill>
              </a:rPr>
              <a:t> of </a:t>
            </a:r>
            <a:r>
              <a:rPr lang="cs-CZ" altLang="cs-CZ" sz="2100" b="1" dirty="0" err="1">
                <a:solidFill>
                  <a:schemeClr val="tx1"/>
                </a:solidFill>
              </a:rPr>
              <a:t>the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Serbian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forces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was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smooth</a:t>
            </a:r>
            <a:r>
              <a:rPr lang="cs-CZ" altLang="cs-CZ" sz="2100" b="1" dirty="0">
                <a:solidFill>
                  <a:schemeClr val="tx1"/>
                </a:solidFill>
              </a:rPr>
              <a:t> and </a:t>
            </a:r>
            <a:r>
              <a:rPr lang="cs-CZ" altLang="cs-CZ" sz="2100" b="1" dirty="0" err="1">
                <a:solidFill>
                  <a:schemeClr val="tx1"/>
                </a:solidFill>
              </a:rPr>
              <a:t>quick</a:t>
            </a:r>
            <a:r>
              <a:rPr lang="cs-CZ" altLang="cs-CZ" sz="2100" b="1" dirty="0">
                <a:solidFill>
                  <a:schemeClr val="tx1"/>
                </a:solidFill>
              </a:rPr>
              <a:t> (</a:t>
            </a:r>
            <a:r>
              <a:rPr lang="cs-CZ" altLang="cs-CZ" sz="2100" b="1" dirty="0" err="1">
                <a:solidFill>
                  <a:schemeClr val="tx1"/>
                </a:solidFill>
              </a:rPr>
              <a:t>Serbian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engagement</a:t>
            </a:r>
            <a:r>
              <a:rPr lang="cs-CZ" altLang="cs-CZ" sz="2100" b="1" dirty="0">
                <a:solidFill>
                  <a:schemeClr val="tx1"/>
                </a:solidFill>
              </a:rPr>
              <a:t> in </a:t>
            </a:r>
            <a:r>
              <a:rPr lang="cs-CZ" altLang="cs-CZ" sz="2100" b="1" dirty="0" err="1">
                <a:solidFill>
                  <a:schemeClr val="tx1"/>
                </a:solidFill>
              </a:rPr>
              <a:t>Croatia</a:t>
            </a:r>
            <a:r>
              <a:rPr lang="cs-CZ" altLang="cs-CZ" sz="2100" b="1" dirty="0">
                <a:solidFill>
                  <a:schemeClr val="tx1"/>
                </a:solidFill>
              </a:rPr>
              <a:t>, </a:t>
            </a:r>
            <a:r>
              <a:rPr lang="cs-CZ" altLang="cs-CZ" sz="2100" b="1" dirty="0" err="1">
                <a:solidFill>
                  <a:schemeClr val="tx1"/>
                </a:solidFill>
              </a:rPr>
              <a:t>Bosnia</a:t>
            </a:r>
            <a:r>
              <a:rPr lang="cs-CZ" altLang="cs-CZ" sz="2100" b="1" dirty="0">
                <a:solidFill>
                  <a:schemeClr val="tx1"/>
                </a:solidFill>
              </a:rPr>
              <a:t>, Kosovo, no </a:t>
            </a:r>
            <a:r>
              <a:rPr lang="cs-CZ" altLang="cs-CZ" sz="2100" b="1" dirty="0" err="1">
                <a:solidFill>
                  <a:schemeClr val="tx1"/>
                </a:solidFill>
              </a:rPr>
              <a:t>serbian</a:t>
            </a:r>
            <a:r>
              <a:rPr lang="cs-CZ" altLang="cs-CZ" sz="2100" b="1" dirty="0">
                <a:solidFill>
                  <a:schemeClr val="tx1"/>
                </a:solidFill>
              </a:rPr>
              <a:t> minority in </a:t>
            </a:r>
            <a:r>
              <a:rPr lang="cs-CZ" altLang="cs-CZ" sz="2100" b="1" dirty="0" err="1">
                <a:solidFill>
                  <a:schemeClr val="tx1"/>
                </a:solidFill>
              </a:rPr>
              <a:t>Macedonia</a:t>
            </a:r>
            <a:r>
              <a:rPr lang="cs-CZ" altLang="cs-CZ" sz="2100" b="1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cs-CZ" altLang="cs-CZ" sz="2100" b="1" dirty="0">
                <a:solidFill>
                  <a:schemeClr val="tx1"/>
                </a:solidFill>
              </a:rPr>
              <a:t>Case of </a:t>
            </a:r>
            <a:r>
              <a:rPr lang="cs-CZ" altLang="cs-CZ" sz="2100" b="1" dirty="0" err="1">
                <a:solidFill>
                  <a:schemeClr val="tx1"/>
                </a:solidFill>
              </a:rPr>
              <a:t>Macedonian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orthodox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church</a:t>
            </a:r>
            <a:r>
              <a:rPr lang="cs-CZ" altLang="cs-CZ" sz="2100" b="1" dirty="0">
                <a:solidFill>
                  <a:schemeClr val="tx1"/>
                </a:solidFill>
              </a:rPr>
              <a:t> – </a:t>
            </a:r>
            <a:r>
              <a:rPr lang="cs-CZ" altLang="cs-CZ" sz="2100" b="1" dirty="0" err="1">
                <a:solidFill>
                  <a:schemeClr val="tx1"/>
                </a:solidFill>
              </a:rPr>
              <a:t>Serbian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orthodox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church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does</a:t>
            </a:r>
            <a:r>
              <a:rPr lang="cs-CZ" altLang="cs-CZ" sz="2100" b="1" dirty="0">
                <a:solidFill>
                  <a:schemeClr val="tx1"/>
                </a:solidFill>
              </a:rPr>
              <a:t> not </a:t>
            </a:r>
            <a:r>
              <a:rPr lang="cs-CZ" altLang="cs-CZ" sz="2100" b="1" dirty="0" err="1">
                <a:solidFill>
                  <a:schemeClr val="tx1"/>
                </a:solidFill>
              </a:rPr>
              <a:t>recognise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the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Macedonian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orthodox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church</a:t>
            </a:r>
            <a:r>
              <a:rPr lang="cs-CZ" altLang="cs-CZ" sz="2100" b="1" dirty="0">
                <a:solidFill>
                  <a:schemeClr val="tx1"/>
                </a:solidFill>
              </a:rPr>
              <a:t> and </a:t>
            </a:r>
            <a:r>
              <a:rPr lang="cs-CZ" altLang="cs-CZ" sz="2100" b="1" dirty="0" err="1">
                <a:solidFill>
                  <a:schemeClr val="tx1"/>
                </a:solidFill>
              </a:rPr>
              <a:t>claims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the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property</a:t>
            </a:r>
            <a:r>
              <a:rPr lang="cs-CZ" altLang="cs-CZ" sz="2100" b="1" dirty="0">
                <a:solidFill>
                  <a:schemeClr val="tx1"/>
                </a:solidFill>
              </a:rPr>
              <a:t> (</a:t>
            </a:r>
            <a:r>
              <a:rPr lang="cs-CZ" altLang="cs-CZ" sz="2100" b="1" dirty="0" err="1">
                <a:solidFill>
                  <a:schemeClr val="tx1"/>
                </a:solidFill>
              </a:rPr>
              <a:t>churches</a:t>
            </a:r>
            <a:r>
              <a:rPr lang="cs-CZ" altLang="cs-CZ" sz="2100" b="1" dirty="0">
                <a:solidFill>
                  <a:schemeClr val="tx1"/>
                </a:solidFill>
              </a:rPr>
              <a:t>, </a:t>
            </a:r>
            <a:r>
              <a:rPr lang="cs-CZ" altLang="cs-CZ" sz="2100" b="1" dirty="0" err="1">
                <a:solidFill>
                  <a:schemeClr val="tx1"/>
                </a:solidFill>
              </a:rPr>
              <a:t>monasteries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etc</a:t>
            </a:r>
            <a:r>
              <a:rPr lang="cs-CZ" altLang="cs-CZ" sz="2100" b="1" dirty="0">
                <a:solidFill>
                  <a:schemeClr val="tx1"/>
                </a:solidFill>
              </a:rPr>
              <a:t>.) on </a:t>
            </a:r>
            <a:r>
              <a:rPr lang="cs-CZ" altLang="cs-CZ" sz="2100" b="1" dirty="0" err="1">
                <a:solidFill>
                  <a:schemeClr val="tx1"/>
                </a:solidFill>
              </a:rPr>
              <a:t>the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Macedonian</a:t>
            </a:r>
            <a:r>
              <a:rPr lang="cs-CZ" altLang="cs-CZ" sz="2100" b="1" dirty="0">
                <a:solidFill>
                  <a:schemeClr val="tx1"/>
                </a:solidFill>
              </a:rPr>
              <a:t> </a:t>
            </a:r>
            <a:r>
              <a:rPr lang="cs-CZ" altLang="cs-CZ" sz="2100" b="1" dirty="0" err="1">
                <a:solidFill>
                  <a:schemeClr val="tx1"/>
                </a:solidFill>
              </a:rPr>
              <a:t>territory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cs-CZ" altLang="cs-CZ" dirty="0">
              <a:solidFill>
                <a:srgbClr val="FFFF00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en-GB" alt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8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260351"/>
            <a:ext cx="11538857" cy="863055"/>
          </a:xfrm>
        </p:spPr>
        <p:txBody>
          <a:bodyPr/>
          <a:lstStyle/>
          <a:p>
            <a:r>
              <a:rPr lang="cs-CZ" altLang="cs-CZ" sz="4400" b="1" dirty="0" err="1">
                <a:solidFill>
                  <a:srgbClr val="FFFF00"/>
                </a:solidFill>
              </a:rPr>
              <a:t>Albanian</a:t>
            </a:r>
            <a:r>
              <a:rPr lang="cs-CZ" altLang="cs-CZ" sz="4400" b="1" dirty="0">
                <a:solidFill>
                  <a:srgbClr val="FFFF00"/>
                </a:solidFill>
              </a:rPr>
              <a:t> minority</a:t>
            </a:r>
            <a:endParaRPr lang="en-GB" altLang="cs-CZ" sz="4400" b="1" dirty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276476"/>
            <a:ext cx="9144000" cy="4581525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n"/>
            </a:pPr>
            <a:endParaRPr lang="cs-CZ" altLang="cs-CZ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Demand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for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cultural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school</a:t>
            </a:r>
            <a:r>
              <a:rPr lang="cs-CZ" altLang="cs-CZ" dirty="0">
                <a:solidFill>
                  <a:schemeClr val="tx1"/>
                </a:solidFill>
              </a:rPr>
              <a:t> and </a:t>
            </a:r>
            <a:r>
              <a:rPr lang="cs-CZ" altLang="cs-CZ" dirty="0" err="1">
                <a:solidFill>
                  <a:schemeClr val="tx1"/>
                </a:solidFill>
              </a:rPr>
              <a:t>administrative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authonomy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Proclamation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Republic of </a:t>
            </a:r>
            <a:r>
              <a:rPr lang="cs-CZ" altLang="cs-CZ" dirty="0" err="1">
                <a:solidFill>
                  <a:schemeClr val="tx1"/>
                </a:solidFill>
              </a:rPr>
              <a:t>Ilyrida</a:t>
            </a:r>
            <a:r>
              <a:rPr lang="cs-CZ" altLang="cs-CZ" dirty="0">
                <a:solidFill>
                  <a:schemeClr val="tx1"/>
                </a:solidFill>
              </a:rPr>
              <a:t> (2.4.1992 </a:t>
            </a:r>
            <a:r>
              <a:rPr lang="cs-CZ" altLang="cs-CZ" dirty="0" err="1">
                <a:solidFill>
                  <a:schemeClr val="tx1"/>
                </a:solidFill>
              </a:rPr>
              <a:t>recognized</a:t>
            </a:r>
            <a:r>
              <a:rPr lang="cs-CZ" altLang="cs-CZ" dirty="0">
                <a:solidFill>
                  <a:schemeClr val="tx1"/>
                </a:solidFill>
              </a:rPr>
              <a:t> by </a:t>
            </a:r>
            <a:r>
              <a:rPr lang="cs-CZ" altLang="cs-CZ" dirty="0" err="1">
                <a:solidFill>
                  <a:schemeClr val="tx1"/>
                </a:solidFill>
              </a:rPr>
              <a:t>nobody</a:t>
            </a:r>
            <a:r>
              <a:rPr lang="cs-CZ" altLang="cs-CZ" dirty="0">
                <a:solidFill>
                  <a:schemeClr val="tx1"/>
                </a:solidFill>
              </a:rPr>
              <a:t>)</a:t>
            </a:r>
          </a:p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>
                <a:solidFill>
                  <a:schemeClr val="tx1"/>
                </a:solidFill>
              </a:rPr>
              <a:t>1992 </a:t>
            </a:r>
            <a:r>
              <a:rPr lang="cs-CZ" altLang="cs-CZ" dirty="0" err="1">
                <a:solidFill>
                  <a:schemeClr val="tx1"/>
                </a:solidFill>
              </a:rPr>
              <a:t>riots</a:t>
            </a:r>
            <a:r>
              <a:rPr lang="cs-CZ" altLang="cs-CZ" dirty="0">
                <a:solidFill>
                  <a:schemeClr val="tx1"/>
                </a:solidFill>
              </a:rPr>
              <a:t>, UN </a:t>
            </a:r>
            <a:r>
              <a:rPr lang="cs-CZ" altLang="cs-CZ" dirty="0" err="1">
                <a:solidFill>
                  <a:schemeClr val="tx1"/>
                </a:solidFill>
              </a:rPr>
              <a:t>sent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small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stabilisational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contingent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Albanian</a:t>
            </a:r>
            <a:r>
              <a:rPr lang="cs-CZ" altLang="cs-CZ" dirty="0">
                <a:solidFill>
                  <a:schemeClr val="tx1"/>
                </a:solidFill>
              </a:rPr>
              <a:t> university </a:t>
            </a:r>
          </a:p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After</a:t>
            </a:r>
            <a:r>
              <a:rPr lang="cs-CZ" altLang="cs-CZ" dirty="0">
                <a:solidFill>
                  <a:schemeClr val="tx1"/>
                </a:solidFill>
              </a:rPr>
              <a:t> 1999 </a:t>
            </a:r>
            <a:r>
              <a:rPr lang="cs-CZ" altLang="cs-CZ" dirty="0" err="1">
                <a:solidFill>
                  <a:schemeClr val="tx1"/>
                </a:solidFill>
              </a:rPr>
              <a:t>extremists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from</a:t>
            </a:r>
            <a:r>
              <a:rPr lang="cs-CZ" altLang="cs-CZ" dirty="0">
                <a:solidFill>
                  <a:schemeClr val="tx1"/>
                </a:solidFill>
              </a:rPr>
              <a:t> kosovo </a:t>
            </a:r>
            <a:r>
              <a:rPr lang="cs-CZ" altLang="cs-CZ" dirty="0" err="1">
                <a:solidFill>
                  <a:schemeClr val="tx1"/>
                </a:solidFill>
              </a:rPr>
              <a:t>flew</a:t>
            </a:r>
            <a:r>
              <a:rPr lang="cs-CZ" altLang="cs-CZ" dirty="0">
                <a:solidFill>
                  <a:schemeClr val="tx1"/>
                </a:solidFill>
              </a:rPr>
              <a:t> to </a:t>
            </a:r>
            <a:r>
              <a:rPr lang="cs-CZ" altLang="cs-CZ" dirty="0" err="1">
                <a:solidFill>
                  <a:schemeClr val="tx1"/>
                </a:solidFill>
              </a:rPr>
              <a:t>macedonia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>
                <a:solidFill>
                  <a:schemeClr val="tx1"/>
                </a:solidFill>
              </a:rPr>
              <a:t>2001 </a:t>
            </a:r>
            <a:r>
              <a:rPr lang="cs-CZ" altLang="cs-CZ" dirty="0" err="1">
                <a:solidFill>
                  <a:schemeClr val="tx1"/>
                </a:solidFill>
              </a:rPr>
              <a:t>escalation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conflict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Ohrid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agreement</a:t>
            </a:r>
            <a:endParaRPr lang="cs-CZ" altLang="cs-CZ" dirty="0">
              <a:solidFill>
                <a:schemeClr val="tx1"/>
              </a:solidFill>
            </a:endParaRPr>
          </a:p>
          <a:p>
            <a:pPr algn="l"/>
            <a:endParaRPr lang="en-GB" alt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4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1450" y="260352"/>
            <a:ext cx="6781800" cy="845638"/>
          </a:xfrm>
        </p:spPr>
        <p:txBody>
          <a:bodyPr/>
          <a:lstStyle/>
          <a:p>
            <a:r>
              <a:rPr lang="cs-CZ" altLang="cs-CZ" sz="4400" b="1" dirty="0" err="1">
                <a:solidFill>
                  <a:srgbClr val="FFFF00"/>
                </a:solidFill>
              </a:rPr>
              <a:t>Ohrid</a:t>
            </a:r>
            <a:r>
              <a:rPr lang="cs-CZ" altLang="cs-CZ" sz="4400" b="1" dirty="0">
                <a:solidFill>
                  <a:srgbClr val="FFFF00"/>
                </a:solidFill>
              </a:rPr>
              <a:t> </a:t>
            </a:r>
            <a:r>
              <a:rPr lang="cs-CZ" altLang="cs-CZ" sz="4400" b="1" dirty="0" err="1">
                <a:solidFill>
                  <a:srgbClr val="FFFF00"/>
                </a:solidFill>
              </a:rPr>
              <a:t>agreement</a:t>
            </a:r>
            <a:endParaRPr lang="en-GB" altLang="cs-CZ" sz="4400" b="1" dirty="0">
              <a:solidFill>
                <a:srgbClr val="FFFF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95794" y="1288870"/>
            <a:ext cx="11982994" cy="556913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Inviolability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borders</a:t>
            </a:r>
            <a:r>
              <a:rPr lang="cs-CZ" altLang="cs-CZ" dirty="0">
                <a:solidFill>
                  <a:schemeClr val="tx1"/>
                </a:solidFill>
              </a:rPr>
              <a:t> and </a:t>
            </a:r>
            <a:r>
              <a:rPr lang="cs-CZ" altLang="cs-CZ" dirty="0">
                <a:solidFill>
                  <a:srgbClr val="FFFF00"/>
                </a:solidFill>
              </a:rPr>
              <a:t>integrity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Republic of </a:t>
            </a:r>
            <a:r>
              <a:rPr lang="cs-CZ" altLang="cs-CZ" dirty="0" err="1">
                <a:solidFill>
                  <a:schemeClr val="tx1"/>
                </a:solidFill>
              </a:rPr>
              <a:t>Macedonia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Demilitarisation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U</a:t>
            </a:r>
            <a:r>
              <a:rPr lang="sq-AL" altLang="cs-CZ" dirty="0">
                <a:solidFill>
                  <a:schemeClr val="tx1"/>
                </a:solidFill>
              </a:rPr>
              <a:t>ÇK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Macedonian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government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is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obliged</a:t>
            </a:r>
            <a:r>
              <a:rPr lang="cs-CZ" altLang="cs-CZ" dirty="0">
                <a:solidFill>
                  <a:schemeClr val="tx1"/>
                </a:solidFill>
              </a:rPr>
              <a:t> to </a:t>
            </a:r>
            <a:r>
              <a:rPr lang="cs-CZ" altLang="cs-CZ" dirty="0" err="1">
                <a:solidFill>
                  <a:schemeClr val="tx1"/>
                </a:solidFill>
              </a:rPr>
              <a:t>pass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new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decentralisation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law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held</a:t>
            </a:r>
            <a:r>
              <a:rPr lang="cs-CZ" altLang="cs-CZ" dirty="0">
                <a:solidFill>
                  <a:schemeClr val="tx1"/>
                </a:solidFill>
              </a:rPr>
              <a:t> a </a:t>
            </a:r>
            <a:r>
              <a:rPr lang="cs-CZ" altLang="cs-CZ" dirty="0" err="1">
                <a:solidFill>
                  <a:schemeClr val="tx1"/>
                </a:solidFill>
              </a:rPr>
              <a:t>new</a:t>
            </a:r>
            <a:r>
              <a:rPr lang="cs-CZ" altLang="cs-CZ" dirty="0">
                <a:solidFill>
                  <a:schemeClr val="tx1"/>
                </a:solidFill>
              </a:rPr>
              <a:t> census, </a:t>
            </a:r>
            <a:r>
              <a:rPr lang="cs-CZ" altLang="cs-CZ" dirty="0" err="1">
                <a:solidFill>
                  <a:schemeClr val="tx1"/>
                </a:solidFill>
              </a:rPr>
              <a:t>assure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equality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all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citizens</a:t>
            </a:r>
            <a:r>
              <a:rPr lang="cs-CZ" altLang="cs-CZ" dirty="0">
                <a:solidFill>
                  <a:schemeClr val="tx1"/>
                </a:solidFill>
              </a:rPr>
              <a:t> in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governmental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agencies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change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Constitution</a:t>
            </a:r>
            <a:r>
              <a:rPr lang="cs-CZ" altLang="cs-CZ" dirty="0">
                <a:solidFill>
                  <a:schemeClr val="tx1"/>
                </a:solidFill>
              </a:rPr>
              <a:t> and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decentralisation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law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is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possible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only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under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consent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2/3 in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parliament</a:t>
            </a:r>
            <a:r>
              <a:rPr lang="cs-CZ" altLang="cs-CZ" dirty="0">
                <a:solidFill>
                  <a:schemeClr val="tx1"/>
                </a:solidFill>
              </a:rPr>
              <a:t> and </a:t>
            </a:r>
            <a:r>
              <a:rPr lang="cs-CZ" altLang="cs-CZ" dirty="0" err="1">
                <a:solidFill>
                  <a:schemeClr val="tx1"/>
                </a:solidFill>
              </a:rPr>
              <a:t>simultaneously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under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the</a:t>
            </a:r>
            <a:r>
              <a:rPr lang="cs-CZ" altLang="cs-CZ" dirty="0">
                <a:solidFill>
                  <a:srgbClr val="FFFF00"/>
                </a:solidFill>
              </a:rPr>
              <a:t> 2/3 </a:t>
            </a:r>
            <a:r>
              <a:rPr lang="cs-CZ" altLang="cs-CZ" dirty="0" err="1">
                <a:solidFill>
                  <a:srgbClr val="FFFF00"/>
                </a:solidFill>
              </a:rPr>
              <a:t>within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the</a:t>
            </a:r>
            <a:r>
              <a:rPr lang="cs-CZ" altLang="cs-CZ" dirty="0">
                <a:solidFill>
                  <a:srgbClr val="FFFF00"/>
                </a:solidFill>
              </a:rPr>
              <a:t> minority in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parliament</a:t>
            </a:r>
            <a:r>
              <a:rPr lang="cs-CZ" altLang="cs-CZ" dirty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laws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dealing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with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culture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language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education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ID´s</a:t>
            </a:r>
            <a:r>
              <a:rPr lang="cs-CZ" altLang="cs-CZ" dirty="0">
                <a:solidFill>
                  <a:schemeClr val="tx1"/>
                </a:solidFill>
              </a:rPr>
              <a:t>, use of </a:t>
            </a:r>
            <a:r>
              <a:rPr lang="cs-CZ" altLang="cs-CZ" dirty="0" err="1">
                <a:solidFill>
                  <a:schemeClr val="tx1"/>
                </a:solidFill>
              </a:rPr>
              <a:t>symbols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local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finances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local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elections</a:t>
            </a:r>
            <a:r>
              <a:rPr lang="cs-CZ" altLang="cs-CZ" dirty="0">
                <a:solidFill>
                  <a:schemeClr val="tx1"/>
                </a:solidFill>
              </a:rPr>
              <a:t>, status of </a:t>
            </a:r>
            <a:r>
              <a:rPr lang="cs-CZ" altLang="cs-CZ" dirty="0" err="1">
                <a:solidFill>
                  <a:schemeClr val="tx1"/>
                </a:solidFill>
              </a:rPr>
              <a:t>Skopkje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only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under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consent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rgbClr val="FFFF00"/>
                </a:solidFill>
              </a:rPr>
              <a:t>the</a:t>
            </a:r>
            <a:r>
              <a:rPr lang="cs-CZ" altLang="cs-CZ" dirty="0">
                <a:solidFill>
                  <a:srgbClr val="FFFF00"/>
                </a:solidFill>
              </a:rPr>
              <a:t> 2/3 </a:t>
            </a:r>
            <a:r>
              <a:rPr lang="cs-CZ" altLang="cs-CZ" dirty="0" err="1">
                <a:solidFill>
                  <a:srgbClr val="FFFF00"/>
                </a:solidFill>
              </a:rPr>
              <a:t>MP´s</a:t>
            </a:r>
            <a:r>
              <a:rPr lang="cs-CZ" altLang="cs-CZ" dirty="0">
                <a:solidFill>
                  <a:srgbClr val="FFFF00"/>
                </a:solidFill>
              </a:rPr>
              <a:t> of </a:t>
            </a:r>
            <a:r>
              <a:rPr lang="cs-CZ" altLang="cs-CZ" dirty="0" err="1">
                <a:solidFill>
                  <a:srgbClr val="FFFF00"/>
                </a:solidFill>
              </a:rPr>
              <a:t>the</a:t>
            </a:r>
            <a:r>
              <a:rPr lang="cs-CZ" altLang="cs-CZ" dirty="0">
                <a:solidFill>
                  <a:srgbClr val="FFFF00"/>
                </a:solidFill>
              </a:rPr>
              <a:t> minority </a:t>
            </a:r>
            <a:r>
              <a:rPr lang="cs-CZ" altLang="cs-CZ" dirty="0" err="1">
                <a:solidFill>
                  <a:srgbClr val="FFFF00"/>
                </a:solidFill>
              </a:rPr>
              <a:t>nation</a:t>
            </a:r>
            <a:r>
              <a:rPr lang="cs-CZ" altLang="cs-CZ" dirty="0">
                <a:solidFill>
                  <a:srgbClr val="FFFF00"/>
                </a:solidFill>
              </a:rPr>
              <a:t>.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chance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having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parallel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albanian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faculties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under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umbrella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current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universities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rgbClr val="FFFF00"/>
                </a:solidFill>
              </a:rPr>
              <a:t>Affirmative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action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>
                <a:solidFill>
                  <a:schemeClr val="tx1"/>
                </a:solidFill>
              </a:rPr>
              <a:t>in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education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system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Macedonian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language</a:t>
            </a:r>
            <a:r>
              <a:rPr lang="cs-CZ" altLang="cs-CZ" dirty="0">
                <a:solidFill>
                  <a:schemeClr val="tx1"/>
                </a:solidFill>
              </a:rPr>
              <a:t> as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offical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language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where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minority </a:t>
            </a:r>
            <a:r>
              <a:rPr lang="cs-CZ" altLang="cs-CZ" dirty="0" err="1">
                <a:solidFill>
                  <a:schemeClr val="tx1"/>
                </a:solidFill>
              </a:rPr>
              <a:t>is</a:t>
            </a:r>
            <a:r>
              <a:rPr lang="cs-CZ" altLang="cs-CZ" dirty="0">
                <a:solidFill>
                  <a:schemeClr val="tx1"/>
                </a:solidFill>
              </a:rPr>
              <a:t> more </a:t>
            </a:r>
            <a:r>
              <a:rPr lang="cs-CZ" altLang="cs-CZ" dirty="0" err="1">
                <a:solidFill>
                  <a:schemeClr val="tx1"/>
                </a:solidFill>
              </a:rPr>
              <a:t>than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>
                <a:solidFill>
                  <a:srgbClr val="FFFF00"/>
                </a:solidFill>
              </a:rPr>
              <a:t>20 % </a:t>
            </a:r>
            <a:r>
              <a:rPr lang="cs-CZ" altLang="cs-CZ" dirty="0" err="1">
                <a:solidFill>
                  <a:srgbClr val="FFFF00"/>
                </a:solidFill>
              </a:rPr>
              <a:t>then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their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language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official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>
                <a:solidFill>
                  <a:schemeClr val="tx1"/>
                </a:solidFill>
              </a:rPr>
              <a:t>as </a:t>
            </a:r>
            <a:r>
              <a:rPr lang="cs-CZ" altLang="cs-CZ" dirty="0" err="1">
                <a:solidFill>
                  <a:schemeClr val="tx1"/>
                </a:solidFill>
              </a:rPr>
              <a:t>well</a:t>
            </a:r>
            <a:r>
              <a:rPr lang="cs-CZ" altLang="cs-CZ" dirty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IDs</a:t>
            </a:r>
            <a:r>
              <a:rPr lang="cs-CZ" altLang="cs-CZ" dirty="0">
                <a:solidFill>
                  <a:srgbClr val="FFFF00"/>
                </a:solidFill>
              </a:rPr>
              <a:t> in </a:t>
            </a:r>
            <a:r>
              <a:rPr lang="cs-CZ" altLang="cs-CZ" dirty="0" err="1">
                <a:solidFill>
                  <a:srgbClr val="FFFF00"/>
                </a:solidFill>
              </a:rPr>
              <a:t>the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language</a:t>
            </a:r>
            <a:r>
              <a:rPr lang="cs-CZ" altLang="cs-CZ" dirty="0">
                <a:solidFill>
                  <a:srgbClr val="FFFF00"/>
                </a:solidFill>
              </a:rPr>
              <a:t> of </a:t>
            </a:r>
            <a:r>
              <a:rPr lang="cs-CZ" altLang="cs-CZ" dirty="0" err="1">
                <a:solidFill>
                  <a:srgbClr val="FFFF00"/>
                </a:solidFill>
              </a:rPr>
              <a:t>the</a:t>
            </a:r>
            <a:r>
              <a:rPr lang="cs-CZ" altLang="cs-CZ" dirty="0">
                <a:solidFill>
                  <a:srgbClr val="FFFF00"/>
                </a:solidFill>
              </a:rPr>
              <a:t> minority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symbols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only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with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simoultaneous</a:t>
            </a:r>
            <a:r>
              <a:rPr lang="cs-CZ" altLang="cs-CZ" dirty="0">
                <a:solidFill>
                  <a:schemeClr val="tx1"/>
                </a:solidFill>
              </a:rPr>
              <a:t> use </a:t>
            </a:r>
            <a:r>
              <a:rPr lang="cs-CZ" altLang="cs-CZ" dirty="0" err="1">
                <a:solidFill>
                  <a:schemeClr val="tx1"/>
                </a:solidFill>
              </a:rPr>
              <a:t>with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macedonian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ones</a:t>
            </a:r>
            <a:r>
              <a:rPr lang="cs-CZ" altLang="cs-CZ" dirty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cs-CZ" altLang="cs-CZ" dirty="0">
              <a:solidFill>
                <a:srgbClr val="FFFF00"/>
              </a:solidFill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GB" alt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06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070080" cy="1384663"/>
          </a:xfrm>
        </p:spPr>
        <p:txBody>
          <a:bodyPr/>
          <a:lstStyle/>
          <a:p>
            <a:r>
              <a:rPr lang="cs-CZ" altLang="cs-CZ" sz="4400" b="1" dirty="0" err="1">
                <a:solidFill>
                  <a:srgbClr val="FFFF00"/>
                </a:solidFill>
              </a:rPr>
              <a:t>Presidents</a:t>
            </a:r>
            <a:r>
              <a:rPr lang="cs-CZ" altLang="cs-CZ" sz="4400" b="1" dirty="0">
                <a:solidFill>
                  <a:srgbClr val="FFFF00"/>
                </a:solidFill>
              </a:rPr>
              <a:t>, </a:t>
            </a:r>
            <a:r>
              <a:rPr lang="cs-CZ" altLang="cs-CZ" sz="4400" b="1" dirty="0" err="1">
                <a:solidFill>
                  <a:srgbClr val="FFFF00"/>
                </a:solidFill>
              </a:rPr>
              <a:t>directly</a:t>
            </a:r>
            <a:r>
              <a:rPr lang="cs-CZ" altLang="cs-CZ" sz="4400" b="1" dirty="0">
                <a:solidFill>
                  <a:srgbClr val="FFFF00"/>
                </a:solidFill>
              </a:rPr>
              <a:t> </a:t>
            </a:r>
            <a:r>
              <a:rPr lang="cs-CZ" altLang="cs-CZ" sz="4400" b="1" dirty="0" err="1">
                <a:solidFill>
                  <a:srgbClr val="FFFF00"/>
                </a:solidFill>
              </a:rPr>
              <a:t>elected</a:t>
            </a:r>
            <a:r>
              <a:rPr lang="cs-CZ" altLang="cs-CZ" sz="4400" b="1" dirty="0">
                <a:solidFill>
                  <a:srgbClr val="FFFF00"/>
                </a:solidFill>
              </a:rPr>
              <a:t>, 5 </a:t>
            </a:r>
            <a:r>
              <a:rPr lang="cs-CZ" altLang="cs-CZ" sz="4400" b="1" dirty="0" err="1">
                <a:solidFill>
                  <a:srgbClr val="FFFF00"/>
                </a:solidFill>
              </a:rPr>
              <a:t>years</a:t>
            </a:r>
            <a:r>
              <a:rPr lang="cs-CZ" altLang="cs-CZ" sz="4400" b="1" dirty="0">
                <a:solidFill>
                  <a:srgbClr val="FFFF00"/>
                </a:solidFill>
              </a:rPr>
              <a:t>, 1 re-</a:t>
            </a:r>
            <a:r>
              <a:rPr lang="cs-CZ" altLang="cs-CZ" sz="4400" b="1" dirty="0" err="1">
                <a:solidFill>
                  <a:srgbClr val="FFFF00"/>
                </a:solidFill>
              </a:rPr>
              <a:t>election</a:t>
            </a:r>
            <a:r>
              <a:rPr lang="cs-CZ" altLang="cs-CZ" sz="4400" b="1" dirty="0">
                <a:solidFill>
                  <a:srgbClr val="FFFF00"/>
                </a:solidFill>
              </a:rPr>
              <a:t>, </a:t>
            </a:r>
            <a:r>
              <a:rPr lang="cs-CZ" altLang="cs-CZ" sz="4400" b="1" dirty="0" err="1">
                <a:solidFill>
                  <a:srgbClr val="FFFF00"/>
                </a:solidFill>
              </a:rPr>
              <a:t>symbolic</a:t>
            </a:r>
            <a:endParaRPr lang="en-GB" altLang="cs-CZ" sz="4400" b="1" dirty="0">
              <a:solidFill>
                <a:srgbClr val="FFFF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629" y="2276476"/>
            <a:ext cx="10537371" cy="4581525"/>
          </a:xfrm>
        </p:spPr>
        <p:txBody>
          <a:bodyPr/>
          <a:lstStyle/>
          <a:p>
            <a:pPr algn="l"/>
            <a:r>
              <a:rPr lang="cs-CZ" altLang="cs-CZ" sz="2700" dirty="0">
                <a:solidFill>
                  <a:schemeClr val="tx1"/>
                </a:solidFill>
              </a:rPr>
              <a:t>Kiro </a:t>
            </a:r>
            <a:r>
              <a:rPr lang="cs-CZ" altLang="cs-CZ" sz="2700" dirty="0" err="1">
                <a:solidFill>
                  <a:schemeClr val="tx1"/>
                </a:solidFill>
              </a:rPr>
              <a:t>Gligorov</a:t>
            </a:r>
            <a:r>
              <a:rPr lang="cs-CZ" altLang="cs-CZ" sz="2700" dirty="0">
                <a:solidFill>
                  <a:schemeClr val="tx1"/>
                </a:solidFill>
              </a:rPr>
              <a:t> 1991-1999 </a:t>
            </a:r>
          </a:p>
          <a:p>
            <a:pPr algn="l"/>
            <a:r>
              <a:rPr lang="cs-CZ" altLang="cs-CZ" sz="2700" dirty="0">
                <a:solidFill>
                  <a:schemeClr val="tx1"/>
                </a:solidFill>
              </a:rPr>
              <a:t>Boris </a:t>
            </a:r>
            <a:r>
              <a:rPr lang="cs-CZ" altLang="cs-CZ" sz="2700" dirty="0" err="1">
                <a:solidFill>
                  <a:schemeClr val="tx1"/>
                </a:solidFill>
              </a:rPr>
              <a:t>Trajkovski</a:t>
            </a:r>
            <a:r>
              <a:rPr lang="cs-CZ" altLang="cs-CZ" sz="2700" dirty="0">
                <a:solidFill>
                  <a:schemeClr val="tx1"/>
                </a:solidFill>
              </a:rPr>
              <a:t> 1999-2004 </a:t>
            </a:r>
          </a:p>
          <a:p>
            <a:pPr algn="l"/>
            <a:r>
              <a:rPr lang="cs-CZ" altLang="cs-CZ" sz="2700" dirty="0">
                <a:solidFill>
                  <a:schemeClr val="tx1"/>
                </a:solidFill>
              </a:rPr>
              <a:t>Branko </a:t>
            </a:r>
            <a:r>
              <a:rPr lang="cs-CZ" altLang="cs-CZ" sz="2700" dirty="0" err="1">
                <a:solidFill>
                  <a:schemeClr val="tx1"/>
                </a:solidFill>
              </a:rPr>
              <a:t>Crvenkovski</a:t>
            </a:r>
            <a:r>
              <a:rPr lang="cs-CZ" altLang="cs-CZ" sz="2700" dirty="0">
                <a:solidFill>
                  <a:schemeClr val="tx1"/>
                </a:solidFill>
              </a:rPr>
              <a:t>  2004-2009</a:t>
            </a:r>
          </a:p>
          <a:p>
            <a:pPr algn="l"/>
            <a:r>
              <a:rPr lang="cs-CZ" altLang="cs-CZ" sz="2700" dirty="0" err="1">
                <a:solidFill>
                  <a:schemeClr val="tx1"/>
                </a:solidFill>
              </a:rPr>
              <a:t>Gjorgje</a:t>
            </a:r>
            <a:r>
              <a:rPr lang="cs-CZ" altLang="cs-CZ" sz="2700" dirty="0">
                <a:solidFill>
                  <a:schemeClr val="tx1"/>
                </a:solidFill>
              </a:rPr>
              <a:t> </a:t>
            </a:r>
            <a:r>
              <a:rPr lang="cs-CZ" altLang="cs-CZ" sz="2700" dirty="0" err="1">
                <a:solidFill>
                  <a:schemeClr val="tx1"/>
                </a:solidFill>
              </a:rPr>
              <a:t>ivanov</a:t>
            </a:r>
            <a:r>
              <a:rPr lang="cs-CZ" altLang="cs-CZ" sz="2700" dirty="0">
                <a:solidFill>
                  <a:schemeClr val="tx1"/>
                </a:solidFill>
              </a:rPr>
              <a:t> 2009-2019</a:t>
            </a:r>
          </a:p>
          <a:p>
            <a:pPr algn="l"/>
            <a:r>
              <a:rPr lang="cs-CZ" altLang="cs-CZ" sz="2700" dirty="0" err="1">
                <a:solidFill>
                  <a:schemeClr val="tx1"/>
                </a:solidFill>
              </a:rPr>
              <a:t>Stevo</a:t>
            </a:r>
            <a:r>
              <a:rPr lang="cs-CZ" altLang="cs-CZ" sz="2700" dirty="0">
                <a:solidFill>
                  <a:schemeClr val="tx1"/>
                </a:solidFill>
              </a:rPr>
              <a:t> </a:t>
            </a:r>
            <a:r>
              <a:rPr lang="cs-CZ" altLang="cs-CZ" sz="2700" dirty="0" err="1">
                <a:solidFill>
                  <a:schemeClr val="tx1"/>
                </a:solidFill>
              </a:rPr>
              <a:t>pendarovski</a:t>
            </a:r>
            <a:r>
              <a:rPr lang="cs-CZ" altLang="cs-CZ" sz="2700" dirty="0">
                <a:solidFill>
                  <a:schemeClr val="tx1"/>
                </a:solidFill>
              </a:rPr>
              <a:t> 2019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cs-CZ" altLang="cs-CZ" dirty="0">
              <a:solidFill>
                <a:srgbClr val="FFFF00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en-GB" alt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1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FF00"/>
                </a:solidFill>
              </a:rPr>
              <a:t>Bipolar</a:t>
            </a:r>
            <a:r>
              <a:rPr lang="cs-CZ" dirty="0">
                <a:solidFill>
                  <a:srgbClr val="FFFF00"/>
                </a:solidFill>
              </a:rPr>
              <a:t> party </a:t>
            </a:r>
            <a:r>
              <a:rPr lang="cs-CZ" dirty="0" err="1">
                <a:solidFill>
                  <a:srgbClr val="FFFF00"/>
                </a:solidFill>
              </a:rPr>
              <a:t>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Macedonian</a:t>
            </a:r>
            <a:r>
              <a:rPr lang="cs-CZ" dirty="0"/>
              <a:t> and </a:t>
            </a:r>
            <a:r>
              <a:rPr lang="cs-CZ" dirty="0" err="1"/>
              <a:t>Albanian</a:t>
            </a:r>
            <a:endParaRPr lang="cs-CZ" dirty="0"/>
          </a:p>
          <a:p>
            <a:r>
              <a:rPr lang="cs-CZ" dirty="0" err="1"/>
              <a:t>Macedonian</a:t>
            </a:r>
            <a:r>
              <a:rPr lang="cs-CZ" dirty="0"/>
              <a:t>: SDSM (</a:t>
            </a:r>
            <a:r>
              <a:rPr lang="cs-CZ" dirty="0" err="1"/>
              <a:t>successor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communistparty</a:t>
            </a:r>
            <a:r>
              <a:rPr lang="cs-CZ" dirty="0"/>
              <a:t>) 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 and VMRO-DPMNE (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conservative</a:t>
            </a:r>
            <a:r>
              <a:rPr lang="cs-CZ" dirty="0"/>
              <a:t>)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endParaRPr lang="cs-CZ" dirty="0"/>
          </a:p>
          <a:p>
            <a:r>
              <a:rPr lang="cs-CZ" dirty="0" err="1"/>
              <a:t>Albanian</a:t>
            </a:r>
            <a:r>
              <a:rPr lang="cs-CZ" dirty="0"/>
              <a:t> </a:t>
            </a:r>
          </a:p>
          <a:p>
            <a:endParaRPr lang="en-US" dirty="0"/>
          </a:p>
        </p:txBody>
      </p:sp>
      <p:pic>
        <p:nvPicPr>
          <p:cNvPr id="4" name="Picture 4" descr="Sdsmacedonia">
            <a:extLst>
              <a:ext uri="{FF2B5EF4-FFF2-40B4-BE49-F238E27FC236}">
                <a16:creationId xmlns:a16="http://schemas.microsoft.com/office/drawing/2014/main" id="{5E8AA1B7-44A7-4EE1-AB10-E8598646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07" y="348298"/>
            <a:ext cx="15811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mrodpmn">
            <a:extLst>
              <a:ext uri="{FF2B5EF4-FFF2-40B4-BE49-F238E27FC236}">
                <a16:creationId xmlns:a16="http://schemas.microsoft.com/office/drawing/2014/main" id="{16444DA3-D91A-4F37-A11D-52D441C3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68" y="4034135"/>
            <a:ext cx="1428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6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926" y="260351"/>
            <a:ext cx="9162324" cy="792163"/>
          </a:xfrm>
        </p:spPr>
        <p:txBody>
          <a:bodyPr/>
          <a:lstStyle/>
          <a:p>
            <a:r>
              <a:rPr lang="cs-CZ" altLang="cs-CZ" sz="4400" b="1" dirty="0" err="1">
                <a:solidFill>
                  <a:srgbClr val="FFFF00"/>
                </a:solidFill>
              </a:rPr>
              <a:t>Albanians</a:t>
            </a:r>
            <a:endParaRPr lang="en-GB" altLang="cs-CZ" sz="4400" b="1" dirty="0">
              <a:solidFill>
                <a:srgbClr val="FFFF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708922"/>
            <a:ext cx="9144000" cy="5157787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GB" altLang="cs-CZ" dirty="0">
                <a:solidFill>
                  <a:schemeClr val="tx1"/>
                </a:solidFill>
              </a:rPr>
              <a:t>The </a:t>
            </a:r>
            <a:r>
              <a:rPr lang="en-GB" altLang="cs-CZ" b="1" dirty="0">
                <a:solidFill>
                  <a:schemeClr val="tx1"/>
                </a:solidFill>
              </a:rPr>
              <a:t>Democratic Union for Integration</a:t>
            </a:r>
            <a:r>
              <a:rPr lang="en-GB" altLang="cs-CZ" dirty="0">
                <a:solidFill>
                  <a:schemeClr val="tx1"/>
                </a:solidFill>
              </a:rPr>
              <a:t> </a:t>
            </a:r>
            <a:r>
              <a:rPr lang="cs-CZ" altLang="cs-CZ" dirty="0">
                <a:solidFill>
                  <a:schemeClr val="tx1"/>
                </a:solidFill>
              </a:rPr>
              <a:t>BDI/</a:t>
            </a:r>
            <a:r>
              <a:rPr lang="en-GB" altLang="cs-CZ" dirty="0">
                <a:solidFill>
                  <a:schemeClr val="tx1"/>
                </a:solidFill>
              </a:rPr>
              <a:t>DUI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Democratic</a:t>
            </a:r>
            <a:r>
              <a:rPr lang="cs-CZ" altLang="cs-CZ" dirty="0">
                <a:solidFill>
                  <a:schemeClr val="tx1"/>
                </a:solidFill>
              </a:rPr>
              <a:t> party of </a:t>
            </a:r>
            <a:r>
              <a:rPr lang="cs-CZ" altLang="cs-CZ" dirty="0" err="1">
                <a:solidFill>
                  <a:schemeClr val="tx1"/>
                </a:solidFill>
              </a:rPr>
              <a:t>Albanians</a:t>
            </a:r>
            <a:r>
              <a:rPr lang="cs-CZ" altLang="cs-CZ" dirty="0">
                <a:solidFill>
                  <a:schemeClr val="tx1"/>
                </a:solidFill>
              </a:rPr>
              <a:t> PDSH/DPA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Alliance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for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albanians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besa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movement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Integrated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coalition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governments</a:t>
            </a:r>
            <a:endParaRPr lang="cs-CZ" alt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5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FF00"/>
                </a:solidFill>
              </a:rPr>
              <a:t>Prespa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agreement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2018</a:t>
            </a:r>
          </a:p>
          <a:p>
            <a:r>
              <a:rPr lang="cs-CZ" dirty="0" err="1"/>
              <a:t>Greece</a:t>
            </a:r>
            <a:r>
              <a:rPr lang="cs-CZ" dirty="0"/>
              <a:t> and </a:t>
            </a:r>
            <a:r>
              <a:rPr lang="cs-CZ" dirty="0" err="1"/>
              <a:t>Macedonia</a:t>
            </a:r>
            <a:r>
              <a:rPr lang="cs-CZ" dirty="0"/>
              <a:t> –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issue</a:t>
            </a:r>
            <a:r>
              <a:rPr lang="cs-CZ" dirty="0"/>
              <a:t> </a:t>
            </a:r>
          </a:p>
          <a:p>
            <a:r>
              <a:rPr lang="cs-CZ" dirty="0" err="1"/>
              <a:t>North</a:t>
            </a:r>
            <a:r>
              <a:rPr lang="cs-CZ" dirty="0"/>
              <a:t> </a:t>
            </a:r>
            <a:r>
              <a:rPr lang="cs-CZ" dirty="0" err="1"/>
              <a:t>Macedonia</a:t>
            </a:r>
            <a:endParaRPr lang="en-US" dirty="0"/>
          </a:p>
        </p:txBody>
      </p:sp>
      <p:pic>
        <p:nvPicPr>
          <p:cNvPr id="1026" name="Picture 2" descr="Konrad-Adenauer-Stiftung - Greece and North Macedonia on the way towards  normalisation">
            <a:extLst>
              <a:ext uri="{FF2B5EF4-FFF2-40B4-BE49-F238E27FC236}">
                <a16:creationId xmlns:a16="http://schemas.microsoft.com/office/drawing/2014/main" id="{21534CB6-E654-4D77-A1E5-0DAE49D9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549"/>
            <a:ext cx="54292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9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FFFF00"/>
                </a:solidFill>
              </a:rPr>
              <a:t>Macedonia</a:t>
            </a:r>
            <a:r>
              <a:rPr lang="cs-CZ" altLang="cs-CZ" dirty="0">
                <a:solidFill>
                  <a:srgbClr val="FFFF00"/>
                </a:solidFill>
              </a:rPr>
              <a:t> on </a:t>
            </a:r>
            <a:r>
              <a:rPr lang="cs-CZ" altLang="cs-CZ" dirty="0" err="1">
                <a:solidFill>
                  <a:srgbClr val="FFFF00"/>
                </a:solidFill>
              </a:rPr>
              <a:t>the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way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towards</a:t>
            </a:r>
            <a:r>
              <a:rPr lang="cs-CZ" altLang="cs-CZ" dirty="0">
                <a:solidFill>
                  <a:srgbClr val="FFFF00"/>
                </a:solidFill>
              </a:rPr>
              <a:t> EU and NATO</a:t>
            </a:r>
            <a:endParaRPr lang="en-GB" altLang="cs-CZ" dirty="0">
              <a:solidFill>
                <a:srgbClr val="FFFF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2020 NATO </a:t>
            </a:r>
            <a:r>
              <a:rPr lang="cs-CZ" altLang="cs-CZ" dirty="0" err="1"/>
              <a:t>member</a:t>
            </a:r>
            <a:endParaRPr lang="cs-CZ" altLang="cs-CZ" dirty="0"/>
          </a:p>
          <a:p>
            <a:r>
              <a:rPr lang="cs-CZ" altLang="cs-CZ" dirty="0" err="1"/>
              <a:t>Was</a:t>
            </a:r>
            <a:r>
              <a:rPr lang="cs-CZ" altLang="cs-CZ" dirty="0"/>
              <a:t> </a:t>
            </a:r>
            <a:r>
              <a:rPr lang="cs-CZ" altLang="cs-CZ" dirty="0" err="1"/>
              <a:t>granted</a:t>
            </a:r>
            <a:r>
              <a:rPr lang="cs-CZ" altLang="cs-CZ" dirty="0"/>
              <a:t> </a:t>
            </a:r>
            <a:r>
              <a:rPr lang="cs-CZ" altLang="cs-CZ" dirty="0" err="1"/>
              <a:t>candidate</a:t>
            </a:r>
            <a:r>
              <a:rPr lang="cs-CZ" altLang="cs-CZ" dirty="0"/>
              <a:t> status in 2005</a:t>
            </a:r>
          </a:p>
          <a:p>
            <a:r>
              <a:rPr lang="cs-CZ" altLang="cs-CZ" dirty="0" err="1"/>
              <a:t>Bulgaria</a:t>
            </a:r>
            <a:r>
              <a:rPr lang="cs-CZ" altLang="cs-CZ" dirty="0"/>
              <a:t> </a:t>
            </a:r>
          </a:p>
        </p:txBody>
      </p:sp>
      <p:pic>
        <p:nvPicPr>
          <p:cNvPr id="77828" name="Picture 4" descr="flag-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076700"/>
            <a:ext cx="36957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16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9966" y="260352"/>
            <a:ext cx="10920548" cy="793386"/>
          </a:xfrm>
        </p:spPr>
        <p:txBody>
          <a:bodyPr/>
          <a:lstStyle/>
          <a:p>
            <a:r>
              <a:rPr lang="cs-CZ" altLang="cs-CZ" sz="4400" b="1" dirty="0" err="1">
                <a:solidFill>
                  <a:srgbClr val="FFFF00"/>
                </a:solidFill>
              </a:rPr>
              <a:t>Problems</a:t>
            </a:r>
            <a:r>
              <a:rPr lang="cs-CZ" altLang="cs-CZ" sz="4400" b="1" dirty="0">
                <a:solidFill>
                  <a:srgbClr val="FFFF00"/>
                </a:solidFill>
              </a:rPr>
              <a:t> of </a:t>
            </a:r>
            <a:r>
              <a:rPr lang="cs-CZ" altLang="cs-CZ" sz="4400" b="1" dirty="0" err="1">
                <a:solidFill>
                  <a:srgbClr val="FFFF00"/>
                </a:solidFill>
              </a:rPr>
              <a:t>the</a:t>
            </a:r>
            <a:r>
              <a:rPr lang="cs-CZ" altLang="cs-CZ" sz="4400" b="1" dirty="0">
                <a:solidFill>
                  <a:srgbClr val="FFFF00"/>
                </a:solidFill>
              </a:rPr>
              <a:t> </a:t>
            </a:r>
            <a:r>
              <a:rPr lang="cs-CZ" altLang="cs-CZ" sz="4400" b="1" dirty="0" err="1">
                <a:solidFill>
                  <a:srgbClr val="FFFF00"/>
                </a:solidFill>
              </a:rPr>
              <a:t>newly</a:t>
            </a:r>
            <a:r>
              <a:rPr lang="cs-CZ" altLang="cs-CZ" sz="4400" b="1" dirty="0">
                <a:solidFill>
                  <a:srgbClr val="FFFF00"/>
                </a:solidFill>
              </a:rPr>
              <a:t> </a:t>
            </a:r>
            <a:r>
              <a:rPr lang="cs-CZ" altLang="cs-CZ" sz="4400" b="1" dirty="0" err="1">
                <a:solidFill>
                  <a:srgbClr val="FFFF00"/>
                </a:solidFill>
              </a:rPr>
              <a:t>emerged</a:t>
            </a:r>
            <a:r>
              <a:rPr lang="cs-CZ" altLang="cs-CZ" sz="4400" b="1" dirty="0">
                <a:solidFill>
                  <a:srgbClr val="FFFF00"/>
                </a:solidFill>
              </a:rPr>
              <a:t> </a:t>
            </a:r>
            <a:r>
              <a:rPr lang="cs-CZ" altLang="cs-CZ" sz="4400" b="1" dirty="0" err="1">
                <a:solidFill>
                  <a:srgbClr val="FFFF00"/>
                </a:solidFill>
              </a:rPr>
              <a:t>state</a:t>
            </a:r>
            <a:r>
              <a:rPr lang="cs-CZ" altLang="cs-CZ" sz="4400" b="1" dirty="0">
                <a:solidFill>
                  <a:srgbClr val="FFFF00"/>
                </a:solidFill>
              </a:rPr>
              <a:t>:</a:t>
            </a:r>
            <a:endParaRPr lang="en-GB" altLang="cs-CZ" sz="4400" b="1" dirty="0">
              <a:solidFill>
                <a:srgbClr val="FFFF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66" y="2276476"/>
            <a:ext cx="10398034" cy="4581525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Recognition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Macedonian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nation</a:t>
            </a:r>
            <a:r>
              <a:rPr lang="cs-CZ" altLang="cs-CZ" dirty="0">
                <a:solidFill>
                  <a:schemeClr val="tx1"/>
                </a:solidFill>
              </a:rPr>
              <a:t> by </a:t>
            </a:r>
            <a:r>
              <a:rPr lang="cs-CZ" altLang="cs-CZ" dirty="0" err="1">
                <a:solidFill>
                  <a:schemeClr val="tx1"/>
                </a:solidFill>
              </a:rPr>
              <a:t>Bulgarians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Recognition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Republic of </a:t>
            </a:r>
            <a:r>
              <a:rPr lang="cs-CZ" altLang="cs-CZ" dirty="0" err="1">
                <a:solidFill>
                  <a:schemeClr val="tx1"/>
                </a:solidFill>
              </a:rPr>
              <a:t>Macedonia</a:t>
            </a:r>
            <a:r>
              <a:rPr lang="cs-CZ" altLang="cs-CZ" dirty="0">
                <a:solidFill>
                  <a:schemeClr val="tx1"/>
                </a:solidFill>
              </a:rPr>
              <a:t> by </a:t>
            </a:r>
            <a:r>
              <a:rPr lang="cs-CZ" altLang="cs-CZ" dirty="0" err="1">
                <a:solidFill>
                  <a:schemeClr val="tx1"/>
                </a:solidFill>
              </a:rPr>
              <a:t>Greece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Recognition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Macedonian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orthodox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church</a:t>
            </a:r>
            <a:r>
              <a:rPr lang="cs-CZ" altLang="cs-CZ" dirty="0">
                <a:solidFill>
                  <a:schemeClr val="tx1"/>
                </a:solidFill>
              </a:rPr>
              <a:t> by </a:t>
            </a:r>
            <a:r>
              <a:rPr lang="cs-CZ" altLang="cs-CZ" dirty="0" err="1">
                <a:solidFill>
                  <a:schemeClr val="tx1"/>
                </a:solidFill>
              </a:rPr>
              <a:t>Serbia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Albanian</a:t>
            </a:r>
            <a:r>
              <a:rPr lang="cs-CZ" altLang="cs-CZ" dirty="0">
                <a:solidFill>
                  <a:schemeClr val="tx1"/>
                </a:solidFill>
              </a:rPr>
              <a:t> minority</a:t>
            </a:r>
          </a:p>
          <a:p>
            <a:pPr algn="l">
              <a:buFont typeface="Wingdings" panose="05000000000000000000" pitchFamily="2" charset="2"/>
              <a:buChar char="n"/>
            </a:pPr>
            <a:endParaRPr lang="cs-CZ" altLang="cs-CZ" dirty="0">
              <a:solidFill>
                <a:srgbClr val="FFFF00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cs-CZ" altLang="cs-CZ" dirty="0">
              <a:solidFill>
                <a:srgbClr val="FFFF00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en-GB" alt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7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669" y="2"/>
            <a:ext cx="11826240" cy="1776548"/>
          </a:xfrm>
        </p:spPr>
        <p:txBody>
          <a:bodyPr/>
          <a:lstStyle/>
          <a:p>
            <a:r>
              <a:rPr lang="cs-CZ" altLang="cs-CZ" sz="3600" b="1" dirty="0" err="1">
                <a:solidFill>
                  <a:srgbClr val="FFFF00"/>
                </a:solidFill>
              </a:rPr>
              <a:t>Nation</a:t>
            </a:r>
            <a:r>
              <a:rPr lang="cs-CZ" altLang="cs-CZ" sz="3600" b="1" dirty="0">
                <a:solidFill>
                  <a:srgbClr val="FFFF00"/>
                </a:solidFill>
              </a:rPr>
              <a:t> </a:t>
            </a:r>
            <a:r>
              <a:rPr lang="cs-CZ" altLang="cs-CZ" sz="3600" b="1" dirty="0" err="1">
                <a:solidFill>
                  <a:srgbClr val="FFFF00"/>
                </a:solidFill>
              </a:rPr>
              <a:t>building</a:t>
            </a:r>
            <a:r>
              <a:rPr lang="cs-CZ" altLang="cs-CZ" sz="3600" b="1" dirty="0">
                <a:solidFill>
                  <a:srgbClr val="FFFF00"/>
                </a:solidFill>
              </a:rPr>
              <a:t>, </a:t>
            </a:r>
            <a:r>
              <a:rPr lang="cs-CZ" altLang="cs-CZ" sz="3600" b="1" dirty="0" err="1">
                <a:solidFill>
                  <a:srgbClr val="FFFF00"/>
                </a:solidFill>
              </a:rPr>
              <a:t>state</a:t>
            </a:r>
            <a:r>
              <a:rPr lang="cs-CZ" altLang="cs-CZ" sz="3600" b="1" dirty="0">
                <a:solidFill>
                  <a:srgbClr val="FFFF00"/>
                </a:solidFill>
              </a:rPr>
              <a:t> </a:t>
            </a:r>
            <a:r>
              <a:rPr lang="cs-CZ" altLang="cs-CZ" sz="3600" b="1" dirty="0" err="1">
                <a:solidFill>
                  <a:srgbClr val="FFFF00"/>
                </a:solidFill>
              </a:rPr>
              <a:t>building</a:t>
            </a:r>
            <a:r>
              <a:rPr lang="cs-CZ" altLang="cs-CZ" sz="3600" b="1" dirty="0">
                <a:solidFill>
                  <a:srgbClr val="FFFF00"/>
                </a:solidFill>
              </a:rPr>
              <a:t> of </a:t>
            </a:r>
            <a:r>
              <a:rPr lang="cs-CZ" altLang="cs-CZ" sz="3600" b="1" dirty="0" err="1">
                <a:solidFill>
                  <a:srgbClr val="FFFF00"/>
                </a:solidFill>
              </a:rPr>
              <a:t>the</a:t>
            </a:r>
            <a:r>
              <a:rPr lang="cs-CZ" altLang="cs-CZ" sz="3600" b="1" dirty="0">
                <a:solidFill>
                  <a:srgbClr val="FFFF00"/>
                </a:solidFill>
              </a:rPr>
              <a:t> </a:t>
            </a:r>
            <a:r>
              <a:rPr lang="cs-CZ" altLang="cs-CZ" sz="3600" b="1" dirty="0" err="1">
                <a:solidFill>
                  <a:srgbClr val="FFFF00"/>
                </a:solidFill>
              </a:rPr>
              <a:t>Macedonian</a:t>
            </a:r>
            <a:r>
              <a:rPr lang="cs-CZ" altLang="cs-CZ" sz="3600" b="1" dirty="0">
                <a:solidFill>
                  <a:srgbClr val="FFFF00"/>
                </a:solidFill>
              </a:rPr>
              <a:t>/</a:t>
            </a:r>
            <a:r>
              <a:rPr lang="cs-CZ" altLang="cs-CZ" sz="3600" b="1" dirty="0" err="1">
                <a:solidFill>
                  <a:srgbClr val="FFFF00"/>
                </a:solidFill>
              </a:rPr>
              <a:t>Bulgarian</a:t>
            </a:r>
            <a:r>
              <a:rPr lang="cs-CZ" altLang="cs-CZ" sz="3600" b="1" dirty="0">
                <a:solidFill>
                  <a:srgbClr val="FFFF00"/>
                </a:solidFill>
              </a:rPr>
              <a:t> </a:t>
            </a:r>
            <a:r>
              <a:rPr lang="cs-CZ" altLang="cs-CZ" sz="3600" b="1" dirty="0" err="1">
                <a:solidFill>
                  <a:srgbClr val="FFFF00"/>
                </a:solidFill>
              </a:rPr>
              <a:t>nation</a:t>
            </a:r>
            <a:r>
              <a:rPr lang="cs-CZ" altLang="cs-CZ" sz="3600" b="1" dirty="0">
                <a:solidFill>
                  <a:srgbClr val="FFFF00"/>
                </a:solidFill>
              </a:rPr>
              <a:t> </a:t>
            </a:r>
            <a:r>
              <a:rPr lang="cs-CZ" altLang="cs-CZ" sz="3600" b="1" dirty="0" err="1">
                <a:solidFill>
                  <a:srgbClr val="FFFF00"/>
                </a:solidFill>
              </a:rPr>
              <a:t>at</a:t>
            </a:r>
            <a:r>
              <a:rPr lang="cs-CZ" altLang="cs-CZ" sz="3600" b="1" dirty="0">
                <a:solidFill>
                  <a:srgbClr val="FFFF00"/>
                </a:solidFill>
              </a:rPr>
              <a:t> </a:t>
            </a:r>
            <a:r>
              <a:rPr lang="cs-CZ" altLang="cs-CZ" sz="3600" b="1" dirty="0" err="1">
                <a:solidFill>
                  <a:srgbClr val="FFFF00"/>
                </a:solidFill>
              </a:rPr>
              <a:t>the</a:t>
            </a:r>
            <a:r>
              <a:rPr lang="cs-CZ" altLang="cs-CZ" sz="3600" b="1" dirty="0">
                <a:solidFill>
                  <a:srgbClr val="FFFF00"/>
                </a:solidFill>
              </a:rPr>
              <a:t> end of </a:t>
            </a:r>
            <a:r>
              <a:rPr lang="cs-CZ" altLang="cs-CZ" sz="3600" b="1" dirty="0" err="1">
                <a:solidFill>
                  <a:srgbClr val="FFFF00"/>
                </a:solidFill>
              </a:rPr>
              <a:t>the</a:t>
            </a:r>
            <a:r>
              <a:rPr lang="cs-CZ" altLang="cs-CZ" sz="3600" b="1" dirty="0">
                <a:solidFill>
                  <a:srgbClr val="FFFF00"/>
                </a:solidFill>
              </a:rPr>
              <a:t> 19th </a:t>
            </a:r>
            <a:r>
              <a:rPr lang="cs-CZ" altLang="cs-CZ" sz="3600" b="1" dirty="0" err="1">
                <a:solidFill>
                  <a:srgbClr val="FFFF00"/>
                </a:solidFill>
              </a:rPr>
              <a:t>century</a:t>
            </a:r>
            <a:endParaRPr lang="en-GB" altLang="cs-CZ" sz="3600" b="1" dirty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669" y="2133600"/>
            <a:ext cx="10598331" cy="47244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GB" altLang="cs-CZ" sz="2100" dirty="0">
                <a:solidFill>
                  <a:schemeClr val="tx1"/>
                </a:solidFill>
              </a:rPr>
              <a:t>The original "Macedonian Revolutionary Organization" (MRO) was established in Sofia. </a:t>
            </a:r>
            <a:endParaRPr lang="cs-CZ" altLang="cs-CZ" sz="21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GB" altLang="cs-CZ" sz="2100" dirty="0">
                <a:solidFill>
                  <a:schemeClr val="tx1"/>
                </a:solidFill>
              </a:rPr>
              <a:t>The distinction between being a Macedonian and being a Macedonian-Bulgarian was not sharp, </a:t>
            </a:r>
            <a:endParaRPr lang="cs-CZ" altLang="cs-CZ" sz="21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GB" altLang="cs-CZ" sz="2100" dirty="0">
                <a:solidFill>
                  <a:schemeClr val="tx1"/>
                </a:solidFill>
              </a:rPr>
              <a:t>The Bulgarians "proper" regarded the Macedonians as second class, primitive and uncultured Bulgarian relatives who inhabit a part of Bulgaria to the east. </a:t>
            </a:r>
            <a:endParaRPr lang="cs-CZ" altLang="cs-CZ" sz="21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GB" altLang="cs-CZ" sz="2100" dirty="0">
                <a:solidFill>
                  <a:schemeClr val="tx1"/>
                </a:solidFill>
              </a:rPr>
              <a:t>The Macedonians themselves were divided. Some wished to be incorporated in Bulgaria, Others wanted an independent state – </a:t>
            </a:r>
            <a:endParaRPr lang="cs-CZ" altLang="cs-CZ" sz="21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GB" altLang="cs-CZ" sz="2100" dirty="0">
                <a:solidFill>
                  <a:schemeClr val="tx1"/>
                </a:solidFill>
              </a:rPr>
              <a:t>A third group (and </a:t>
            </a:r>
            <a:r>
              <a:rPr lang="cs-CZ" altLang="cs-CZ" sz="2100" dirty="0" err="1">
                <a:solidFill>
                  <a:schemeClr val="tx1"/>
                </a:solidFill>
              </a:rPr>
              <a:t>Goce</a:t>
            </a:r>
            <a:r>
              <a:rPr lang="cs-CZ" altLang="cs-CZ" sz="2100" dirty="0">
                <a:solidFill>
                  <a:schemeClr val="tx1"/>
                </a:solidFill>
              </a:rPr>
              <a:t> </a:t>
            </a:r>
            <a:r>
              <a:rPr lang="en-GB" altLang="cs-CZ" sz="2100" dirty="0" err="1">
                <a:solidFill>
                  <a:schemeClr val="tx1"/>
                </a:solidFill>
              </a:rPr>
              <a:t>Delcev</a:t>
            </a:r>
            <a:r>
              <a:rPr lang="en-GB" altLang="cs-CZ" sz="2100" dirty="0">
                <a:solidFill>
                  <a:schemeClr val="tx1"/>
                </a:solidFill>
              </a:rPr>
              <a:t> was, for a time, among them) wanted a federation of all states Balkan with an equal standing for a Macedonian polity (autonomy). </a:t>
            </a:r>
          </a:p>
        </p:txBody>
      </p:sp>
      <p:pic>
        <p:nvPicPr>
          <p:cNvPr id="11268" name="Picture 4" descr="Vmrodp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1172983"/>
            <a:ext cx="1428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2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1"/>
            <a:ext cx="12026537" cy="1616075"/>
          </a:xfrm>
        </p:spPr>
        <p:txBody>
          <a:bodyPr/>
          <a:lstStyle/>
          <a:p>
            <a:pPr algn="ctr"/>
            <a:r>
              <a:rPr lang="cs-CZ" altLang="cs-CZ" sz="2400" b="1" dirty="0" err="1">
                <a:solidFill>
                  <a:srgbClr val="FFFF00"/>
                </a:solidFill>
              </a:rPr>
              <a:t>Recognition</a:t>
            </a:r>
            <a:r>
              <a:rPr lang="cs-CZ" altLang="cs-CZ" sz="2400" b="1" dirty="0">
                <a:solidFill>
                  <a:srgbClr val="FFFF00"/>
                </a:solidFill>
              </a:rPr>
              <a:t> of </a:t>
            </a:r>
            <a:r>
              <a:rPr lang="cs-CZ" altLang="cs-CZ" sz="2400" b="1" dirty="0" err="1">
                <a:solidFill>
                  <a:srgbClr val="FFFF00"/>
                </a:solidFill>
              </a:rPr>
              <a:t>the</a:t>
            </a:r>
            <a:r>
              <a:rPr lang="cs-CZ" altLang="cs-CZ" sz="2400" b="1" dirty="0">
                <a:solidFill>
                  <a:srgbClr val="FFFF00"/>
                </a:solidFill>
              </a:rPr>
              <a:t> </a:t>
            </a:r>
            <a:r>
              <a:rPr lang="cs-CZ" altLang="cs-CZ" sz="2400" b="1" dirty="0" err="1">
                <a:solidFill>
                  <a:srgbClr val="FFFF00"/>
                </a:solidFill>
              </a:rPr>
              <a:t>Macedonian</a:t>
            </a:r>
            <a:r>
              <a:rPr lang="cs-CZ" altLang="cs-CZ" sz="2400" b="1" dirty="0">
                <a:solidFill>
                  <a:srgbClr val="FFFF00"/>
                </a:solidFill>
              </a:rPr>
              <a:t> </a:t>
            </a:r>
            <a:r>
              <a:rPr lang="cs-CZ" altLang="cs-CZ" sz="2400" b="1" dirty="0" err="1">
                <a:solidFill>
                  <a:srgbClr val="FFFF00"/>
                </a:solidFill>
              </a:rPr>
              <a:t>nation</a:t>
            </a:r>
            <a:r>
              <a:rPr lang="cs-CZ" altLang="cs-CZ" sz="2400" b="1" dirty="0">
                <a:solidFill>
                  <a:srgbClr val="FFFF00"/>
                </a:solidFill>
              </a:rPr>
              <a:t> by </a:t>
            </a:r>
            <a:r>
              <a:rPr lang="cs-CZ" altLang="cs-CZ" sz="2400" b="1" dirty="0" err="1">
                <a:solidFill>
                  <a:srgbClr val="FFFF00"/>
                </a:solidFill>
              </a:rPr>
              <a:t>Bulgarians</a:t>
            </a:r>
            <a:r>
              <a:rPr lang="cs-CZ" altLang="cs-CZ" sz="2400" b="1" dirty="0">
                <a:solidFill>
                  <a:srgbClr val="FFFF00"/>
                </a:solidFill>
              </a:rPr>
              <a:t> </a:t>
            </a:r>
            <a:r>
              <a:rPr lang="cs-CZ" altLang="cs-CZ" sz="2400" b="1" dirty="0" err="1">
                <a:solidFill>
                  <a:srgbClr val="FFFF00"/>
                </a:solidFill>
              </a:rPr>
              <a:t>influenced</a:t>
            </a:r>
            <a:r>
              <a:rPr lang="cs-CZ" altLang="cs-CZ" sz="2400" b="1" dirty="0">
                <a:solidFill>
                  <a:srgbClr val="FFFF00"/>
                </a:solidFill>
              </a:rPr>
              <a:t> by </a:t>
            </a:r>
            <a:r>
              <a:rPr lang="cs-CZ" altLang="cs-CZ" sz="2400" b="1" dirty="0" err="1">
                <a:solidFill>
                  <a:srgbClr val="FFFF00"/>
                </a:solidFill>
              </a:rPr>
              <a:t>the</a:t>
            </a:r>
            <a:r>
              <a:rPr lang="cs-CZ" altLang="cs-CZ" sz="2400" b="1" dirty="0">
                <a:solidFill>
                  <a:srgbClr val="FFFF00"/>
                </a:solidFill>
              </a:rPr>
              <a:t> </a:t>
            </a:r>
            <a:r>
              <a:rPr lang="cs-CZ" altLang="cs-CZ" sz="2400" b="1" dirty="0" err="1">
                <a:solidFill>
                  <a:srgbClr val="FFFF00"/>
                </a:solidFill>
              </a:rPr>
              <a:t>Yugoslav-Soviet</a:t>
            </a:r>
            <a:r>
              <a:rPr lang="cs-CZ" altLang="cs-CZ" sz="2400" b="1" dirty="0">
                <a:solidFill>
                  <a:srgbClr val="FFFF00"/>
                </a:solidFill>
              </a:rPr>
              <a:t> </a:t>
            </a:r>
            <a:r>
              <a:rPr lang="cs-CZ" altLang="cs-CZ" sz="2400" b="1" dirty="0" err="1">
                <a:solidFill>
                  <a:srgbClr val="FFFF00"/>
                </a:solidFill>
              </a:rPr>
              <a:t>swinging</a:t>
            </a:r>
            <a:r>
              <a:rPr lang="cs-CZ" altLang="cs-CZ" sz="2400" b="1" dirty="0">
                <a:solidFill>
                  <a:srgbClr val="FFFF00"/>
                </a:solidFill>
              </a:rPr>
              <a:t> </a:t>
            </a:r>
            <a:r>
              <a:rPr lang="cs-CZ" altLang="cs-CZ" sz="2400" b="1" dirty="0" err="1">
                <a:solidFill>
                  <a:srgbClr val="FFFF00"/>
                </a:solidFill>
              </a:rPr>
              <a:t>politics</a:t>
            </a:r>
            <a:r>
              <a:rPr lang="cs-CZ" altLang="cs-CZ" sz="2400" b="1" dirty="0">
                <a:solidFill>
                  <a:srgbClr val="FFFF00"/>
                </a:solidFill>
              </a:rPr>
              <a:t>:</a:t>
            </a:r>
            <a:r>
              <a:rPr lang="cs-CZ" altLang="cs-CZ" sz="2000" b="1" dirty="0">
                <a:solidFill>
                  <a:srgbClr val="FFFF00"/>
                </a:solidFill>
              </a:rPr>
              <a:t> </a:t>
            </a:r>
            <a:br>
              <a:rPr lang="cs-CZ" altLang="cs-CZ" sz="2000" b="1" dirty="0">
                <a:solidFill>
                  <a:srgbClr val="FFFF00"/>
                </a:solidFill>
              </a:rPr>
            </a:br>
            <a:r>
              <a:rPr lang="cs-CZ" altLang="cs-CZ" sz="1800" b="1" dirty="0">
                <a:solidFill>
                  <a:srgbClr val="FFFF00"/>
                </a:solidFill>
              </a:rPr>
              <a:t>I</a:t>
            </a:r>
            <a:r>
              <a:rPr lang="en-GB" altLang="cs-CZ" sz="1800" b="1" dirty="0">
                <a:solidFill>
                  <a:srgbClr val="FFFF00"/>
                </a:solidFill>
              </a:rPr>
              <a:t>t became axiomatic that whenever relations between Moscow and Belgrade cooled, then the heat rose in the Macedonian problem as far as Sofia was concerned.</a:t>
            </a:r>
            <a:r>
              <a:rPr lang="en-GB" altLang="cs-CZ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dirty="0" err="1"/>
              <a:t>Warming</a:t>
            </a:r>
            <a:r>
              <a:rPr lang="cs-CZ" altLang="cs-CZ" sz="2000" dirty="0"/>
              <a:t> up in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relations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USSR and </a:t>
            </a:r>
            <a:r>
              <a:rPr lang="cs-CZ" altLang="cs-CZ" sz="2000" dirty="0" err="1"/>
              <a:t>Yugoslavia</a:t>
            </a:r>
            <a:r>
              <a:rPr lang="cs-CZ" altLang="cs-CZ" sz="2000" dirty="0"/>
              <a:t>: 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1945-1948 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1953- 1968</a:t>
            </a:r>
            <a:endParaRPr lang="en-GB" altLang="cs-CZ" sz="2000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dirty="0" err="1"/>
              <a:t>Recognition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Macedonian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nation</a:t>
            </a:r>
            <a:r>
              <a:rPr lang="cs-CZ" altLang="cs-CZ" sz="2000" dirty="0"/>
              <a:t> by </a:t>
            </a:r>
            <a:r>
              <a:rPr lang="cs-CZ" altLang="cs-CZ" sz="2000" dirty="0" err="1"/>
              <a:t>Bulgaria</a:t>
            </a:r>
            <a:r>
              <a:rPr lang="cs-CZ" altLang="cs-CZ" sz="2000" dirty="0"/>
              <a:t>: 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1953: </a:t>
            </a:r>
            <a:r>
              <a:rPr lang="cs-CZ" altLang="cs-CZ" sz="2000" dirty="0" err="1"/>
              <a:t>tendention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towards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recognition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1961: </a:t>
            </a:r>
            <a:r>
              <a:rPr lang="cs-CZ" altLang="cs-CZ" sz="2000" dirty="0" err="1"/>
              <a:t>Bulgaria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recognises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that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since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WWII </a:t>
            </a:r>
            <a:r>
              <a:rPr lang="cs-CZ" altLang="cs-CZ" sz="2000" dirty="0" err="1"/>
              <a:t>we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could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observe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formation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macedonian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nation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Since</a:t>
            </a:r>
            <a:r>
              <a:rPr lang="cs-CZ" altLang="cs-CZ" sz="2000" dirty="0"/>
              <a:t> 1971: </a:t>
            </a:r>
            <a:r>
              <a:rPr lang="cs-CZ" altLang="cs-CZ" sz="2000" dirty="0" err="1"/>
              <a:t>improving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situation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Bulgaria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signs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documents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bulgarian</a:t>
            </a:r>
            <a:r>
              <a:rPr lang="cs-CZ" altLang="cs-CZ" sz="2000" dirty="0"/>
              <a:t> as </a:t>
            </a:r>
            <a:r>
              <a:rPr lang="cs-CZ" altLang="cs-CZ" sz="2000" dirty="0" err="1"/>
              <a:t>well</a:t>
            </a:r>
            <a:r>
              <a:rPr lang="cs-CZ" altLang="cs-CZ" sz="2000" dirty="0"/>
              <a:t> as </a:t>
            </a:r>
            <a:r>
              <a:rPr lang="cs-CZ" altLang="cs-CZ" sz="2000" dirty="0" err="1"/>
              <a:t>macedonian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language</a:t>
            </a:r>
            <a:endParaRPr lang="en-GB" altLang="cs-CZ" sz="2000" dirty="0"/>
          </a:p>
        </p:txBody>
      </p:sp>
      <p:pic>
        <p:nvPicPr>
          <p:cNvPr id="10246" name="Picture 6" descr="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5445126"/>
            <a:ext cx="1062037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ussr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" y="4119563"/>
            <a:ext cx="200025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makedonska vlajka v jugoslav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5445126"/>
            <a:ext cx="12382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125px-SFRY_flag_la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81" y="3501231"/>
            <a:ext cx="2536825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9/92/%D0%9F%D0%BE%D1%80%D1%82%D1%80%D0%B5%D1%82%D1%8B_%D0%A1%D1%82%D0%B0%D0%BB%D0%B8%D0%BD%D0%B0_%D0%B8_%D0%A2%D0%B8%D1%82%D0%BE_%D0%BD%D0%B0_%D0%BF%D0%B5%D1%80%D0%B2%D0%BE%D0%BC%D0%B0%D0%B9%D1%81%D0%BA%D0%BE%D0%B9_%D0%B4%D0%B5%D0%BC%D0%BE%D0%BD%D1%81%D1%80%D0%B0%D1%86%D0%B8%D0%B8_1946_%D0%B3%D0%BE%D0%B4%D0%B0_%D0%B2_%D0%91%D0%B5%D0%BB%D0%B3%D1%80%D0%B0%D0%B4%D0%B5.jpg">
            <a:extLst>
              <a:ext uri="{FF2B5EF4-FFF2-40B4-BE49-F238E27FC236}">
                <a16:creationId xmlns:a16="http://schemas.microsoft.com/office/drawing/2014/main" id="{E213030C-FF86-4860-AB29-4EB856C0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36" y="1220160"/>
            <a:ext cx="2844000" cy="22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6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549" y="202474"/>
            <a:ext cx="9429206" cy="1150938"/>
          </a:xfrm>
        </p:spPr>
        <p:txBody>
          <a:bodyPr/>
          <a:lstStyle/>
          <a:p>
            <a:r>
              <a:rPr lang="cs-CZ" altLang="cs-CZ" sz="4400" dirty="0" err="1">
                <a:solidFill>
                  <a:srgbClr val="FFFF00"/>
                </a:solidFill>
              </a:rPr>
              <a:t>Bulgaria</a:t>
            </a:r>
            <a:endParaRPr lang="en-GB" altLang="cs-CZ" sz="4400" dirty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549" y="2205039"/>
            <a:ext cx="10091601" cy="431958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600" dirty="0" err="1">
                <a:solidFill>
                  <a:schemeClr val="tx1"/>
                </a:solidFill>
              </a:rPr>
              <a:t>Bulgaria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recognized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the</a:t>
            </a:r>
            <a:r>
              <a:rPr lang="cs-CZ" altLang="cs-CZ" sz="2600" dirty="0">
                <a:solidFill>
                  <a:schemeClr val="tx1"/>
                </a:solidFill>
              </a:rPr>
              <a:t> Republic of </a:t>
            </a:r>
            <a:r>
              <a:rPr lang="cs-CZ" altLang="cs-CZ" sz="2600" dirty="0" err="1">
                <a:solidFill>
                  <a:schemeClr val="tx1"/>
                </a:solidFill>
              </a:rPr>
              <a:t>Macedonia</a:t>
            </a:r>
            <a:r>
              <a:rPr lang="cs-CZ" altLang="cs-CZ" sz="2600" dirty="0">
                <a:solidFill>
                  <a:schemeClr val="tx1"/>
                </a:solidFill>
              </a:rPr>
              <a:t>, 15th of </a:t>
            </a:r>
            <a:r>
              <a:rPr lang="cs-CZ" altLang="cs-CZ" sz="2600" dirty="0" err="1">
                <a:solidFill>
                  <a:schemeClr val="tx1"/>
                </a:solidFill>
              </a:rPr>
              <a:t>January</a:t>
            </a:r>
            <a:r>
              <a:rPr lang="cs-CZ" altLang="cs-CZ" sz="2600" dirty="0">
                <a:solidFill>
                  <a:schemeClr val="tx1"/>
                </a:solidFill>
              </a:rPr>
              <a:t> 1992,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600" dirty="0" err="1">
                <a:solidFill>
                  <a:schemeClr val="tx1"/>
                </a:solidFill>
              </a:rPr>
              <a:t>the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Badinter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commission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recommended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Macedonia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for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the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recognition</a:t>
            </a:r>
            <a:endParaRPr lang="cs-CZ" altLang="cs-CZ" sz="26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600" dirty="0" err="1">
                <a:solidFill>
                  <a:schemeClr val="tx1"/>
                </a:solidFill>
              </a:rPr>
              <a:t>However</a:t>
            </a:r>
            <a:r>
              <a:rPr lang="cs-CZ" altLang="cs-CZ" sz="2600" dirty="0">
                <a:solidFill>
                  <a:schemeClr val="tx1"/>
                </a:solidFill>
              </a:rPr>
              <a:t>, </a:t>
            </a:r>
            <a:r>
              <a:rPr lang="cs-CZ" altLang="cs-CZ" sz="2600" dirty="0" err="1">
                <a:solidFill>
                  <a:schemeClr val="tx1"/>
                </a:solidFill>
              </a:rPr>
              <a:t>Bulgaria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refused</a:t>
            </a:r>
            <a:r>
              <a:rPr lang="cs-CZ" altLang="cs-CZ" sz="2600" dirty="0">
                <a:solidFill>
                  <a:schemeClr val="tx1"/>
                </a:solidFill>
              </a:rPr>
              <a:t> to </a:t>
            </a:r>
            <a:r>
              <a:rPr lang="cs-CZ" altLang="cs-CZ" sz="2600" dirty="0" err="1">
                <a:solidFill>
                  <a:schemeClr val="tx1"/>
                </a:solidFill>
              </a:rPr>
              <a:t>recognise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the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macedonian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nation</a:t>
            </a:r>
            <a:r>
              <a:rPr lang="cs-CZ" altLang="cs-CZ" sz="2600" dirty="0">
                <a:solidFill>
                  <a:schemeClr val="tx1"/>
                </a:solidFill>
              </a:rPr>
              <a:t> and </a:t>
            </a:r>
            <a:r>
              <a:rPr lang="cs-CZ" altLang="cs-CZ" sz="2600" dirty="0" err="1">
                <a:solidFill>
                  <a:schemeClr val="tx1"/>
                </a:solidFill>
              </a:rPr>
              <a:t>the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macedonian</a:t>
            </a:r>
            <a:r>
              <a:rPr lang="cs-CZ" altLang="cs-CZ" sz="2600" dirty="0">
                <a:solidFill>
                  <a:schemeClr val="tx1"/>
                </a:solidFill>
              </a:rPr>
              <a:t> </a:t>
            </a:r>
            <a:r>
              <a:rPr lang="cs-CZ" altLang="cs-CZ" sz="2600" dirty="0" err="1">
                <a:solidFill>
                  <a:schemeClr val="tx1"/>
                </a:solidFill>
              </a:rPr>
              <a:t>language</a:t>
            </a:r>
            <a:endParaRPr lang="cs-CZ" altLang="cs-CZ" sz="26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600" dirty="0" err="1">
                <a:solidFill>
                  <a:schemeClr val="tx1"/>
                </a:solidFill>
              </a:rPr>
              <a:t>Current</a:t>
            </a:r>
            <a:r>
              <a:rPr lang="cs-CZ" altLang="cs-CZ" sz="2600" dirty="0">
                <a:solidFill>
                  <a:schemeClr val="tx1"/>
                </a:solidFill>
              </a:rPr>
              <a:t> EU </a:t>
            </a:r>
            <a:r>
              <a:rPr lang="cs-CZ" altLang="cs-CZ" sz="2600" dirty="0" err="1">
                <a:solidFill>
                  <a:schemeClr val="tx1"/>
                </a:solidFill>
              </a:rPr>
              <a:t>debate</a:t>
            </a:r>
            <a:endParaRPr lang="en-GB" altLang="cs-CZ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1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245px-Macedonia_greece_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6" y="0"/>
            <a:ext cx="23336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4800600" cy="862148"/>
          </a:xfrm>
        </p:spPr>
        <p:txBody>
          <a:bodyPr/>
          <a:lstStyle/>
          <a:p>
            <a:pPr algn="l"/>
            <a:r>
              <a:rPr lang="cs-CZ" altLang="cs-CZ" sz="4000" dirty="0" err="1">
                <a:solidFill>
                  <a:srgbClr val="FFFF00"/>
                </a:solidFill>
              </a:rPr>
              <a:t>Greece</a:t>
            </a:r>
            <a:endParaRPr lang="en-GB" altLang="cs-CZ" sz="4000" dirty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48632"/>
            <a:ext cx="8385175" cy="494188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name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nothern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Greek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province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cs-CZ" altLang="cs-CZ" dirty="0">
                <a:solidFill>
                  <a:schemeClr val="tx1"/>
                </a:solidFill>
              </a:rPr>
              <a:t>Alexander Great </a:t>
            </a:r>
            <a:r>
              <a:rPr lang="cs-CZ" altLang="cs-CZ" dirty="0" err="1">
                <a:solidFill>
                  <a:schemeClr val="tx1"/>
                </a:solidFill>
              </a:rPr>
              <a:t>MacedoniaN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GB" altLang="cs-CZ" dirty="0">
                <a:solidFill>
                  <a:schemeClr val="tx1"/>
                </a:solidFill>
              </a:rPr>
              <a:t>The flag: the sixteen-ray </a:t>
            </a:r>
            <a:r>
              <a:rPr lang="cs-CZ" altLang="cs-CZ" dirty="0">
                <a:solidFill>
                  <a:schemeClr val="tx1"/>
                </a:solidFill>
              </a:rPr>
              <a:t> VERGINA SUN</a:t>
            </a:r>
            <a:r>
              <a:rPr lang="en-GB" altLang="cs-CZ" dirty="0">
                <a:solidFill>
                  <a:schemeClr val="tx1"/>
                </a:solidFill>
              </a:rPr>
              <a:t> star </a:t>
            </a:r>
            <a:r>
              <a:rPr lang="cs-CZ" altLang="cs-CZ" dirty="0">
                <a:solidFill>
                  <a:schemeClr val="tx1"/>
                </a:solidFill>
              </a:rPr>
              <a:t>- </a:t>
            </a:r>
            <a:r>
              <a:rPr lang="en-GB" altLang="cs-CZ" dirty="0">
                <a:solidFill>
                  <a:schemeClr val="tx1"/>
                </a:solidFill>
              </a:rPr>
              <a:t>symbol of the ancient state of </a:t>
            </a:r>
            <a:r>
              <a:rPr lang="cs-CZ" altLang="cs-CZ" dirty="0">
                <a:solidFill>
                  <a:schemeClr val="tx1"/>
                </a:solidFill>
              </a:rPr>
              <a:t>MACEDONIA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GB" altLang="cs-CZ" dirty="0">
                <a:solidFill>
                  <a:schemeClr val="tx1"/>
                </a:solidFill>
              </a:rPr>
              <a:t>The constitution: a reference in Article 49 to the Republic caring "for the status and rights of those persons belonging to the Macedonian people in </a:t>
            </a:r>
            <a:r>
              <a:rPr lang="en-GB" altLang="cs-CZ" dirty="0" err="1">
                <a:solidFill>
                  <a:schemeClr val="tx1"/>
                </a:solidFill>
              </a:rPr>
              <a:t>neighboring</a:t>
            </a:r>
            <a:r>
              <a:rPr lang="en-GB" altLang="cs-CZ" dirty="0">
                <a:solidFill>
                  <a:schemeClr val="tx1"/>
                </a:solidFill>
              </a:rPr>
              <a:t> countries, as well as Macedonian expatriates, assist[</a:t>
            </a:r>
            <a:r>
              <a:rPr lang="en-GB" altLang="cs-CZ" dirty="0" err="1">
                <a:solidFill>
                  <a:schemeClr val="tx1"/>
                </a:solidFill>
              </a:rPr>
              <a:t>ing</a:t>
            </a:r>
            <a:r>
              <a:rPr lang="en-GB" altLang="cs-CZ" dirty="0">
                <a:solidFill>
                  <a:schemeClr val="tx1"/>
                </a:solidFill>
              </a:rPr>
              <a:t>] their cultural development and </a:t>
            </a:r>
            <a:r>
              <a:rPr lang="en-GB" altLang="cs-CZ" dirty="0" err="1">
                <a:solidFill>
                  <a:schemeClr val="tx1"/>
                </a:solidFill>
              </a:rPr>
              <a:t>promot</a:t>
            </a:r>
            <a:r>
              <a:rPr lang="en-GB" altLang="cs-CZ" dirty="0">
                <a:solidFill>
                  <a:schemeClr val="tx1"/>
                </a:solidFill>
              </a:rPr>
              <a:t>[</a:t>
            </a:r>
            <a:r>
              <a:rPr lang="en-GB" altLang="cs-CZ" dirty="0" err="1">
                <a:solidFill>
                  <a:schemeClr val="tx1"/>
                </a:solidFill>
              </a:rPr>
              <a:t>ing</a:t>
            </a:r>
            <a:r>
              <a:rPr lang="en-GB" altLang="cs-CZ" dirty="0">
                <a:solidFill>
                  <a:schemeClr val="tx1"/>
                </a:solidFill>
              </a:rPr>
              <a:t>] links with them," which Greece interpreted as encouraging separatism among its own </a:t>
            </a:r>
            <a:r>
              <a:rPr lang="cs-CZ" altLang="cs-CZ" dirty="0" err="1">
                <a:solidFill>
                  <a:schemeClr val="tx1"/>
                </a:solidFill>
              </a:rPr>
              <a:t>Macedonian</a:t>
            </a:r>
            <a:r>
              <a:rPr lang="cs-CZ" altLang="cs-CZ" dirty="0">
                <a:solidFill>
                  <a:schemeClr val="tx1"/>
                </a:solidFill>
              </a:rPr>
              <a:t> slav</a:t>
            </a:r>
            <a:r>
              <a:rPr lang="en-GB" altLang="cs-CZ" dirty="0">
                <a:solidFill>
                  <a:schemeClr val="tx1"/>
                </a:solidFill>
              </a:rPr>
              <a:t> minority.</a:t>
            </a:r>
            <a:br>
              <a:rPr lang="en-GB" altLang="cs-CZ" dirty="0">
                <a:solidFill>
                  <a:schemeClr val="tx1"/>
                </a:solidFill>
              </a:rPr>
            </a:br>
            <a:endParaRPr lang="en-GB" altLang="cs-CZ" dirty="0">
              <a:solidFill>
                <a:schemeClr val="tx1"/>
              </a:solidFill>
            </a:endParaRPr>
          </a:p>
        </p:txBody>
      </p:sp>
      <p:pic>
        <p:nvPicPr>
          <p:cNvPr id="13317" name="Picture 5" descr="mk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497" y="4698274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5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>
                <a:solidFill>
                  <a:srgbClr val="FF0000"/>
                </a:solidFill>
              </a:rPr>
              <a:t>The empire of the Alexander the Great</a:t>
            </a:r>
            <a:endParaRPr lang="en-GB" altLang="cs-CZ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4580" name="Picture 4" descr="Rise Alex Makedonske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060575"/>
            <a:ext cx="6375400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5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1"/>
            <a:ext cx="8153400" cy="1052513"/>
          </a:xfrm>
        </p:spPr>
        <p:txBody>
          <a:bodyPr/>
          <a:lstStyle/>
          <a:p>
            <a:pPr algn="ctr"/>
            <a:r>
              <a:rPr lang="cs-CZ" altLang="cs-CZ" sz="4000">
                <a:solidFill>
                  <a:srgbClr val="FF0000"/>
                </a:solidFill>
              </a:rPr>
              <a:t>The map of the United (Great) Macedonia</a:t>
            </a:r>
            <a:endParaRPr lang="en-GB" altLang="cs-CZ" sz="400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5605" name="Picture 5" descr="sjednocena makedo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944564"/>
            <a:ext cx="5776913" cy="59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3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2846" y="260351"/>
            <a:ext cx="11521440" cy="1223963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FF00"/>
                </a:solidFill>
              </a:rPr>
              <a:t>New </a:t>
            </a:r>
            <a:r>
              <a:rPr lang="cs-CZ" altLang="cs-CZ" sz="4000" b="1" dirty="0" err="1">
                <a:solidFill>
                  <a:srgbClr val="FFFF00"/>
                </a:solidFill>
              </a:rPr>
              <a:t>name</a:t>
            </a:r>
            <a:r>
              <a:rPr lang="cs-CZ" altLang="cs-CZ" sz="4000" b="1" dirty="0">
                <a:solidFill>
                  <a:srgbClr val="FFFF00"/>
                </a:solidFill>
              </a:rPr>
              <a:t>??</a:t>
            </a:r>
            <a:endParaRPr lang="en-GB" altLang="cs-CZ" sz="4000" b="1" dirty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276476"/>
            <a:ext cx="9144000" cy="4581525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>
                <a:solidFill>
                  <a:schemeClr val="tx1"/>
                </a:solidFill>
              </a:rPr>
              <a:t>Vardar </a:t>
            </a:r>
            <a:r>
              <a:rPr lang="cs-CZ" altLang="cs-CZ" dirty="0" err="1">
                <a:solidFill>
                  <a:schemeClr val="tx1"/>
                </a:solidFill>
              </a:rPr>
              <a:t>republic</a:t>
            </a:r>
            <a:endParaRPr lang="cs-CZ" altLang="cs-CZ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>
                <a:solidFill>
                  <a:schemeClr val="tx1"/>
                </a:solidFill>
              </a:rPr>
              <a:t>Republic of Skopje</a:t>
            </a:r>
          </a:p>
          <a:p>
            <a:pPr algn="l">
              <a:buFont typeface="Wingdings" panose="05000000000000000000" pitchFamily="2" charset="2"/>
              <a:buChar char="n"/>
            </a:pPr>
            <a:r>
              <a:rPr lang="cs-CZ" altLang="cs-CZ" dirty="0" err="1">
                <a:solidFill>
                  <a:schemeClr val="tx1"/>
                </a:solidFill>
              </a:rPr>
              <a:t>Former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republic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Macedonia</a:t>
            </a:r>
            <a:r>
              <a:rPr lang="cs-CZ" altLang="cs-CZ" dirty="0">
                <a:solidFill>
                  <a:schemeClr val="tx1"/>
                </a:solidFill>
              </a:rPr>
              <a:t> of </a:t>
            </a:r>
            <a:r>
              <a:rPr lang="cs-CZ" altLang="cs-CZ" dirty="0" err="1">
                <a:solidFill>
                  <a:schemeClr val="tx1"/>
                </a:solidFill>
              </a:rPr>
              <a:t>Former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Yugoslavia</a:t>
            </a:r>
            <a:r>
              <a:rPr lang="cs-CZ" altLang="cs-CZ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</a:p>
          <a:p>
            <a:pPr algn="l">
              <a:buFont typeface="Wingdings" panose="05000000000000000000" pitchFamily="2" charset="2"/>
              <a:buChar char="n"/>
            </a:pPr>
            <a:endParaRPr lang="cs-CZ" altLang="cs-CZ" dirty="0">
              <a:solidFill>
                <a:srgbClr val="FFFF00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cs-CZ" altLang="cs-CZ" dirty="0">
              <a:solidFill>
                <a:srgbClr val="FFFF00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cs-CZ" altLang="cs-CZ" dirty="0">
              <a:solidFill>
                <a:srgbClr val="FFFF00"/>
              </a:solidFill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en-GB" alt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93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</TotalTime>
  <Words>930</Words>
  <Application>Microsoft Office PowerPoint</Application>
  <PresentationFormat>Širokoúhlá obrazovka</PresentationFormat>
  <Paragraphs>107</Paragraphs>
  <Slides>18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Ion</vt:lpstr>
      <vt:lpstr>Politics &amp; Security of Northern Macedonia</vt:lpstr>
      <vt:lpstr>Problems of the newly emerged state:</vt:lpstr>
      <vt:lpstr>Nation building, state building of the Macedonian/Bulgarian nation at the end of the 19th century</vt:lpstr>
      <vt:lpstr>Recognition of the Macedonian nation by Bulgarians influenced by the Yugoslav-Soviet swinging politics:  It became axiomatic that whenever relations between Moscow and Belgrade cooled, then the heat rose in the Macedonian problem as far as Sofia was concerned. </vt:lpstr>
      <vt:lpstr>Bulgaria</vt:lpstr>
      <vt:lpstr>Greece</vt:lpstr>
      <vt:lpstr>The empire of the Alexander the Great</vt:lpstr>
      <vt:lpstr>The map of the United (Great) Macedonia</vt:lpstr>
      <vt:lpstr>New name??</vt:lpstr>
      <vt:lpstr>Greek reactions:</vt:lpstr>
      <vt:lpstr>Bilateral relations with Serbia</vt:lpstr>
      <vt:lpstr>Albanian minority</vt:lpstr>
      <vt:lpstr>Ohrid agreement</vt:lpstr>
      <vt:lpstr>Presidents, directly elected, 5 years, 1 re-election, symbolic</vt:lpstr>
      <vt:lpstr>Bipolar party system</vt:lpstr>
      <vt:lpstr>Albanians</vt:lpstr>
      <vt:lpstr>Prespa agreement</vt:lpstr>
      <vt:lpstr>Macedonia on the way towards EU and NATO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&amp; Security of Croatia </dc:title>
  <dc:creator>Hewlett-Packard Company</dc:creator>
  <cp:lastModifiedBy>Věra Stojarová</cp:lastModifiedBy>
  <cp:revision>13</cp:revision>
  <dcterms:created xsi:type="dcterms:W3CDTF">2022-09-19T08:01:16Z</dcterms:created>
  <dcterms:modified xsi:type="dcterms:W3CDTF">2022-11-16T08:50:42Z</dcterms:modified>
</cp:coreProperties>
</file>