
<file path=[Content_Types].xml><?xml version="1.0" encoding="utf-8"?>
<Types xmlns="http://schemas.openxmlformats.org/package/2006/content-types">
  <Default Extension="jfif" ContentType="image/j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81" r:id="rId6"/>
    <p:sldId id="285" r:id="rId7"/>
    <p:sldId id="262" r:id="rId8"/>
    <p:sldId id="282" r:id="rId9"/>
    <p:sldId id="265" r:id="rId10"/>
    <p:sldId id="264" r:id="rId11"/>
    <p:sldId id="280" r:id="rId12"/>
    <p:sldId id="271" r:id="rId13"/>
    <p:sldId id="272" r:id="rId14"/>
    <p:sldId id="273" r:id="rId15"/>
    <p:sldId id="286" r:id="rId16"/>
    <p:sldId id="261" r:id="rId17"/>
    <p:sldId id="274" r:id="rId18"/>
    <p:sldId id="268" r:id="rId19"/>
    <p:sldId id="277" r:id="rId20"/>
    <p:sldId id="278" r:id="rId21"/>
    <p:sldId id="279" r:id="rId22"/>
    <p:sldId id="275" r:id="rId23"/>
    <p:sldId id="266" r:id="rId24"/>
    <p:sldId id="276" r:id="rId25"/>
    <p:sldId id="270" r:id="rId26"/>
    <p:sldId id="269" r:id="rId27"/>
    <p:sldId id="263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8A41A-426A-4F83-BE26-30D7AB4DCE71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62668-8F60-480A-908C-3134D7F10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7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62668-8F60-480A-908C-3134D7F10EC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8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f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Moderní technologie a bezpečnost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6334" y="2858611"/>
            <a:ext cx="4015665" cy="399939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6000" i="1" dirty="0">
                <a:latin typeface="Arial" panose="020B0604020202020204" pitchFamily="34" charset="0"/>
                <a:cs typeface="Arial" panose="020B0604020202020204" pitchFamily="34" charset="0"/>
              </a:rPr>
              <a:t>Vesmír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17.10.2022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8CE811-7B1B-4B97-900A-3DBF27667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02" y="138315"/>
            <a:ext cx="6960456" cy="310474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7FF8F-373C-4D86-952E-3182E8962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5887F-E0D0-4D57-BDD2-B5D8F3701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505" y="3136529"/>
            <a:ext cx="2776258" cy="37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AD5564-8AD4-43E0-A359-71025AF5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2" y="462270"/>
            <a:ext cx="5783623" cy="59334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639485" y="396787"/>
            <a:ext cx="6886256" cy="5613396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D3A300-A876-4497-B139-556DC20C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77" y="294104"/>
            <a:ext cx="3248478" cy="1362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1BE2D-D303-4467-B833-A2375BEA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DCC8D-EF7E-42E7-9574-839A72E2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400"/>
          <a:stretch/>
        </p:blipFill>
        <p:spPr>
          <a:xfrm>
            <a:off x="4907784" y="2055864"/>
            <a:ext cx="720113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C8549-224E-47C0-A361-FDDE6815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93" y="185124"/>
            <a:ext cx="3743847" cy="3391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5A5AF-5EF8-487F-AF35-203C85705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2" y="3647518"/>
            <a:ext cx="5052416" cy="26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8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Vesmírná bezpečnost: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r>
              <a:rPr lang="cs-CZ" dirty="0" err="1"/>
              <a:t>Clay</a:t>
            </a:r>
            <a:r>
              <a:rPr lang="cs-CZ" dirty="0"/>
              <a:t> </a:t>
            </a:r>
            <a:r>
              <a:rPr lang="cs-CZ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vesmírná bezpečnost jako schopnost vynášet a operovat se satelity mimo zemskou atmosféru bez externího rušení, poškozování nebo destrukce</a:t>
            </a:r>
          </a:p>
          <a:p>
            <a:r>
              <a:rPr lang="cs-CZ" dirty="0"/>
              <a:t>Tři dimenze vesmírné bezpečnosti shrnuje Jean-</a:t>
            </a:r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cs-CZ" dirty="0" err="1"/>
              <a:t>Mayence</a:t>
            </a:r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165763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„Bezpečný a udržitelný přístup k vesmíru a jeho využívání, jakož i svoboda od hrozeb vycházejících z prostoru.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definice vychází z principů v Kosmické smlouvě z roku 1967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vesmír má zůstat volně dostupný pro všechny k mírovému využití nyní i do budoucna </a:t>
            </a: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Tři dimenze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r>
              <a:rPr lang="cs-CZ" dirty="0"/>
              <a:t>Kosmický prostor pro bezpečnost: </a:t>
            </a:r>
          </a:p>
          <a:p>
            <a:pPr marL="0" indent="0">
              <a:buNone/>
            </a:pPr>
            <a:r>
              <a:rPr lang="cs-CZ" dirty="0"/>
              <a:t>užití vesmírných systémů pro bezpečnostní a obranné účely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Bezpečnost ve vesmíru: </a:t>
            </a:r>
          </a:p>
          <a:p>
            <a:pPr marL="0" lvl="0" indent="0">
              <a:buNone/>
            </a:pPr>
            <a:r>
              <a:rPr lang="cs-CZ" dirty="0"/>
              <a:t>jak chránit vesmírné prostředky a systémy před přírodními a/nebo lidskými hrozbami nebo riziky a zachovat udržitelný rozvoj vesmírných aktivit</a:t>
            </a:r>
            <a:br>
              <a:rPr lang="cs-CZ" dirty="0"/>
            </a:br>
            <a:endParaRPr lang="cs-CZ" dirty="0"/>
          </a:p>
          <a:p>
            <a:pPr lvl="0"/>
            <a:r>
              <a:rPr lang="cs-CZ" dirty="0"/>
              <a:t>Bezpečnost z vesmíru: </a:t>
            </a:r>
          </a:p>
          <a:p>
            <a:pPr marL="0" lvl="0" indent="0">
              <a:buNone/>
            </a:pPr>
            <a:r>
              <a:rPr lang="cs-CZ" dirty="0"/>
              <a:t>jak chránit lidský život a životní prostředí Země před přírodními hrozbami a riziky z vesmíru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Rizika a hrozby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Kosmické smetí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Kesslerův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 – kaskádový nárůst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Konvenční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Jaderné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Směrované energie - laserové či mikrovlnné systémy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Kybernetická bezpečnost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28816F-2423-4B0F-8ED7-CC20860FC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3" b="21615"/>
          <a:stretch/>
        </p:blipFill>
        <p:spPr>
          <a:xfrm>
            <a:off x="4996322" y="2681057"/>
            <a:ext cx="7059554" cy="39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raketa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Současné trendy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Privatizace a komercionalizace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Turismus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Těžba surovin?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Nárůst počtu aktérů i využívání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75" y="168676"/>
            <a:ext cx="6543365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518244"/>
            <a:ext cx="5718919" cy="321689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08854"/>
            <a:ext cx="4242169" cy="33201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0" y="122864"/>
            <a:ext cx="6214369" cy="31926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84" y="3557757"/>
            <a:ext cx="5117052" cy="2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Velký nárůst aktérů díky technologickému postupu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Zlevňování vývoje, výroby a operování satelitů a nosných raket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Různorodá odvětví – například technologické IT firmy, investiční a mediální společnosti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Nové přístupy, důraz na inovaci, snižování celkové ceny z důvodu konkurence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Společnosti vyrábějí produkty, které nejsou perfektní, ale dostatečné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Prioritu má nižší cena před perfektním výkonem, spolehlivostí či výdrží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Přístup je reflektován v efektivnějších a jednodušších procesech při výrobě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Levnějších komponenty, 3D tisk, open source software, adaptabilní výrobní a produkční model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Nejvíce evidentní u menších společností v satelitním sektoru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 sledovat?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Privátní sektor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Právní systém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Miniaturizaci -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Autonomní systémy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sz="3000">
                <a:latin typeface="Arial" panose="020B0604020202020204" pitchFamily="34" charset="0"/>
                <a:cs typeface="Arial" panose="020B0604020202020204" pitchFamily="34" charset="0"/>
              </a:rPr>
              <a:t>bojová doména NATO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440709"/>
            <a:ext cx="10515600" cy="6182033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  <a:endParaRPr lang="en-US" dirty="0">
              <a:hlinkClick r:id="rId2"/>
            </a:endParaRPr>
          </a:p>
          <a:p>
            <a:r>
              <a:rPr lang="cs-CZ" dirty="0">
                <a:hlinkClick r:id="rId2"/>
              </a:rPr>
              <a:t>https://www.nasa.gov/press-release/nasa-confirms-dart-mission-impact-changed-asteroid-s-motion-in-space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https://www.satcen.europa.eu/key_documents/EU%20SatCen%20Annual%20Report%2020175af3f893f9d71b08a8d92b9d.pdf</a:t>
            </a:r>
          </a:p>
        </p:txBody>
      </p:sp>
    </p:spTree>
    <p:extLst>
      <p:ext uri="{BB962C8B-B14F-4D97-AF65-F5344CB8AC3E}">
        <p14:creationId xmlns:p14="http://schemas.microsoft.com/office/powerpoint/2010/main" val="127752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Buzz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Aldrin</a:t>
            </a:r>
          </a:p>
          <a:p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Pete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Conrad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Shepard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Edgar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Mitchell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Irwin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Charles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Duke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Eugene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Cernan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Harrison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Schmitt</a:t>
            </a:r>
            <a:endParaRPr lang="cs-CZ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37C6C-F1C2-4600-0AE3-15BB4F82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9A7BBC-DC56-4553-A514-7508864CF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603237" cy="2388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D81367-6EFB-49D2-A879-3A70ACBED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799" y="620951"/>
            <a:ext cx="3241201" cy="5012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254A9-BC0D-44D3-A0B5-523B9E2B2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0" y="2388093"/>
            <a:ext cx="8863535" cy="44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5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FC6A-E617-49AA-8C2C-E42CDEBA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967693-D2D8-4F84-9A3E-10851F3A4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239" y="636181"/>
            <a:ext cx="9117521" cy="5585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52CF3-C332-491B-B97F-3EBD459B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346" y="0"/>
            <a:ext cx="848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13" y="54565"/>
            <a:ext cx="5279652" cy="107738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594FB92-93E6-4172-B8C3-5DB8A742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87" y="1032832"/>
            <a:ext cx="5212875" cy="360574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4"/>
            <a:ext cx="5538496" cy="345211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19" name="Zástupný symbol pro obsah 18">
            <a:extLst>
              <a:ext uri="{FF2B5EF4-FFF2-40B4-BE49-F238E27FC236}">
                <a16:creationId xmlns:a16="http://schemas.microsoft.com/office/drawing/2014/main" id="{053375CF-9A67-43C9-8AFC-7198FC4A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0" y="3913443"/>
            <a:ext cx="4190022" cy="2847627"/>
          </a:xfr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73" y="3131190"/>
            <a:ext cx="4044436" cy="360574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BAAD5D-4AE7-4639-8D5D-6F0F7B8805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594883" y="1380372"/>
            <a:ext cx="5158004" cy="43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9BB5AF-59DE-4C6D-BB6D-DAF1CCFDC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98" y="4001051"/>
            <a:ext cx="4811602" cy="28142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A49835-1A4E-180C-EBE0-19967A60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31D829-1B10-450E-9AF0-56A397E5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68" y="94578"/>
            <a:ext cx="4942272" cy="2572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E41FE-9987-4B30-BC53-E5B9801F7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421" y="643244"/>
            <a:ext cx="6097064" cy="2094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0F541-8F19-47E0-B14B-A4A7EEC35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94374"/>
            <a:ext cx="5039969" cy="3839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E4306-CCB4-4B0D-B6E1-7266FAC81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68" y="2722493"/>
            <a:ext cx="1817464" cy="347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DF85F-EE85-4A07-8723-03BB611FB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4" y="3037920"/>
            <a:ext cx="4631387" cy="53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ACF90-9192-4B58-9D29-841A99C46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360" y="3575052"/>
            <a:ext cx="4566961" cy="425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0A3F4-5055-4EB2-8479-9E27A3F29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718" y="1617067"/>
            <a:ext cx="6028252" cy="50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365125"/>
            <a:ext cx="5459767" cy="5811838"/>
          </a:xfrm>
        </p:spPr>
        <p:txBody>
          <a:bodyPr>
            <a:norm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vesmír a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Kármánova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linie</a:t>
            </a:r>
          </a:p>
          <a:p>
            <a:pPr>
              <a:buFontTx/>
              <a:buChar char="-"/>
            </a:pPr>
            <a:r>
              <a:rPr lang="cs-CZ" dirty="0"/>
              <a:t>atmosférický bod ve výšce 100 km</a:t>
            </a:r>
          </a:p>
          <a:p>
            <a:pPr>
              <a:buFontTx/>
              <a:buChar char="-"/>
            </a:pPr>
            <a:r>
              <a:rPr lang="cs-CZ" dirty="0"/>
              <a:t>pro běžné letectví nejvyšším dosažitelným bodem</a:t>
            </a:r>
          </a:p>
          <a:p>
            <a:pPr>
              <a:buFontTx/>
              <a:buChar char="-"/>
            </a:pPr>
            <a:r>
              <a:rPr lang="cs-CZ" dirty="0"/>
              <a:t>pro vesmírné plavidlo je to nejnižší bod, pod nímž je atmosféra příliš hustá na to, aby mohlo setrvat na stabilní orbitě bez kontinuálního tahu svého pohonu 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historie – 1942 a 1957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1956</TotalTime>
  <Words>937</Words>
  <Application>Microsoft Office PowerPoint</Application>
  <PresentationFormat>Widescreen</PresentationFormat>
  <Paragraphs>96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Motiv Office</vt:lpstr>
      <vt:lpstr>Moderní technologie a bezpečnost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Satelity</vt:lpstr>
      <vt:lpstr>Satelity</vt:lpstr>
      <vt:lpstr>GeoInt</vt:lpstr>
      <vt:lpstr>PowerPoint Presentation</vt:lpstr>
      <vt:lpstr>PowerPoint Presentation</vt:lpstr>
      <vt:lpstr>PowerPoint Presentation</vt:lpstr>
      <vt:lpstr>Vesmírná bezpečnost: </vt:lpstr>
      <vt:lpstr>Tři dimenze</vt:lpstr>
      <vt:lpstr>Rizika a hrozby </vt:lpstr>
      <vt:lpstr>PowerPoint Presentation</vt:lpstr>
      <vt:lpstr>PowerPoint Presentation</vt:lpstr>
      <vt:lpstr>PowerPoint Presentation</vt:lpstr>
      <vt:lpstr>Starfish Prime    SM-3 raketa    Fengyun-1C 1962     2008     2007</vt:lpstr>
      <vt:lpstr>Současné trendy </vt:lpstr>
      <vt:lpstr>PowerPoint Presentation</vt:lpstr>
      <vt:lpstr>PowerPoint Presentation</vt:lpstr>
      <vt:lpstr>Co sledovat?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Dvořáček, Marek</cp:lastModifiedBy>
  <cp:revision>69</cp:revision>
  <dcterms:created xsi:type="dcterms:W3CDTF">2018-09-30T12:59:17Z</dcterms:created>
  <dcterms:modified xsi:type="dcterms:W3CDTF">2022-10-17T11:27:16Z</dcterms:modified>
</cp:coreProperties>
</file>