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2" r:id="rId5"/>
  </p:sldMasterIdLst>
  <p:notesMasterIdLst>
    <p:notesMasterId r:id="rId65"/>
  </p:notesMasterIdLst>
  <p:sldIdLst>
    <p:sldId id="256" r:id="rId6"/>
    <p:sldId id="257" r:id="rId7"/>
    <p:sldId id="258" r:id="rId8"/>
    <p:sldId id="259" r:id="rId9"/>
    <p:sldId id="492" r:id="rId10"/>
    <p:sldId id="279" r:id="rId11"/>
    <p:sldId id="510" r:id="rId12"/>
    <p:sldId id="417" r:id="rId13"/>
    <p:sldId id="535" r:id="rId14"/>
    <p:sldId id="541" r:id="rId15"/>
    <p:sldId id="260" r:id="rId16"/>
    <p:sldId id="456" r:id="rId17"/>
    <p:sldId id="487" r:id="rId18"/>
    <p:sldId id="542" r:id="rId19"/>
    <p:sldId id="544" r:id="rId20"/>
    <p:sldId id="545" r:id="rId21"/>
    <p:sldId id="546" r:id="rId22"/>
    <p:sldId id="547" r:id="rId23"/>
    <p:sldId id="486" r:id="rId24"/>
    <p:sldId id="549" r:id="rId25"/>
    <p:sldId id="548" r:id="rId26"/>
    <p:sldId id="561" r:id="rId27"/>
    <p:sldId id="562" r:id="rId28"/>
    <p:sldId id="478" r:id="rId29"/>
    <p:sldId id="536" r:id="rId30"/>
    <p:sldId id="537" r:id="rId31"/>
    <p:sldId id="534" r:id="rId32"/>
    <p:sldId id="543" r:id="rId33"/>
    <p:sldId id="540" r:id="rId34"/>
    <p:sldId id="494" r:id="rId35"/>
    <p:sldId id="457" r:id="rId36"/>
    <p:sldId id="538" r:id="rId37"/>
    <p:sldId id="555" r:id="rId38"/>
    <p:sldId id="556" r:id="rId39"/>
    <p:sldId id="557" r:id="rId40"/>
    <p:sldId id="558" r:id="rId41"/>
    <p:sldId id="488" r:id="rId42"/>
    <p:sldId id="475" r:id="rId43"/>
    <p:sldId id="482" r:id="rId44"/>
    <p:sldId id="484" r:id="rId45"/>
    <p:sldId id="485" r:id="rId46"/>
    <p:sldId id="552" r:id="rId47"/>
    <p:sldId id="551" r:id="rId48"/>
    <p:sldId id="491" r:id="rId49"/>
    <p:sldId id="559" r:id="rId50"/>
    <p:sldId id="560" r:id="rId51"/>
    <p:sldId id="284" r:id="rId52"/>
    <p:sldId id="458" r:id="rId53"/>
    <p:sldId id="509" r:id="rId54"/>
    <p:sldId id="500" r:id="rId55"/>
    <p:sldId id="498" r:id="rId56"/>
    <p:sldId id="503" r:id="rId57"/>
    <p:sldId id="504" r:id="rId58"/>
    <p:sldId id="495" r:id="rId59"/>
    <p:sldId id="499" r:id="rId60"/>
    <p:sldId id="496" r:id="rId61"/>
    <p:sldId id="502" r:id="rId62"/>
    <p:sldId id="501" r:id="rId63"/>
    <p:sldId id="49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F28C3-4715-473B-AFE1-CDFB8A3C7A02}" v="10" dt="2020-10-20T17:41:53.967"/>
    <p1510:client id="{DA1C6110-E0CF-4343-AEFE-B2260A19DBD6}" v="189" dt="2021-10-04T20:56:48.82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62" d="100"/>
          <a:sy n="62" d="100"/>
        </p:scale>
        <p:origin x="8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B9137-4460-4F15-B681-EEA474943BFA}" type="datetimeFigureOut">
              <a:rPr lang="cs-CZ" smtClean="0"/>
              <a:t>26.09.2022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9B08F-C4B7-4586-AE87-CA9A7F1D92D6}" type="slidenum">
              <a:rPr lang="cs-CZ" smtClean="0"/>
              <a:t>‹#›</a:t>
            </a:fld>
            <a:endParaRPr lang="cs-CZ"/>
          </a:p>
        </p:txBody>
      </p:sp>
    </p:spTree>
    <p:extLst>
      <p:ext uri="{BB962C8B-B14F-4D97-AF65-F5344CB8AC3E}">
        <p14:creationId xmlns:p14="http://schemas.microsoft.com/office/powerpoint/2010/main" val="380740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4</a:t>
            </a:fld>
            <a:endParaRPr lang="cs-CZ"/>
          </a:p>
        </p:txBody>
      </p:sp>
    </p:spTree>
    <p:extLst>
      <p:ext uri="{BB962C8B-B14F-4D97-AF65-F5344CB8AC3E}">
        <p14:creationId xmlns:p14="http://schemas.microsoft.com/office/powerpoint/2010/main" val="27778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dirty="0"/>
              <a:t>Současné bezpečnostní prostředí je ve vojenské terminologii charakterizováno zkratkou VUCA, vyjadřující jeho nestabilitu, proměnlivost, s tím související nejistotu, komplexnost a vzájemnou provázanost jevů, nejednoznačnost.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Mezi hlavní determinanty bezpečnostního prostředí patří politika, ekonomika, sociální oblast a demografie, technologie, právo a životní prostředí.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Bezpečnostní prostředí je spojeno s hrozbami ohrožující bezpečnostní zájmy státu a přináší i příležitosti pro její zajišťování. Bezpečnostní prostředí ovlivňuje použití a rozvoj OS. </a:t>
            </a:r>
          </a:p>
          <a:p>
            <a:endParaRPr lang="cs-CZ" sz="1400" dirty="0"/>
          </a:p>
          <a:p>
            <a:endParaRPr lang="cs-CZ" sz="1400" dirty="0"/>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31</a:t>
            </a:fld>
            <a:endParaRPr lang="cs-CZ"/>
          </a:p>
        </p:txBody>
      </p:sp>
    </p:spTree>
    <p:extLst>
      <p:ext uri="{BB962C8B-B14F-4D97-AF65-F5344CB8AC3E}">
        <p14:creationId xmlns:p14="http://schemas.microsoft.com/office/powerpoint/2010/main" val="290624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fld id="{368D7E31-0C9E-4E79-B5C9-C446A63F0357}" type="slidenum">
              <a:rPr lang="en-GB" altLang="cs-CZ" sz="1200" smtClean="0">
                <a:latin typeface="Times" pitchFamily="18" charset="0"/>
              </a:rPr>
              <a:pPr/>
              <a:t>32</a:t>
            </a:fld>
            <a:endParaRPr lang="en-GB" altLang="cs-CZ" sz="1200">
              <a:latin typeface="Times" pitchFamily="18" charset="0"/>
            </a:endParaRPr>
          </a:p>
        </p:txBody>
      </p:sp>
      <p:sp>
        <p:nvSpPr>
          <p:cNvPr id="92163" name="Rectangle 7"/>
          <p:cNvSpPr txBox="1">
            <a:spLocks noGrp="1" noChangeArrowheads="1"/>
          </p:cNvSpPr>
          <p:nvPr/>
        </p:nvSpPr>
        <p:spPr bwMode="auto">
          <a:xfrm>
            <a:off x="3885122" y="8685917"/>
            <a:ext cx="2971261" cy="45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24" tIns="45162" rIns="90324" bIns="45162" anchor="b"/>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pPr algn="r"/>
            <a:fld id="{1A7B16C2-F77E-4E28-91A5-B8AF829DA46F}" type="slidenum">
              <a:rPr lang="en-GB" altLang="cs-CZ" sz="1200">
                <a:latin typeface="Times" pitchFamily="18" charset="0"/>
              </a:rPr>
              <a:pPr algn="r"/>
              <a:t>32</a:t>
            </a:fld>
            <a:endParaRPr lang="en-GB" altLang="cs-CZ" sz="1200">
              <a:latin typeface="Times" pitchFamily="18" charset="0"/>
            </a:endParaRPr>
          </a:p>
        </p:txBody>
      </p:sp>
      <p:sp>
        <p:nvSpPr>
          <p:cNvPr id="92164" name="Rectangle 2"/>
          <p:cNvSpPr>
            <a:spLocks noGrp="1" noRot="1" noChangeAspect="1" noChangeArrowheads="1" noTextEdit="1"/>
          </p:cNvSpPr>
          <p:nvPr>
            <p:ph type="sldImg"/>
          </p:nvPr>
        </p:nvSpPr>
        <p:spPr>
          <a:xfrm>
            <a:off x="388938" y="690563"/>
            <a:ext cx="6078537" cy="3419475"/>
          </a:xfrm>
          <a:ln/>
        </p:spPr>
      </p:sp>
      <p:sp>
        <p:nvSpPr>
          <p:cNvPr id="92165" name="Rectangle 3"/>
          <p:cNvSpPr>
            <a:spLocks noGrp="1" noChangeArrowheads="1"/>
          </p:cNvSpPr>
          <p:nvPr>
            <p:ph type="body" idx="1"/>
          </p:nvPr>
        </p:nvSpPr>
        <p:spPr>
          <a:xfrm>
            <a:off x="913862" y="4343695"/>
            <a:ext cx="5030278" cy="41139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cs-CZ" sz="900" dirty="0">
                <a:latin typeface="Arial Unicode MS" pitchFamily="34" charset="-128"/>
              </a:rPr>
              <a:t>We need a good idea of what the future may hold so we can be ready for the most likely scenarios.  We know that future is characterised by uncertain, but within that there are a number of </a:t>
            </a:r>
            <a:r>
              <a:rPr lang="en-GB" altLang="cs-CZ" sz="900" u="sng" dirty="0">
                <a:latin typeface="Arial Unicode MS" pitchFamily="34" charset="-128"/>
              </a:rPr>
              <a:t>Enduring Challenges</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We can expect the enduring challenges to remain </a:t>
            </a:r>
            <a:r>
              <a:rPr lang="en-GB" altLang="cs-CZ" sz="900" dirty="0"/>
              <a:t>–</a:t>
            </a:r>
            <a:r>
              <a:rPr lang="en-GB" altLang="cs-CZ" sz="900" dirty="0">
                <a:latin typeface="Arial Unicode MS" pitchFamily="34" charset="-128"/>
              </a:rPr>
              <a:t> Reality has confirmed the very real threats they pose.  And they may combine with catastrophic effects for our security</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However, there are also some </a:t>
            </a:r>
            <a:r>
              <a:rPr lang="en-GB" altLang="cs-CZ" sz="900" u="sng" dirty="0">
                <a:latin typeface="Arial Unicode MS" pitchFamily="34" charset="-128"/>
              </a:rPr>
              <a:t>Emerging Challenges:</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Energy Security: </a:t>
            </a:r>
          </a:p>
          <a:p>
            <a:pPr eaLnBrk="1" hangingPunct="1">
              <a:lnSpc>
                <a:spcPct val="80000"/>
              </a:lnSpc>
              <a:buFontTx/>
              <a:buChar char="•"/>
            </a:pPr>
            <a:r>
              <a:rPr lang="en-GB" altLang="cs-CZ" sz="900" dirty="0">
                <a:latin typeface="Arial Unicode MS" pitchFamily="34" charset="-128"/>
              </a:rPr>
              <a:t>UK net energy importer by 2010. Importing 75% by 2020</a:t>
            </a:r>
          </a:p>
          <a:p>
            <a:pPr eaLnBrk="1" hangingPunct="1">
              <a:lnSpc>
                <a:spcPct val="80000"/>
              </a:lnSpc>
              <a:buFontTx/>
              <a:buChar char="•"/>
            </a:pPr>
            <a:r>
              <a:rPr lang="en-GB" altLang="cs-CZ" sz="900" dirty="0">
                <a:latin typeface="Arial Unicode MS" pitchFamily="34" charset="-128"/>
              </a:rPr>
              <a:t>Global demand to rise 60% by 2030 </a:t>
            </a:r>
          </a:p>
          <a:p>
            <a:pPr eaLnBrk="1" hangingPunct="1">
              <a:lnSpc>
                <a:spcPct val="80000"/>
              </a:lnSpc>
              <a:buFontTx/>
              <a:buChar char="•"/>
            </a:pPr>
            <a:r>
              <a:rPr lang="en-GB" altLang="cs-CZ" sz="900" dirty="0">
                <a:latin typeface="Arial Unicode MS" pitchFamily="34" charset="-128"/>
              </a:rPr>
              <a:t>Reserves of oil and gas concentrated in </a:t>
            </a:r>
            <a:r>
              <a:rPr lang="en-GB" altLang="cs-CZ" sz="900" dirty="0"/>
              <a:t>–</a:t>
            </a:r>
            <a:r>
              <a:rPr lang="en-GB" altLang="cs-CZ" sz="900" dirty="0">
                <a:latin typeface="Arial Unicode MS" pitchFamily="34" charset="-128"/>
              </a:rPr>
              <a:t> or routed through - few areas (often unstable </a:t>
            </a:r>
            <a:r>
              <a:rPr lang="en-GB" altLang="cs-CZ" sz="900" dirty="0" err="1">
                <a:latin typeface="Arial Unicode MS" pitchFamily="34" charset="-128"/>
              </a:rPr>
              <a:t>eg</a:t>
            </a:r>
            <a:r>
              <a:rPr lang="en-GB" altLang="cs-CZ" sz="900" dirty="0">
                <a:latin typeface="Arial Unicode MS" pitchFamily="34" charset="-128"/>
              </a:rPr>
              <a:t>, Saudi 22% of world oil reserves &amp; Iran 11%. Russia 26% world gas)</a:t>
            </a:r>
          </a:p>
          <a:p>
            <a:pPr eaLnBrk="1" hangingPunct="1">
              <a:lnSpc>
                <a:spcPct val="80000"/>
              </a:lnSpc>
              <a:buFontTx/>
              <a:buChar char="•"/>
            </a:pPr>
            <a:r>
              <a:rPr lang="en-GB" altLang="cs-CZ" sz="900" dirty="0">
                <a:latin typeface="Arial Unicode MS" pitchFamily="34" charset="-128"/>
              </a:rPr>
              <a:t>Complicates international relations (</a:t>
            </a:r>
            <a:r>
              <a:rPr lang="en-GB" altLang="cs-CZ" sz="900" dirty="0" err="1">
                <a:latin typeface="Arial Unicode MS" pitchFamily="34" charset="-128"/>
              </a:rPr>
              <a:t>eg</a:t>
            </a:r>
            <a:r>
              <a:rPr lang="en-GB" altLang="cs-CZ" sz="900" dirty="0">
                <a:latin typeface="Arial Unicode MS" pitchFamily="34" charset="-128"/>
              </a:rPr>
              <a:t>, Russia turning gas off to UKR)</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Resource Pressures and Climate Change:</a:t>
            </a:r>
          </a:p>
          <a:p>
            <a:pPr eaLnBrk="1" hangingPunct="1">
              <a:lnSpc>
                <a:spcPct val="80000"/>
              </a:lnSpc>
              <a:buFontTx/>
              <a:buChar char="•"/>
            </a:pPr>
            <a:r>
              <a:rPr lang="en-GB" altLang="cs-CZ" sz="900" dirty="0">
                <a:latin typeface="Arial Unicode MS" pitchFamily="34" charset="-128"/>
              </a:rPr>
              <a:t>Consumer markets rapidly using up natural resources </a:t>
            </a:r>
            <a:r>
              <a:rPr lang="en-GB" altLang="cs-CZ" sz="900" dirty="0"/>
              <a:t>–</a:t>
            </a:r>
            <a:r>
              <a:rPr lang="en-GB" altLang="cs-CZ" sz="900" dirty="0">
                <a:latin typeface="Arial Unicode MS" pitchFamily="34" charset="-128"/>
              </a:rPr>
              <a:t> zinc, copper</a:t>
            </a:r>
          </a:p>
          <a:p>
            <a:pPr eaLnBrk="1" hangingPunct="1">
              <a:lnSpc>
                <a:spcPct val="80000"/>
              </a:lnSpc>
              <a:buFontTx/>
              <a:buChar char="•"/>
            </a:pPr>
            <a:r>
              <a:rPr lang="en-GB" altLang="cs-CZ" sz="900" dirty="0">
                <a:latin typeface="Arial Unicode MS" pitchFamily="34" charset="-128"/>
              </a:rPr>
              <a:t>Niche resources in some states give them strategic importance </a:t>
            </a:r>
            <a:r>
              <a:rPr lang="en-GB" altLang="cs-CZ" sz="900" dirty="0"/>
              <a:t>–</a:t>
            </a:r>
            <a:r>
              <a:rPr lang="en-GB" altLang="cs-CZ" sz="900" dirty="0">
                <a:latin typeface="Arial Unicode MS" pitchFamily="34" charset="-128"/>
              </a:rPr>
              <a:t> exclusive deals can create tensions and vulnerabilities</a:t>
            </a:r>
          </a:p>
          <a:p>
            <a:pPr eaLnBrk="1" hangingPunct="1">
              <a:lnSpc>
                <a:spcPct val="80000"/>
              </a:lnSpc>
              <a:buFontTx/>
              <a:buChar char="•"/>
            </a:pPr>
            <a:r>
              <a:rPr lang="en-GB" altLang="cs-CZ" sz="900" dirty="0">
                <a:latin typeface="Arial Unicode MS" pitchFamily="34" charset="-128"/>
              </a:rPr>
              <a:t>Climate change  - limit availability of water and arable land </a:t>
            </a:r>
            <a:r>
              <a:rPr lang="en-GB" altLang="cs-CZ" sz="900" dirty="0"/>
              <a:t>–</a:t>
            </a:r>
            <a:r>
              <a:rPr lang="en-GB" altLang="cs-CZ" sz="900" dirty="0">
                <a:latin typeface="Arial Unicode MS" pitchFamily="34" charset="-128"/>
              </a:rPr>
              <a:t> mass migration, violent </a:t>
            </a:r>
            <a:r>
              <a:rPr lang="en-GB" altLang="cs-CZ" sz="900" dirty="0" err="1">
                <a:latin typeface="Arial Unicode MS" pitchFamily="34" charset="-128"/>
              </a:rPr>
              <a:t>competion</a:t>
            </a:r>
            <a:endParaRPr lang="en-GB" altLang="cs-CZ" sz="900" dirty="0">
              <a:latin typeface="Arial Unicode MS" pitchFamily="34" charset="-128"/>
            </a:endParaRP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Organised Crime: </a:t>
            </a:r>
          </a:p>
          <a:p>
            <a:pPr eaLnBrk="1" hangingPunct="1">
              <a:lnSpc>
                <a:spcPct val="80000"/>
              </a:lnSpc>
              <a:buFontTx/>
              <a:buChar char="•"/>
            </a:pPr>
            <a:r>
              <a:rPr lang="en-GB" altLang="cs-CZ" sz="900" dirty="0">
                <a:latin typeface="Arial Unicode MS" pitchFamily="34" charset="-128"/>
              </a:rPr>
              <a:t>Hand in hand  with terrorism</a:t>
            </a:r>
          </a:p>
          <a:p>
            <a:pPr eaLnBrk="1" hangingPunct="1">
              <a:lnSpc>
                <a:spcPct val="80000"/>
              </a:lnSpc>
              <a:buFontTx/>
              <a:buChar char="•"/>
            </a:pPr>
            <a:r>
              <a:rPr lang="en-GB" altLang="cs-CZ" sz="900" dirty="0">
                <a:latin typeface="Arial Unicode MS" pitchFamily="34" charset="-128"/>
              </a:rPr>
              <a:t>Helps sustain conflicts</a:t>
            </a:r>
          </a:p>
          <a:p>
            <a:pPr eaLnBrk="1" hangingPunct="1">
              <a:lnSpc>
                <a:spcPct val="80000"/>
              </a:lnSpc>
              <a:buFontTx/>
              <a:buChar char="•"/>
            </a:pPr>
            <a:r>
              <a:rPr lang="en-GB" altLang="cs-CZ" sz="900" dirty="0">
                <a:latin typeface="Arial Unicode MS" pitchFamily="34" charset="-128"/>
              </a:rPr>
              <a:t>Restricts economic development</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Population movement: </a:t>
            </a:r>
          </a:p>
          <a:p>
            <a:pPr eaLnBrk="1" hangingPunct="1">
              <a:lnSpc>
                <a:spcPct val="80000"/>
              </a:lnSpc>
              <a:buFontTx/>
              <a:buChar char="•"/>
            </a:pPr>
            <a:r>
              <a:rPr lang="en-GB" altLang="cs-CZ" sz="900" dirty="0">
                <a:latin typeface="Arial Unicode MS" pitchFamily="34" charset="-128"/>
              </a:rPr>
              <a:t>Easier to travel </a:t>
            </a:r>
          </a:p>
          <a:p>
            <a:pPr eaLnBrk="1" hangingPunct="1">
              <a:lnSpc>
                <a:spcPct val="80000"/>
              </a:lnSpc>
              <a:buFontTx/>
              <a:buChar char="•"/>
            </a:pPr>
            <a:r>
              <a:rPr lang="en-GB" altLang="cs-CZ" sz="900" dirty="0">
                <a:latin typeface="Arial Unicode MS" pitchFamily="34" charset="-128"/>
              </a:rPr>
              <a:t>Diaspora communities </a:t>
            </a:r>
            <a:r>
              <a:rPr lang="en-GB" altLang="cs-CZ" sz="900" dirty="0"/>
              <a:t>–</a:t>
            </a:r>
            <a:r>
              <a:rPr lang="en-GB" altLang="cs-CZ" sz="900" dirty="0">
                <a:latin typeface="Arial Unicode MS" pitchFamily="34" charset="-128"/>
              </a:rPr>
              <a:t> identify with ideas not countries</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Infectious disease.  </a:t>
            </a:r>
          </a:p>
          <a:p>
            <a:pPr eaLnBrk="1" hangingPunct="1">
              <a:lnSpc>
                <a:spcPct val="80000"/>
              </a:lnSpc>
            </a:pPr>
            <a:endParaRPr lang="en-GB" altLang="cs-CZ" sz="900" dirty="0">
              <a:latin typeface="Arial Unicode MS" pitchFamily="34" charset="-128"/>
            </a:endParaRPr>
          </a:p>
        </p:txBody>
      </p:sp>
    </p:spTree>
    <p:extLst>
      <p:ext uri="{BB962C8B-B14F-4D97-AF65-F5344CB8AC3E}">
        <p14:creationId xmlns:p14="http://schemas.microsoft.com/office/powerpoint/2010/main" val="233252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4DF322-CD6B-4664-9498-6F6950084EB6}" type="slidenum">
              <a:rPr lang="cs-CZ" altLang="cs-CZ" smtClean="0">
                <a:solidFill>
                  <a:prstClr val="black"/>
                </a:solidFill>
              </a:rPr>
              <a:pPr eaLnBrk="1" hangingPunct="1">
                <a:spcBef>
                  <a:spcPct val="0"/>
                </a:spcBef>
              </a:pPr>
              <a:t>38</a:t>
            </a:fld>
            <a:endParaRPr lang="cs-CZ" altLang="cs-CZ">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cs-CZ" altLang="cs-CZ" sz="1400" b="1" dirty="0"/>
              <a:t>Schopnosti ozbrojených sil vyjadřují jejich kvalitu i použitelnost. </a:t>
            </a:r>
            <a:r>
              <a:rPr lang="cs-CZ" altLang="cs-CZ" sz="1400" dirty="0"/>
              <a:t>Mají umožnit efektivně eliminovat bezpečnostní hrozby a rizika v budoucích krizových situacích a válečných konfliktech při kolektivní i individuální obraně.</a:t>
            </a:r>
            <a:r>
              <a:rPr lang="cs-CZ" altLang="cs-CZ" sz="1400" b="1" dirty="0"/>
              <a:t> Schopnosti ozbrojených sil ČR jsou reálně tvořeny především připravenými osobami, dále odpovídající organizační strukturou, v neposlední řadě kvalitou výzbroje a úrovní všestranného zabezpečení. </a:t>
            </a:r>
          </a:p>
          <a:p>
            <a:pPr algn="just" eaLnBrk="1" hangingPunct="1"/>
            <a:r>
              <a:rPr lang="cs-CZ" altLang="cs-CZ" sz="1400" dirty="0"/>
              <a:t>Obrázek ukazuje, že schopnost vychází z celkové koncepce použití sil (může to být třeba i  Vojenská strategie státu), z konkrétních doktrín a stojí zejména na třech pilířích:</a:t>
            </a:r>
            <a:r>
              <a:rPr lang="cs-CZ" altLang="cs-CZ" sz="1400" b="1" dirty="0"/>
              <a:t> lidských zdrojích, jejich vybavení a výzbroji a na organizaci.</a:t>
            </a:r>
          </a:p>
          <a:p>
            <a:pPr eaLnBrk="1" hangingPunct="1"/>
            <a:endParaRPr lang="cs-CZ" altLang="cs-CZ" dirty="0"/>
          </a:p>
        </p:txBody>
      </p:sp>
    </p:spTree>
    <p:extLst>
      <p:ext uri="{BB962C8B-B14F-4D97-AF65-F5344CB8AC3E}">
        <p14:creationId xmlns:p14="http://schemas.microsoft.com/office/powerpoint/2010/main" val="194053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41</a:t>
            </a:fld>
            <a:endParaRPr lang="cs-CZ"/>
          </a:p>
        </p:txBody>
      </p:sp>
    </p:spTree>
    <p:extLst>
      <p:ext uri="{BB962C8B-B14F-4D97-AF65-F5344CB8AC3E}">
        <p14:creationId xmlns:p14="http://schemas.microsoft.com/office/powerpoint/2010/main" val="146228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6</a:t>
            </a:fld>
            <a:endParaRPr lang="cs-CZ"/>
          </a:p>
        </p:txBody>
      </p:sp>
    </p:spTree>
    <p:extLst>
      <p:ext uri="{BB962C8B-B14F-4D97-AF65-F5344CB8AC3E}">
        <p14:creationId xmlns:p14="http://schemas.microsoft.com/office/powerpoint/2010/main" val="301969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9</a:t>
            </a:fld>
            <a:endParaRPr lang="cs-CZ"/>
          </a:p>
        </p:txBody>
      </p:sp>
    </p:spTree>
    <p:extLst>
      <p:ext uri="{BB962C8B-B14F-4D97-AF65-F5344CB8AC3E}">
        <p14:creationId xmlns:p14="http://schemas.microsoft.com/office/powerpoint/2010/main" val="323144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kern="1200" dirty="0">
                <a:solidFill>
                  <a:schemeClr val="tx1"/>
                </a:solidFill>
                <a:effectLst/>
                <a:latin typeface="+mn-lt"/>
                <a:ea typeface="+mn-ea"/>
                <a:cs typeface="+mn-cs"/>
              </a:rPr>
              <a:t>Existence nejistoty v procesu plánování rozvoje OS je spojena s omezenou schopností predikovat vznik budoucích konfliktů, jejich charakter a způsob jejich řešení.  Obtížně se vymezuji cílové stavy obranné politiky a politické zadání pro ozbrojené síly. Omezená je schopnost identifikovat budoucí potřeby zajišťování obrany a požadavky na rozvoj schopností OS. Nejednoznačné je zdůvodnění struktury OS, jejich rozsah a modernizace.</a:t>
            </a:r>
          </a:p>
          <a:p>
            <a:endParaRPr lang="cs-CZ" dirty="0"/>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12</a:t>
            </a:fld>
            <a:endParaRPr lang="cs-CZ"/>
          </a:p>
        </p:txBody>
      </p:sp>
    </p:spTree>
    <p:extLst>
      <p:ext uri="{BB962C8B-B14F-4D97-AF65-F5344CB8AC3E}">
        <p14:creationId xmlns:p14="http://schemas.microsoft.com/office/powerpoint/2010/main" val="317237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21</a:t>
            </a:fld>
            <a:endParaRPr lang="cs-CZ"/>
          </a:p>
        </p:txBody>
      </p:sp>
    </p:spTree>
    <p:extLst>
      <p:ext uri="{BB962C8B-B14F-4D97-AF65-F5344CB8AC3E}">
        <p14:creationId xmlns:p14="http://schemas.microsoft.com/office/powerpoint/2010/main" val="261506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23</a:t>
            </a:fld>
            <a:endParaRPr lang="cs-CZ"/>
          </a:p>
        </p:txBody>
      </p:sp>
    </p:spTree>
    <p:extLst>
      <p:ext uri="{BB962C8B-B14F-4D97-AF65-F5344CB8AC3E}">
        <p14:creationId xmlns:p14="http://schemas.microsoft.com/office/powerpoint/2010/main" val="54132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D8DD7-48EE-4FC2-BB26-85900B213AB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7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fld id="{2E166C4A-E3A4-4A90-8376-0F04DC71A462}" type="slidenum">
              <a:rPr lang="en-GB" altLang="cs-CZ" sz="1200" smtClean="0">
                <a:latin typeface="Times" pitchFamily="18" charset="0"/>
              </a:rPr>
              <a:pPr/>
              <a:t>29</a:t>
            </a:fld>
            <a:endParaRPr lang="en-GB" altLang="cs-CZ" sz="1200">
              <a:latin typeface="Times" pitchFamily="18" charset="0"/>
            </a:endParaRPr>
          </a:p>
        </p:txBody>
      </p:sp>
      <p:sp>
        <p:nvSpPr>
          <p:cNvPr id="93187" name="Rectangle 7"/>
          <p:cNvSpPr txBox="1">
            <a:spLocks noGrp="1" noChangeArrowheads="1"/>
          </p:cNvSpPr>
          <p:nvPr/>
        </p:nvSpPr>
        <p:spPr bwMode="auto">
          <a:xfrm>
            <a:off x="3885122" y="8685917"/>
            <a:ext cx="2971261" cy="45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24" tIns="45162" rIns="90324" bIns="45162" anchor="b"/>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pPr algn="r"/>
            <a:fld id="{BE1F8FA8-731D-4173-B006-EC39A9D5B0FE}" type="slidenum">
              <a:rPr lang="en-GB" altLang="cs-CZ" sz="1200">
                <a:latin typeface="Times" pitchFamily="18" charset="0"/>
              </a:rPr>
              <a:pPr algn="r"/>
              <a:t>29</a:t>
            </a:fld>
            <a:endParaRPr lang="en-GB" altLang="cs-CZ" sz="1200">
              <a:latin typeface="Times" pitchFamily="18"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Unicode MS" pitchFamily="34" charset="-128"/>
                <a:ea typeface="Arial Unicode MS" pitchFamily="34" charset="-128"/>
                <a:cs typeface="Arial Unicode MS" pitchFamily="34" charset="-128"/>
              </a:rPr>
              <a:t>So what are the implications of these challenges?</a:t>
            </a:r>
          </a:p>
          <a:p>
            <a:pPr eaLnBrk="1" hangingPunct="1"/>
            <a:endParaRPr lang="en-US" altLang="cs-CZ">
              <a:latin typeface="Arial Unicode MS" pitchFamily="34" charset="-128"/>
              <a:ea typeface="Arial Unicode MS" pitchFamily="34" charset="-128"/>
              <a:cs typeface="Arial Unicode MS" pitchFamily="34" charset="-128"/>
            </a:endParaRPr>
          </a:p>
          <a:p>
            <a:pPr eaLnBrk="1" hangingPunct="1"/>
            <a:r>
              <a:rPr lang="en-US" altLang="cs-CZ">
                <a:latin typeface="Arial Unicode MS" pitchFamily="34" charset="-128"/>
                <a:ea typeface="Arial Unicode MS" pitchFamily="34" charset="-128"/>
                <a:cs typeface="Arial Unicode MS" pitchFamily="34" charset="-128"/>
              </a:rPr>
              <a:t>***Read Slide***</a:t>
            </a:r>
          </a:p>
        </p:txBody>
      </p:sp>
    </p:spTree>
    <p:extLst>
      <p:ext uri="{BB962C8B-B14F-4D97-AF65-F5344CB8AC3E}">
        <p14:creationId xmlns:p14="http://schemas.microsoft.com/office/powerpoint/2010/main" val="389144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Plánování má napomoci zvládnout strategické šoky: </a:t>
            </a:r>
          </a:p>
          <a:p>
            <a:r>
              <a:rPr lang="cs-CZ" dirty="0"/>
              <a:t>Pád železné opony (1989), Útok na obchodní centrum 11/9, Finanční krize 2009</a:t>
            </a:r>
          </a:p>
          <a:p>
            <a:r>
              <a:rPr lang="cs-CZ" dirty="0"/>
              <a:t>Ruské intervence v Gruzii nebo na Krymu (2008/2014)</a:t>
            </a:r>
          </a:p>
          <a:p>
            <a:r>
              <a:rPr lang="cs-CZ" dirty="0"/>
              <a:t>Ozbrojené síly musí být schopny reagovat i za takovýchto situací!!</a:t>
            </a:r>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30</a:t>
            </a:fld>
            <a:endParaRPr lang="cs-CZ"/>
          </a:p>
        </p:txBody>
      </p:sp>
    </p:spTree>
    <p:extLst>
      <p:ext uri="{BB962C8B-B14F-4D97-AF65-F5344CB8AC3E}">
        <p14:creationId xmlns:p14="http://schemas.microsoft.com/office/powerpoint/2010/main" val="30928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26.09.2022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8664188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26.09.2022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813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26.09.2022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66710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51755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920694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35334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09C39E9-1122-4938-944A-97E9FBED2441}" type="datetimeFigureOut">
              <a:rPr lang="cs-CZ" smtClean="0"/>
              <a:t>26.09.2022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78669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09C39E9-1122-4938-944A-97E9FBED2441}" type="datetimeFigureOut">
              <a:rPr lang="cs-CZ" smtClean="0"/>
              <a:t>26.09.2022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70614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09C39E9-1122-4938-944A-97E9FBED2441}" type="datetimeFigureOut">
              <a:rPr lang="cs-CZ" smtClean="0"/>
              <a:t>26.09.2022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684480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09C39E9-1122-4938-944A-97E9FBED2441}" type="datetimeFigureOut">
              <a:rPr lang="cs-CZ" smtClean="0"/>
              <a:t>26.09.2022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0525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26.09.2022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6731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26.09.2022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94994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26.09.2022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5550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795882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26.09.2022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3370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26.09.2022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7086251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BADC2A2F-1920-4D1C-BA95-86669873E76E}" type="datetimeFigureOut">
              <a:rPr lang="cs-CZ" smtClean="0"/>
              <a:t>26.09.2022</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670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26.09.2022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6916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ADC2A2F-1920-4D1C-BA95-86669873E76E}" type="datetimeFigureOut">
              <a:rPr lang="cs-CZ" smtClean="0"/>
              <a:t>26.09.2022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18364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2A2F-1920-4D1C-BA95-86669873E76E}" type="datetimeFigureOut">
              <a:rPr lang="cs-CZ" smtClean="0"/>
              <a:t>26.09.2022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93168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ADC2A2F-1920-4D1C-BA95-86669873E76E}" type="datetimeFigureOut">
              <a:rPr lang="cs-CZ" smtClean="0"/>
              <a:t>26.09.2022</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4138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DC2A2F-1920-4D1C-BA95-86669873E76E}" type="datetimeFigureOut">
              <a:rPr lang="cs-CZ" smtClean="0"/>
              <a:t>26.09.2022</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3536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DC2A2F-1920-4D1C-BA95-86669873E76E}" type="datetimeFigureOut">
              <a:rPr lang="cs-CZ" smtClean="0"/>
              <a:t>26.09.2022</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A0E8C-66A7-42DB-837B-894543150B07}" type="slidenum">
              <a:rPr lang="cs-CZ" smtClean="0"/>
              <a:t>‹#›</a:t>
            </a:fld>
            <a:endParaRPr lang="cs-CZ"/>
          </a:p>
        </p:txBody>
      </p:sp>
    </p:spTree>
    <p:extLst>
      <p:ext uri="{BB962C8B-B14F-4D97-AF65-F5344CB8AC3E}">
        <p14:creationId xmlns:p14="http://schemas.microsoft.com/office/powerpoint/2010/main" val="172738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C39E9-1122-4938-944A-97E9FBED2441}" type="datetimeFigureOut">
              <a:rPr lang="cs-CZ" smtClean="0"/>
              <a:t>26.09.2022</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DE96C-46D8-4C61-9166-54E419792538}" type="slidenum">
              <a:rPr lang="cs-CZ" smtClean="0"/>
              <a:t>‹#›</a:t>
            </a:fld>
            <a:endParaRPr lang="cs-CZ"/>
          </a:p>
        </p:txBody>
      </p:sp>
    </p:spTree>
    <p:extLst>
      <p:ext uri="{BB962C8B-B14F-4D97-AF65-F5344CB8AC3E}">
        <p14:creationId xmlns:p14="http://schemas.microsoft.com/office/powerpoint/2010/main" val="27349760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ct.nato.int/images/stories/media/doclibrary/160121sfa.pdf"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p:txBody>
          <a:bodyPr>
            <a:normAutofit/>
          </a:bodyPr>
          <a:lstStyle/>
          <a:p>
            <a:r>
              <a:rPr lang="cs-CZ"/>
              <a:t>TVORBA STRATEGIE</a:t>
            </a:r>
            <a:endParaRPr lang="cs-CZ" dirty="0"/>
          </a:p>
        </p:txBody>
      </p:sp>
      <p:sp>
        <p:nvSpPr>
          <p:cNvPr id="3" name="Podnadpis 2">
            <a:extLst>
              <a:ext uri="{FF2B5EF4-FFF2-40B4-BE49-F238E27FC236}">
                <a16:creationId xmlns:a16="http://schemas.microsoft.com/office/drawing/2014/main" id="{0CA3D6BE-3B8E-4D74-ADF4-54DEA3BB9148}"/>
              </a:ext>
            </a:extLst>
          </p:cNvPr>
          <p:cNvSpPr>
            <a:spLocks noGrp="1"/>
          </p:cNvSpPr>
          <p:nvPr>
            <p:ph type="subTitle" idx="1"/>
          </p:nvPr>
        </p:nvSpPr>
        <p:spPr/>
        <p:txBody>
          <a:bodyPr>
            <a:normAutofit/>
          </a:bodyPr>
          <a:lstStyle/>
          <a:p>
            <a:r>
              <a:rPr lang="cs-CZ" sz="3200" dirty="0"/>
              <a:t>T3: STRATEGICKÁ ANALÝZA</a:t>
            </a:r>
          </a:p>
        </p:txBody>
      </p:sp>
    </p:spTree>
    <p:extLst>
      <p:ext uri="{BB962C8B-B14F-4D97-AF65-F5344CB8AC3E}">
        <p14:creationId xmlns:p14="http://schemas.microsoft.com/office/powerpoint/2010/main" val="23897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2BADB6-1964-48A0-B424-9977AA7C49F5}"/>
              </a:ext>
            </a:extLst>
          </p:cNvPr>
          <p:cNvSpPr>
            <a:spLocks noGrp="1"/>
          </p:cNvSpPr>
          <p:nvPr>
            <p:ph type="title"/>
          </p:nvPr>
        </p:nvSpPr>
        <p:spPr>
          <a:xfrm>
            <a:off x="2217438" y="26661"/>
            <a:ext cx="7729728" cy="1188720"/>
          </a:xfrm>
        </p:spPr>
        <p:txBody>
          <a:bodyPr/>
          <a:lstStyle/>
          <a:p>
            <a:r>
              <a:rPr lang="cs-CZ" dirty="0"/>
              <a:t>Operační plánování </a:t>
            </a:r>
          </a:p>
        </p:txBody>
      </p:sp>
      <p:sp>
        <p:nvSpPr>
          <p:cNvPr id="3" name="Zástupný obsah 2">
            <a:extLst>
              <a:ext uri="{FF2B5EF4-FFF2-40B4-BE49-F238E27FC236}">
                <a16:creationId xmlns:a16="http://schemas.microsoft.com/office/drawing/2014/main" id="{43EEEFC2-CDFE-49A0-9AF9-64DCDD44207B}"/>
              </a:ext>
            </a:extLst>
          </p:cNvPr>
          <p:cNvSpPr>
            <a:spLocks noGrp="1"/>
          </p:cNvSpPr>
          <p:nvPr>
            <p:ph idx="1"/>
          </p:nvPr>
        </p:nvSpPr>
        <p:spPr>
          <a:xfrm>
            <a:off x="102743" y="1407560"/>
            <a:ext cx="11959118" cy="5450440"/>
          </a:xfrm>
        </p:spPr>
        <p:txBody>
          <a:bodyPr vert="horz" lIns="91440" tIns="45720" rIns="91440" bIns="45720" rtlCol="0" anchor="t">
            <a:normAutofit/>
          </a:bodyPr>
          <a:lstStyle/>
          <a:p>
            <a:r>
              <a:rPr lang="cs-CZ" sz="2400" dirty="0"/>
              <a:t>Místo hodnocení prostředí z pohledu operačního plánování a rozhodovacího cyklu </a:t>
            </a:r>
          </a:p>
          <a:p>
            <a:endParaRPr lang="cs-CZ" sz="2400" dirty="0"/>
          </a:p>
          <a:p>
            <a:pPr marL="0" indent="0">
              <a:buNone/>
            </a:pPr>
            <a:r>
              <a:rPr lang="cs-CZ" sz="2400" dirty="0"/>
              <a:t>PŘÍSTUP : </a:t>
            </a:r>
          </a:p>
          <a:p>
            <a:pPr lvl="1"/>
            <a:r>
              <a:rPr lang="cs-CZ" sz="2200" dirty="0"/>
              <a:t>OODA</a:t>
            </a:r>
          </a:p>
          <a:p>
            <a:pPr lvl="1"/>
            <a:r>
              <a:rPr lang="cs-CZ" sz="2400" dirty="0"/>
              <a:t>OBSERVE</a:t>
            </a:r>
          </a:p>
          <a:p>
            <a:pPr lvl="1"/>
            <a:r>
              <a:rPr lang="cs-CZ" sz="2400" dirty="0"/>
              <a:t>ORIENT</a:t>
            </a:r>
          </a:p>
          <a:p>
            <a:pPr lvl="1"/>
            <a:r>
              <a:rPr lang="cs-CZ" sz="2400" dirty="0"/>
              <a:t>DECIDE</a:t>
            </a:r>
          </a:p>
          <a:p>
            <a:pPr lvl="1"/>
            <a:r>
              <a:rPr lang="cs-CZ" sz="2400" dirty="0"/>
              <a:t>ACT</a:t>
            </a:r>
          </a:p>
        </p:txBody>
      </p:sp>
      <p:sp>
        <p:nvSpPr>
          <p:cNvPr id="4" name="Obdélník 3">
            <a:extLst>
              <a:ext uri="{FF2B5EF4-FFF2-40B4-BE49-F238E27FC236}">
                <a16:creationId xmlns:a16="http://schemas.microsoft.com/office/drawing/2014/main" id="{BBDFB0A3-96CE-4718-BE7E-B114C55D85E5}"/>
              </a:ext>
            </a:extLst>
          </p:cNvPr>
          <p:cNvSpPr/>
          <p:nvPr/>
        </p:nvSpPr>
        <p:spPr>
          <a:xfrm>
            <a:off x="2732927" y="2332234"/>
            <a:ext cx="9328934" cy="4304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gn="just">
              <a:buFont typeface="Arial" panose="020B0604020202020204" pitchFamily="34" charset="0"/>
              <a:buChar char="•"/>
            </a:pPr>
            <a:r>
              <a:rPr lang="cs-CZ" sz="2400" dirty="0">
                <a:solidFill>
                  <a:schemeClr val="tx1"/>
                </a:solidFill>
              </a:rPr>
              <a:t>Hodnocení prostředí je základním prvkem rozhodování </a:t>
            </a:r>
          </a:p>
          <a:p>
            <a:pPr marL="342900" indent="-342900" algn="just">
              <a:buFont typeface="Arial" panose="020B0604020202020204" pitchFamily="34" charset="0"/>
              <a:buChar char="•"/>
            </a:pPr>
            <a:r>
              <a:rPr lang="cs-CZ" sz="2400" dirty="0">
                <a:solidFill>
                  <a:schemeClr val="tx1"/>
                </a:solidFill>
              </a:rPr>
              <a:t>Napomáhá stanovit cílový stav, úkoly a  požadované účinky aktivit. </a:t>
            </a:r>
          </a:p>
          <a:p>
            <a:pPr marL="342900" indent="-342900" algn="just">
              <a:buFont typeface="Arial" panose="020B0604020202020204" pitchFamily="34" charset="0"/>
              <a:buChar char="•"/>
            </a:pPr>
            <a:r>
              <a:rPr lang="cs-CZ" sz="2400" dirty="0">
                <a:solidFill>
                  <a:schemeClr val="tx1"/>
                </a:solidFill>
              </a:rPr>
              <a:t>Poskytuje zpětnou vazbu pro úpravu plánů a hodnocení úspěchu strategie.</a:t>
            </a:r>
          </a:p>
          <a:p>
            <a:pPr marL="342900" indent="-342900" algn="just">
              <a:buFont typeface="Arial" panose="020B0604020202020204" pitchFamily="34" charset="0"/>
              <a:buChar char="•"/>
            </a:pPr>
            <a:r>
              <a:rPr lang="cs-CZ" sz="2400" dirty="0">
                <a:solidFill>
                  <a:schemeClr val="tx1"/>
                </a:solidFill>
              </a:rPr>
              <a:t>Umožňuje vyhodnotit odchylku mezi dosaženým a očekávaným cílovým stavem (vymezeno vizí a cílovými stavy)</a:t>
            </a:r>
            <a:r>
              <a:rPr lang="en-US" sz="2400" dirty="0">
                <a:solidFill>
                  <a:schemeClr val="tx1"/>
                </a:solidFill>
              </a:rPr>
              <a:t>.</a:t>
            </a:r>
            <a:endParaRPr lang="cs-CZ" sz="2400" dirty="0">
              <a:solidFill>
                <a:schemeClr val="tx1"/>
              </a:solidFill>
            </a:endParaRPr>
          </a:p>
        </p:txBody>
      </p:sp>
    </p:spTree>
    <p:extLst>
      <p:ext uri="{BB962C8B-B14F-4D97-AF65-F5344CB8AC3E}">
        <p14:creationId xmlns:p14="http://schemas.microsoft.com/office/powerpoint/2010/main" val="203215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864106"/>
          </a:xfrm>
        </p:spPr>
        <p:txBody>
          <a:bodyPr/>
          <a:lstStyle/>
          <a:p>
            <a:r>
              <a:rPr lang="cs-CZ" dirty="0"/>
              <a:t>STRATEGICKÁ </a:t>
            </a:r>
            <a:r>
              <a:rPr lang="cs-CZ" dirty="0" err="1"/>
              <a:t>ANAlÝZA</a:t>
            </a:r>
            <a:r>
              <a:rPr lang="cs-CZ" dirty="0"/>
              <a:t>: ÚČEL</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390418" y="1150706"/>
            <a:ext cx="11537879" cy="5897366"/>
          </a:xfrm>
        </p:spPr>
        <p:txBody>
          <a:bodyPr>
            <a:normAutofit/>
          </a:bodyPr>
          <a:lstStyle/>
          <a:p>
            <a:r>
              <a:rPr lang="cs-CZ" sz="2600" b="0" i="0" dirty="0">
                <a:solidFill>
                  <a:srgbClr val="000000"/>
                </a:solidFill>
                <a:effectLst/>
                <a:latin typeface="Arial CE" panose="020B0604020202020204" pitchFamily="34" charset="0"/>
              </a:rPr>
              <a:t>Strategická analýza = nezbytná součást tvorby efektivní strategie!</a:t>
            </a:r>
          </a:p>
          <a:p>
            <a:r>
              <a:rPr lang="cs-CZ" sz="2600" b="0" i="0" dirty="0">
                <a:solidFill>
                  <a:srgbClr val="000000"/>
                </a:solidFill>
                <a:effectLst/>
                <a:latin typeface="Arial CE" panose="020B0604020202020204" pitchFamily="34" charset="0"/>
              </a:rPr>
              <a:t>Umožňuje tvůrcům strategie </a:t>
            </a:r>
            <a:r>
              <a:rPr lang="cs-CZ" sz="2600" b="1" i="0" u="sng" dirty="0">
                <a:solidFill>
                  <a:srgbClr val="000000"/>
                </a:solidFill>
                <a:effectLst/>
                <a:latin typeface="Arial CE" panose="020B0604020202020204" pitchFamily="34" charset="0"/>
              </a:rPr>
              <a:t>pochopit současnou situaci </a:t>
            </a:r>
            <a:r>
              <a:rPr lang="cs-CZ" sz="2600" b="0" i="0" dirty="0">
                <a:solidFill>
                  <a:srgbClr val="000000"/>
                </a:solidFill>
                <a:effectLst/>
                <a:latin typeface="Arial CE" panose="020B0604020202020204" pitchFamily="34" charset="0"/>
              </a:rPr>
              <a:t>a </a:t>
            </a:r>
            <a:r>
              <a:rPr lang="cs-CZ" sz="2600" b="1" i="0" u="sng" dirty="0">
                <a:solidFill>
                  <a:srgbClr val="000000"/>
                </a:solidFill>
                <a:effectLst/>
                <a:latin typeface="Arial CE" panose="020B0604020202020204" pitchFamily="34" charset="0"/>
              </a:rPr>
              <a:t>budoucí vývoj </a:t>
            </a:r>
            <a:r>
              <a:rPr lang="cs-CZ" sz="2600" b="0" i="0" dirty="0">
                <a:solidFill>
                  <a:srgbClr val="000000"/>
                </a:solidFill>
                <a:effectLst/>
                <a:latin typeface="Arial CE" panose="020B0604020202020204" pitchFamily="34" charset="0"/>
              </a:rPr>
              <a:t>v dané oblasti strategie (organizace, problémové oblasti)</a:t>
            </a:r>
          </a:p>
          <a:p>
            <a:r>
              <a:rPr lang="cs-CZ" sz="2600" dirty="0">
                <a:solidFill>
                  <a:srgbClr val="000000"/>
                </a:solidFill>
                <a:latin typeface="Arial CE" panose="020B0604020202020204" pitchFamily="34" charset="0"/>
              </a:rPr>
              <a:t>Hodnoceno je </a:t>
            </a:r>
            <a:r>
              <a:rPr lang="cs-CZ" sz="2600" b="1" u="sng" dirty="0">
                <a:solidFill>
                  <a:srgbClr val="000000"/>
                </a:solidFill>
                <a:latin typeface="Arial CE" panose="020B0604020202020204" pitchFamily="34" charset="0"/>
              </a:rPr>
              <a:t>bližší i vzdálenější okolí </a:t>
            </a:r>
            <a:r>
              <a:rPr lang="cs-CZ" sz="2600" dirty="0">
                <a:solidFill>
                  <a:srgbClr val="000000"/>
                </a:solidFill>
                <a:latin typeface="Arial CE" panose="020B0604020202020204" pitchFamily="34" charset="0"/>
              </a:rPr>
              <a:t>organizace nebo problémové oblasti</a:t>
            </a:r>
          </a:p>
          <a:p>
            <a:r>
              <a:rPr lang="cs-CZ" sz="2600" dirty="0">
                <a:solidFill>
                  <a:srgbClr val="000000"/>
                </a:solidFill>
                <a:latin typeface="Arial CE" panose="020B0604020202020204" pitchFamily="34" charset="0"/>
              </a:rPr>
              <a:t>Hodnoceny jsou vývojové tendence tohoto okolí, které přinášejí výzvy, příležitosti, hrozby a nejistoty. </a:t>
            </a:r>
          </a:p>
          <a:p>
            <a:r>
              <a:rPr lang="cs-CZ" sz="2600" dirty="0">
                <a:solidFill>
                  <a:srgbClr val="000000"/>
                </a:solidFill>
                <a:latin typeface="Arial CE" panose="020B0604020202020204" pitchFamily="34" charset="0"/>
              </a:rPr>
              <a:t>Vytvářena je představa o možné (alternativní) budoucnosti (stavy světa)!</a:t>
            </a:r>
          </a:p>
          <a:p>
            <a:r>
              <a:rPr lang="cs-CZ" sz="2600" dirty="0">
                <a:solidFill>
                  <a:srgbClr val="000000"/>
                </a:solidFill>
                <a:latin typeface="Arial CE" panose="020B0604020202020204" pitchFamily="34" charset="0"/>
              </a:rPr>
              <a:t>Hodnoceny jsou </a:t>
            </a:r>
            <a:r>
              <a:rPr lang="cs-CZ" sz="2600" b="1" u="sng" dirty="0">
                <a:solidFill>
                  <a:srgbClr val="000000"/>
                </a:solidFill>
                <a:latin typeface="Arial CE" panose="020B0604020202020204" pitchFamily="34" charset="0"/>
              </a:rPr>
              <a:t>vlastní schopnosti, potenciál a možnosti</a:t>
            </a:r>
            <a:r>
              <a:rPr lang="cs-CZ" sz="2600" dirty="0">
                <a:solidFill>
                  <a:srgbClr val="000000"/>
                </a:solidFill>
                <a:latin typeface="Arial CE" panose="020B0604020202020204" pitchFamily="34" charset="0"/>
              </a:rPr>
              <a:t>, které jsou k dispozici, aby organizace nebo v problémové oblasti bylo </a:t>
            </a:r>
            <a:r>
              <a:rPr lang="cs-CZ" sz="2600" b="1" u="sng" dirty="0">
                <a:solidFill>
                  <a:srgbClr val="000000"/>
                </a:solidFill>
                <a:latin typeface="Arial CE" panose="020B0604020202020204" pitchFamily="34" charset="0"/>
              </a:rPr>
              <a:t>realizováno  poslání</a:t>
            </a:r>
            <a:r>
              <a:rPr lang="cs-CZ" sz="2600" dirty="0">
                <a:solidFill>
                  <a:srgbClr val="000000"/>
                </a:solidFill>
                <a:latin typeface="Arial CE" panose="020B0604020202020204" pitchFamily="34" charset="0"/>
              </a:rPr>
              <a:t>, byly účinně </a:t>
            </a:r>
            <a:r>
              <a:rPr lang="cs-CZ" sz="2600" b="1" u="sng" dirty="0">
                <a:solidFill>
                  <a:srgbClr val="000000"/>
                </a:solidFill>
                <a:latin typeface="Arial CE" panose="020B0604020202020204" pitchFamily="34" charset="0"/>
              </a:rPr>
              <a:t>prosazovány definované zájmy a dosahovány cíle</a:t>
            </a:r>
            <a:r>
              <a:rPr lang="cs-CZ" sz="2600" dirty="0">
                <a:solidFill>
                  <a:srgbClr val="000000"/>
                </a:solidFill>
                <a:latin typeface="Arial CE" panose="020B0604020202020204" pitchFamily="34" charset="0"/>
              </a:rPr>
              <a:t>.</a:t>
            </a:r>
          </a:p>
          <a:p>
            <a:endParaRPr lang="cs-CZ" dirty="0"/>
          </a:p>
        </p:txBody>
      </p:sp>
    </p:spTree>
    <p:extLst>
      <p:ext uri="{BB962C8B-B14F-4D97-AF65-F5344CB8AC3E}">
        <p14:creationId xmlns:p14="http://schemas.microsoft.com/office/powerpoint/2010/main" val="359875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0589" y="80861"/>
            <a:ext cx="7886700" cy="898005"/>
          </a:xfrm>
        </p:spPr>
        <p:txBody>
          <a:bodyPr>
            <a:normAutofit/>
          </a:bodyPr>
          <a:lstStyle/>
          <a:p>
            <a:pPr algn="ctr"/>
            <a:r>
              <a:rPr lang="cs-CZ" sz="3600" dirty="0"/>
              <a:t>NEJISTOTA – DŮSLEDKY</a:t>
            </a:r>
          </a:p>
        </p:txBody>
      </p:sp>
      <p:sp>
        <p:nvSpPr>
          <p:cNvPr id="3" name="Zástupný symbol pro datum 2"/>
          <p:cNvSpPr>
            <a:spLocks noGrp="1"/>
          </p:cNvSpPr>
          <p:nvPr>
            <p:ph type="dt" sz="half" idx="10"/>
          </p:nvPr>
        </p:nvSpPr>
        <p:spPr>
          <a:xfrm>
            <a:off x="7180943" y="4821020"/>
            <a:ext cx="2753746" cy="323968"/>
          </a:xfrm>
        </p:spPr>
        <p:txBody>
          <a:bodyPr/>
          <a:lstStyle/>
          <a:p>
            <a:r>
              <a:rPr lang="cs-CZ" dirty="0">
                <a:solidFill>
                  <a:prstClr val="white"/>
                </a:solidFill>
              </a:rPr>
              <a:t>21.05.2019</a:t>
            </a:r>
          </a:p>
        </p:txBody>
      </p:sp>
      <p:sp>
        <p:nvSpPr>
          <p:cNvPr id="5" name="Obdélník 4"/>
          <p:cNvSpPr/>
          <p:nvPr/>
        </p:nvSpPr>
        <p:spPr>
          <a:xfrm>
            <a:off x="137490" y="1102064"/>
            <a:ext cx="5687248" cy="6206827"/>
          </a:xfrm>
          <a:prstGeom prst="rect">
            <a:avLst/>
          </a:prstGeom>
        </p:spPr>
        <p:txBody>
          <a:bodyPr wrap="square">
            <a:spAutoFit/>
          </a:bodyPr>
          <a:lstStyle/>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cs typeface="Arial" panose="020B0604020202020204" pitchFamily="34" charset="0"/>
              </a:rPr>
              <a:t>Omezená schopnost predikovat </a:t>
            </a:r>
            <a:r>
              <a:rPr lang="cs-CZ" sz="2800" b="1" dirty="0">
                <a:latin typeface="Arial" panose="020B0604020202020204" pitchFamily="34" charset="0"/>
                <a:cs typeface="Arial" panose="020B0604020202020204" pitchFamily="34" charset="0"/>
              </a:rPr>
              <a:t>vznik</a:t>
            </a:r>
            <a:r>
              <a:rPr lang="cs-CZ" sz="2800" dirty="0">
                <a:latin typeface="Arial" panose="020B0604020202020204" pitchFamily="34" charset="0"/>
                <a:cs typeface="Arial" panose="020B0604020202020204" pitchFamily="34" charset="0"/>
              </a:rPr>
              <a:t> budoucích krizových situací (</a:t>
            </a:r>
            <a:r>
              <a:rPr lang="cs-CZ" sz="2800" b="1" dirty="0">
                <a:latin typeface="Arial" panose="020B0604020202020204" pitchFamily="34" charset="0"/>
                <a:cs typeface="Arial" panose="020B0604020202020204" pitchFamily="34" charset="0"/>
              </a:rPr>
              <a:t>konfliktů)</a:t>
            </a:r>
            <a:r>
              <a:rPr lang="cs-CZ" sz="2800" dirty="0">
                <a:latin typeface="Arial" panose="020B0604020202020204" pitchFamily="34" charset="0"/>
                <a:cs typeface="Arial" panose="020B0604020202020204" pitchFamily="34" charset="0"/>
              </a:rPr>
              <a:t>, jejich charakter a způsob jejich řešení,</a:t>
            </a:r>
          </a:p>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cs typeface="Arial" panose="020B0604020202020204" pitchFamily="34" charset="0"/>
              </a:rPr>
              <a:t>Obtížné vymezení </a:t>
            </a:r>
            <a:r>
              <a:rPr lang="cs-CZ" sz="2800" b="1" dirty="0">
                <a:latin typeface="Arial" panose="020B0604020202020204" pitchFamily="34" charset="0"/>
                <a:cs typeface="Arial" panose="020B0604020202020204" pitchFamily="34" charset="0"/>
              </a:rPr>
              <a:t>ambicí a cílů bezpečnostní a </a:t>
            </a:r>
            <a:r>
              <a:rPr lang="cs-CZ" sz="2800" dirty="0">
                <a:latin typeface="Arial" panose="020B0604020202020204" pitchFamily="34" charset="0"/>
                <a:cs typeface="Arial" panose="020B0604020202020204" pitchFamily="34" charset="0"/>
              </a:rPr>
              <a:t>obranné politiky;       </a:t>
            </a:r>
          </a:p>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ea typeface="Times New Roman" panose="02020603050405020304" pitchFamily="18" charset="0"/>
                <a:cs typeface="Arial" panose="020B0604020202020204" pitchFamily="34" charset="0"/>
              </a:rPr>
              <a:t>Problematické stanovení </a:t>
            </a:r>
            <a:r>
              <a:rPr lang="cs-CZ" sz="2800" b="1" dirty="0">
                <a:latin typeface="Arial" panose="020B0604020202020204" pitchFamily="34" charset="0"/>
                <a:ea typeface="Times New Roman" panose="02020603050405020304" pitchFamily="18" charset="0"/>
                <a:cs typeface="Arial" panose="020B0604020202020204" pitchFamily="34" charset="0"/>
              </a:rPr>
              <a:t>požadavků</a:t>
            </a:r>
            <a:r>
              <a:rPr lang="cs-CZ" sz="2800" dirty="0">
                <a:latin typeface="Arial" panose="020B0604020202020204" pitchFamily="34" charset="0"/>
                <a:ea typeface="Times New Roman" panose="02020603050405020304" pitchFamily="18" charset="0"/>
                <a:cs typeface="Arial" panose="020B0604020202020204" pitchFamily="34" charset="0"/>
              </a:rPr>
              <a:t> na rozvoj schopností.</a:t>
            </a:r>
          </a:p>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cs typeface="Arial" panose="020B0604020202020204" pitchFamily="34" charset="0"/>
              </a:rPr>
              <a:t>Nejednoznačné </a:t>
            </a:r>
            <a:r>
              <a:rPr lang="cs-CZ" sz="2800" b="1" dirty="0">
                <a:latin typeface="Arial" panose="020B0604020202020204" pitchFamily="34" charset="0"/>
                <a:cs typeface="Arial" panose="020B0604020202020204" pitchFamily="34" charset="0"/>
              </a:rPr>
              <a:t>zdůvodnění požadavků na zdroje</a:t>
            </a:r>
            <a:r>
              <a:rPr lang="cs-CZ" sz="2800" dirty="0">
                <a:latin typeface="Arial" panose="020B0604020202020204" pitchFamily="34" charset="0"/>
                <a:cs typeface="Arial" panose="020B0604020202020204" pitchFamily="34" charset="0"/>
              </a:rPr>
              <a:t>.</a:t>
            </a:r>
          </a:p>
          <a:p>
            <a:pPr marL="285750" indent="-285750" algn="just">
              <a:spcBef>
                <a:spcPts val="500"/>
              </a:spcBef>
              <a:spcAft>
                <a:spcPts val="500"/>
              </a:spcAft>
              <a:buFont typeface="Arial" panose="020B0604020202020204" pitchFamily="34" charset="0"/>
              <a:buChar char="•"/>
            </a:pPr>
            <a:endParaRPr lang="cs-CZ" sz="28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6" name="Skupina 5">
            <a:extLst>
              <a:ext uri="{FF2B5EF4-FFF2-40B4-BE49-F238E27FC236}">
                <a16:creationId xmlns:a16="http://schemas.microsoft.com/office/drawing/2014/main" id="{FA986E0C-C743-4705-8CE4-C2B4236C8C84}"/>
              </a:ext>
            </a:extLst>
          </p:cNvPr>
          <p:cNvGrpSpPr/>
          <p:nvPr/>
        </p:nvGrpSpPr>
        <p:grpSpPr>
          <a:xfrm>
            <a:off x="3750067" y="1795751"/>
            <a:ext cx="8441933" cy="6050538"/>
            <a:chOff x="-755844" y="-314913"/>
            <a:chExt cx="10705349" cy="9466932"/>
          </a:xfrm>
        </p:grpSpPr>
        <p:sp>
          <p:nvSpPr>
            <p:cNvPr id="7" name="Výsečový 1">
              <a:extLst>
                <a:ext uri="{FF2B5EF4-FFF2-40B4-BE49-F238E27FC236}">
                  <a16:creationId xmlns:a16="http://schemas.microsoft.com/office/drawing/2014/main" id="{762004A1-91BE-4E98-97F6-B926F0C3536D}"/>
                </a:ext>
              </a:extLst>
            </p:cNvPr>
            <p:cNvSpPr/>
            <p:nvPr/>
          </p:nvSpPr>
          <p:spPr bwMode="gray">
            <a:xfrm>
              <a:off x="-755844" y="1171507"/>
              <a:ext cx="9632723" cy="7980512"/>
            </a:xfrm>
            <a:prstGeom prst="pie">
              <a:avLst>
                <a:gd name="adj1" fmla="val 16177753"/>
                <a:gd name="adj2" fmla="val 21582116"/>
              </a:avLst>
            </a:prstGeom>
            <a:solidFill>
              <a:srgbClr val="F4AF8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dirty="0">
                <a:solidFill>
                  <a:schemeClr val="bg1"/>
                </a:solidFill>
              </a:endParaRPr>
            </a:p>
          </p:txBody>
        </p:sp>
        <p:sp>
          <p:nvSpPr>
            <p:cNvPr id="8" name="Výsečový 4">
              <a:extLst>
                <a:ext uri="{FF2B5EF4-FFF2-40B4-BE49-F238E27FC236}">
                  <a16:creationId xmlns:a16="http://schemas.microsoft.com/office/drawing/2014/main" id="{88041BBB-E237-46CF-A2D6-D66586289DD7}"/>
                </a:ext>
              </a:extLst>
            </p:cNvPr>
            <p:cNvSpPr/>
            <p:nvPr/>
          </p:nvSpPr>
          <p:spPr bwMode="gray">
            <a:xfrm>
              <a:off x="130584" y="2005432"/>
              <a:ext cx="7683824" cy="6161834"/>
            </a:xfrm>
            <a:prstGeom prst="pie">
              <a:avLst>
                <a:gd name="adj1" fmla="val 16191898"/>
                <a:gd name="adj2" fmla="val 21586587"/>
              </a:avLst>
            </a:prstGeom>
            <a:solidFill>
              <a:srgbClr val="E6691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bg1"/>
                </a:solidFill>
              </a:endParaRPr>
            </a:p>
          </p:txBody>
        </p:sp>
        <p:sp>
          <p:nvSpPr>
            <p:cNvPr id="9" name="Výsečový 3">
              <a:extLst>
                <a:ext uri="{FF2B5EF4-FFF2-40B4-BE49-F238E27FC236}">
                  <a16:creationId xmlns:a16="http://schemas.microsoft.com/office/drawing/2014/main" id="{FE614162-F47D-4464-A1D0-CE4016AEC10F}"/>
                </a:ext>
              </a:extLst>
            </p:cNvPr>
            <p:cNvSpPr/>
            <p:nvPr/>
          </p:nvSpPr>
          <p:spPr bwMode="gray">
            <a:xfrm>
              <a:off x="1322713" y="2912226"/>
              <a:ext cx="5297771" cy="4441307"/>
            </a:xfrm>
            <a:prstGeom prst="pie">
              <a:avLst>
                <a:gd name="adj1" fmla="val 16209128"/>
                <a:gd name="adj2" fmla="val 6000"/>
              </a:avLst>
            </a:prstGeom>
            <a:solidFill>
              <a:srgbClr val="843C0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bg1"/>
                </a:solidFill>
              </a:endParaRPr>
            </a:p>
          </p:txBody>
        </p:sp>
        <p:sp>
          <p:nvSpPr>
            <p:cNvPr id="10" name="Výsečový 2">
              <a:extLst>
                <a:ext uri="{FF2B5EF4-FFF2-40B4-BE49-F238E27FC236}">
                  <a16:creationId xmlns:a16="http://schemas.microsoft.com/office/drawing/2014/main" id="{DE0EA20E-624E-42A3-AF5B-25E02AF16D65}"/>
                </a:ext>
              </a:extLst>
            </p:cNvPr>
            <p:cNvSpPr/>
            <p:nvPr/>
          </p:nvSpPr>
          <p:spPr bwMode="gray">
            <a:xfrm>
              <a:off x="2217077" y="3574509"/>
              <a:ext cx="3509045" cy="3023680"/>
            </a:xfrm>
            <a:prstGeom prst="pie">
              <a:avLst>
                <a:gd name="adj1" fmla="val 16180068"/>
                <a:gd name="adj2" fmla="val 21535244"/>
              </a:avLst>
            </a:prstGeom>
            <a:solidFill>
              <a:srgbClr val="88020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bg1"/>
                </a:solidFill>
              </a:endParaRPr>
            </a:p>
          </p:txBody>
        </p:sp>
        <p:sp>
          <p:nvSpPr>
            <p:cNvPr id="11" name="TextovéPole 10">
              <a:extLst>
                <a:ext uri="{FF2B5EF4-FFF2-40B4-BE49-F238E27FC236}">
                  <a16:creationId xmlns:a16="http://schemas.microsoft.com/office/drawing/2014/main" id="{581650EA-BF3E-49F2-9C72-55E6B6CA9432}"/>
                </a:ext>
              </a:extLst>
            </p:cNvPr>
            <p:cNvSpPr txBox="1"/>
            <p:nvPr/>
          </p:nvSpPr>
          <p:spPr>
            <a:xfrm>
              <a:off x="1981020" y="998341"/>
              <a:ext cx="1135247" cy="369332"/>
            </a:xfrm>
            <a:prstGeom prst="rect">
              <a:avLst/>
            </a:prstGeom>
            <a:noFill/>
          </p:spPr>
          <p:txBody>
            <a:bodyPr wrap="none" rtlCol="0">
              <a:spAutoFit/>
            </a:bodyPr>
            <a:lstStyle/>
            <a:p>
              <a:r>
                <a:rPr lang="cs-CZ" b="1" dirty="0">
                  <a:latin typeface="Franklin Gothic Medium" panose="020B0603020102020204" pitchFamily="34" charset="0"/>
                </a:rPr>
                <a:t>Neurčeno</a:t>
              </a:r>
            </a:p>
          </p:txBody>
        </p:sp>
        <p:grpSp>
          <p:nvGrpSpPr>
            <p:cNvPr id="12" name="Skupina 11">
              <a:extLst>
                <a:ext uri="{FF2B5EF4-FFF2-40B4-BE49-F238E27FC236}">
                  <a16:creationId xmlns:a16="http://schemas.microsoft.com/office/drawing/2014/main" id="{02ADA487-E299-4810-AEC9-2F4307B16680}"/>
                </a:ext>
              </a:extLst>
            </p:cNvPr>
            <p:cNvGrpSpPr/>
            <p:nvPr/>
          </p:nvGrpSpPr>
          <p:grpSpPr>
            <a:xfrm>
              <a:off x="1928402" y="-314913"/>
              <a:ext cx="8021103" cy="6130435"/>
              <a:chOff x="1775520" y="-37138"/>
              <a:chExt cx="8021103" cy="6130435"/>
            </a:xfrm>
          </p:grpSpPr>
          <p:cxnSp>
            <p:nvCxnSpPr>
              <p:cNvPr id="13" name="Přímá spojnice se šipkou 12">
                <a:extLst>
                  <a:ext uri="{FF2B5EF4-FFF2-40B4-BE49-F238E27FC236}">
                    <a16:creationId xmlns:a16="http://schemas.microsoft.com/office/drawing/2014/main" id="{93270823-EAE3-40D6-A1C7-EA234BFC9EFB}"/>
                  </a:ext>
                </a:extLst>
              </p:cNvPr>
              <p:cNvCxnSpPr/>
              <p:nvPr/>
            </p:nvCxnSpPr>
            <p:spPr>
              <a:xfrm>
                <a:off x="4085897" y="5698659"/>
                <a:ext cx="4736276" cy="4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C64A8B05-85E6-4D2E-AB7A-E9C014237091}"/>
                  </a:ext>
                </a:extLst>
              </p:cNvPr>
              <p:cNvCxnSpPr/>
              <p:nvPr/>
            </p:nvCxnSpPr>
            <p:spPr>
              <a:xfrm flipH="1" flipV="1">
                <a:off x="3482120" y="1171370"/>
                <a:ext cx="30977" cy="39610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3A834B73-67EF-4CD6-8A26-CAB507106D16}"/>
                  </a:ext>
                </a:extLst>
              </p:cNvPr>
              <p:cNvSpPr txBox="1"/>
              <p:nvPr/>
            </p:nvSpPr>
            <p:spPr>
              <a:xfrm>
                <a:off x="8251676" y="5687836"/>
                <a:ext cx="1544947" cy="369332"/>
              </a:xfrm>
              <a:prstGeom prst="rect">
                <a:avLst/>
              </a:prstGeom>
              <a:noFill/>
            </p:spPr>
            <p:txBody>
              <a:bodyPr wrap="square" rtlCol="0">
                <a:spAutoFit/>
              </a:bodyPr>
              <a:lstStyle/>
              <a:p>
                <a:r>
                  <a:rPr lang="cs-CZ" b="1" dirty="0">
                    <a:latin typeface="Franklin Gothic Medium" panose="020B0603020102020204" pitchFamily="34" charset="0"/>
                  </a:rPr>
                  <a:t>Budoucnost</a:t>
                </a:r>
              </a:p>
            </p:txBody>
          </p:sp>
          <p:sp>
            <p:nvSpPr>
              <p:cNvPr id="16" name="TextovéPole 15">
                <a:extLst>
                  <a:ext uri="{FF2B5EF4-FFF2-40B4-BE49-F238E27FC236}">
                    <a16:creationId xmlns:a16="http://schemas.microsoft.com/office/drawing/2014/main" id="{672D3848-C330-43F7-ADB2-A6EC145AF79B}"/>
                  </a:ext>
                </a:extLst>
              </p:cNvPr>
              <p:cNvSpPr txBox="1"/>
              <p:nvPr/>
            </p:nvSpPr>
            <p:spPr>
              <a:xfrm>
                <a:off x="3513097" y="5723965"/>
                <a:ext cx="1272143" cy="369332"/>
              </a:xfrm>
              <a:prstGeom prst="rect">
                <a:avLst/>
              </a:prstGeom>
              <a:noFill/>
            </p:spPr>
            <p:txBody>
              <a:bodyPr wrap="none" rtlCol="0">
                <a:spAutoFit/>
              </a:bodyPr>
              <a:lstStyle/>
              <a:p>
                <a:r>
                  <a:rPr lang="cs-CZ" b="1" dirty="0">
                    <a:latin typeface="Franklin Gothic Medium" panose="020B0603020102020204" pitchFamily="34" charset="0"/>
                  </a:rPr>
                  <a:t>Přítomnost</a:t>
                </a:r>
              </a:p>
            </p:txBody>
          </p:sp>
          <p:sp>
            <p:nvSpPr>
              <p:cNvPr id="17" name="Obdélník 16">
                <a:extLst>
                  <a:ext uri="{FF2B5EF4-FFF2-40B4-BE49-F238E27FC236}">
                    <a16:creationId xmlns:a16="http://schemas.microsoft.com/office/drawing/2014/main" id="{C3A59FC3-B1EA-4FEF-A234-158CD94FA7D4}"/>
                  </a:ext>
                </a:extLst>
              </p:cNvPr>
              <p:cNvSpPr/>
              <p:nvPr/>
            </p:nvSpPr>
            <p:spPr>
              <a:xfrm>
                <a:off x="1775520" y="4845564"/>
                <a:ext cx="1728294" cy="369332"/>
              </a:xfrm>
              <a:prstGeom prst="rect">
                <a:avLst/>
              </a:prstGeom>
            </p:spPr>
            <p:txBody>
              <a:bodyPr wrap="none">
                <a:spAutoFit/>
              </a:bodyPr>
              <a:lstStyle/>
              <a:p>
                <a:r>
                  <a:rPr lang="cs-CZ" b="1" dirty="0">
                    <a:latin typeface="Franklin Gothic Medium" panose="020B0603020102020204" pitchFamily="34" charset="0"/>
                  </a:rPr>
                  <a:t>Předvídatelnost</a:t>
                </a:r>
              </a:p>
            </p:txBody>
          </p:sp>
          <p:cxnSp>
            <p:nvCxnSpPr>
              <p:cNvPr id="18" name="Přímá spojnice se šipkou 17">
                <a:extLst>
                  <a:ext uri="{FF2B5EF4-FFF2-40B4-BE49-F238E27FC236}">
                    <a16:creationId xmlns:a16="http://schemas.microsoft.com/office/drawing/2014/main" id="{245C0FA4-F5AE-4C43-8A1D-FAE475C626C6}"/>
                  </a:ext>
                </a:extLst>
              </p:cNvPr>
              <p:cNvCxnSpPr/>
              <p:nvPr/>
            </p:nvCxnSpPr>
            <p:spPr>
              <a:xfrm flipV="1">
                <a:off x="3907636" y="2660707"/>
                <a:ext cx="3800698" cy="258763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2B0E0CF9-233D-471E-8AE7-D98F395E39A5}"/>
                  </a:ext>
                </a:extLst>
              </p:cNvPr>
              <p:cNvSpPr txBox="1"/>
              <p:nvPr/>
            </p:nvSpPr>
            <p:spPr>
              <a:xfrm>
                <a:off x="3862116" y="3918522"/>
                <a:ext cx="1605248" cy="553998"/>
              </a:xfrm>
              <a:prstGeom prst="rect">
                <a:avLst/>
              </a:prstGeom>
              <a:noFill/>
            </p:spPr>
            <p:txBody>
              <a:bodyPr wrap="none" rtlCol="0">
                <a:spAutoFit/>
              </a:bodyPr>
              <a:lstStyle/>
              <a:p>
                <a:pPr algn="ctr"/>
                <a:r>
                  <a:rPr lang="cs-CZ" sz="1500" b="1" dirty="0">
                    <a:solidFill>
                      <a:schemeClr val="bg1"/>
                    </a:solidFill>
                  </a:rPr>
                  <a:t>PŘÍTOMNOST </a:t>
                </a:r>
                <a:br>
                  <a:rPr lang="cs-CZ" sz="1500" b="1" dirty="0">
                    <a:solidFill>
                      <a:schemeClr val="bg1"/>
                    </a:solidFill>
                  </a:rPr>
                </a:br>
                <a:r>
                  <a:rPr lang="cs-CZ" sz="1500" b="1" dirty="0">
                    <a:solidFill>
                      <a:schemeClr val="bg1"/>
                    </a:solidFill>
                  </a:rPr>
                  <a:t>(1 -2 roky)</a:t>
                </a:r>
              </a:p>
            </p:txBody>
          </p:sp>
          <p:sp>
            <p:nvSpPr>
              <p:cNvPr id="20" name="TextovéPole 19">
                <a:extLst>
                  <a:ext uri="{FF2B5EF4-FFF2-40B4-BE49-F238E27FC236}">
                    <a16:creationId xmlns:a16="http://schemas.microsoft.com/office/drawing/2014/main" id="{65E6993E-2181-4415-A5C1-312894DC7135}"/>
                  </a:ext>
                </a:extLst>
              </p:cNvPr>
              <p:cNvSpPr txBox="1"/>
              <p:nvPr/>
            </p:nvSpPr>
            <p:spPr>
              <a:xfrm>
                <a:off x="4297082" y="3140505"/>
                <a:ext cx="1079143" cy="553998"/>
              </a:xfrm>
              <a:prstGeom prst="rect">
                <a:avLst/>
              </a:prstGeom>
              <a:noFill/>
            </p:spPr>
            <p:txBody>
              <a:bodyPr wrap="none" rtlCol="0">
                <a:spAutoFit/>
              </a:bodyPr>
              <a:lstStyle/>
              <a:p>
                <a:pPr algn="ctr"/>
                <a:r>
                  <a:rPr lang="cs-CZ" sz="1500" b="1" dirty="0">
                    <a:solidFill>
                      <a:schemeClr val="bg1"/>
                    </a:solidFill>
                  </a:rPr>
                  <a:t>TRENDY </a:t>
                </a:r>
                <a:br>
                  <a:rPr lang="cs-CZ" sz="1500" b="1" dirty="0">
                    <a:solidFill>
                      <a:schemeClr val="bg1"/>
                    </a:solidFill>
                  </a:rPr>
                </a:br>
                <a:r>
                  <a:rPr lang="cs-CZ" sz="1500" b="1" dirty="0">
                    <a:solidFill>
                      <a:schemeClr val="bg1"/>
                    </a:solidFill>
                  </a:rPr>
                  <a:t>(3 – 5 let)</a:t>
                </a:r>
              </a:p>
            </p:txBody>
          </p:sp>
          <p:sp>
            <p:nvSpPr>
              <p:cNvPr id="21" name="TextovéPole 20">
                <a:extLst>
                  <a:ext uri="{FF2B5EF4-FFF2-40B4-BE49-F238E27FC236}">
                    <a16:creationId xmlns:a16="http://schemas.microsoft.com/office/drawing/2014/main" id="{3EF28EDB-F02D-4B56-8D61-896F4E23A64B}"/>
                  </a:ext>
                </a:extLst>
              </p:cNvPr>
              <p:cNvSpPr txBox="1"/>
              <p:nvPr/>
            </p:nvSpPr>
            <p:spPr>
              <a:xfrm>
                <a:off x="4068447" y="2511838"/>
                <a:ext cx="2425023" cy="553998"/>
              </a:xfrm>
              <a:prstGeom prst="rect">
                <a:avLst/>
              </a:prstGeom>
              <a:noFill/>
            </p:spPr>
            <p:txBody>
              <a:bodyPr wrap="none" rtlCol="0">
                <a:spAutoFit/>
              </a:bodyPr>
              <a:lstStyle/>
              <a:p>
                <a:pPr algn="ctr"/>
                <a:r>
                  <a:rPr lang="cs-CZ" sz="1500" b="1" dirty="0">
                    <a:solidFill>
                      <a:schemeClr val="bg1"/>
                    </a:solidFill>
                  </a:rPr>
                  <a:t>BLÍŽŠÍ BUDOUCNOST </a:t>
                </a:r>
                <a:br>
                  <a:rPr lang="cs-CZ" sz="1500" b="1" dirty="0">
                    <a:solidFill>
                      <a:schemeClr val="bg1"/>
                    </a:solidFill>
                  </a:rPr>
                </a:br>
                <a:r>
                  <a:rPr lang="cs-CZ" sz="1500" b="1" dirty="0">
                    <a:solidFill>
                      <a:schemeClr val="bg1"/>
                    </a:solidFill>
                  </a:rPr>
                  <a:t> (5 – 10 let)</a:t>
                </a:r>
              </a:p>
            </p:txBody>
          </p:sp>
          <p:sp>
            <p:nvSpPr>
              <p:cNvPr id="22" name="TextovéPole 21">
                <a:extLst>
                  <a:ext uri="{FF2B5EF4-FFF2-40B4-BE49-F238E27FC236}">
                    <a16:creationId xmlns:a16="http://schemas.microsoft.com/office/drawing/2014/main" id="{7E84FADE-2FBB-4611-9D5F-F7AAAB17BBD5}"/>
                  </a:ext>
                </a:extLst>
              </p:cNvPr>
              <p:cNvSpPr txBox="1"/>
              <p:nvPr/>
            </p:nvSpPr>
            <p:spPr>
              <a:xfrm>
                <a:off x="4097325" y="1700784"/>
                <a:ext cx="2923557" cy="553998"/>
              </a:xfrm>
              <a:prstGeom prst="rect">
                <a:avLst/>
              </a:prstGeom>
              <a:noFill/>
            </p:spPr>
            <p:txBody>
              <a:bodyPr wrap="none" rtlCol="0">
                <a:spAutoFit/>
              </a:bodyPr>
              <a:lstStyle/>
              <a:p>
                <a:pPr algn="ctr"/>
                <a:r>
                  <a:rPr lang="cs-CZ" sz="1500" b="1" dirty="0">
                    <a:solidFill>
                      <a:schemeClr val="bg1"/>
                    </a:solidFill>
                  </a:rPr>
                  <a:t>VZDÁLENÁ BUDOUCNOST </a:t>
                </a:r>
                <a:br>
                  <a:rPr lang="cs-CZ" sz="1500" b="1" dirty="0">
                    <a:solidFill>
                      <a:schemeClr val="bg1"/>
                    </a:solidFill>
                  </a:rPr>
                </a:br>
                <a:r>
                  <a:rPr lang="cs-CZ" sz="1500" b="1" dirty="0">
                    <a:solidFill>
                      <a:schemeClr val="bg1"/>
                    </a:solidFill>
                  </a:rPr>
                  <a:t>(10 – 30 let)</a:t>
                </a:r>
              </a:p>
            </p:txBody>
          </p:sp>
          <p:sp>
            <p:nvSpPr>
              <p:cNvPr id="23" name="TextovéPole 22">
                <a:extLst>
                  <a:ext uri="{FF2B5EF4-FFF2-40B4-BE49-F238E27FC236}">
                    <a16:creationId xmlns:a16="http://schemas.microsoft.com/office/drawing/2014/main" id="{8F1C2F6B-48D8-4097-AE2F-20C6C65D931B}"/>
                  </a:ext>
                </a:extLst>
              </p:cNvPr>
              <p:cNvSpPr txBox="1"/>
              <p:nvPr/>
            </p:nvSpPr>
            <p:spPr>
              <a:xfrm>
                <a:off x="4236913" y="-37138"/>
                <a:ext cx="3142142" cy="646331"/>
              </a:xfrm>
              <a:prstGeom prst="rect">
                <a:avLst/>
              </a:prstGeom>
              <a:noFill/>
            </p:spPr>
            <p:txBody>
              <a:bodyPr wrap="none" rtlCol="0">
                <a:spAutoFit/>
              </a:bodyPr>
              <a:lstStyle/>
              <a:p>
                <a:r>
                  <a:rPr lang="cs-CZ" sz="3600" b="1" dirty="0"/>
                  <a:t>NEJISTOTA!!!</a:t>
                </a:r>
              </a:p>
            </p:txBody>
          </p:sp>
        </p:grpSp>
      </p:grpSp>
    </p:spTree>
    <p:extLst>
      <p:ext uri="{BB962C8B-B14F-4D97-AF65-F5344CB8AC3E}">
        <p14:creationId xmlns:p14="http://schemas.microsoft.com/office/powerpoint/2010/main" val="395147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579062" y="1280354"/>
            <a:ext cx="11322652" cy="4489807"/>
          </a:xfrm>
        </p:spPr>
        <p:txBody>
          <a:bodyPr vert="horz" lIns="91440" tIns="45720" rIns="91440" bIns="45720" rtlCol="0" anchor="t">
            <a:normAutofit fontScale="92500" lnSpcReduction="10000"/>
          </a:bodyPr>
          <a:lstStyle/>
          <a:p>
            <a:pPr eaLnBrk="1" hangingPunct="1"/>
            <a:r>
              <a:rPr lang="cs-CZ" altLang="cs-CZ" sz="4000" dirty="0">
                <a:solidFill>
                  <a:schemeClr val="bg1"/>
                </a:solidFill>
              </a:rPr>
              <a:t>STRATEGICKÁ ANALÝZA - OBJASNĚNÍ PŘÍSTUPŮ</a:t>
            </a:r>
          </a:p>
          <a:p>
            <a:pPr eaLnBrk="1" hangingPunct="1"/>
            <a:endParaRPr lang="cs-CZ" altLang="cs-CZ" sz="4000" i="1" dirty="0">
              <a:solidFill>
                <a:schemeClr val="bg1"/>
              </a:solidFill>
            </a:endParaRPr>
          </a:p>
          <a:p>
            <a:pPr marL="571500" indent="-571500" algn="l">
              <a:buChar char="•"/>
            </a:pPr>
            <a:r>
              <a:rPr lang="cs-CZ" altLang="cs-CZ" sz="4000" i="1" dirty="0">
                <a:solidFill>
                  <a:schemeClr val="bg1"/>
                </a:solidFill>
              </a:rPr>
              <a:t>PŘÍLEŽITOSTI,  VÝZVY,  HROZBY, NEJISTOTY,  TRENDY</a:t>
            </a:r>
          </a:p>
          <a:p>
            <a:pPr marL="571500" indent="-571500" eaLnBrk="1" hangingPunct="1">
              <a:buFont typeface="Arial" panose="020B0604020202020204" pitchFamily="34" charset="0"/>
              <a:buChar char="•"/>
            </a:pPr>
            <a:endParaRPr lang="cs-CZ" altLang="cs-CZ" sz="4000" i="1" dirty="0">
              <a:solidFill>
                <a:schemeClr val="bg1"/>
              </a:solidFill>
            </a:endParaRPr>
          </a:p>
          <a:p>
            <a:pPr marL="571500" indent="-571500" algn="l" eaLnBrk="1" hangingPunct="1">
              <a:buFont typeface="Arial" panose="020B0604020202020204" pitchFamily="34" charset="0"/>
              <a:buChar char="•"/>
            </a:pPr>
            <a:r>
              <a:rPr lang="cs-CZ" altLang="cs-CZ" sz="4000" i="1" dirty="0">
                <a:solidFill>
                  <a:schemeClr val="bg1"/>
                </a:solidFill>
              </a:rPr>
              <a:t>SILNÉ A SLABÉ STRÁNKY</a:t>
            </a:r>
          </a:p>
          <a:p>
            <a:pPr marL="571500" indent="-571500" algn="l" eaLnBrk="1" hangingPunct="1">
              <a:buFont typeface="Arial" panose="020B0604020202020204" pitchFamily="34" charset="0"/>
              <a:buChar char="•"/>
            </a:pPr>
            <a:endParaRPr lang="cs-CZ" altLang="cs-CZ" sz="4000" i="1" dirty="0">
              <a:solidFill>
                <a:schemeClr val="bg1"/>
              </a:solidFill>
            </a:endParaRPr>
          </a:p>
          <a:p>
            <a:pPr marL="571500" indent="-571500" algn="l" eaLnBrk="1" hangingPunct="1">
              <a:buFont typeface="Arial" panose="020B0604020202020204" pitchFamily="34" charset="0"/>
              <a:buChar char="•"/>
            </a:pPr>
            <a:r>
              <a:rPr lang="cs-CZ" altLang="cs-CZ" sz="4000" i="1" dirty="0">
                <a:solidFill>
                  <a:schemeClr val="bg1"/>
                </a:solidFill>
              </a:rPr>
              <a:t>ALTERNATIVNÍ STRATEGIE</a:t>
            </a:r>
            <a:endParaRPr lang="cs-CZ" altLang="cs-CZ" i="1" dirty="0">
              <a:solidFill>
                <a:schemeClr val="bg1"/>
              </a:solidFill>
            </a:endParaRPr>
          </a:p>
        </p:txBody>
      </p:sp>
    </p:spTree>
    <p:extLst>
      <p:ext uri="{BB962C8B-B14F-4D97-AF65-F5344CB8AC3E}">
        <p14:creationId xmlns:p14="http://schemas.microsoft.com/office/powerpoint/2010/main" val="67823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077FA0-BE7F-4A99-BA69-D86CEC313953}"/>
              </a:ext>
            </a:extLst>
          </p:cNvPr>
          <p:cNvSpPr>
            <a:spLocks noGrp="1"/>
          </p:cNvSpPr>
          <p:nvPr>
            <p:ph type="title"/>
          </p:nvPr>
        </p:nvSpPr>
        <p:spPr>
          <a:xfrm>
            <a:off x="172948" y="101662"/>
            <a:ext cx="11846103" cy="1188720"/>
          </a:xfrm>
        </p:spPr>
        <p:txBody>
          <a:bodyPr>
            <a:normAutofit/>
          </a:bodyPr>
          <a:lstStyle/>
          <a:p>
            <a:r>
              <a:rPr lang="cs-CZ" dirty="0"/>
              <a:t>STRATEGICKÁ </a:t>
            </a:r>
            <a:r>
              <a:rPr lang="cs-CZ" dirty="0" err="1"/>
              <a:t>ANAlÝZA</a:t>
            </a:r>
            <a:r>
              <a:rPr lang="cs-CZ" dirty="0"/>
              <a:t> ODPOVÍDÁ NA TYTO ZÁKLADNÍ OTÁZKY</a:t>
            </a:r>
          </a:p>
        </p:txBody>
      </p:sp>
      <p:sp>
        <p:nvSpPr>
          <p:cNvPr id="3" name="Zástupný obsah 2">
            <a:extLst>
              <a:ext uri="{FF2B5EF4-FFF2-40B4-BE49-F238E27FC236}">
                <a16:creationId xmlns:a16="http://schemas.microsoft.com/office/drawing/2014/main" id="{AF28FE7D-3275-4C7D-BCBE-D27A925C5E37}"/>
              </a:ext>
            </a:extLst>
          </p:cNvPr>
          <p:cNvSpPr>
            <a:spLocks noGrp="1"/>
          </p:cNvSpPr>
          <p:nvPr>
            <p:ph idx="1"/>
          </p:nvPr>
        </p:nvSpPr>
        <p:spPr>
          <a:xfrm>
            <a:off x="6095999" y="1394870"/>
            <a:ext cx="5923052" cy="4798338"/>
          </a:xfrm>
          <a:ln>
            <a:solidFill>
              <a:srgbClr val="FF7C80"/>
            </a:solidFill>
          </a:ln>
        </p:spPr>
        <p:txBody>
          <a:bodyPr vert="horz" lIns="91440" tIns="45720" rIns="91440" bIns="45720" rtlCol="0" anchor="t">
            <a:normAutofit/>
          </a:bodyPr>
          <a:lstStyle/>
          <a:p>
            <a:pPr marL="0" indent="0">
              <a:buNone/>
            </a:pPr>
            <a:endParaRPr lang="cs-CZ" sz="2400" b="1" dirty="0"/>
          </a:p>
          <a:p>
            <a:pPr marL="0" indent="0">
              <a:buNone/>
            </a:pPr>
            <a:r>
              <a:rPr lang="cs-CZ" sz="2400" b="1" dirty="0"/>
              <a:t>HODNOCENÍ  VNITŘNÍHO PROSTŘEDÍ</a:t>
            </a:r>
            <a:endParaRPr lang="cs-CZ" dirty="0"/>
          </a:p>
          <a:p>
            <a:endParaRPr lang="cs-CZ" dirty="0"/>
          </a:p>
          <a:p>
            <a:r>
              <a:rPr lang="cs-CZ" dirty="0"/>
              <a:t>KDE SE NACHÁZÍME? </a:t>
            </a:r>
          </a:p>
          <a:p>
            <a:endParaRPr lang="cs-CZ" dirty="0"/>
          </a:p>
          <a:p>
            <a:r>
              <a:rPr lang="cs-CZ" dirty="0"/>
              <a:t>JAKÉ MÁME SCHOPNOSTI?</a:t>
            </a:r>
          </a:p>
          <a:p>
            <a:endParaRPr lang="cs-CZ" dirty="0"/>
          </a:p>
          <a:p>
            <a:r>
              <a:rPr lang="cs-CZ" dirty="0"/>
              <a:t>PROČ SE TAM NACHÁZÍME? (PŘÍČINY)</a:t>
            </a:r>
          </a:p>
          <a:p>
            <a:endParaRPr lang="cs-CZ" dirty="0"/>
          </a:p>
          <a:p>
            <a:r>
              <a:rPr lang="cs-CZ" dirty="0"/>
              <a:t>CO TO PRO NÁS ZNAMENÁ? (DŮSLEDKY - RIZIKA)</a:t>
            </a:r>
          </a:p>
          <a:p>
            <a:endParaRPr lang="cs-CZ" dirty="0"/>
          </a:p>
        </p:txBody>
      </p:sp>
      <p:sp>
        <p:nvSpPr>
          <p:cNvPr id="4" name="Zástupný obsah 2">
            <a:extLst>
              <a:ext uri="{FF2B5EF4-FFF2-40B4-BE49-F238E27FC236}">
                <a16:creationId xmlns:a16="http://schemas.microsoft.com/office/drawing/2014/main" id="{4A2272A5-9C06-4F21-8F24-B265DE8EDCCE}"/>
              </a:ext>
            </a:extLst>
          </p:cNvPr>
          <p:cNvSpPr txBox="1">
            <a:spLocks/>
          </p:cNvSpPr>
          <p:nvPr/>
        </p:nvSpPr>
        <p:spPr>
          <a:xfrm>
            <a:off x="172947" y="1394870"/>
            <a:ext cx="5816887" cy="4800447"/>
          </a:xfrm>
          <a:prstGeom prst="rect">
            <a:avLst/>
          </a:prstGeom>
          <a:ln>
            <a:solidFill>
              <a:srgbClr val="FF7C80"/>
            </a:solidFill>
          </a:ln>
        </p:spPr>
        <p:txBody>
          <a:bodyPr vert="horz" lIns="91440" tIns="45720" rIns="91440" bIns="45720" rtlCol="0" anchor="t">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cs-CZ" dirty="0"/>
          </a:p>
          <a:p>
            <a:pPr marL="0" indent="0">
              <a:buNone/>
            </a:pPr>
            <a:r>
              <a:rPr lang="cs-CZ" sz="2600" b="1" dirty="0"/>
              <a:t>HODNOCENÍ VNĚJŠÍHO PROSTŘEDÍ</a:t>
            </a:r>
          </a:p>
          <a:p>
            <a:pPr marL="0" indent="0">
              <a:buNone/>
            </a:pPr>
            <a:endParaRPr lang="cs-CZ" dirty="0"/>
          </a:p>
          <a:p>
            <a:r>
              <a:rPr lang="cs-CZ" dirty="0"/>
              <a:t>CO OHROŽUJE NAŠE ZÁJMY, HODNOTY,  AKTIVA? (HROZBY)</a:t>
            </a:r>
          </a:p>
          <a:p>
            <a:endParaRPr lang="cs-CZ" dirty="0"/>
          </a:p>
          <a:p>
            <a:r>
              <a:rPr lang="cs-CZ" dirty="0"/>
              <a:t>CO MŮŽE PODPOŘIT REALIZACI NAŠICH ZÁMĚRŮ? (PŘÍLEŽITOSTI)</a:t>
            </a:r>
          </a:p>
          <a:p>
            <a:endParaRPr lang="cs-CZ" dirty="0"/>
          </a:p>
          <a:p>
            <a:r>
              <a:rPr lang="cs-CZ" dirty="0"/>
              <a:t>CO, KDO  JE ZDROJEM NEJISTOT?</a:t>
            </a:r>
          </a:p>
          <a:p>
            <a:endParaRPr lang="cs-CZ" dirty="0"/>
          </a:p>
          <a:p>
            <a:r>
              <a:rPr lang="cs-CZ" dirty="0"/>
              <a:t>JAKÝCH STAVŮ MOHOU NEJISTOTY NABÝVAT? </a:t>
            </a:r>
          </a:p>
          <a:p>
            <a:endParaRPr lang="cs-CZ" dirty="0"/>
          </a:p>
          <a:p>
            <a:r>
              <a:rPr lang="cs-CZ" dirty="0"/>
              <a:t>JAKÉ TENDENCE PŘETRVÁVAJÍ?  (TRENDY)</a:t>
            </a:r>
          </a:p>
        </p:txBody>
      </p:sp>
    </p:spTree>
    <p:extLst>
      <p:ext uri="{BB962C8B-B14F-4D97-AF65-F5344CB8AC3E}">
        <p14:creationId xmlns:p14="http://schemas.microsoft.com/office/powerpoint/2010/main" val="313240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077FA0-BE7F-4A99-BA69-D86CEC313953}"/>
              </a:ext>
            </a:extLst>
          </p:cNvPr>
          <p:cNvSpPr>
            <a:spLocks noGrp="1"/>
          </p:cNvSpPr>
          <p:nvPr>
            <p:ph type="title"/>
          </p:nvPr>
        </p:nvSpPr>
        <p:spPr>
          <a:xfrm>
            <a:off x="172948" y="101662"/>
            <a:ext cx="11846103" cy="1188720"/>
          </a:xfrm>
        </p:spPr>
        <p:txBody>
          <a:bodyPr>
            <a:normAutofit/>
          </a:bodyPr>
          <a:lstStyle/>
          <a:p>
            <a:r>
              <a:rPr lang="cs-CZ" dirty="0"/>
              <a:t>STRATEGICKÁ </a:t>
            </a:r>
            <a:r>
              <a:rPr lang="cs-CZ" dirty="0" err="1"/>
              <a:t>ANAlÝZA</a:t>
            </a:r>
            <a:r>
              <a:rPr lang="cs-CZ" dirty="0"/>
              <a:t> : ZDROJE INFORMACÍ</a:t>
            </a:r>
          </a:p>
        </p:txBody>
      </p:sp>
      <p:sp>
        <p:nvSpPr>
          <p:cNvPr id="3" name="Zástupný obsah 2">
            <a:extLst>
              <a:ext uri="{FF2B5EF4-FFF2-40B4-BE49-F238E27FC236}">
                <a16:creationId xmlns:a16="http://schemas.microsoft.com/office/drawing/2014/main" id="{AF28FE7D-3275-4C7D-BCBE-D27A925C5E37}"/>
              </a:ext>
            </a:extLst>
          </p:cNvPr>
          <p:cNvSpPr>
            <a:spLocks noGrp="1"/>
          </p:cNvSpPr>
          <p:nvPr>
            <p:ph idx="1"/>
          </p:nvPr>
        </p:nvSpPr>
        <p:spPr>
          <a:xfrm>
            <a:off x="6095999" y="1394870"/>
            <a:ext cx="5923052" cy="5463130"/>
          </a:xfrm>
          <a:ln>
            <a:solidFill>
              <a:srgbClr val="FF7C80"/>
            </a:solidFill>
          </a:ln>
        </p:spPr>
        <p:txBody>
          <a:bodyPr vert="horz" lIns="91440" tIns="45720" rIns="91440" bIns="45720" rtlCol="0" anchor="t">
            <a:normAutofit fontScale="85000" lnSpcReduction="10000"/>
          </a:bodyPr>
          <a:lstStyle/>
          <a:p>
            <a:pPr marL="0" indent="0">
              <a:buNone/>
            </a:pPr>
            <a:r>
              <a:rPr lang="cs-CZ" b="1" dirty="0"/>
              <a:t>HODNOCENÍ  VNITŘNÍHO PROSTŘEDÍ</a:t>
            </a:r>
          </a:p>
          <a:p>
            <a:endParaRPr lang="cs-CZ" dirty="0"/>
          </a:p>
          <a:p>
            <a:r>
              <a:rPr lang="cs-CZ" dirty="0"/>
              <a:t>KDE SE NACHÁZÍME? </a:t>
            </a:r>
          </a:p>
          <a:p>
            <a:r>
              <a:rPr lang="cs-CZ" dirty="0"/>
              <a:t>PROČ SE TAM NACHÁZÍME? (PŘÍČINY)</a:t>
            </a:r>
          </a:p>
          <a:p>
            <a:r>
              <a:rPr lang="cs-CZ" dirty="0"/>
              <a:t>CO TO PRO NÁS ZNAMENÁ? (DŮSLEDKY - RIZIKA)</a:t>
            </a:r>
          </a:p>
          <a:p>
            <a:endParaRPr lang="cs-CZ" dirty="0"/>
          </a:p>
          <a:p>
            <a:r>
              <a:rPr lang="cs-CZ" sz="2600" dirty="0">
                <a:solidFill>
                  <a:srgbClr val="FF0000"/>
                </a:solidFill>
              </a:rPr>
              <a:t>Exekutivní zprávy např. Zpráva o zajišťování bezpečnosti nebo obrany</a:t>
            </a:r>
          </a:p>
          <a:p>
            <a:r>
              <a:rPr lang="cs-CZ" sz="2600" dirty="0">
                <a:solidFill>
                  <a:srgbClr val="FF0000"/>
                </a:solidFill>
              </a:rPr>
              <a:t>Audity např. Audit národní bezpečnosti</a:t>
            </a:r>
          </a:p>
          <a:p>
            <a:r>
              <a:rPr lang="cs-CZ" sz="2600" dirty="0">
                <a:solidFill>
                  <a:srgbClr val="FF0000"/>
                </a:solidFill>
              </a:rPr>
              <a:t>Kontrolní zprávy Nejvyššího kontrolního úřadu</a:t>
            </a:r>
          </a:p>
          <a:p>
            <a:r>
              <a:rPr lang="cs-CZ" sz="2600" dirty="0">
                <a:solidFill>
                  <a:srgbClr val="FF0000"/>
                </a:solidFill>
              </a:rPr>
              <a:t>Hodnotící zprávy mezinárodních organizací např. Hodnocení obranných plánů NATO, nebo CARD pro EU</a:t>
            </a:r>
          </a:p>
          <a:p>
            <a:r>
              <a:rPr lang="cs-CZ" sz="2600" dirty="0">
                <a:solidFill>
                  <a:srgbClr val="FF0000"/>
                </a:solidFill>
              </a:rPr>
              <a:t>Mezinárodní indexy a databáze výzkumných institucí např. SIPRI,  SSI, ..</a:t>
            </a:r>
          </a:p>
          <a:p>
            <a:endParaRPr lang="cs-CZ" dirty="0"/>
          </a:p>
          <a:p>
            <a:endParaRPr lang="cs-CZ" dirty="0"/>
          </a:p>
        </p:txBody>
      </p:sp>
      <p:sp>
        <p:nvSpPr>
          <p:cNvPr id="4" name="Zástupný obsah 2">
            <a:extLst>
              <a:ext uri="{FF2B5EF4-FFF2-40B4-BE49-F238E27FC236}">
                <a16:creationId xmlns:a16="http://schemas.microsoft.com/office/drawing/2014/main" id="{4A2272A5-9C06-4F21-8F24-B265DE8EDCCE}"/>
              </a:ext>
            </a:extLst>
          </p:cNvPr>
          <p:cNvSpPr txBox="1">
            <a:spLocks/>
          </p:cNvSpPr>
          <p:nvPr/>
        </p:nvSpPr>
        <p:spPr>
          <a:xfrm>
            <a:off x="172947" y="1394870"/>
            <a:ext cx="5816887" cy="5361468"/>
          </a:xfrm>
          <a:prstGeom prst="rect">
            <a:avLst/>
          </a:prstGeom>
          <a:ln>
            <a:solidFill>
              <a:srgbClr val="FF7C80"/>
            </a:solidFill>
          </a:ln>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cs-CZ" b="1" dirty="0"/>
              <a:t>HODNOCENÍ VNĚJŠÍHO PROSTŘEDÍ</a:t>
            </a:r>
          </a:p>
          <a:p>
            <a:r>
              <a:rPr lang="cs-CZ" dirty="0"/>
              <a:t>CO OHROŽUJE NAŠE ZÁJMY, HODNOTY,  AKTIVA? (HROZBY)</a:t>
            </a:r>
          </a:p>
          <a:p>
            <a:r>
              <a:rPr lang="cs-CZ" dirty="0"/>
              <a:t>CO MŮŽE PODPOŘIT REALIZACI NAŠICH ZÁMĚRŮ? (PŘÍLEŽITOSTI)</a:t>
            </a:r>
          </a:p>
          <a:p>
            <a:r>
              <a:rPr lang="cs-CZ" dirty="0"/>
              <a:t>CO, KDO  JE ZDROJEM NEJISTOT?</a:t>
            </a:r>
          </a:p>
          <a:p>
            <a:r>
              <a:rPr lang="cs-CZ" dirty="0"/>
              <a:t>JAKÝCH STAVŮ MOHOU NEJISTOTY NABÝVAT? </a:t>
            </a:r>
          </a:p>
          <a:p>
            <a:r>
              <a:rPr lang="cs-CZ" dirty="0"/>
              <a:t>JAKÉ TENDENCE PŘETRVÁVAJÍ?  (TRENDY)</a:t>
            </a:r>
          </a:p>
          <a:p>
            <a:endParaRPr lang="cs-CZ" dirty="0"/>
          </a:p>
          <a:p>
            <a:r>
              <a:rPr lang="cs-CZ" sz="2000" b="1" dirty="0">
                <a:solidFill>
                  <a:srgbClr val="FF0000"/>
                </a:solidFill>
              </a:rPr>
              <a:t>Strategické analýzy výzkumných organizací</a:t>
            </a:r>
          </a:p>
          <a:p>
            <a:r>
              <a:rPr lang="cs-CZ" sz="2000" b="1" dirty="0">
                <a:solidFill>
                  <a:srgbClr val="FF0000"/>
                </a:solidFill>
              </a:rPr>
              <a:t>Predikce významných společností např. SHELL</a:t>
            </a:r>
          </a:p>
          <a:p>
            <a:r>
              <a:rPr lang="cs-CZ" sz="2000" b="1" dirty="0">
                <a:solidFill>
                  <a:srgbClr val="FF0000"/>
                </a:solidFill>
              </a:rPr>
              <a:t>Strategické analýzy mezinárodních organizací např. NATO</a:t>
            </a:r>
          </a:p>
          <a:p>
            <a:r>
              <a:rPr lang="cs-CZ" sz="2000" b="1" dirty="0">
                <a:solidFill>
                  <a:srgbClr val="FF0000"/>
                </a:solidFill>
              </a:rPr>
              <a:t>Zpravodajské hodnotící zprávy</a:t>
            </a:r>
          </a:p>
        </p:txBody>
      </p:sp>
    </p:spTree>
    <p:extLst>
      <p:ext uri="{BB962C8B-B14F-4D97-AF65-F5344CB8AC3E}">
        <p14:creationId xmlns:p14="http://schemas.microsoft.com/office/powerpoint/2010/main" val="38131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8320AD-8D5E-4A40-8F36-338AA584A3D8}"/>
              </a:ext>
            </a:extLst>
          </p:cNvPr>
          <p:cNvSpPr>
            <a:spLocks noGrp="1"/>
          </p:cNvSpPr>
          <p:nvPr>
            <p:ph type="title"/>
          </p:nvPr>
        </p:nvSpPr>
        <p:spPr>
          <a:xfrm>
            <a:off x="234593" y="132485"/>
            <a:ext cx="11722814" cy="1188720"/>
          </a:xfrm>
        </p:spPr>
        <p:txBody>
          <a:bodyPr/>
          <a:lstStyle/>
          <a:p>
            <a:r>
              <a:rPr lang="cs-CZ" dirty="0"/>
              <a:t>NÁSTROJE STRATEGICKÉ ANALÝZY</a:t>
            </a:r>
          </a:p>
        </p:txBody>
      </p:sp>
      <p:sp>
        <p:nvSpPr>
          <p:cNvPr id="3" name="Zástupný obsah 2">
            <a:extLst>
              <a:ext uri="{FF2B5EF4-FFF2-40B4-BE49-F238E27FC236}">
                <a16:creationId xmlns:a16="http://schemas.microsoft.com/office/drawing/2014/main" id="{5AB844A4-3133-4996-888C-FFE632A7EF39}"/>
              </a:ext>
            </a:extLst>
          </p:cNvPr>
          <p:cNvSpPr>
            <a:spLocks noGrp="1"/>
          </p:cNvSpPr>
          <p:nvPr>
            <p:ph idx="1"/>
          </p:nvPr>
        </p:nvSpPr>
        <p:spPr>
          <a:xfrm>
            <a:off x="340690" y="2247626"/>
            <a:ext cx="5145709" cy="3101983"/>
          </a:xfrm>
        </p:spPr>
        <p:txBody>
          <a:bodyPr>
            <a:normAutofit lnSpcReduction="10000"/>
          </a:bodyPr>
          <a:lstStyle/>
          <a:p>
            <a:pPr marL="0" indent="0">
              <a:buNone/>
            </a:pPr>
            <a:r>
              <a:rPr lang="cs-CZ" sz="2400" b="1" dirty="0"/>
              <a:t>VNĚJŠÍ PROSTŘEDÍ</a:t>
            </a:r>
          </a:p>
          <a:p>
            <a:r>
              <a:rPr lang="cs-CZ" sz="2400" dirty="0"/>
              <a:t>SWOT ANALÝZA</a:t>
            </a:r>
          </a:p>
          <a:p>
            <a:r>
              <a:rPr lang="cs-CZ" sz="2400" dirty="0"/>
              <a:t>SEKTOROVÁ ANALÝZA PESTLE</a:t>
            </a:r>
          </a:p>
          <a:p>
            <a:r>
              <a:rPr lang="cs-CZ" sz="2400" dirty="0"/>
              <a:t>ANALÝZA KONKURENČNÍCH SIL</a:t>
            </a:r>
          </a:p>
          <a:p>
            <a:r>
              <a:rPr lang="cs-CZ" sz="2400" dirty="0"/>
              <a:t>FORESIGHTOVÉ ANALÝZY, SCÉNÁŘE</a:t>
            </a:r>
          </a:p>
          <a:p>
            <a:r>
              <a:rPr lang="cs-CZ" sz="2400" dirty="0"/>
              <a:t>TRENDOVÉ ANALÝZY </a:t>
            </a:r>
          </a:p>
        </p:txBody>
      </p:sp>
      <p:sp>
        <p:nvSpPr>
          <p:cNvPr id="6" name="Zástupný obsah 2">
            <a:extLst>
              <a:ext uri="{FF2B5EF4-FFF2-40B4-BE49-F238E27FC236}">
                <a16:creationId xmlns:a16="http://schemas.microsoft.com/office/drawing/2014/main" id="{42079FAD-BB6F-4535-9FDC-226E432464D3}"/>
              </a:ext>
            </a:extLst>
          </p:cNvPr>
          <p:cNvSpPr txBox="1">
            <a:spLocks/>
          </p:cNvSpPr>
          <p:nvPr/>
        </p:nvSpPr>
        <p:spPr>
          <a:xfrm>
            <a:off x="6811698" y="1614052"/>
            <a:ext cx="5145709" cy="52604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cs-CZ" sz="2400" b="1" dirty="0"/>
              <a:t>VNITŘNÍ PROSTŘEDÍ</a:t>
            </a:r>
          </a:p>
          <a:p>
            <a:r>
              <a:rPr lang="cs-CZ" sz="2400" dirty="0"/>
              <a:t>SWOT ANALÝZA</a:t>
            </a:r>
          </a:p>
          <a:p>
            <a:r>
              <a:rPr lang="cs-CZ" sz="2400" dirty="0"/>
              <a:t>TRENDOVÉ ANALÝZY </a:t>
            </a:r>
          </a:p>
          <a:p>
            <a:r>
              <a:rPr lang="cs-CZ" sz="2400" dirty="0"/>
              <a:t>ANALÝZA FUNKČNÍCH OBLASTÍ DOTMLPFI</a:t>
            </a:r>
          </a:p>
          <a:p>
            <a:r>
              <a:rPr lang="cs-CZ" sz="2400" dirty="0"/>
              <a:t>ANALÝZA 7S</a:t>
            </a:r>
          </a:p>
          <a:p>
            <a:r>
              <a:rPr lang="cs-CZ" sz="2400" dirty="0"/>
              <a:t>BENCHMARKING</a:t>
            </a:r>
          </a:p>
          <a:p>
            <a:r>
              <a:rPr lang="cs-CZ" sz="2400" dirty="0"/>
              <a:t>GAP ANALÝZA</a:t>
            </a:r>
          </a:p>
          <a:p>
            <a:r>
              <a:rPr lang="cs-CZ" sz="2400" dirty="0"/>
              <a:t>ANALÝZA OPERAČNÍCH RIZIK</a:t>
            </a:r>
          </a:p>
        </p:txBody>
      </p:sp>
    </p:spTree>
    <p:extLst>
      <p:ext uri="{BB962C8B-B14F-4D97-AF65-F5344CB8AC3E}">
        <p14:creationId xmlns:p14="http://schemas.microsoft.com/office/powerpoint/2010/main" val="315468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ED5037-E3F4-4740-833B-C185509877BE}"/>
              </a:ext>
            </a:extLst>
          </p:cNvPr>
          <p:cNvSpPr>
            <a:spLocks noGrp="1"/>
          </p:cNvSpPr>
          <p:nvPr>
            <p:ph type="title"/>
          </p:nvPr>
        </p:nvSpPr>
        <p:spPr>
          <a:xfrm>
            <a:off x="113016" y="142760"/>
            <a:ext cx="11897474" cy="1188720"/>
          </a:xfrm>
        </p:spPr>
        <p:txBody>
          <a:bodyPr/>
          <a:lstStyle/>
          <a:p>
            <a:r>
              <a:rPr lang="cs-CZ" dirty="0"/>
              <a:t>PROBLÉM: ODLIŠENÍ VNĚJŠÍHO A VNITŘNÍHO PROSTŘEDÍ</a:t>
            </a:r>
          </a:p>
        </p:txBody>
      </p:sp>
      <p:sp>
        <p:nvSpPr>
          <p:cNvPr id="3" name="Zástupný obsah 2">
            <a:extLst>
              <a:ext uri="{FF2B5EF4-FFF2-40B4-BE49-F238E27FC236}">
                <a16:creationId xmlns:a16="http://schemas.microsoft.com/office/drawing/2014/main" id="{B05CD825-3F0B-4E58-A417-D6E926F50391}"/>
              </a:ext>
            </a:extLst>
          </p:cNvPr>
          <p:cNvSpPr>
            <a:spLocks noGrp="1"/>
          </p:cNvSpPr>
          <p:nvPr>
            <p:ph idx="1"/>
          </p:nvPr>
        </p:nvSpPr>
        <p:spPr>
          <a:xfrm>
            <a:off x="227674" y="1682547"/>
            <a:ext cx="11782815" cy="5032693"/>
          </a:xfrm>
        </p:spPr>
        <p:txBody>
          <a:bodyPr vert="horz" lIns="91440" tIns="45720" rIns="91440" bIns="45720" rtlCol="0" anchor="t">
            <a:normAutofit lnSpcReduction="10000"/>
          </a:bodyPr>
          <a:lstStyle/>
          <a:p>
            <a:r>
              <a:rPr lang="cs-CZ" sz="2400" dirty="0"/>
              <a:t>ČASTÁ ZÁMĚNA CHARAKTERISTIK VNĚJŚÍHO A VNITŘNÍHO PROSTŘEDÍ</a:t>
            </a:r>
          </a:p>
          <a:p>
            <a:r>
              <a:rPr lang="cs-CZ" sz="2400" dirty="0"/>
              <a:t>KRITÉRIEM JE MÍRA VLIVU NAD DANOU OBLASTÍ ČI CHARAKTERISTIKU</a:t>
            </a:r>
          </a:p>
          <a:p>
            <a:endParaRPr lang="cs-CZ" sz="2400" dirty="0"/>
          </a:p>
          <a:p>
            <a:r>
              <a:rPr lang="cs-CZ" sz="2400" dirty="0"/>
              <a:t>PŘÍKLAD: HODNOTÍME OBRANNOU POLITIKU</a:t>
            </a:r>
          </a:p>
          <a:p>
            <a:endParaRPr lang="cs-CZ" sz="2400" dirty="0"/>
          </a:p>
          <a:p>
            <a:r>
              <a:rPr lang="cs-CZ" sz="2400" dirty="0"/>
              <a:t>Kam zařadíme např. </a:t>
            </a:r>
          </a:p>
          <a:p>
            <a:pPr lvl="1"/>
            <a:r>
              <a:rPr lang="cs-CZ" sz="2200" dirty="0"/>
              <a:t>posuzování zákonné normy, kvalitu vnitřních předpisů, procesů např. tvorby rozpočtu, akvizice, HRM</a:t>
            </a:r>
          </a:p>
          <a:p>
            <a:pPr lvl="1"/>
            <a:r>
              <a:rPr lang="cs-CZ" sz="2200" dirty="0"/>
              <a:t>důsledky demografického vývoje, </a:t>
            </a:r>
          </a:p>
          <a:p>
            <a:pPr lvl="1"/>
            <a:r>
              <a:rPr lang="cs-CZ" sz="2200" dirty="0"/>
              <a:t>chování a schopnosti obranného průmyslu, </a:t>
            </a:r>
          </a:p>
          <a:p>
            <a:pPr lvl="1"/>
            <a:r>
              <a:rPr lang="cs-CZ" sz="2200" dirty="0"/>
              <a:t>výše výdajů na obranu nebo výkonnost ekonomiky, </a:t>
            </a:r>
          </a:p>
          <a:p>
            <a:endParaRPr lang="cs-CZ" sz="2400" dirty="0"/>
          </a:p>
        </p:txBody>
      </p:sp>
    </p:spTree>
    <p:extLst>
      <p:ext uri="{BB962C8B-B14F-4D97-AF65-F5344CB8AC3E}">
        <p14:creationId xmlns:p14="http://schemas.microsoft.com/office/powerpoint/2010/main" val="179785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F13DB-104F-417E-965F-3F6950F5E42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0FE9C70-6344-4CDE-848D-125799D8C65C}"/>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1E7777E6-F8F8-413C-8A5C-B3EB798CB4E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6197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lstStyle/>
          <a:p>
            <a:pPr eaLnBrk="1" hangingPunct="1"/>
            <a:r>
              <a:rPr lang="cs-CZ" altLang="cs-CZ" sz="4000" dirty="0"/>
              <a:t>HODNOCENÍ VNĚJŠÍHO  PROSTŘEDÍ</a:t>
            </a:r>
            <a:endParaRPr lang="cs-CZ" altLang="cs-CZ" i="1" dirty="0"/>
          </a:p>
        </p:txBody>
      </p:sp>
    </p:spTree>
    <p:extLst>
      <p:ext uri="{BB962C8B-B14F-4D97-AF65-F5344CB8AC3E}">
        <p14:creationId xmlns:p14="http://schemas.microsoft.com/office/powerpoint/2010/main" val="162572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2F01-1C2F-4FC8-B0C0-319C34B88B42}"/>
              </a:ext>
            </a:extLst>
          </p:cNvPr>
          <p:cNvSpPr>
            <a:spLocks noGrp="1"/>
          </p:cNvSpPr>
          <p:nvPr>
            <p:ph type="title"/>
          </p:nvPr>
        </p:nvSpPr>
        <p:spPr>
          <a:xfrm>
            <a:off x="2231136" y="204405"/>
            <a:ext cx="7729728" cy="1188720"/>
          </a:xfrm>
        </p:spPr>
        <p:txBody>
          <a:bodyPr/>
          <a:lstStyle/>
          <a:p>
            <a:r>
              <a:rPr lang="cs-CZ" dirty="0"/>
              <a:t>CÍL</a:t>
            </a:r>
          </a:p>
        </p:txBody>
      </p:sp>
      <p:sp>
        <p:nvSpPr>
          <p:cNvPr id="3" name="Zástupný obsah 2">
            <a:extLst>
              <a:ext uri="{FF2B5EF4-FFF2-40B4-BE49-F238E27FC236}">
                <a16:creationId xmlns:a16="http://schemas.microsoft.com/office/drawing/2014/main" id="{9A4F7837-8043-400B-920D-85870C66A18B}"/>
              </a:ext>
            </a:extLst>
          </p:cNvPr>
          <p:cNvSpPr>
            <a:spLocks noGrp="1"/>
          </p:cNvSpPr>
          <p:nvPr>
            <p:ph idx="1"/>
          </p:nvPr>
        </p:nvSpPr>
        <p:spPr>
          <a:xfrm>
            <a:off x="791110" y="1931542"/>
            <a:ext cx="10808414" cy="4455757"/>
          </a:xfrm>
        </p:spPr>
        <p:txBody>
          <a:bodyPr vert="horz" lIns="91440" tIns="45720" rIns="91440" bIns="45720" rtlCol="0" anchor="t">
            <a:normAutofit/>
          </a:bodyPr>
          <a:lstStyle/>
          <a:p>
            <a:pPr marL="342900" indent="-342900">
              <a:lnSpc>
                <a:spcPct val="150000"/>
              </a:lnSpc>
              <a:buFont typeface="+mj-lt"/>
              <a:buAutoNum type="arabicPeriod"/>
            </a:pPr>
            <a:r>
              <a:rPr lang="cs-CZ" sz="2400" dirty="0"/>
              <a:t>REFLEXE PŘEDCHÁZEJÍCÍ PŘEDNÁŠKY A VYHODNOCENÍ DOMÁCÍHO ÚKOLU POSOUZENÍ STRATEGIÍ</a:t>
            </a:r>
          </a:p>
          <a:p>
            <a:pPr marL="342900" indent="-342900">
              <a:lnSpc>
                <a:spcPct val="150000"/>
              </a:lnSpc>
              <a:buFont typeface="+mj-lt"/>
              <a:buAutoNum type="arabicPeriod"/>
            </a:pPr>
            <a:r>
              <a:rPr lang="cs-CZ" sz="2400" dirty="0"/>
              <a:t>OBJASNIT PŘÍSTUPY K PROVEDENÍ STRATEGICKÉ  ANALÝZY</a:t>
            </a:r>
          </a:p>
          <a:p>
            <a:pPr marL="342900" indent="-342900">
              <a:lnSpc>
                <a:spcPct val="150000"/>
              </a:lnSpc>
              <a:buFont typeface="+mj-lt"/>
              <a:buAutoNum type="arabicPeriod"/>
            </a:pPr>
            <a:r>
              <a:rPr lang="cs-CZ" sz="2400" dirty="0"/>
              <a:t>OBJASNIT PŘÍSTUPY K HODNOCENÍ  VNĚJŠÍHO PROSTŘEDÍ</a:t>
            </a:r>
          </a:p>
          <a:p>
            <a:pPr marL="342900" indent="-342900">
              <a:lnSpc>
                <a:spcPct val="150000"/>
              </a:lnSpc>
              <a:buFont typeface="+mj-lt"/>
              <a:buAutoNum type="arabicPeriod"/>
            </a:pPr>
            <a:r>
              <a:rPr lang="cs-CZ" sz="2400" dirty="0"/>
              <a:t>OBJASNIT PŘÍSTUPY K HODNOCENÍ VNITŘNÍHO PROSTŘEDÍ</a:t>
            </a:r>
          </a:p>
          <a:p>
            <a:pPr marL="342900" indent="-342900">
              <a:lnSpc>
                <a:spcPct val="150000"/>
              </a:lnSpc>
              <a:buFont typeface="+mj-lt"/>
              <a:buAutoNum type="arabicPeriod"/>
            </a:pPr>
            <a:r>
              <a:rPr lang="cs-CZ" sz="2400" dirty="0"/>
              <a:t>VYDÁNÍ ÚKOLU DO DALŠÍHO STUDIA – ZALOŽENÍ PŘÍPADOVÉ STUDIE  </a:t>
            </a:r>
          </a:p>
          <a:p>
            <a:pPr marL="342900" indent="-342900">
              <a:buFont typeface="+mj-lt"/>
              <a:buAutoNum type="arabicPeriod"/>
            </a:pPr>
            <a:endParaRPr lang="cs-CZ" dirty="0"/>
          </a:p>
        </p:txBody>
      </p:sp>
    </p:spTree>
    <p:extLst>
      <p:ext uri="{BB962C8B-B14F-4D97-AF65-F5344CB8AC3E}">
        <p14:creationId xmlns:p14="http://schemas.microsoft.com/office/powerpoint/2010/main" val="30738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A82631-9F41-41AF-953F-A89E0DD8B2B4}"/>
              </a:ext>
            </a:extLst>
          </p:cNvPr>
          <p:cNvSpPr>
            <a:spLocks noGrp="1"/>
          </p:cNvSpPr>
          <p:nvPr>
            <p:ph type="title"/>
          </p:nvPr>
        </p:nvSpPr>
        <p:spPr>
          <a:xfrm>
            <a:off x="239730" y="183856"/>
            <a:ext cx="11712540" cy="1188720"/>
          </a:xfrm>
        </p:spPr>
        <p:txBody>
          <a:bodyPr/>
          <a:lstStyle/>
          <a:p>
            <a:r>
              <a:rPr lang="cs-CZ" dirty="0"/>
              <a:t>ANALÝZA VNĚJŠÍHO PROSTŘEDÍ</a:t>
            </a:r>
          </a:p>
        </p:txBody>
      </p:sp>
      <p:sp>
        <p:nvSpPr>
          <p:cNvPr id="3" name="Zástupný obsah 2">
            <a:extLst>
              <a:ext uri="{FF2B5EF4-FFF2-40B4-BE49-F238E27FC236}">
                <a16:creationId xmlns:a16="http://schemas.microsoft.com/office/drawing/2014/main" id="{2B65A8B9-B3AD-44B7-A084-69F8F8698E33}"/>
              </a:ext>
            </a:extLst>
          </p:cNvPr>
          <p:cNvSpPr>
            <a:spLocks noGrp="1"/>
          </p:cNvSpPr>
          <p:nvPr>
            <p:ph idx="1"/>
          </p:nvPr>
        </p:nvSpPr>
        <p:spPr>
          <a:xfrm>
            <a:off x="239730" y="1489752"/>
            <a:ext cx="11712540" cy="5102198"/>
          </a:xfrm>
        </p:spPr>
        <p:txBody>
          <a:bodyPr>
            <a:noAutofit/>
          </a:bodyPr>
          <a:lstStyle/>
          <a:p>
            <a:pPr indent="0" algn="just">
              <a:lnSpc>
                <a:spcPct val="150000"/>
              </a:lnSpc>
              <a:spcBef>
                <a:spcPts val="500"/>
              </a:spcBef>
              <a:spcAft>
                <a:spcPts val="600"/>
              </a:spcAft>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Hodnocení charakteristik vnějšího prostředí v oblasti bezpečnosti a obrany zahrnuje:</a:t>
            </a:r>
          </a:p>
          <a:p>
            <a:pPr marL="457200" lvl="0" indent="-457200">
              <a:spcAft>
                <a:spcPts val="600"/>
              </a:spcAft>
              <a:buFont typeface="+mj-lt"/>
              <a:buAutoNum type="arabicPeriod"/>
            </a:pPr>
            <a:r>
              <a:rPr lang="cs-CZ" sz="2400" dirty="0">
                <a:effectLst/>
                <a:latin typeface="Calibri" panose="020F0502020204030204" pitchFamily="34" charset="0"/>
                <a:cs typeface="Calibri" panose="020F0502020204030204" pitchFamily="34" charset="0"/>
              </a:rPr>
              <a:t>Analýzu a predikci bezpečnostních hrozeb </a:t>
            </a:r>
          </a:p>
          <a:p>
            <a:pPr marL="571500" lvl="1" indent="-342900">
              <a:spcAft>
                <a:spcPts val="600"/>
              </a:spcAft>
              <a:buFont typeface="Symbol" panose="05050102010706020507" pitchFamily="18" charset="2"/>
              <a:buChar char=""/>
            </a:pPr>
            <a:r>
              <a:rPr lang="cs-CZ" sz="2400" dirty="0">
                <a:effectLst/>
                <a:latin typeface="Calibri" panose="020F0502020204030204" pitchFamily="34" charset="0"/>
                <a:cs typeface="Calibri" panose="020F0502020204030204" pitchFamily="34" charset="0"/>
              </a:rPr>
              <a:t>krizové regiony (státní i nestátní aktéry), mezinárodní obchod, strategické zdroje surovin, vývoj životního prostředí, krizová infrastruktura, potraviny a kybernetický </a:t>
            </a:r>
            <a:r>
              <a:rPr lang="cs-CZ" sz="2400" dirty="0" err="1">
                <a:effectLst/>
                <a:latin typeface="Calibri" panose="020F0502020204030204" pitchFamily="34" charset="0"/>
                <a:cs typeface="Calibri" panose="020F0502020204030204" pitchFamily="34" charset="0"/>
              </a:rPr>
              <a:t>prosotor</a:t>
            </a:r>
            <a:r>
              <a:rPr lang="cs-CZ" sz="2400" dirty="0">
                <a:effectLst/>
                <a:latin typeface="Calibri" panose="020F0502020204030204" pitchFamily="34" charset="0"/>
                <a:cs typeface="Calibri" panose="020F0502020204030204" pitchFamily="34" charset="0"/>
              </a:rPr>
              <a:t>;</a:t>
            </a:r>
          </a:p>
          <a:p>
            <a:pPr marL="457200" lvl="0" indent="-457200">
              <a:spcAft>
                <a:spcPts val="600"/>
              </a:spcAft>
              <a:buFont typeface="+mj-lt"/>
              <a:buAutoNum type="arabicPeriod"/>
            </a:pPr>
            <a:r>
              <a:rPr lang="cs-CZ" sz="2400" dirty="0">
                <a:effectLst/>
                <a:latin typeface="Calibri" panose="020F0502020204030204" pitchFamily="34" charset="0"/>
                <a:cs typeface="Calibri" panose="020F0502020204030204" pitchFamily="34" charset="0"/>
              </a:rPr>
              <a:t>Analýzu a predikci vývoje zdrojů, výrobních, výzkumných a vývojových schopností OPZ potřebných pro zajišťování bezpečnosti a obrany</a:t>
            </a:r>
          </a:p>
          <a:p>
            <a:pPr marL="571500" lvl="1" indent="-342900">
              <a:spcAft>
                <a:spcPts val="600"/>
              </a:spcAft>
              <a:buFont typeface="Symbol" panose="05050102010706020507" pitchFamily="18" charset="2"/>
              <a:buChar char=""/>
            </a:pPr>
            <a:r>
              <a:rPr lang="cs-CZ" sz="2400" dirty="0">
                <a:effectLst/>
                <a:latin typeface="Calibri" panose="020F0502020204030204" pitchFamily="34" charset="0"/>
                <a:cs typeface="Calibri" panose="020F0502020204030204" pitchFamily="34" charset="0"/>
              </a:rPr>
              <a:t>finanční prostředky, lidské zdroje, materiální zdroje, infrastruktura, technologie</a:t>
            </a:r>
          </a:p>
          <a:p>
            <a:pPr marL="457200" indent="-457200">
              <a:buFont typeface="+mj-lt"/>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Analýzu mezinárodních organizací a predikci důsledků na zahraniční politiku státu a vojenskou diplomacii </a:t>
            </a:r>
          </a:p>
          <a:p>
            <a:pPr lvl="1"/>
            <a:r>
              <a:rPr lang="cs-CZ" sz="2400" dirty="0">
                <a:effectLst/>
                <a:latin typeface="Calibri" panose="020F0502020204030204" pitchFamily="34" charset="0"/>
                <a:ea typeface="Times New Roman" panose="02020603050405020304" pitchFamily="18" charset="0"/>
                <a:cs typeface="Calibri" panose="020F0502020204030204" pitchFamily="34" charset="0"/>
              </a:rPr>
              <a:t>přínosy pro zajišťování obrany a bezpečnosti státu, závazky státu</a:t>
            </a:r>
            <a:endParaRPr lang="cs-C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884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C86063-FB09-4F5D-9438-B99CC72E7202}"/>
              </a:ext>
            </a:extLst>
          </p:cNvPr>
          <p:cNvSpPr>
            <a:spLocks noGrp="1"/>
          </p:cNvSpPr>
          <p:nvPr>
            <p:ph type="title"/>
          </p:nvPr>
        </p:nvSpPr>
        <p:spPr>
          <a:xfrm>
            <a:off x="2231136" y="-96627"/>
            <a:ext cx="7729728" cy="764448"/>
          </a:xfrm>
        </p:spPr>
        <p:txBody>
          <a:bodyPr/>
          <a:lstStyle/>
          <a:p>
            <a:r>
              <a:rPr lang="cs-CZ" dirty="0"/>
              <a:t>PESTLE</a:t>
            </a:r>
          </a:p>
        </p:txBody>
      </p:sp>
      <p:sp>
        <p:nvSpPr>
          <p:cNvPr id="3" name="Zástupný obsah 2">
            <a:extLst>
              <a:ext uri="{FF2B5EF4-FFF2-40B4-BE49-F238E27FC236}">
                <a16:creationId xmlns:a16="http://schemas.microsoft.com/office/drawing/2014/main" id="{CC447838-C8CC-4066-8A1C-71A50A09D150}"/>
              </a:ext>
            </a:extLst>
          </p:cNvPr>
          <p:cNvSpPr>
            <a:spLocks noGrp="1"/>
          </p:cNvSpPr>
          <p:nvPr>
            <p:ph idx="1"/>
          </p:nvPr>
        </p:nvSpPr>
        <p:spPr>
          <a:xfrm>
            <a:off x="205483" y="924674"/>
            <a:ext cx="11835829" cy="6154220"/>
          </a:xfrm>
        </p:spPr>
        <p:txBody>
          <a:bodyPr>
            <a:normAutofit fontScale="92500" lnSpcReduction="10000"/>
          </a:bodyPr>
          <a:lstStyle/>
          <a:p>
            <a:pPr marL="342900" lvl="0" indent="-342900">
              <a:spcAft>
                <a:spcPts val="600"/>
              </a:spcAft>
              <a:buFont typeface="Symbol" panose="05050102010706020507" pitchFamily="18" charset="2"/>
              <a:buChar char=""/>
            </a:pPr>
            <a:r>
              <a:rPr lang="cs-CZ" sz="2400" b="1" dirty="0">
                <a:effectLst/>
              </a:rPr>
              <a:t>P</a:t>
            </a:r>
            <a:r>
              <a:rPr lang="cs-CZ" sz="2400" dirty="0">
                <a:effectLst/>
              </a:rPr>
              <a:t>olitické, tj. existující a potenciální působení politických vlivů:  hodnocení politické stability, politický postoj hodnocení externích vztahů nebo politický vliv různých skupin.</a:t>
            </a:r>
          </a:p>
          <a:p>
            <a:pPr marL="342900" lvl="0" indent="-342900">
              <a:spcAft>
                <a:spcPts val="600"/>
              </a:spcAft>
              <a:buFont typeface="Symbol" panose="05050102010706020507" pitchFamily="18" charset="2"/>
              <a:buChar char=""/>
            </a:pPr>
            <a:r>
              <a:rPr lang="cs-CZ" sz="2400" b="1" dirty="0">
                <a:effectLst/>
              </a:rPr>
              <a:t>E</a:t>
            </a:r>
            <a:r>
              <a:rPr lang="cs-CZ" sz="2400" dirty="0">
                <a:effectLst/>
              </a:rPr>
              <a:t>konomické, tj. působení a vliv místní, národní a světové ekonomiky: základní hodnocení makroekonomické situace, přístup k finančním zdrojům nebo daňové faktory.</a:t>
            </a:r>
          </a:p>
          <a:p>
            <a:pPr marL="342900" lvl="0" indent="-342900">
              <a:spcAft>
                <a:spcPts val="600"/>
              </a:spcAft>
              <a:buFont typeface="Symbol" panose="05050102010706020507" pitchFamily="18" charset="2"/>
              <a:buChar char=""/>
            </a:pPr>
            <a:r>
              <a:rPr lang="cs-CZ" sz="2400" b="1" dirty="0">
                <a:effectLst/>
              </a:rPr>
              <a:t> S</a:t>
            </a:r>
            <a:r>
              <a:rPr lang="cs-CZ" sz="2400" dirty="0">
                <a:effectLst/>
              </a:rPr>
              <a:t>ociální, tj. působení sociálních a kulturních změn: demografické charakteristiky, makroekonomické charakteristiky trhu práce, sociálně-kulturní aspekty nebo dostupnost pracovní síly, pracovní zvyklost.</a:t>
            </a:r>
          </a:p>
          <a:p>
            <a:pPr marL="342900" lvl="0" indent="-342900">
              <a:spcAft>
                <a:spcPts val="600"/>
              </a:spcAft>
              <a:buFont typeface="Symbol" panose="05050102010706020507" pitchFamily="18" charset="2"/>
              <a:buChar char=""/>
            </a:pPr>
            <a:r>
              <a:rPr lang="cs-CZ" sz="2400" dirty="0">
                <a:effectLst/>
              </a:rPr>
              <a:t> </a:t>
            </a:r>
            <a:r>
              <a:rPr lang="cs-CZ" sz="2400" b="1" dirty="0">
                <a:effectLst/>
              </a:rPr>
              <a:t>T</a:t>
            </a:r>
            <a:r>
              <a:rPr lang="cs-CZ" sz="2400" dirty="0">
                <a:effectLst/>
              </a:rPr>
              <a:t>echnologické, tj. dopady nových a vyspělých technologií: podpora vlády v oblasti výzkumu, výše výdajů na výzkum, nové vynálezy a objevy, rychlost realizace nových technologií, rychlost morálního zastarání, nové technologické aktivity nebo obecná technologická úroveň.</a:t>
            </a:r>
          </a:p>
          <a:p>
            <a:pPr marL="342900" lvl="0" indent="-342900">
              <a:spcAft>
                <a:spcPts val="600"/>
              </a:spcAft>
              <a:buFont typeface="Symbol" panose="05050102010706020507" pitchFamily="18" charset="2"/>
              <a:buChar char=""/>
            </a:pPr>
            <a:r>
              <a:rPr lang="cs-CZ" sz="2400" dirty="0">
                <a:effectLst/>
              </a:rPr>
              <a:t> </a:t>
            </a:r>
            <a:r>
              <a:rPr lang="cs-CZ" sz="2400" b="1" dirty="0">
                <a:effectLst/>
              </a:rPr>
              <a:t>L</a:t>
            </a:r>
            <a:r>
              <a:rPr lang="cs-CZ" sz="2400" dirty="0">
                <a:effectLst/>
              </a:rPr>
              <a:t>egislativní, tj. vlivy národní, evropské a mezinárodní legislativy: existence a funkčnost podstatných zákonných norem, chybějící legislativa.</a:t>
            </a:r>
          </a:p>
          <a:p>
            <a:pPr marL="342900" lvl="0" indent="-342900">
              <a:spcAft>
                <a:spcPts val="600"/>
              </a:spcAft>
              <a:buFont typeface="Symbol" panose="05050102010706020507" pitchFamily="18" charset="2"/>
              <a:buChar char=""/>
            </a:pPr>
            <a:r>
              <a:rPr lang="cs-CZ" sz="2400" dirty="0">
                <a:effectLst/>
              </a:rPr>
              <a:t> </a:t>
            </a:r>
            <a:r>
              <a:rPr lang="cs-CZ" sz="2400" b="1" dirty="0">
                <a:effectLst/>
              </a:rPr>
              <a:t>E</a:t>
            </a:r>
            <a:r>
              <a:rPr lang="cs-CZ" sz="2400" dirty="0">
                <a:effectLst/>
              </a:rPr>
              <a:t>kologické, tj. místní, národní a světová ekologická problematika a otázky jejího řešení: přírodní a klimatické vlivy, globální environmentální hrozby nebo legislativní omezení spojená s ochranou životního prostředí.</a:t>
            </a:r>
            <a:r>
              <a:rPr lang="cs-CZ" sz="2400" dirty="0">
                <a:effectLst/>
                <a:latin typeface="Times New Roman" panose="02020603050405020304" pitchFamily="18" charset="0"/>
                <a:ea typeface="Times New Roman" panose="02020603050405020304" pitchFamily="18" charset="0"/>
              </a:rPr>
              <a:t>.</a:t>
            </a:r>
          </a:p>
          <a:p>
            <a:endParaRPr lang="cs-CZ" dirty="0"/>
          </a:p>
        </p:txBody>
      </p:sp>
    </p:spTree>
    <p:extLst>
      <p:ext uri="{BB962C8B-B14F-4D97-AF65-F5344CB8AC3E}">
        <p14:creationId xmlns:p14="http://schemas.microsoft.com/office/powerpoint/2010/main" val="190898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19A26D-04DC-448F-AAC8-535845EEDB40}"/>
              </a:ext>
            </a:extLst>
          </p:cNvPr>
          <p:cNvSpPr>
            <a:spLocks noGrp="1"/>
          </p:cNvSpPr>
          <p:nvPr>
            <p:ph type="title"/>
          </p:nvPr>
        </p:nvSpPr>
        <p:spPr>
          <a:xfrm>
            <a:off x="113016" y="132485"/>
            <a:ext cx="11784458" cy="812737"/>
          </a:xfrm>
        </p:spPr>
        <p:txBody>
          <a:bodyPr/>
          <a:lstStyle/>
          <a:p>
            <a:r>
              <a:rPr lang="cs-CZ" dirty="0"/>
              <a:t>PESTLE-M</a:t>
            </a:r>
          </a:p>
        </p:txBody>
      </p:sp>
      <p:sp>
        <p:nvSpPr>
          <p:cNvPr id="3" name="Zástupný obsah 2">
            <a:extLst>
              <a:ext uri="{FF2B5EF4-FFF2-40B4-BE49-F238E27FC236}">
                <a16:creationId xmlns:a16="http://schemas.microsoft.com/office/drawing/2014/main" id="{4D1F2D41-38DC-4953-B01B-7D9FCC61D21E}"/>
              </a:ext>
            </a:extLst>
          </p:cNvPr>
          <p:cNvSpPr>
            <a:spLocks noGrp="1"/>
          </p:cNvSpPr>
          <p:nvPr>
            <p:ph idx="1"/>
          </p:nvPr>
        </p:nvSpPr>
        <p:spPr>
          <a:xfrm>
            <a:off x="215757" y="1335640"/>
            <a:ext cx="11784458" cy="5722706"/>
          </a:xfrm>
        </p:spPr>
        <p:txBody>
          <a:bodyPr>
            <a:normAutofit/>
          </a:bodyPr>
          <a:lstStyle/>
          <a:p>
            <a:r>
              <a:rPr lang="cs-CZ" sz="2400" dirty="0">
                <a:effectLst/>
                <a:latin typeface="Times New Roman" panose="02020603050405020304" pitchFamily="18" charset="0"/>
                <a:ea typeface="Times New Roman" panose="02020603050405020304" pitchFamily="18" charset="0"/>
              </a:rPr>
              <a:t>Hodnoceny jsou i vojenské charakteristiky (M - </a:t>
            </a:r>
            <a:r>
              <a:rPr lang="cs-CZ" sz="2400" b="1" i="1" dirty="0" err="1">
                <a:effectLst/>
                <a:latin typeface="Times New Roman" panose="02020603050405020304" pitchFamily="18" charset="0"/>
                <a:ea typeface="Times New Roman" panose="02020603050405020304" pitchFamily="18" charset="0"/>
              </a:rPr>
              <a:t>M</a:t>
            </a:r>
            <a:r>
              <a:rPr lang="cs-CZ" sz="2400" i="1" dirty="0" err="1">
                <a:effectLst/>
                <a:latin typeface="Times New Roman" panose="02020603050405020304" pitchFamily="18" charset="0"/>
                <a:ea typeface="Times New Roman" panose="02020603050405020304" pitchFamily="18" charset="0"/>
              </a:rPr>
              <a:t>ilitary</a:t>
            </a:r>
            <a:r>
              <a:rPr lang="cs-CZ" sz="2400" dirty="0">
                <a:effectLst/>
                <a:latin typeface="Times New Roman" panose="02020603050405020304" pitchFamily="18" charset="0"/>
                <a:ea typeface="Times New Roman" panose="02020603050405020304" pitchFamily="18" charset="0"/>
              </a:rPr>
              <a:t>)</a:t>
            </a:r>
          </a:p>
          <a:p>
            <a:r>
              <a:rPr lang="cs-CZ" sz="2400" dirty="0">
                <a:effectLst/>
                <a:latin typeface="Times New Roman" panose="02020603050405020304" pitchFamily="18" charset="0"/>
                <a:ea typeface="Times New Roman" panose="02020603050405020304" pitchFamily="18" charset="0"/>
              </a:rPr>
              <a:t>Hodnocení bojeschopnosti OS protivníka, příprava (odolnost) státu (celé společnosti),</a:t>
            </a:r>
          </a:p>
          <a:p>
            <a:r>
              <a:rPr lang="cs-CZ" sz="2400" dirty="0">
                <a:latin typeface="Times New Roman" panose="02020603050405020304" pitchFamily="18" charset="0"/>
                <a:ea typeface="Times New Roman" panose="02020603050405020304" pitchFamily="18" charset="0"/>
              </a:rPr>
              <a:t>Rozmístění nepřátelských vojsk na teritoriu, připravenost a pohotovost,</a:t>
            </a:r>
          </a:p>
          <a:p>
            <a:r>
              <a:rPr lang="cs-CZ" sz="2400" dirty="0">
                <a:effectLst/>
                <a:latin typeface="Times New Roman" panose="02020603050405020304" pitchFamily="18" charset="0"/>
                <a:ea typeface="Times New Roman" panose="02020603050405020304" pitchFamily="18" charset="0"/>
              </a:rPr>
              <a:t>Stav jeho protivzdušné obrany, schopnost vedení útočných nebo obranných operací, </a:t>
            </a:r>
          </a:p>
          <a:p>
            <a:r>
              <a:rPr lang="cs-CZ" sz="2400" dirty="0">
                <a:effectLst/>
                <a:latin typeface="Times New Roman" panose="02020603050405020304" pitchFamily="18" charset="0"/>
                <a:ea typeface="Times New Roman" panose="02020603050405020304" pitchFamily="18" charset="0"/>
              </a:rPr>
              <a:t>Úroveň nepřátelské zpravodajské služby, využití průzkumných prostředků včetně kosmického prostoru, </a:t>
            </a:r>
          </a:p>
          <a:p>
            <a:r>
              <a:rPr lang="cs-CZ" sz="2400" dirty="0">
                <a:effectLst/>
                <a:latin typeface="Times New Roman" panose="02020603050405020304" pitchFamily="18" charset="0"/>
                <a:ea typeface="Times New Roman" panose="02020603050405020304" pitchFamily="18" charset="0"/>
              </a:rPr>
              <a:t>Stav a schopností balistických raket zasáhnout území Aliance, </a:t>
            </a:r>
          </a:p>
          <a:p>
            <a:r>
              <a:rPr lang="cs-CZ" sz="2400" dirty="0">
                <a:latin typeface="Times New Roman" panose="02020603050405020304" pitchFamily="18" charset="0"/>
                <a:ea typeface="Times New Roman" panose="02020603050405020304" pitchFamily="18" charset="0"/>
              </a:rPr>
              <a:t>M</a:t>
            </a:r>
            <a:r>
              <a:rPr lang="cs-CZ" sz="2400" dirty="0">
                <a:effectLst/>
                <a:latin typeface="Times New Roman" panose="02020603050405020304" pitchFamily="18" charset="0"/>
                <a:ea typeface="Times New Roman" panose="02020603050405020304" pitchFamily="18" charset="0"/>
              </a:rPr>
              <a:t>ožností použití konvenčních i jaderných hlavic, chemických a biologických zbraní, </a:t>
            </a:r>
          </a:p>
          <a:p>
            <a:r>
              <a:rPr lang="cs-CZ" sz="2400" dirty="0">
                <a:latin typeface="Times New Roman" panose="02020603050405020304" pitchFamily="18" charset="0"/>
                <a:ea typeface="Times New Roman" panose="02020603050405020304" pitchFamily="18" charset="0"/>
              </a:rPr>
              <a:t>M</a:t>
            </a:r>
            <a:r>
              <a:rPr lang="cs-CZ" sz="2400" dirty="0">
                <a:effectLst/>
                <a:latin typeface="Times New Roman" panose="02020603050405020304" pitchFamily="18" charset="0"/>
                <a:ea typeface="Times New Roman" panose="02020603050405020304" pitchFamily="18" charset="0"/>
              </a:rPr>
              <a:t>ožností provedení kybernetického útoku na místa velení a spojovací centra NATO a schopností vedení hybridních operací militantními skupinami.                 </a:t>
            </a:r>
          </a:p>
          <a:p>
            <a:r>
              <a:rPr lang="cs-CZ" sz="2400" dirty="0">
                <a:effectLst/>
                <a:latin typeface="Times New Roman" panose="02020603050405020304" pitchFamily="18" charset="0"/>
                <a:ea typeface="Times New Roman" panose="02020603050405020304" pitchFamily="18" charset="0"/>
              </a:rPr>
              <a:t>Pro strukturované hodnocení schopností protivníka je možné využít MCA a funkční oblasti dle DOTMLPFI. </a:t>
            </a:r>
          </a:p>
          <a:p>
            <a:endParaRPr lang="cs-CZ" dirty="0"/>
          </a:p>
        </p:txBody>
      </p:sp>
    </p:spTree>
    <p:extLst>
      <p:ext uri="{BB962C8B-B14F-4D97-AF65-F5344CB8AC3E}">
        <p14:creationId xmlns:p14="http://schemas.microsoft.com/office/powerpoint/2010/main" val="3670277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C05DE6-72CF-4A9F-9B98-6AE19AD46604}"/>
              </a:ext>
            </a:extLst>
          </p:cNvPr>
          <p:cNvSpPr>
            <a:spLocks noGrp="1"/>
          </p:cNvSpPr>
          <p:nvPr>
            <p:ph type="title"/>
          </p:nvPr>
        </p:nvSpPr>
        <p:spPr>
          <a:xfrm>
            <a:off x="0" y="-51371"/>
            <a:ext cx="12192000" cy="852755"/>
          </a:xfrm>
        </p:spPr>
        <p:txBody>
          <a:bodyPr>
            <a:normAutofit fontScale="90000"/>
          </a:bodyPr>
          <a:lstStyle/>
          <a:p>
            <a:br>
              <a:rPr lang="cs-CZ" dirty="0"/>
            </a:br>
            <a:r>
              <a:rPr lang="cs-CZ" dirty="0"/>
              <a:t>HODNOCENÍ OPERAČNÍHO PROSTŘEDÍ: PMESII-PT</a:t>
            </a:r>
          </a:p>
        </p:txBody>
      </p:sp>
      <p:sp>
        <p:nvSpPr>
          <p:cNvPr id="3" name="Zástupný obsah 2">
            <a:extLst>
              <a:ext uri="{FF2B5EF4-FFF2-40B4-BE49-F238E27FC236}">
                <a16:creationId xmlns:a16="http://schemas.microsoft.com/office/drawing/2014/main" id="{B0DE7282-6F22-40A9-A08F-B888C5B547CC}"/>
              </a:ext>
            </a:extLst>
          </p:cNvPr>
          <p:cNvSpPr>
            <a:spLocks noGrp="1"/>
          </p:cNvSpPr>
          <p:nvPr>
            <p:ph idx="1"/>
          </p:nvPr>
        </p:nvSpPr>
        <p:spPr>
          <a:xfrm>
            <a:off x="143838" y="945222"/>
            <a:ext cx="11856378" cy="6133672"/>
          </a:xfrm>
        </p:spPr>
        <p:txBody>
          <a:bodyPr>
            <a:normAutofit/>
          </a:bodyPr>
          <a:lstStyle/>
          <a:p>
            <a:pPr marL="342900" lvl="0" indent="-342900">
              <a:spcAft>
                <a:spcPts val="600"/>
              </a:spcAft>
              <a:buFont typeface="Symbol" panose="05050102010706020507" pitchFamily="18" charset="2"/>
              <a:buChar char=""/>
            </a:pPr>
            <a:r>
              <a:rPr lang="cs-CZ" sz="2400" dirty="0">
                <a:effectLst/>
              </a:rPr>
              <a:t>Infrastruktura (</a:t>
            </a:r>
            <a:r>
              <a:rPr lang="cs-CZ" sz="2400" b="1" i="1" dirty="0" err="1">
                <a:effectLst/>
              </a:rPr>
              <a:t>I</a:t>
            </a:r>
            <a:r>
              <a:rPr lang="cs-CZ" sz="2400" i="1" dirty="0" err="1">
                <a:effectLst/>
              </a:rPr>
              <a:t>nfrastructure</a:t>
            </a:r>
            <a:r>
              <a:rPr lang="cs-CZ" sz="2400" dirty="0">
                <a:effectLst/>
              </a:rPr>
              <a:t>) stav dopravní infrastruktury (železnice, letiště, přístavy, pozemní komunikace), stav telekomunikačního systému a rozložení měst a obcí.</a:t>
            </a:r>
          </a:p>
          <a:p>
            <a:pPr marL="342900" lvl="0" indent="-342900">
              <a:spcAft>
                <a:spcPts val="600"/>
              </a:spcAft>
              <a:buFont typeface="Symbol" panose="05050102010706020507" pitchFamily="18" charset="2"/>
              <a:buChar char=""/>
            </a:pPr>
            <a:r>
              <a:rPr lang="cs-CZ" sz="2400" dirty="0">
                <a:effectLst/>
              </a:rPr>
              <a:t>Informace (</a:t>
            </a:r>
            <a:r>
              <a:rPr lang="cs-CZ" sz="2400" b="1" i="1" dirty="0" err="1">
                <a:effectLst/>
              </a:rPr>
              <a:t>I</a:t>
            </a:r>
            <a:r>
              <a:rPr lang="cs-CZ" sz="2400" i="1" dirty="0" err="1">
                <a:effectLst/>
              </a:rPr>
              <a:t>nformation</a:t>
            </a:r>
            <a:r>
              <a:rPr lang="cs-CZ" sz="2400" dirty="0">
                <a:effectLst/>
              </a:rPr>
              <a:t>) schopnosti působení televizního a rozhlasového vysílání a vydávaných médií protivníka, dostupnosti internetu a případné státní cenzury či možnosti medializace nastávající krize ve prospěch vlády.</a:t>
            </a:r>
          </a:p>
          <a:p>
            <a:pPr marL="342900" lvl="0" indent="-342900">
              <a:spcAft>
                <a:spcPts val="600"/>
              </a:spcAft>
              <a:buFont typeface="Symbol" panose="05050102010706020507" pitchFamily="18" charset="2"/>
              <a:buChar char=""/>
            </a:pPr>
            <a:r>
              <a:rPr lang="cs-CZ" sz="2400" dirty="0">
                <a:effectLst/>
                <a:latin typeface="Times New Roman" panose="02020603050405020304" pitchFamily="18" charset="0"/>
                <a:ea typeface="Times New Roman" panose="02020603050405020304" pitchFamily="18" charset="0"/>
              </a:rPr>
              <a:t>Pro tvorbu scénářů možného použití OS je těchto 5 oblastí rozšiřováno o další dvě oblasti:</a:t>
            </a:r>
          </a:p>
          <a:p>
            <a:pPr marL="571500" lvl="1" indent="-342900">
              <a:spcAft>
                <a:spcPts val="600"/>
              </a:spcAft>
              <a:buFont typeface="Symbol" panose="05050102010706020507" pitchFamily="18" charset="2"/>
              <a:buChar char=""/>
            </a:pPr>
            <a:r>
              <a:rPr lang="cs-CZ" sz="2400" dirty="0"/>
              <a:t>Prostředí (</a:t>
            </a:r>
            <a:r>
              <a:rPr lang="cs-CZ" sz="2400" dirty="0" err="1"/>
              <a:t>Physical</a:t>
            </a:r>
            <a:r>
              <a:rPr lang="cs-CZ" sz="2400" dirty="0"/>
              <a:t> environment) zahrnující zejména geografické a hydrometeorologické charakteristiky a jejich vliv na vedení bojové činnosti: přírodní a umělé terénní překážky, zastavěné prostory, počasí a klimatické podmínky. </a:t>
            </a:r>
          </a:p>
          <a:p>
            <a:pPr marL="571500" lvl="1" indent="-342900">
              <a:spcAft>
                <a:spcPts val="600"/>
              </a:spcAft>
              <a:buFont typeface="Symbol" panose="05050102010706020507" pitchFamily="18" charset="2"/>
              <a:buChar char=""/>
            </a:pPr>
            <a:r>
              <a:rPr lang="cs-CZ" sz="2400" dirty="0"/>
              <a:t>Čas (Time) rozhodující prvek pro předpokládanou reakční dobu a délku vojenské operace při tvorbě scénáře. Reakční doba se dle charakteru ohrožení významně různí. Při ochraně vzdušného prostoru se jedná        o minuty, při reakci na krizovou situaci o dny až týdny, při obraně státu může být reakční doba spojená s nárůstem sil týdny až měsíce. Obecně se varovací a reakční doba zkracují a vyvolávají potřebu po připravených silách. </a:t>
            </a:r>
          </a:p>
          <a:p>
            <a:endParaRPr lang="cs-CZ" dirty="0"/>
          </a:p>
        </p:txBody>
      </p:sp>
    </p:spTree>
    <p:extLst>
      <p:ext uri="{BB962C8B-B14F-4D97-AF65-F5344CB8AC3E}">
        <p14:creationId xmlns:p14="http://schemas.microsoft.com/office/powerpoint/2010/main" val="199748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Přímá spojnice se šipkou 54"/>
          <p:cNvCxnSpPr>
            <a:stCxn id="48" idx="0"/>
          </p:cNvCxnSpPr>
          <p:nvPr/>
        </p:nvCxnSpPr>
        <p:spPr>
          <a:xfrm flipV="1">
            <a:off x="6076972" y="4056174"/>
            <a:ext cx="820" cy="17636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484500" y="2850654"/>
            <a:ext cx="1224136" cy="1152128"/>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6" name="Zaoblený obdélník 5"/>
          <p:cNvSpPr/>
          <p:nvPr/>
        </p:nvSpPr>
        <p:spPr>
          <a:xfrm>
            <a:off x="5484500" y="12466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7" name="Zaoblený obdélník 6"/>
          <p:cNvSpPr/>
          <p:nvPr/>
        </p:nvSpPr>
        <p:spPr>
          <a:xfrm>
            <a:off x="7860196" y="484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8" name="Zaoblený obdélník 7"/>
          <p:cNvSpPr/>
          <p:nvPr/>
        </p:nvSpPr>
        <p:spPr>
          <a:xfrm>
            <a:off x="9084332" y="150005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9" name="Zaoblený obdélník 8"/>
          <p:cNvSpPr/>
          <p:nvPr/>
        </p:nvSpPr>
        <p:spPr>
          <a:xfrm>
            <a:off x="9181462" y="3144406"/>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0" name="Zaoblený obdélník 9"/>
          <p:cNvSpPr/>
          <p:nvPr/>
        </p:nvSpPr>
        <p:spPr>
          <a:xfrm>
            <a:off x="9084332" y="4673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1" name="Zaoblený obdélník 10"/>
          <p:cNvSpPr/>
          <p:nvPr/>
        </p:nvSpPr>
        <p:spPr>
          <a:xfrm>
            <a:off x="7298888" y="5642145"/>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2" name="Zaoblený obdélník 11"/>
          <p:cNvSpPr/>
          <p:nvPr/>
        </p:nvSpPr>
        <p:spPr>
          <a:xfrm>
            <a:off x="1828754" y="4673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3" name="Zaoblený obdélník 12"/>
          <p:cNvSpPr/>
          <p:nvPr/>
        </p:nvSpPr>
        <p:spPr>
          <a:xfrm>
            <a:off x="1828754" y="1518953"/>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4" name="Zaoblený obdélník 13"/>
          <p:cNvSpPr/>
          <p:nvPr/>
        </p:nvSpPr>
        <p:spPr>
          <a:xfrm>
            <a:off x="3503712" y="484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5" name="Zaoblený obdélník 14"/>
          <p:cNvSpPr/>
          <p:nvPr/>
        </p:nvSpPr>
        <p:spPr>
          <a:xfrm>
            <a:off x="1775520" y="3113977"/>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6" name="Zaoblený obdélník 15"/>
          <p:cNvSpPr/>
          <p:nvPr/>
        </p:nvSpPr>
        <p:spPr>
          <a:xfrm>
            <a:off x="3739203" y="562232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pic>
        <p:nvPicPr>
          <p:cNvPr id="1026" name="Picture 2" descr="C:\Program Files\Microsoft Office\MEDIA\CAGCAT10\j02353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0232" y="2996952"/>
            <a:ext cx="849398" cy="86753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Přímá spojnice se šipkou 17"/>
          <p:cNvCxnSpPr>
            <a:stCxn id="6" idx="2"/>
            <a:endCxn id="4" idx="0"/>
          </p:cNvCxnSpPr>
          <p:nvPr/>
        </p:nvCxnSpPr>
        <p:spPr>
          <a:xfrm>
            <a:off x="6096568" y="844744"/>
            <a:ext cx="0" cy="20059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7" idx="2"/>
          </p:cNvCxnSpPr>
          <p:nvPr/>
        </p:nvCxnSpPr>
        <p:spPr>
          <a:xfrm flipH="1">
            <a:off x="6312024" y="1204784"/>
            <a:ext cx="2160240" cy="16458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stCxn id="16" idx="0"/>
          </p:cNvCxnSpPr>
          <p:nvPr/>
        </p:nvCxnSpPr>
        <p:spPr>
          <a:xfrm flipV="1">
            <a:off x="4351271" y="4000410"/>
            <a:ext cx="1420796" cy="16219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a:stCxn id="11" idx="0"/>
          </p:cNvCxnSpPr>
          <p:nvPr/>
        </p:nvCxnSpPr>
        <p:spPr>
          <a:xfrm flipH="1" flipV="1">
            <a:off x="6428268" y="3987161"/>
            <a:ext cx="1482689" cy="16549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4" name="Přímá spojnice se šipkou 1023"/>
          <p:cNvCxnSpPr>
            <a:stCxn id="8" idx="1"/>
          </p:cNvCxnSpPr>
          <p:nvPr/>
        </p:nvCxnSpPr>
        <p:spPr>
          <a:xfrm flipH="1">
            <a:off x="6708068" y="1860094"/>
            <a:ext cx="2376264" cy="128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7" name="Přímá spojnice se šipkou 1026"/>
          <p:cNvCxnSpPr>
            <a:stCxn id="9" idx="1"/>
            <a:endCxn id="4" idx="6"/>
          </p:cNvCxnSpPr>
          <p:nvPr/>
        </p:nvCxnSpPr>
        <p:spPr>
          <a:xfrm flipH="1" flipV="1">
            <a:off x="6708636" y="3426718"/>
            <a:ext cx="2472826" cy="77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9" name="Přímá spojnice se šipkou 1028"/>
          <p:cNvCxnSpPr>
            <a:stCxn id="10" idx="1"/>
            <a:endCxn id="4" idx="5"/>
          </p:cNvCxnSpPr>
          <p:nvPr/>
        </p:nvCxnSpPr>
        <p:spPr>
          <a:xfrm flipH="1" flipV="1">
            <a:off x="6529366" y="3834058"/>
            <a:ext cx="2554967" cy="1199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1" name="Přímá spojnice se šipkou 1030"/>
          <p:cNvCxnSpPr>
            <a:stCxn id="12" idx="3"/>
            <a:endCxn id="4" idx="3"/>
          </p:cNvCxnSpPr>
          <p:nvPr/>
        </p:nvCxnSpPr>
        <p:spPr>
          <a:xfrm flipV="1">
            <a:off x="3052891" y="3834058"/>
            <a:ext cx="2610881" cy="1199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5" name="Přímá spojnice se šipkou 1034"/>
          <p:cNvCxnSpPr>
            <a:stCxn id="13" idx="3"/>
          </p:cNvCxnSpPr>
          <p:nvPr/>
        </p:nvCxnSpPr>
        <p:spPr>
          <a:xfrm>
            <a:off x="3052890" y="1878993"/>
            <a:ext cx="2431610" cy="128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7" name="Přímá spojnice se šipkou 1036"/>
          <p:cNvCxnSpPr>
            <a:stCxn id="15" idx="3"/>
            <a:endCxn id="4" idx="2"/>
          </p:cNvCxnSpPr>
          <p:nvPr/>
        </p:nvCxnSpPr>
        <p:spPr>
          <a:xfrm flipV="1">
            <a:off x="2999656" y="3426719"/>
            <a:ext cx="2484844" cy="472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9" name="Přímá spojnice se šipkou 1058"/>
          <p:cNvCxnSpPr>
            <a:stCxn id="14" idx="2"/>
          </p:cNvCxnSpPr>
          <p:nvPr/>
        </p:nvCxnSpPr>
        <p:spPr>
          <a:xfrm>
            <a:off x="4115780" y="1204784"/>
            <a:ext cx="1764196" cy="16458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5" name="TextovéPole 1074"/>
          <p:cNvSpPr txBox="1"/>
          <p:nvPr/>
        </p:nvSpPr>
        <p:spPr>
          <a:xfrm>
            <a:off x="1747930" y="1617382"/>
            <a:ext cx="1385784" cy="523220"/>
          </a:xfrm>
          <a:prstGeom prst="rect">
            <a:avLst/>
          </a:prstGeom>
          <a:noFill/>
        </p:spPr>
        <p:txBody>
          <a:bodyPr wrap="square" rtlCol="0">
            <a:spAutoFit/>
          </a:bodyPr>
          <a:lstStyle/>
          <a:p>
            <a:pPr algn="ctr" defTabSz="914400">
              <a:defRPr/>
            </a:pPr>
            <a:r>
              <a:rPr lang="cs-CZ" sz="1400" dirty="0">
                <a:solidFill>
                  <a:prstClr val="black"/>
                </a:solidFill>
                <a:latin typeface="Calibri"/>
              </a:rPr>
              <a:t>DEMOGRAFICKÝ VÝVOJ</a:t>
            </a:r>
          </a:p>
        </p:txBody>
      </p:sp>
      <p:sp>
        <p:nvSpPr>
          <p:cNvPr id="84" name="TextovéPole 83"/>
          <p:cNvSpPr txBox="1"/>
          <p:nvPr/>
        </p:nvSpPr>
        <p:spPr>
          <a:xfrm>
            <a:off x="7860196" y="690856"/>
            <a:ext cx="1254248" cy="307777"/>
          </a:xfrm>
          <a:prstGeom prst="rect">
            <a:avLst/>
          </a:prstGeom>
          <a:noFill/>
        </p:spPr>
        <p:txBody>
          <a:bodyPr wrap="square" rtlCol="0">
            <a:spAutoFit/>
          </a:bodyPr>
          <a:lstStyle/>
          <a:p>
            <a:pPr algn="ctr" defTabSz="914400">
              <a:defRPr/>
            </a:pPr>
            <a:r>
              <a:rPr lang="cs-CZ" sz="1400" dirty="0">
                <a:solidFill>
                  <a:prstClr val="black"/>
                </a:solidFill>
                <a:latin typeface="Calibri"/>
              </a:rPr>
              <a:t>HROZBY</a:t>
            </a:r>
          </a:p>
        </p:txBody>
      </p:sp>
      <p:sp>
        <p:nvSpPr>
          <p:cNvPr id="85" name="TextovéPole 84"/>
          <p:cNvSpPr txBox="1"/>
          <p:nvPr/>
        </p:nvSpPr>
        <p:spPr>
          <a:xfrm>
            <a:off x="9157482" y="1725105"/>
            <a:ext cx="1077836" cy="307777"/>
          </a:xfrm>
          <a:prstGeom prst="rect">
            <a:avLst/>
          </a:prstGeom>
          <a:noFill/>
        </p:spPr>
        <p:txBody>
          <a:bodyPr wrap="square" rtlCol="0">
            <a:spAutoFit/>
          </a:bodyPr>
          <a:lstStyle/>
          <a:p>
            <a:pPr algn="ctr" defTabSz="914400">
              <a:defRPr/>
            </a:pPr>
            <a:r>
              <a:rPr lang="cs-CZ" sz="1400" dirty="0">
                <a:solidFill>
                  <a:prstClr val="black"/>
                </a:solidFill>
                <a:latin typeface="Calibri"/>
              </a:rPr>
              <a:t>EKOLOGIE</a:t>
            </a:r>
          </a:p>
        </p:txBody>
      </p:sp>
      <p:sp>
        <p:nvSpPr>
          <p:cNvPr id="86" name="TextovéPole 85"/>
          <p:cNvSpPr txBox="1"/>
          <p:nvPr/>
        </p:nvSpPr>
        <p:spPr>
          <a:xfrm>
            <a:off x="9176592" y="3320129"/>
            <a:ext cx="1233876" cy="307777"/>
          </a:xfrm>
          <a:prstGeom prst="rect">
            <a:avLst/>
          </a:prstGeom>
          <a:noFill/>
        </p:spPr>
        <p:txBody>
          <a:bodyPr wrap="square" rtlCol="0">
            <a:spAutoFit/>
          </a:bodyPr>
          <a:lstStyle/>
          <a:p>
            <a:pPr algn="ctr" defTabSz="914400">
              <a:defRPr/>
            </a:pPr>
            <a:r>
              <a:rPr lang="cs-CZ" sz="1400" dirty="0">
                <a:solidFill>
                  <a:prstClr val="black"/>
                </a:solidFill>
                <a:latin typeface="Calibri"/>
              </a:rPr>
              <a:t>PRŮMYSL</a:t>
            </a:r>
          </a:p>
        </p:txBody>
      </p:sp>
      <p:sp>
        <p:nvSpPr>
          <p:cNvPr id="87" name="TextovéPole 86"/>
          <p:cNvSpPr txBox="1"/>
          <p:nvPr/>
        </p:nvSpPr>
        <p:spPr>
          <a:xfrm>
            <a:off x="9176592" y="4879856"/>
            <a:ext cx="1077836" cy="307777"/>
          </a:xfrm>
          <a:prstGeom prst="rect">
            <a:avLst/>
          </a:prstGeom>
          <a:noFill/>
        </p:spPr>
        <p:txBody>
          <a:bodyPr wrap="square" rtlCol="0">
            <a:spAutoFit/>
          </a:bodyPr>
          <a:lstStyle/>
          <a:p>
            <a:pPr algn="ctr" defTabSz="914400">
              <a:defRPr/>
            </a:pPr>
            <a:r>
              <a:rPr lang="cs-CZ" sz="1400" dirty="0">
                <a:solidFill>
                  <a:prstClr val="black"/>
                </a:solidFill>
                <a:latin typeface="Calibri"/>
              </a:rPr>
              <a:t>TRH PRÁCE</a:t>
            </a:r>
          </a:p>
        </p:txBody>
      </p:sp>
      <p:sp>
        <p:nvSpPr>
          <p:cNvPr id="88" name="TextovéPole 87"/>
          <p:cNvSpPr txBox="1"/>
          <p:nvPr/>
        </p:nvSpPr>
        <p:spPr>
          <a:xfrm>
            <a:off x="7392144" y="5623561"/>
            <a:ext cx="1077836" cy="738664"/>
          </a:xfrm>
          <a:prstGeom prst="rect">
            <a:avLst/>
          </a:prstGeom>
          <a:noFill/>
        </p:spPr>
        <p:txBody>
          <a:bodyPr wrap="square" rtlCol="0">
            <a:spAutoFit/>
          </a:bodyPr>
          <a:lstStyle/>
          <a:p>
            <a:pPr algn="ctr" defTabSz="914400">
              <a:defRPr/>
            </a:pPr>
            <a:r>
              <a:rPr lang="cs-CZ" sz="1400" dirty="0">
                <a:solidFill>
                  <a:prstClr val="black"/>
                </a:solidFill>
                <a:latin typeface="Calibri"/>
              </a:rPr>
              <a:t>SOCIÁLNÍ A KULTURNÍ VLIVY</a:t>
            </a:r>
          </a:p>
        </p:txBody>
      </p:sp>
      <p:sp>
        <p:nvSpPr>
          <p:cNvPr id="89" name="TextovéPole 88"/>
          <p:cNvSpPr txBox="1"/>
          <p:nvPr/>
        </p:nvSpPr>
        <p:spPr>
          <a:xfrm>
            <a:off x="3794844" y="5839006"/>
            <a:ext cx="1259282" cy="307777"/>
          </a:xfrm>
          <a:prstGeom prst="rect">
            <a:avLst/>
          </a:prstGeom>
          <a:noFill/>
        </p:spPr>
        <p:txBody>
          <a:bodyPr wrap="square" rtlCol="0">
            <a:spAutoFit/>
          </a:bodyPr>
          <a:lstStyle/>
          <a:p>
            <a:pPr algn="ctr" defTabSz="914400">
              <a:defRPr/>
            </a:pPr>
            <a:r>
              <a:rPr lang="cs-CZ" sz="1400" dirty="0">
                <a:solidFill>
                  <a:prstClr val="black"/>
                </a:solidFill>
                <a:latin typeface="Calibri"/>
              </a:rPr>
              <a:t>TECHNOLOGIE</a:t>
            </a:r>
          </a:p>
        </p:txBody>
      </p:sp>
      <p:sp>
        <p:nvSpPr>
          <p:cNvPr id="90" name="TextovéPole 89"/>
          <p:cNvSpPr txBox="1"/>
          <p:nvPr/>
        </p:nvSpPr>
        <p:spPr>
          <a:xfrm>
            <a:off x="1765642" y="4847367"/>
            <a:ext cx="1350360" cy="307777"/>
          </a:xfrm>
          <a:prstGeom prst="rect">
            <a:avLst/>
          </a:prstGeom>
          <a:noFill/>
        </p:spPr>
        <p:txBody>
          <a:bodyPr wrap="square" rtlCol="0">
            <a:spAutoFit/>
          </a:bodyPr>
          <a:lstStyle/>
          <a:p>
            <a:pPr algn="ctr" defTabSz="914400">
              <a:defRPr/>
            </a:pPr>
            <a:r>
              <a:rPr lang="cs-CZ" sz="1400" dirty="0">
                <a:solidFill>
                  <a:prstClr val="black"/>
                </a:solidFill>
                <a:latin typeface="Calibri"/>
              </a:rPr>
              <a:t>POLITIKA</a:t>
            </a:r>
          </a:p>
        </p:txBody>
      </p:sp>
      <p:sp>
        <p:nvSpPr>
          <p:cNvPr id="91" name="TextovéPole 90"/>
          <p:cNvSpPr txBox="1"/>
          <p:nvPr/>
        </p:nvSpPr>
        <p:spPr>
          <a:xfrm>
            <a:off x="1848670" y="3276831"/>
            <a:ext cx="1077836" cy="307777"/>
          </a:xfrm>
          <a:prstGeom prst="rect">
            <a:avLst/>
          </a:prstGeom>
          <a:noFill/>
        </p:spPr>
        <p:txBody>
          <a:bodyPr wrap="square" rtlCol="0">
            <a:spAutoFit/>
          </a:bodyPr>
          <a:lstStyle/>
          <a:p>
            <a:pPr algn="ctr" defTabSz="914400">
              <a:defRPr/>
            </a:pPr>
            <a:r>
              <a:rPr lang="cs-CZ" sz="1400" dirty="0">
                <a:solidFill>
                  <a:prstClr val="black"/>
                </a:solidFill>
                <a:latin typeface="Calibri"/>
              </a:rPr>
              <a:t>VLÁDA</a:t>
            </a:r>
          </a:p>
        </p:txBody>
      </p:sp>
      <p:sp>
        <p:nvSpPr>
          <p:cNvPr id="92" name="TextovéPole 91"/>
          <p:cNvSpPr txBox="1"/>
          <p:nvPr/>
        </p:nvSpPr>
        <p:spPr>
          <a:xfrm>
            <a:off x="5469294" y="229018"/>
            <a:ext cx="1254548" cy="523220"/>
          </a:xfrm>
          <a:prstGeom prst="rect">
            <a:avLst/>
          </a:prstGeom>
          <a:noFill/>
        </p:spPr>
        <p:txBody>
          <a:bodyPr wrap="square" rtlCol="0">
            <a:spAutoFit/>
          </a:bodyPr>
          <a:lstStyle/>
          <a:p>
            <a:pPr algn="ctr" defTabSz="914400">
              <a:defRPr/>
            </a:pPr>
            <a:r>
              <a:rPr lang="cs-CZ" sz="1400" dirty="0">
                <a:solidFill>
                  <a:prstClr val="black"/>
                </a:solidFill>
                <a:latin typeface="Calibri"/>
              </a:rPr>
              <a:t>MEZINÁRODNÍ VZTAHY</a:t>
            </a:r>
          </a:p>
        </p:txBody>
      </p:sp>
      <p:sp>
        <p:nvSpPr>
          <p:cNvPr id="93" name="TextovéPole 92"/>
          <p:cNvSpPr txBox="1"/>
          <p:nvPr/>
        </p:nvSpPr>
        <p:spPr>
          <a:xfrm>
            <a:off x="3508265" y="484704"/>
            <a:ext cx="1215031" cy="523220"/>
          </a:xfrm>
          <a:prstGeom prst="rect">
            <a:avLst/>
          </a:prstGeom>
          <a:noFill/>
        </p:spPr>
        <p:txBody>
          <a:bodyPr wrap="square" rtlCol="0">
            <a:spAutoFit/>
          </a:bodyPr>
          <a:lstStyle/>
          <a:p>
            <a:pPr algn="ctr" defTabSz="914400">
              <a:defRPr/>
            </a:pPr>
            <a:endParaRPr lang="cs-CZ" sz="1400" dirty="0">
              <a:solidFill>
                <a:prstClr val="black"/>
              </a:solidFill>
              <a:latin typeface="Calibri"/>
            </a:endParaRPr>
          </a:p>
          <a:p>
            <a:pPr algn="ctr" defTabSz="914400">
              <a:defRPr/>
            </a:pPr>
            <a:r>
              <a:rPr lang="cs-CZ" sz="1400" dirty="0">
                <a:solidFill>
                  <a:prstClr val="black"/>
                </a:solidFill>
                <a:latin typeface="Calibri"/>
              </a:rPr>
              <a:t>EKONOMIKA</a:t>
            </a:r>
          </a:p>
        </p:txBody>
      </p:sp>
      <p:sp>
        <p:nvSpPr>
          <p:cNvPr id="1077" name="TextovéPole 1076"/>
          <p:cNvSpPr txBox="1"/>
          <p:nvPr/>
        </p:nvSpPr>
        <p:spPr>
          <a:xfrm>
            <a:off x="3829228" y="4191472"/>
            <a:ext cx="1043204"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Obranná politika státu</a:t>
            </a:r>
          </a:p>
        </p:txBody>
      </p:sp>
      <p:sp>
        <p:nvSpPr>
          <p:cNvPr id="97" name="TextovéPole 96"/>
          <p:cNvSpPr txBox="1"/>
          <p:nvPr/>
        </p:nvSpPr>
        <p:spPr>
          <a:xfrm>
            <a:off x="6820056" y="1716051"/>
            <a:ext cx="1337740"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Bezpečnostní strategie</a:t>
            </a:r>
          </a:p>
        </p:txBody>
      </p:sp>
      <p:sp>
        <p:nvSpPr>
          <p:cNvPr id="98" name="TextovéPole 97"/>
          <p:cNvSpPr txBox="1"/>
          <p:nvPr/>
        </p:nvSpPr>
        <p:spPr>
          <a:xfrm>
            <a:off x="7516504" y="2290317"/>
            <a:ext cx="1243792" cy="461665"/>
          </a:xfrm>
          <a:prstGeom prst="rect">
            <a:avLst/>
          </a:prstGeom>
          <a:solidFill>
            <a:schemeClr val="bg1"/>
          </a:solidFill>
        </p:spPr>
        <p:txBody>
          <a:bodyPr wrap="square" rtlCol="0">
            <a:spAutoFit/>
          </a:bodyPr>
          <a:lstStyle/>
          <a:p>
            <a:pPr algn="ctr" defTabSz="914400">
              <a:defRPr/>
            </a:pPr>
            <a:r>
              <a:rPr lang="cs-CZ" sz="1200" dirty="0" err="1">
                <a:solidFill>
                  <a:prstClr val="black"/>
                </a:solidFill>
                <a:latin typeface="Calibri"/>
              </a:rPr>
              <a:t>Enviromentální</a:t>
            </a:r>
            <a:r>
              <a:rPr lang="cs-CZ" sz="1200" dirty="0">
                <a:solidFill>
                  <a:prstClr val="black"/>
                </a:solidFill>
                <a:latin typeface="Calibri"/>
              </a:rPr>
              <a:t> politika</a:t>
            </a:r>
          </a:p>
        </p:txBody>
      </p:sp>
      <p:sp>
        <p:nvSpPr>
          <p:cNvPr id="99" name="TextovéPole 98"/>
          <p:cNvSpPr txBox="1"/>
          <p:nvPr/>
        </p:nvSpPr>
        <p:spPr>
          <a:xfrm>
            <a:off x="7731234" y="3243185"/>
            <a:ext cx="885046"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Politika spolupráce </a:t>
            </a:r>
          </a:p>
        </p:txBody>
      </p:sp>
      <p:sp>
        <p:nvSpPr>
          <p:cNvPr id="100" name="TextovéPole 99"/>
          <p:cNvSpPr txBox="1"/>
          <p:nvPr/>
        </p:nvSpPr>
        <p:spPr>
          <a:xfrm>
            <a:off x="7565353" y="4230958"/>
            <a:ext cx="925273" cy="646331"/>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Nábor a výběr pracovníků</a:t>
            </a:r>
          </a:p>
        </p:txBody>
      </p:sp>
      <p:sp>
        <p:nvSpPr>
          <p:cNvPr id="101" name="TextovéPole 100"/>
          <p:cNvSpPr txBox="1"/>
          <p:nvPr/>
        </p:nvSpPr>
        <p:spPr>
          <a:xfrm>
            <a:off x="6515473" y="4527036"/>
            <a:ext cx="1063772" cy="646331"/>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Citlivost vůči prostředí a změny</a:t>
            </a:r>
          </a:p>
        </p:txBody>
      </p:sp>
      <p:sp>
        <p:nvSpPr>
          <p:cNvPr id="102" name="TextovéPole 101"/>
          <p:cNvSpPr txBox="1"/>
          <p:nvPr/>
        </p:nvSpPr>
        <p:spPr>
          <a:xfrm>
            <a:off x="4732305" y="4646456"/>
            <a:ext cx="759392"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Výzkum a vývoj</a:t>
            </a:r>
          </a:p>
        </p:txBody>
      </p:sp>
      <p:sp>
        <p:nvSpPr>
          <p:cNvPr id="103" name="TextovéPole 102"/>
          <p:cNvSpPr txBox="1"/>
          <p:nvPr/>
        </p:nvSpPr>
        <p:spPr>
          <a:xfrm>
            <a:off x="5632001" y="1588399"/>
            <a:ext cx="938095"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Zahraniční politika</a:t>
            </a:r>
          </a:p>
        </p:txBody>
      </p:sp>
      <p:sp>
        <p:nvSpPr>
          <p:cNvPr id="104" name="TextovéPole 103"/>
          <p:cNvSpPr txBox="1"/>
          <p:nvPr/>
        </p:nvSpPr>
        <p:spPr>
          <a:xfrm>
            <a:off x="3740257" y="3102060"/>
            <a:ext cx="759392" cy="830997"/>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Stabilita vládnutí, přístupy vlády</a:t>
            </a:r>
          </a:p>
        </p:txBody>
      </p:sp>
      <p:sp>
        <p:nvSpPr>
          <p:cNvPr id="105" name="TextovéPole 104"/>
          <p:cNvSpPr txBox="1"/>
          <p:nvPr/>
        </p:nvSpPr>
        <p:spPr>
          <a:xfrm>
            <a:off x="3675526" y="2297766"/>
            <a:ext cx="1196906" cy="646331"/>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Předpovídání demografického vývoje</a:t>
            </a:r>
          </a:p>
        </p:txBody>
      </p:sp>
      <p:sp>
        <p:nvSpPr>
          <p:cNvPr id="106" name="TextovéPole 105"/>
          <p:cNvSpPr txBox="1"/>
          <p:nvPr/>
        </p:nvSpPr>
        <p:spPr>
          <a:xfrm>
            <a:off x="4370917" y="1623717"/>
            <a:ext cx="1072303"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Financování obrany</a:t>
            </a:r>
          </a:p>
        </p:txBody>
      </p:sp>
      <p:sp>
        <p:nvSpPr>
          <p:cNvPr id="48" name="Zaoblený obdélník 47"/>
          <p:cNvSpPr/>
          <p:nvPr/>
        </p:nvSpPr>
        <p:spPr>
          <a:xfrm>
            <a:off x="5464904" y="581984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51" name="TextovéPole 50"/>
          <p:cNvSpPr txBox="1"/>
          <p:nvPr/>
        </p:nvSpPr>
        <p:spPr>
          <a:xfrm>
            <a:off x="5553518" y="4946091"/>
            <a:ext cx="1063772"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Podmínky působení  OS</a:t>
            </a:r>
          </a:p>
        </p:txBody>
      </p:sp>
      <p:sp>
        <p:nvSpPr>
          <p:cNvPr id="54" name="TextovéPole 53"/>
          <p:cNvSpPr txBox="1"/>
          <p:nvPr/>
        </p:nvSpPr>
        <p:spPr>
          <a:xfrm>
            <a:off x="5554326" y="5884967"/>
            <a:ext cx="1077836" cy="523220"/>
          </a:xfrm>
          <a:prstGeom prst="rect">
            <a:avLst/>
          </a:prstGeom>
          <a:noFill/>
        </p:spPr>
        <p:txBody>
          <a:bodyPr wrap="square" rtlCol="0">
            <a:spAutoFit/>
          </a:bodyPr>
          <a:lstStyle/>
          <a:p>
            <a:pPr algn="ctr" defTabSz="914400">
              <a:defRPr/>
            </a:pPr>
            <a:r>
              <a:rPr lang="cs-CZ" sz="1400" dirty="0">
                <a:solidFill>
                  <a:prstClr val="black"/>
                </a:solidFill>
                <a:latin typeface="Calibri"/>
              </a:rPr>
              <a:t>OPERAČNÍ</a:t>
            </a:r>
          </a:p>
          <a:p>
            <a:pPr algn="ctr" defTabSz="914400">
              <a:defRPr/>
            </a:pPr>
            <a:r>
              <a:rPr lang="cs-CZ" sz="1400" dirty="0">
                <a:solidFill>
                  <a:prstClr val="black"/>
                </a:solidFill>
                <a:latin typeface="Calibri"/>
              </a:rPr>
              <a:t>PROSTŘEDÍ</a:t>
            </a:r>
          </a:p>
        </p:txBody>
      </p:sp>
    </p:spTree>
    <p:extLst>
      <p:ext uri="{BB962C8B-B14F-4D97-AF65-F5344CB8AC3E}">
        <p14:creationId xmlns:p14="http://schemas.microsoft.com/office/powerpoint/2010/main" val="215373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1" y="32945"/>
            <a:ext cx="4467069" cy="6825055"/>
          </a:xfrm>
          <a:prstGeom prst="rect">
            <a:avLst/>
          </a:prstGeom>
        </p:spPr>
      </p:pic>
      <p:pic>
        <p:nvPicPr>
          <p:cNvPr id="5" name="Obrázek 4"/>
          <p:cNvPicPr>
            <a:picLocks noChangeAspect="1"/>
          </p:cNvPicPr>
          <p:nvPr/>
        </p:nvPicPr>
        <p:blipFill>
          <a:blip r:embed="rId3"/>
          <a:stretch>
            <a:fillRect/>
          </a:stretch>
        </p:blipFill>
        <p:spPr>
          <a:xfrm>
            <a:off x="4452937" y="32945"/>
            <a:ext cx="7739063" cy="6825055"/>
          </a:xfrm>
          <a:prstGeom prst="rect">
            <a:avLst/>
          </a:prstGeom>
        </p:spPr>
      </p:pic>
      <p:sp>
        <p:nvSpPr>
          <p:cNvPr id="3" name="Obdélník 2">
            <a:extLst>
              <a:ext uri="{FF2B5EF4-FFF2-40B4-BE49-F238E27FC236}">
                <a16:creationId xmlns:a16="http://schemas.microsoft.com/office/drawing/2014/main" id="{696ABA51-EFAB-448B-B826-1130F183DB72}"/>
              </a:ext>
            </a:extLst>
          </p:cNvPr>
          <p:cNvSpPr/>
          <p:nvPr/>
        </p:nvSpPr>
        <p:spPr>
          <a:xfrm>
            <a:off x="1941817" y="32944"/>
            <a:ext cx="7921374" cy="931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ln w="0"/>
                <a:solidFill>
                  <a:schemeClr val="tx1"/>
                </a:solidFill>
                <a:effectLst>
                  <a:outerShdw blurRad="38100" dist="19050" dir="2700000" algn="tl" rotWithShape="0">
                    <a:schemeClr val="dk1">
                      <a:alpha val="40000"/>
                    </a:schemeClr>
                  </a:outerShdw>
                </a:effectLst>
              </a:rPr>
              <a:t>PŘÍKLADY HODNOCENÍ VNĚJŠÍHO PROSTŘEDÍ: NATO</a:t>
            </a:r>
          </a:p>
        </p:txBody>
      </p:sp>
    </p:spTree>
    <p:extLst>
      <p:ext uri="{BB962C8B-B14F-4D97-AF65-F5344CB8AC3E}">
        <p14:creationId xmlns:p14="http://schemas.microsoft.com/office/powerpoint/2010/main" val="2889470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EC23B-92F9-4E84-BDFB-71F1B5950B3B}"/>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3256634-76FF-43D4-B449-62425E4404AF}"/>
              </a:ext>
            </a:extLst>
          </p:cNvPr>
          <p:cNvSpPr>
            <a:spLocks noGrp="1"/>
          </p:cNvSpPr>
          <p:nvPr>
            <p:ph idx="1"/>
          </p:nvPr>
        </p:nvSpPr>
        <p:spPr/>
        <p:txBody>
          <a:bodyPr/>
          <a:lstStyle/>
          <a:p>
            <a:endParaRPr lang="cs-CZ" dirty="0"/>
          </a:p>
        </p:txBody>
      </p:sp>
      <p:sp>
        <p:nvSpPr>
          <p:cNvPr id="4" name="Zástupný symbol pro datum 3">
            <a:extLst>
              <a:ext uri="{FF2B5EF4-FFF2-40B4-BE49-F238E27FC236}">
                <a16:creationId xmlns:a16="http://schemas.microsoft.com/office/drawing/2014/main" id="{E9008308-6860-4070-B7D7-F667EF104891}"/>
              </a:ext>
            </a:extLst>
          </p:cNvPr>
          <p:cNvSpPr>
            <a:spLocks noGrp="1"/>
          </p:cNvSpPr>
          <p:nvPr>
            <p:ph type="dt" sz="half" idx="4294967295"/>
          </p:nvPr>
        </p:nvSpPr>
        <p:spPr/>
        <p:txBody>
          <a:bodyPr/>
          <a:lstStyle/>
          <a:p>
            <a:r>
              <a:rPr lang="cs-CZ">
                <a:solidFill>
                  <a:prstClr val="white"/>
                </a:solidFill>
              </a:rPr>
              <a:t>Volitelná poznámka uživatele</a:t>
            </a:r>
          </a:p>
        </p:txBody>
      </p:sp>
      <p:sp>
        <p:nvSpPr>
          <p:cNvPr id="5" name="Zástupný symbol pro zápatí 4">
            <a:extLst>
              <a:ext uri="{FF2B5EF4-FFF2-40B4-BE49-F238E27FC236}">
                <a16:creationId xmlns:a16="http://schemas.microsoft.com/office/drawing/2014/main" id="{B3F2062E-E834-493D-B1A9-157B7F9AB16E}"/>
              </a:ext>
            </a:extLst>
          </p:cNvPr>
          <p:cNvSpPr>
            <a:spLocks noGrp="1"/>
          </p:cNvSpPr>
          <p:nvPr>
            <p:ph type="ftr" sz="quarter" idx="4294967295"/>
          </p:nvPr>
        </p:nvSpPr>
        <p:spPr/>
        <p:txBody>
          <a:bodyPr/>
          <a:lstStyle/>
          <a:p>
            <a:r>
              <a:rPr lang="cs-CZ">
                <a:solidFill>
                  <a:prstClr val="black">
                    <a:tint val="75000"/>
                  </a:prstClr>
                </a:solidFill>
              </a:rPr>
              <a:t>titul, jméno,příjmení, funkce</a:t>
            </a:r>
          </a:p>
        </p:txBody>
      </p:sp>
      <p:pic>
        <p:nvPicPr>
          <p:cNvPr id="6" name="Obrázek 5" descr="Basin">
            <a:extLst>
              <a:ext uri="{FF2B5EF4-FFF2-40B4-BE49-F238E27FC236}">
                <a16:creationId xmlns:a16="http://schemas.microsoft.com/office/drawing/2014/main" id="{7BD4304F-0CA5-40E9-9C5F-D2D1574FD7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9784" y="-121704"/>
            <a:ext cx="12846571" cy="7101408"/>
          </a:xfrm>
          <a:prstGeom prst="rect">
            <a:avLst/>
          </a:prstGeom>
          <a:noFill/>
          <a:ln>
            <a:noFill/>
          </a:ln>
        </p:spPr>
      </p:pic>
      <p:sp>
        <p:nvSpPr>
          <p:cNvPr id="7" name="Obdélník 6">
            <a:extLst>
              <a:ext uri="{FF2B5EF4-FFF2-40B4-BE49-F238E27FC236}">
                <a16:creationId xmlns:a16="http://schemas.microsoft.com/office/drawing/2014/main" id="{3D5B6D63-CB28-46B5-A0EC-E32821D73C58}"/>
              </a:ext>
            </a:extLst>
          </p:cNvPr>
          <p:cNvSpPr/>
          <p:nvPr/>
        </p:nvSpPr>
        <p:spPr>
          <a:xfrm>
            <a:off x="3675212" y="6285107"/>
            <a:ext cx="4572000" cy="923330"/>
          </a:xfrm>
          <a:prstGeom prst="rect">
            <a:avLst/>
          </a:prstGeom>
        </p:spPr>
        <p:txBody>
          <a:bodyPr>
            <a:spAutoFit/>
          </a:bodyPr>
          <a:lstStyle/>
          <a:p>
            <a:r>
              <a:rPr lang="cs-CZ" dirty="0">
                <a:hlinkClick r:id="rId3"/>
              </a:rPr>
              <a:t>http://www.act.nato.int/images/stories/media/doclibrary/160121sfa.pdf</a:t>
            </a:r>
            <a:endParaRPr lang="cs-CZ" dirty="0"/>
          </a:p>
          <a:p>
            <a:endParaRPr lang="cs-CZ" dirty="0"/>
          </a:p>
        </p:txBody>
      </p:sp>
    </p:spTree>
    <p:extLst>
      <p:ext uri="{BB962C8B-B14F-4D97-AF65-F5344CB8AC3E}">
        <p14:creationId xmlns:p14="http://schemas.microsoft.com/office/powerpoint/2010/main" val="3804981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txBox="1">
            <a:spLocks/>
          </p:cNvSpPr>
          <p:nvPr/>
        </p:nvSpPr>
        <p:spPr>
          <a:xfrm>
            <a:off x="341046" y="-49475"/>
            <a:ext cx="11438547" cy="86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defRPr/>
            </a:pPr>
            <a:r>
              <a:rPr lang="cs-CZ" sz="3200" b="1" dirty="0">
                <a:solidFill>
                  <a:prstClr val="black"/>
                </a:solidFill>
                <a:latin typeface="+mn-lt"/>
              </a:rPr>
              <a:t>PŘÍKLADY HODNOCENÍ VNĚJŠÍHO PROSTŘEDÍ: ČR</a:t>
            </a:r>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46" y="999792"/>
            <a:ext cx="2441060" cy="3365313"/>
          </a:xfrm>
          <a:prstGeom prst="rect">
            <a:avLst/>
          </a:prstGeom>
          <a:effectLst>
            <a:outerShdw blurRad="50800" dist="38100" dir="2700000" algn="tl" rotWithShape="0">
              <a:prstClr val="black">
                <a:alpha val="40000"/>
              </a:prstClr>
            </a:outerShdw>
          </a:effectLst>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649" y="999792"/>
            <a:ext cx="2606736" cy="3365313"/>
          </a:xfrm>
          <a:prstGeom prst="rect">
            <a:avLst/>
          </a:prstGeom>
          <a:effectLst>
            <a:outerShdw blurRad="50800" dist="38100" dir="2700000" algn="tl" rotWithShape="0">
              <a:prstClr val="black">
                <a:alpha val="40000"/>
              </a:prstClr>
            </a:outerShdw>
          </a:effectLst>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5737" y="1012305"/>
            <a:ext cx="2575760" cy="3352800"/>
          </a:xfrm>
          <a:prstGeom prst="rect">
            <a:avLst/>
          </a:prstGeom>
          <a:effectLst>
            <a:outerShdw blurRad="50800" dist="38100" dir="2700000" algn="tl" rotWithShape="0">
              <a:prstClr val="black">
                <a:alpha val="40000"/>
              </a:prstClr>
            </a:outerShdw>
          </a:effectLst>
        </p:spPr>
      </p:pic>
      <p:sp>
        <p:nvSpPr>
          <p:cNvPr id="2" name="Obdélník 1"/>
          <p:cNvSpPr/>
          <p:nvPr/>
        </p:nvSpPr>
        <p:spPr>
          <a:xfrm>
            <a:off x="8415761" y="1012305"/>
            <a:ext cx="3363832" cy="193915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bg1"/>
                </a:solidFill>
                <a:cs typeface="Arial" panose="020B0604020202020204" pitchFamily="34" charset="0"/>
              </a:rPr>
              <a:t>Hrozby</a:t>
            </a:r>
          </a:p>
          <a:p>
            <a:pPr algn="ctr"/>
            <a:endParaRPr lang="cs-CZ" sz="2400" b="1" dirty="0">
              <a:solidFill>
                <a:schemeClr val="bg1"/>
              </a:solidFill>
              <a:cs typeface="Arial" panose="020B0604020202020204" pitchFamily="34" charset="0"/>
            </a:endParaRPr>
          </a:p>
          <a:p>
            <a:pPr algn="ctr"/>
            <a:r>
              <a:rPr lang="cs-CZ" sz="2400" b="1" dirty="0">
                <a:solidFill>
                  <a:schemeClr val="bg1"/>
                </a:solidFill>
                <a:cs typeface="Arial" panose="020B0604020202020204" pitchFamily="34" charset="0"/>
              </a:rPr>
              <a:t>Příležitosti</a:t>
            </a:r>
          </a:p>
        </p:txBody>
      </p:sp>
      <p:sp>
        <p:nvSpPr>
          <p:cNvPr id="12" name="Obdélník 11"/>
          <p:cNvSpPr/>
          <p:nvPr/>
        </p:nvSpPr>
        <p:spPr>
          <a:xfrm>
            <a:off x="8415760" y="4281124"/>
            <a:ext cx="3435193" cy="19391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bg1"/>
                </a:solidFill>
                <a:cs typeface="Arial" panose="020B0604020202020204" pitchFamily="34" charset="0"/>
              </a:rPr>
              <a:t>Vize</a:t>
            </a:r>
          </a:p>
          <a:p>
            <a:pPr algn="ctr"/>
            <a:r>
              <a:rPr lang="cs-CZ" sz="2400" b="1" dirty="0">
                <a:solidFill>
                  <a:schemeClr val="bg1"/>
                </a:solidFill>
                <a:cs typeface="Arial" panose="020B0604020202020204" pitchFamily="34" charset="0"/>
              </a:rPr>
              <a:t>Poslání </a:t>
            </a:r>
          </a:p>
          <a:p>
            <a:pPr algn="ctr"/>
            <a:r>
              <a:rPr lang="cs-CZ" sz="2400" b="1" dirty="0">
                <a:solidFill>
                  <a:schemeClr val="bg1"/>
                </a:solidFill>
                <a:cs typeface="Arial" panose="020B0604020202020204" pitchFamily="34" charset="0"/>
              </a:rPr>
              <a:t>Strategie</a:t>
            </a:r>
          </a:p>
          <a:p>
            <a:pPr algn="ctr"/>
            <a:r>
              <a:rPr lang="cs-CZ" sz="2400" b="1" dirty="0">
                <a:solidFill>
                  <a:schemeClr val="bg1"/>
                </a:solidFill>
                <a:cs typeface="Arial" panose="020B0604020202020204" pitchFamily="34" charset="0"/>
              </a:rPr>
              <a:t>Schopnosti</a:t>
            </a:r>
          </a:p>
          <a:p>
            <a:pPr algn="ctr"/>
            <a:r>
              <a:rPr lang="cs-CZ" sz="2400" b="1" dirty="0">
                <a:solidFill>
                  <a:schemeClr val="bg1"/>
                </a:solidFill>
                <a:cs typeface="Arial" panose="020B0604020202020204" pitchFamily="34" charset="0"/>
              </a:rPr>
              <a:t>Zdroje</a:t>
            </a:r>
          </a:p>
        </p:txBody>
      </p:sp>
      <p:sp>
        <p:nvSpPr>
          <p:cNvPr id="3" name="Šipka dolů 2"/>
          <p:cNvSpPr/>
          <p:nvPr/>
        </p:nvSpPr>
        <p:spPr>
          <a:xfrm>
            <a:off x="9855361" y="3212353"/>
            <a:ext cx="484632" cy="941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023F8EAE-F771-4350-9DF0-E9278F7BE540}"/>
              </a:ext>
            </a:extLst>
          </p:cNvPr>
          <p:cNvSpPr txBox="1"/>
          <p:nvPr/>
        </p:nvSpPr>
        <p:spPr>
          <a:xfrm>
            <a:off x="441788" y="4832372"/>
            <a:ext cx="7500136" cy="1569660"/>
          </a:xfrm>
          <a:prstGeom prst="rect">
            <a:avLst/>
          </a:prstGeom>
          <a:noFill/>
        </p:spPr>
        <p:txBody>
          <a:bodyPr wrap="square" rtlCol="0">
            <a:spAutoFit/>
          </a:bodyPr>
          <a:lstStyle/>
          <a:p>
            <a:r>
              <a:rPr lang="cs-CZ" sz="2400" b="1" dirty="0">
                <a:solidFill>
                  <a:schemeClr val="bg1"/>
                </a:solidFill>
              </a:rPr>
              <a:t>PESTLE</a:t>
            </a:r>
          </a:p>
          <a:p>
            <a:r>
              <a:rPr lang="cs-CZ" sz="2400" b="1" dirty="0">
                <a:solidFill>
                  <a:schemeClr val="bg1"/>
                </a:solidFill>
              </a:rPr>
              <a:t>Politika (</a:t>
            </a:r>
            <a:r>
              <a:rPr lang="cs-CZ" sz="2400" b="1" dirty="0" err="1">
                <a:solidFill>
                  <a:schemeClr val="bg1"/>
                </a:solidFill>
              </a:rPr>
              <a:t>Politics</a:t>
            </a:r>
            <a:r>
              <a:rPr lang="cs-CZ" sz="2400" b="1" dirty="0">
                <a:solidFill>
                  <a:schemeClr val="bg1"/>
                </a:solidFill>
              </a:rPr>
              <a:t>); Ekonomika (</a:t>
            </a:r>
            <a:r>
              <a:rPr lang="cs-CZ" sz="2400" b="1" dirty="0" err="1">
                <a:solidFill>
                  <a:schemeClr val="bg1"/>
                </a:solidFill>
              </a:rPr>
              <a:t>Economy</a:t>
            </a:r>
            <a:r>
              <a:rPr lang="cs-CZ" sz="2400" b="1" dirty="0">
                <a:solidFill>
                  <a:schemeClr val="bg1"/>
                </a:solidFill>
              </a:rPr>
              <a:t>); Společnost, (</a:t>
            </a:r>
            <a:r>
              <a:rPr lang="cs-CZ" sz="2400" b="1" dirty="0" err="1">
                <a:solidFill>
                  <a:schemeClr val="bg1"/>
                </a:solidFill>
              </a:rPr>
              <a:t>Social</a:t>
            </a:r>
            <a:r>
              <a:rPr lang="cs-CZ" sz="2400" b="1" dirty="0">
                <a:solidFill>
                  <a:schemeClr val="bg1"/>
                </a:solidFill>
              </a:rPr>
              <a:t>), Technologie (Technology), Právo (</a:t>
            </a:r>
            <a:r>
              <a:rPr lang="cs-CZ" sz="2400" b="1" dirty="0" err="1">
                <a:solidFill>
                  <a:schemeClr val="bg1"/>
                </a:solidFill>
              </a:rPr>
              <a:t>Leagal</a:t>
            </a:r>
            <a:r>
              <a:rPr lang="cs-CZ" sz="2400" b="1" dirty="0">
                <a:solidFill>
                  <a:schemeClr val="bg1"/>
                </a:solidFill>
              </a:rPr>
              <a:t>), Prostředí (Environment)</a:t>
            </a:r>
          </a:p>
        </p:txBody>
      </p:sp>
    </p:spTree>
    <p:extLst>
      <p:ext uri="{BB962C8B-B14F-4D97-AF65-F5344CB8AC3E}">
        <p14:creationId xmlns:p14="http://schemas.microsoft.com/office/powerpoint/2010/main" val="4196259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10;&#10;Popis byl vytvořen automaticky">
            <a:extLst>
              <a:ext uri="{FF2B5EF4-FFF2-40B4-BE49-F238E27FC236}">
                <a16:creationId xmlns:a16="http://schemas.microsoft.com/office/drawing/2014/main" id="{955AC987-1F37-4C4C-9089-312935745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2673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8" descr="Slide17"/>
          <p:cNvPicPr>
            <a:picLocks noChangeAspect="1" noChangeArrowheads="1"/>
          </p:cNvPicPr>
          <p:nvPr/>
        </p:nvPicPr>
        <p:blipFill>
          <a:blip r:embed="rId3">
            <a:extLst>
              <a:ext uri="{28A0092B-C50C-407E-A947-70E740481C1C}">
                <a14:useLocalDpi xmlns:a14="http://schemas.microsoft.com/office/drawing/2010/main" val="0"/>
              </a:ext>
            </a:extLst>
          </a:blip>
          <a:srcRect t="18404" r="81549"/>
          <a:stretch>
            <a:fillRect/>
          </a:stretch>
        </p:blipFill>
        <p:spPr bwMode="auto">
          <a:xfrm>
            <a:off x="0" y="0"/>
            <a:ext cx="1401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4"/>
          <p:cNvSpPr>
            <a:spLocks noGrp="1" noChangeArrowheads="1"/>
          </p:cNvSpPr>
          <p:nvPr>
            <p:ph type="title"/>
          </p:nvPr>
        </p:nvSpPr>
        <p:spPr>
          <a:xfrm>
            <a:off x="1401763" y="148788"/>
            <a:ext cx="10790237" cy="1984067"/>
          </a:xfrm>
        </p:spPr>
        <p:txBody>
          <a:bodyPr>
            <a:normAutofit fontScale="90000"/>
          </a:bodyPr>
          <a:lstStyle/>
          <a:p>
            <a:pPr eaLnBrk="1" hangingPunct="1">
              <a:defRPr/>
            </a:pPr>
            <a:r>
              <a:rPr lang="cs-CZ" sz="4000" dirty="0">
                <a:solidFill>
                  <a:schemeClr val="accent1">
                    <a:lumMod val="50000"/>
                  </a:schemeClr>
                </a:solidFill>
              </a:rPr>
              <a:t>POLICY IMPLICATIONS</a:t>
            </a:r>
            <a:br>
              <a:rPr lang="cs-CZ" sz="4000" dirty="0">
                <a:solidFill>
                  <a:schemeClr val="accent1">
                    <a:lumMod val="50000"/>
                  </a:schemeClr>
                </a:solidFill>
              </a:rPr>
            </a:br>
            <a:r>
              <a:rPr lang="cs-CZ" sz="4000" dirty="0">
                <a:solidFill>
                  <a:schemeClr val="accent1">
                    <a:lumMod val="50000"/>
                  </a:schemeClr>
                </a:solidFill>
              </a:rPr>
              <a:t>DOPADY NA SCHOPNOSTI OZBROJENÝCH SIL</a:t>
            </a:r>
            <a:endParaRPr lang="en-GB" sz="4000" dirty="0">
              <a:solidFill>
                <a:schemeClr val="accent1">
                  <a:lumMod val="50000"/>
                </a:schemeClr>
              </a:solidFill>
            </a:endParaRPr>
          </a:p>
        </p:txBody>
      </p:sp>
      <p:sp>
        <p:nvSpPr>
          <p:cNvPr id="46084" name="Rectangle 24"/>
          <p:cNvSpPr>
            <a:spLocks noChangeArrowheads="1"/>
          </p:cNvSpPr>
          <p:nvPr/>
        </p:nvSpPr>
        <p:spPr bwMode="auto">
          <a:xfrm>
            <a:off x="3287688" y="2420527"/>
            <a:ext cx="684053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a:spcBef>
                <a:spcPct val="20000"/>
              </a:spcBef>
              <a:buClr>
                <a:srgbClr val="66631E"/>
              </a:buClr>
              <a:buSzPct val="120000"/>
              <a:buFont typeface="Wingdings" pitchFamily="2" charset="2"/>
              <a:buChar char="§"/>
              <a:defRPr sz="2400" b="1">
                <a:solidFill>
                  <a:srgbClr val="495B61"/>
                </a:solidFill>
                <a:latin typeface="Arial" charset="0"/>
              </a:defRPr>
            </a:lvl1pPr>
            <a:lvl2pPr marL="742950" indent="-285750">
              <a:spcBef>
                <a:spcPct val="20000"/>
              </a:spcBef>
              <a:buClr>
                <a:schemeClr val="accent1"/>
              </a:buClr>
              <a:buSzPct val="125000"/>
              <a:buFont typeface="Times" pitchFamily="18" charset="0"/>
              <a:buChar char="•"/>
              <a:defRPr sz="2000" b="1">
                <a:solidFill>
                  <a:srgbClr val="495B61"/>
                </a:solidFill>
                <a:latin typeface="Arial" charset="0"/>
              </a:defRPr>
            </a:lvl2pPr>
            <a:lvl3pPr marL="1143000" indent="-228600">
              <a:spcBef>
                <a:spcPct val="20000"/>
              </a:spcBef>
              <a:buChar char="-"/>
              <a:defRPr b="1">
                <a:solidFill>
                  <a:srgbClr val="495B61"/>
                </a:solidFill>
                <a:latin typeface="Arial" charset="0"/>
              </a:defRPr>
            </a:lvl3pPr>
            <a:lvl4pPr marL="1600200" indent="-228600">
              <a:spcBef>
                <a:spcPct val="20000"/>
              </a:spcBef>
              <a:buChar char="-"/>
              <a:defRPr b="1">
                <a:solidFill>
                  <a:srgbClr val="495B61"/>
                </a:solidFill>
                <a:latin typeface="Arial" charset="0"/>
              </a:defRPr>
            </a:lvl4pPr>
            <a:lvl5pPr marL="2057400" indent="-228600">
              <a:spcBef>
                <a:spcPct val="20000"/>
              </a:spcBef>
              <a:buChar char="-"/>
              <a:defRPr b="1">
                <a:solidFill>
                  <a:srgbClr val="495B61"/>
                </a:solidFill>
                <a:latin typeface="Arial" charset="0"/>
              </a:defRPr>
            </a:lvl5pPr>
            <a:lvl6pPr marL="2514600" indent="-228600" eaLnBrk="0" fontAlgn="base" hangingPunct="0">
              <a:spcBef>
                <a:spcPct val="20000"/>
              </a:spcBef>
              <a:spcAft>
                <a:spcPct val="0"/>
              </a:spcAft>
              <a:buChar char="-"/>
              <a:defRPr b="1">
                <a:solidFill>
                  <a:srgbClr val="495B61"/>
                </a:solidFill>
                <a:latin typeface="Arial" charset="0"/>
              </a:defRPr>
            </a:lvl6pPr>
            <a:lvl7pPr marL="2971800" indent="-228600" eaLnBrk="0" fontAlgn="base" hangingPunct="0">
              <a:spcBef>
                <a:spcPct val="20000"/>
              </a:spcBef>
              <a:spcAft>
                <a:spcPct val="0"/>
              </a:spcAft>
              <a:buChar char="-"/>
              <a:defRPr b="1">
                <a:solidFill>
                  <a:srgbClr val="495B61"/>
                </a:solidFill>
                <a:latin typeface="Arial" charset="0"/>
              </a:defRPr>
            </a:lvl7pPr>
            <a:lvl8pPr marL="3429000" indent="-228600" eaLnBrk="0" fontAlgn="base" hangingPunct="0">
              <a:spcBef>
                <a:spcPct val="20000"/>
              </a:spcBef>
              <a:spcAft>
                <a:spcPct val="0"/>
              </a:spcAft>
              <a:buChar char="-"/>
              <a:defRPr b="1">
                <a:solidFill>
                  <a:srgbClr val="495B61"/>
                </a:solidFill>
                <a:latin typeface="Arial" charset="0"/>
              </a:defRPr>
            </a:lvl8pPr>
            <a:lvl9pPr marL="3886200" indent="-228600" eaLnBrk="0" fontAlgn="base" hangingPunct="0">
              <a:spcBef>
                <a:spcPct val="20000"/>
              </a:spcBef>
              <a:spcAft>
                <a:spcPct val="0"/>
              </a:spcAft>
              <a:buChar char="-"/>
              <a:defRPr b="1">
                <a:solidFill>
                  <a:srgbClr val="495B61"/>
                </a:solidFill>
                <a:latin typeface="Arial" charset="0"/>
              </a:defRPr>
            </a:lvl9pPr>
          </a:lstStyle>
          <a:p>
            <a:pPr eaLnBrk="1" hangingPunct="1"/>
            <a:r>
              <a:rPr lang="en-US" altLang="cs-CZ" dirty="0"/>
              <a:t>Preparedness and Readiness</a:t>
            </a:r>
          </a:p>
          <a:p>
            <a:r>
              <a:rPr lang="en-US" altLang="cs-CZ" dirty="0"/>
              <a:t>Territorial Defence </a:t>
            </a:r>
            <a:r>
              <a:rPr lang="cs-CZ" altLang="cs-CZ" dirty="0"/>
              <a:t>M</a:t>
            </a:r>
            <a:r>
              <a:rPr lang="en-US" altLang="cs-CZ" dirty="0" err="1"/>
              <a:t>aters</a:t>
            </a:r>
            <a:r>
              <a:rPr lang="en-US" altLang="cs-CZ" dirty="0"/>
              <a:t> (Reserves)</a:t>
            </a:r>
          </a:p>
          <a:p>
            <a:pPr eaLnBrk="1" hangingPunct="1"/>
            <a:r>
              <a:rPr lang="en-US" altLang="cs-CZ" dirty="0"/>
              <a:t>Multipurpose and Modular Structures </a:t>
            </a:r>
          </a:p>
          <a:p>
            <a:pPr eaLnBrk="1" hangingPunct="1"/>
            <a:r>
              <a:rPr lang="en-US" altLang="cs-CZ" dirty="0"/>
              <a:t>Expeditionary Force   </a:t>
            </a:r>
          </a:p>
          <a:p>
            <a:pPr eaLnBrk="1" hangingPunct="1"/>
            <a:r>
              <a:rPr lang="en-US" altLang="cs-CZ" dirty="0"/>
              <a:t>Properly Managed Information</a:t>
            </a:r>
          </a:p>
          <a:p>
            <a:pPr eaLnBrk="1" hangingPunct="1"/>
            <a:r>
              <a:rPr lang="en-US" altLang="cs-CZ" dirty="0"/>
              <a:t>Precise Force Application</a:t>
            </a:r>
          </a:p>
          <a:p>
            <a:pPr eaLnBrk="1" hangingPunct="1"/>
            <a:r>
              <a:rPr lang="en-US" altLang="cs-CZ" dirty="0"/>
              <a:t>Force Protection </a:t>
            </a:r>
          </a:p>
          <a:p>
            <a:pPr eaLnBrk="1" hangingPunct="1"/>
            <a:r>
              <a:rPr lang="en-US" altLang="cs-CZ" dirty="0"/>
              <a:t>Interoperability</a:t>
            </a:r>
          </a:p>
          <a:p>
            <a:pPr eaLnBrk="1" hangingPunct="1"/>
            <a:r>
              <a:rPr lang="en-US" altLang="cs-CZ" dirty="0"/>
              <a:t>Culturally </a:t>
            </a:r>
            <a:r>
              <a:rPr lang="cs-CZ" altLang="cs-CZ" dirty="0"/>
              <a:t>A</a:t>
            </a:r>
            <a:r>
              <a:rPr lang="en-US" altLang="cs-CZ" dirty="0"/>
              <a:t>ward </a:t>
            </a:r>
            <a:r>
              <a:rPr lang="cs-CZ" altLang="cs-CZ" dirty="0"/>
              <a:t>P</a:t>
            </a:r>
            <a:r>
              <a:rPr lang="en-US" altLang="cs-CZ" dirty="0" err="1"/>
              <a:t>ersonn</a:t>
            </a:r>
            <a:r>
              <a:rPr lang="cs-CZ" altLang="cs-CZ" dirty="0"/>
              <a:t>e</a:t>
            </a:r>
            <a:r>
              <a:rPr lang="en-US" altLang="cs-CZ" dirty="0"/>
              <a:t>l</a:t>
            </a:r>
          </a:p>
          <a:p>
            <a:pPr algn="l" eaLnBrk="1" hangingPunct="1"/>
            <a:endParaRPr lang="en-GB" altLang="cs-CZ" dirty="0"/>
          </a:p>
        </p:txBody>
      </p:sp>
    </p:spTree>
    <p:extLst>
      <p:ext uri="{BB962C8B-B14F-4D97-AF65-F5344CB8AC3E}">
        <p14:creationId xmlns:p14="http://schemas.microsoft.com/office/powerpoint/2010/main" val="142177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81116"/>
            <a:ext cx="7729728" cy="812736"/>
          </a:xfrm>
        </p:spPr>
        <p:txBody>
          <a:bodyPr/>
          <a:lstStyle/>
          <a:p>
            <a:r>
              <a:rPr lang="cs-CZ" dirty="0"/>
              <a:t>UČEBNÍ OTÁZKY</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452063" y="1181528"/>
            <a:ext cx="11548153" cy="5676472"/>
          </a:xfrm>
        </p:spPr>
        <p:txBody>
          <a:bodyPr>
            <a:noAutofit/>
          </a:bodyPr>
          <a:lstStyle/>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Jaké je místo strategické analýzy v procesu tvorby strategie, strategické adaptace, strategického plánování nebo operačního plánování?</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Jaký je účel strategické analýzy?</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Jakým způsobem je možné hodnotit vnější prostředí a z něho vycházející hrozby a příležitosti, nejistoty a trendy?</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Jakým způsobem je možné hodnotit vnitřní prostředí a slabé a silné stránky organizace nebo dané problémové oblasti zkoumání?</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Jaké jsou k dispozici zdroje pro hodnocení vnějšího a vnitřního prostředí?</a:t>
            </a:r>
          </a:p>
          <a:p>
            <a:pPr>
              <a:lnSpc>
                <a:spcPct val="150000"/>
              </a:lnSpc>
            </a:pPr>
            <a:r>
              <a:rPr lang="cs-CZ" sz="2400" dirty="0">
                <a:latin typeface="Calibri" panose="020F0502020204030204" pitchFamily="34" charset="0"/>
                <a:cs typeface="Calibri" panose="020F0502020204030204" pitchFamily="34" charset="0"/>
              </a:rPr>
              <a:t>Jakým způsobem je možné využít výsledky strategické analýzy pro formulování strategie? </a:t>
            </a:r>
            <a:endParaRPr lang="cs-CZ" sz="2400" dirty="0"/>
          </a:p>
        </p:txBody>
      </p:sp>
    </p:spTree>
    <p:extLst>
      <p:ext uri="{BB962C8B-B14F-4D97-AF65-F5344CB8AC3E}">
        <p14:creationId xmlns:p14="http://schemas.microsoft.com/office/powerpoint/2010/main" val="183359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2"/>
          <p:cNvSpPr>
            <a:spLocks noGrp="1"/>
          </p:cNvSpPr>
          <p:nvPr>
            <p:ph type="dt" sz="half" idx="10"/>
          </p:nvPr>
        </p:nvSpPr>
        <p:spPr>
          <a:xfrm>
            <a:off x="1617812" y="6356352"/>
            <a:ext cx="2057400" cy="365125"/>
          </a:xfrm>
        </p:spPr>
        <p:txBody>
          <a:bodyPr/>
          <a:lstStyle/>
          <a:p>
            <a:r>
              <a:rPr lang="cs-CZ" dirty="0">
                <a:solidFill>
                  <a:prstClr val="white"/>
                </a:solidFill>
              </a:rPr>
              <a:t>21.05.2019</a:t>
            </a:r>
          </a:p>
        </p:txBody>
      </p:sp>
      <p:sp>
        <p:nvSpPr>
          <p:cNvPr id="6" name="Zástupný symbol pro datum 3"/>
          <p:cNvSpPr txBox="1">
            <a:spLocks/>
          </p:cNvSpPr>
          <p:nvPr/>
        </p:nvSpPr>
        <p:spPr>
          <a:xfrm>
            <a:off x="8472264" y="6356352"/>
            <a:ext cx="2057400" cy="365125"/>
          </a:xfrm>
          <a:prstGeom prst="rect">
            <a:avLst/>
          </a:prstGeom>
        </p:spPr>
        <p:txBody>
          <a:bodyPr vert="horz" lIns="91440" tIns="45720" rIns="91440" bIns="45720" rtlCol="0" anchor="ctr"/>
          <a:lstStyle>
            <a:defPPr>
              <a:defRPr lang="cs-CZ"/>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prstClr val="white"/>
                </a:solidFill>
              </a:rPr>
              <a:t>1</a:t>
            </a:r>
          </a:p>
        </p:txBody>
      </p:sp>
      <p:pic>
        <p:nvPicPr>
          <p:cNvPr id="7" name="Obrázek 6"/>
          <p:cNvPicPr>
            <a:picLocks noChangeAspect="1"/>
          </p:cNvPicPr>
          <p:nvPr/>
        </p:nvPicPr>
        <p:blipFill>
          <a:blip r:embed="rId3"/>
          <a:stretch>
            <a:fillRect/>
          </a:stretch>
        </p:blipFill>
        <p:spPr>
          <a:xfrm>
            <a:off x="0" y="3657814"/>
            <a:ext cx="2942897" cy="3200186"/>
          </a:xfrm>
          <a:prstGeom prst="rect">
            <a:avLst/>
          </a:prstGeom>
        </p:spPr>
      </p:pic>
      <p:pic>
        <p:nvPicPr>
          <p:cNvPr id="11" name="Obrázek 10"/>
          <p:cNvPicPr>
            <a:picLocks noChangeAspect="1"/>
          </p:cNvPicPr>
          <p:nvPr/>
        </p:nvPicPr>
        <p:blipFill>
          <a:blip r:embed="rId4"/>
          <a:stretch>
            <a:fillRect/>
          </a:stretch>
        </p:blipFill>
        <p:spPr>
          <a:xfrm>
            <a:off x="6529924" y="3613277"/>
            <a:ext cx="5649024" cy="3244723"/>
          </a:xfrm>
          <a:prstGeom prst="rect">
            <a:avLst/>
          </a:prstGeom>
        </p:spPr>
      </p:pic>
      <p:pic>
        <p:nvPicPr>
          <p:cNvPr id="12" name="Obrázek 11"/>
          <p:cNvPicPr>
            <a:picLocks noChangeAspect="1"/>
          </p:cNvPicPr>
          <p:nvPr/>
        </p:nvPicPr>
        <p:blipFill>
          <a:blip r:embed="rId5"/>
          <a:stretch>
            <a:fillRect/>
          </a:stretch>
        </p:blipFill>
        <p:spPr>
          <a:xfrm>
            <a:off x="-84083" y="-16206"/>
            <a:ext cx="6071138" cy="3629483"/>
          </a:xfrm>
          <a:prstGeom prst="rect">
            <a:avLst/>
          </a:prstGeom>
        </p:spPr>
      </p:pic>
      <p:pic>
        <p:nvPicPr>
          <p:cNvPr id="9" name="Obrázek 8"/>
          <p:cNvPicPr>
            <a:picLocks noChangeAspect="1"/>
          </p:cNvPicPr>
          <p:nvPr/>
        </p:nvPicPr>
        <p:blipFill>
          <a:blip r:embed="rId6"/>
          <a:stretch>
            <a:fillRect/>
          </a:stretch>
        </p:blipFill>
        <p:spPr>
          <a:xfrm>
            <a:off x="3029981" y="3613277"/>
            <a:ext cx="3412859" cy="3244723"/>
          </a:xfrm>
          <a:prstGeom prst="rect">
            <a:avLst/>
          </a:prstGeom>
        </p:spPr>
      </p:pic>
      <p:pic>
        <p:nvPicPr>
          <p:cNvPr id="2" name="Obrázek 1"/>
          <p:cNvPicPr>
            <a:picLocks noChangeAspect="1"/>
          </p:cNvPicPr>
          <p:nvPr/>
        </p:nvPicPr>
        <p:blipFill>
          <a:blip r:embed="rId7"/>
          <a:stretch>
            <a:fillRect/>
          </a:stretch>
        </p:blipFill>
        <p:spPr>
          <a:xfrm>
            <a:off x="6056961" y="73572"/>
            <a:ext cx="6121987" cy="3539705"/>
          </a:xfrm>
          <a:prstGeom prst="rect">
            <a:avLst/>
          </a:prstGeom>
        </p:spPr>
      </p:pic>
    </p:spTree>
    <p:extLst>
      <p:ext uri="{BB962C8B-B14F-4D97-AF65-F5344CB8AC3E}">
        <p14:creationId xmlns:p14="http://schemas.microsoft.com/office/powerpoint/2010/main" val="973831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06910" y="295216"/>
            <a:ext cx="9144000" cy="1042021"/>
          </a:xfrm>
        </p:spPr>
        <p:txBody>
          <a:bodyPr>
            <a:normAutofit/>
          </a:bodyPr>
          <a:lstStyle/>
          <a:p>
            <a:pPr algn="ctr"/>
            <a:r>
              <a:rPr lang="cs-CZ" sz="3600" dirty="0"/>
              <a:t>BEZPEČNOSTNÍ PROSTŘEDÍ VUCA</a:t>
            </a:r>
          </a:p>
        </p:txBody>
      </p:sp>
      <p:sp>
        <p:nvSpPr>
          <p:cNvPr id="3" name="Zástupný symbol pro obsah 2"/>
          <p:cNvSpPr>
            <a:spLocks noGrp="1"/>
          </p:cNvSpPr>
          <p:nvPr>
            <p:ph idx="1"/>
          </p:nvPr>
        </p:nvSpPr>
        <p:spPr>
          <a:xfrm>
            <a:off x="729581" y="2555301"/>
            <a:ext cx="7886700" cy="4516612"/>
          </a:xfrm>
        </p:spPr>
        <p:txBody>
          <a:bodyPr/>
          <a:lstStyle/>
          <a:p>
            <a:pPr>
              <a:lnSpc>
                <a:spcPct val="150000"/>
              </a:lnSpc>
            </a:pPr>
            <a:r>
              <a:rPr lang="cs-CZ" sz="2400" b="1" dirty="0" err="1"/>
              <a:t>Volatile</a:t>
            </a:r>
            <a:r>
              <a:rPr lang="cs-CZ" sz="2400" b="1" dirty="0"/>
              <a:t> (nestabilní, proměnlivé) </a:t>
            </a:r>
          </a:p>
          <a:p>
            <a:pPr>
              <a:lnSpc>
                <a:spcPct val="150000"/>
              </a:lnSpc>
            </a:pPr>
            <a:r>
              <a:rPr lang="cs-CZ" sz="2400" b="1" dirty="0" err="1"/>
              <a:t>Uncertain</a:t>
            </a:r>
            <a:r>
              <a:rPr lang="cs-CZ" sz="2400" b="1" dirty="0"/>
              <a:t> (nejisté)</a:t>
            </a:r>
          </a:p>
          <a:p>
            <a:pPr>
              <a:lnSpc>
                <a:spcPct val="150000"/>
              </a:lnSpc>
            </a:pPr>
            <a:r>
              <a:rPr lang="cs-CZ" sz="2400" b="1" dirty="0" err="1"/>
              <a:t>Complex</a:t>
            </a:r>
            <a:r>
              <a:rPr lang="cs-CZ" sz="2400" b="1" dirty="0"/>
              <a:t> (komplexní)</a:t>
            </a:r>
          </a:p>
          <a:p>
            <a:pPr>
              <a:lnSpc>
                <a:spcPct val="150000"/>
              </a:lnSpc>
            </a:pPr>
            <a:r>
              <a:rPr lang="cs-CZ" sz="2400" b="1" dirty="0" err="1"/>
              <a:t>Ambiguous</a:t>
            </a:r>
            <a:r>
              <a:rPr lang="cs-CZ" sz="2400" b="1" dirty="0"/>
              <a:t> (nejednoznačné)</a:t>
            </a:r>
          </a:p>
          <a:p>
            <a:endParaRPr lang="cs-CZ" dirty="0"/>
          </a:p>
        </p:txBody>
      </p:sp>
      <p:sp>
        <p:nvSpPr>
          <p:cNvPr id="4" name="Zástupný symbol pro datum 3"/>
          <p:cNvSpPr>
            <a:spLocks noGrp="1"/>
          </p:cNvSpPr>
          <p:nvPr>
            <p:ph type="dt" sz="half" idx="10"/>
          </p:nvPr>
        </p:nvSpPr>
        <p:spPr/>
        <p:txBody>
          <a:bodyPr/>
          <a:lstStyle/>
          <a:p>
            <a:r>
              <a:rPr lang="cs-CZ" dirty="0">
                <a:solidFill>
                  <a:prstClr val="white"/>
                </a:solidFill>
              </a:rPr>
              <a:t>21.05.2019</a:t>
            </a:r>
          </a:p>
        </p:txBody>
      </p:sp>
      <p:sp>
        <p:nvSpPr>
          <p:cNvPr id="7" name="Obdélník 6"/>
          <p:cNvSpPr/>
          <p:nvPr/>
        </p:nvSpPr>
        <p:spPr>
          <a:xfrm>
            <a:off x="7821429" y="1525200"/>
            <a:ext cx="2983590" cy="50375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cs-CZ" sz="2400" dirty="0">
                <a:solidFill>
                  <a:schemeClr val="tx1"/>
                </a:solidFill>
                <a:latin typeface="Arial" panose="020B0604020202020204" pitchFamily="34" charset="0"/>
                <a:cs typeface="Arial" panose="020B0604020202020204" pitchFamily="34" charset="0"/>
              </a:rPr>
              <a:t>DETERMINANTY</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Politika</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Ekonomika</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Sociální oblast</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Demografie</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Technologie</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Právo</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Životní prostředí</a:t>
            </a:r>
          </a:p>
        </p:txBody>
      </p:sp>
    </p:spTree>
    <p:extLst>
      <p:ext uri="{BB962C8B-B14F-4D97-AF65-F5344CB8AC3E}">
        <p14:creationId xmlns:p14="http://schemas.microsoft.com/office/powerpoint/2010/main" val="382472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818" name="Text Box 50"/>
          <p:cNvSpPr txBox="1">
            <a:spLocks noChangeArrowheads="1"/>
          </p:cNvSpPr>
          <p:nvPr/>
        </p:nvSpPr>
        <p:spPr bwMode="auto">
          <a:xfrm>
            <a:off x="287143" y="1848866"/>
            <a:ext cx="4246751" cy="461665"/>
          </a:xfrm>
          <a:prstGeom prst="rect">
            <a:avLst/>
          </a:prstGeom>
          <a:noFill/>
          <a:ln w="9525">
            <a:noFill/>
            <a:miter lim="800000"/>
            <a:headEnd/>
            <a:tailEnd/>
          </a:ln>
          <a:effectLst/>
        </p:spPr>
        <p:txBody>
          <a:bodyPr wrap="square">
            <a:spAutoFit/>
          </a:bodyPr>
          <a:lstStyle/>
          <a:p>
            <a:pPr>
              <a:spcBef>
                <a:spcPct val="50000"/>
              </a:spcBef>
              <a:defRPr/>
            </a:pPr>
            <a:r>
              <a:rPr lang="cs-CZ" sz="2400" b="1" dirty="0">
                <a:effectLst>
                  <a:innerShdw blurRad="63500" dist="50800">
                    <a:prstClr val="black">
                      <a:alpha val="50000"/>
                    </a:prstClr>
                  </a:innerShdw>
                </a:effectLst>
                <a:latin typeface="Times" pitchFamily="18" charset="0"/>
                <a:cs typeface="Arial" charset="0"/>
              </a:rPr>
              <a:t>VOJENSKÉ VÝZVY</a:t>
            </a:r>
            <a:endParaRPr lang="en-GB" sz="2400" b="1" dirty="0">
              <a:effectLst>
                <a:innerShdw blurRad="63500" dist="50800">
                  <a:prstClr val="black">
                    <a:alpha val="50000"/>
                  </a:prstClr>
                </a:innerShdw>
              </a:effectLst>
              <a:latin typeface="Times" pitchFamily="18" charset="0"/>
              <a:cs typeface="Arial" charset="0"/>
            </a:endParaRPr>
          </a:p>
        </p:txBody>
      </p:sp>
      <p:sp>
        <p:nvSpPr>
          <p:cNvPr id="288820" name="Text Box 52"/>
          <p:cNvSpPr txBox="1">
            <a:spLocks noChangeArrowheads="1"/>
          </p:cNvSpPr>
          <p:nvPr/>
        </p:nvSpPr>
        <p:spPr bwMode="auto">
          <a:xfrm>
            <a:off x="8101951" y="5798976"/>
            <a:ext cx="4788595" cy="461665"/>
          </a:xfrm>
          <a:prstGeom prst="rect">
            <a:avLst/>
          </a:prstGeom>
          <a:noFill/>
          <a:ln w="9525">
            <a:noFill/>
            <a:miter lim="800000"/>
            <a:headEnd/>
            <a:tailEnd/>
          </a:ln>
          <a:effectLst/>
        </p:spPr>
        <p:txBody>
          <a:bodyPr wrap="square">
            <a:spAutoFit/>
          </a:bodyPr>
          <a:lstStyle/>
          <a:p>
            <a:pPr>
              <a:spcBef>
                <a:spcPct val="50000"/>
              </a:spcBef>
              <a:defRPr/>
            </a:pPr>
            <a:r>
              <a:rPr lang="cs-CZ" sz="2400" b="1" dirty="0">
                <a:effectLst>
                  <a:outerShdw blurRad="50800" dist="38100" dir="2700000" algn="tl" rotWithShape="0">
                    <a:prstClr val="black">
                      <a:alpha val="40000"/>
                    </a:prstClr>
                  </a:outerShdw>
                </a:effectLst>
                <a:latin typeface="Times" pitchFamily="18" charset="0"/>
                <a:cs typeface="Arial" charset="0"/>
              </a:rPr>
              <a:t>NEVOJENSKÉ VÝZVY</a:t>
            </a:r>
            <a:endParaRPr lang="en-GB" sz="2400" b="1" dirty="0">
              <a:effectLst>
                <a:outerShdw blurRad="50800" dist="38100" dir="2700000" algn="tl" rotWithShape="0">
                  <a:prstClr val="black">
                    <a:alpha val="40000"/>
                  </a:prstClr>
                </a:outerShdw>
              </a:effectLst>
              <a:latin typeface="Times" pitchFamily="18" charset="0"/>
              <a:cs typeface="Arial" charset="0"/>
            </a:endParaRPr>
          </a:p>
        </p:txBody>
      </p:sp>
      <p:sp>
        <p:nvSpPr>
          <p:cNvPr id="288819" name="Freeform 51"/>
          <p:cNvSpPr>
            <a:spLocks/>
          </p:cNvSpPr>
          <p:nvPr/>
        </p:nvSpPr>
        <p:spPr bwMode="auto">
          <a:xfrm>
            <a:off x="1836738" y="1303339"/>
            <a:ext cx="8310562" cy="4479925"/>
          </a:xfrm>
          <a:custGeom>
            <a:avLst/>
            <a:gdLst/>
            <a:ahLst/>
            <a:cxnLst>
              <a:cxn ang="0">
                <a:pos x="0" y="2358"/>
              </a:cxn>
              <a:cxn ang="0">
                <a:pos x="891" y="2159"/>
              </a:cxn>
              <a:cxn ang="0">
                <a:pos x="1247" y="1656"/>
              </a:cxn>
              <a:cxn ang="0">
                <a:pos x="2080" y="1509"/>
              </a:cxn>
              <a:cxn ang="0">
                <a:pos x="2546" y="896"/>
              </a:cxn>
              <a:cxn ang="0">
                <a:pos x="3306" y="798"/>
              </a:cxn>
              <a:cxn ang="0">
                <a:pos x="3588" y="198"/>
              </a:cxn>
              <a:cxn ang="0">
                <a:pos x="4309" y="0"/>
              </a:cxn>
            </a:cxnLst>
            <a:rect l="0" t="0" r="r" b="b"/>
            <a:pathLst>
              <a:path w="4309" h="2358">
                <a:moveTo>
                  <a:pt x="0" y="2358"/>
                </a:moveTo>
                <a:lnTo>
                  <a:pt x="891" y="2159"/>
                </a:lnTo>
                <a:lnTo>
                  <a:pt x="1247" y="1656"/>
                </a:lnTo>
                <a:lnTo>
                  <a:pt x="2080" y="1509"/>
                </a:lnTo>
                <a:lnTo>
                  <a:pt x="2546" y="896"/>
                </a:lnTo>
                <a:lnTo>
                  <a:pt x="3306" y="798"/>
                </a:lnTo>
                <a:lnTo>
                  <a:pt x="3588" y="198"/>
                </a:lnTo>
                <a:lnTo>
                  <a:pt x="4309" y="0"/>
                </a:lnTo>
              </a:path>
            </a:pathLst>
          </a:custGeom>
          <a:noFill/>
          <a:ln w="76200" cap="flat" cmpd="sng">
            <a:solidFill>
              <a:srgbClr val="FF0000"/>
            </a:solidFill>
            <a:prstDash val="solid"/>
            <a:round/>
            <a:headEnd type="none" w="med" len="med"/>
            <a:tailEnd type="none" w="med" len="med"/>
          </a:ln>
          <a:effectLst>
            <a:outerShdw dist="35921" dir="2700000" algn="ctr" rotWithShape="0">
              <a:schemeClr val="tx1"/>
            </a:outerShdw>
          </a:effectLst>
        </p:spPr>
        <p:txBody>
          <a:bodyPr wrap="none" anchor="ctr"/>
          <a:lstStyle/>
          <a:p>
            <a:pPr>
              <a:defRPr/>
            </a:pPr>
            <a:endParaRPr lang="en-US" sz="2400"/>
          </a:p>
        </p:txBody>
      </p:sp>
      <p:sp>
        <p:nvSpPr>
          <p:cNvPr id="288821" name="AutoShape 53"/>
          <p:cNvSpPr>
            <a:spLocks noChangeArrowheads="1"/>
          </p:cNvSpPr>
          <p:nvPr/>
        </p:nvSpPr>
        <p:spPr bwMode="auto">
          <a:xfrm>
            <a:off x="3719513" y="5391150"/>
            <a:ext cx="576262"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sp>
        <p:nvSpPr>
          <p:cNvPr id="288827" name="Text Box 59"/>
          <p:cNvSpPr txBox="1">
            <a:spLocks noChangeArrowheads="1"/>
          </p:cNvSpPr>
          <p:nvPr/>
        </p:nvSpPr>
        <p:spPr bwMode="auto">
          <a:xfrm>
            <a:off x="6311900" y="4371975"/>
            <a:ext cx="2808288"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Organised Crime</a:t>
            </a:r>
          </a:p>
        </p:txBody>
      </p:sp>
      <p:sp>
        <p:nvSpPr>
          <p:cNvPr id="288828" name="Text Box 60"/>
          <p:cNvSpPr txBox="1">
            <a:spLocks noChangeArrowheads="1"/>
          </p:cNvSpPr>
          <p:nvPr/>
        </p:nvSpPr>
        <p:spPr bwMode="auto">
          <a:xfrm>
            <a:off x="5273937" y="4862513"/>
            <a:ext cx="5040313"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Resource Pressures and Climate Change</a:t>
            </a:r>
          </a:p>
        </p:txBody>
      </p:sp>
      <p:sp>
        <p:nvSpPr>
          <p:cNvPr id="288829" name="Text Box 61"/>
          <p:cNvSpPr txBox="1">
            <a:spLocks noChangeArrowheads="1"/>
          </p:cNvSpPr>
          <p:nvPr/>
        </p:nvSpPr>
        <p:spPr bwMode="auto">
          <a:xfrm>
            <a:off x="4036121" y="5718449"/>
            <a:ext cx="2447925"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Energy Security</a:t>
            </a:r>
          </a:p>
        </p:txBody>
      </p:sp>
      <p:sp>
        <p:nvSpPr>
          <p:cNvPr id="288834" name="Text Box 66"/>
          <p:cNvSpPr txBox="1">
            <a:spLocks noChangeArrowheads="1"/>
          </p:cNvSpPr>
          <p:nvPr/>
        </p:nvSpPr>
        <p:spPr bwMode="auto">
          <a:xfrm>
            <a:off x="7464425" y="3759200"/>
            <a:ext cx="2808288"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Population Movement</a:t>
            </a:r>
          </a:p>
        </p:txBody>
      </p:sp>
      <p:grpSp>
        <p:nvGrpSpPr>
          <p:cNvPr id="45067" name="Group 26"/>
          <p:cNvGrpSpPr>
            <a:grpSpLocks/>
          </p:cNvGrpSpPr>
          <p:nvPr/>
        </p:nvGrpSpPr>
        <p:grpSpPr bwMode="auto">
          <a:xfrm>
            <a:off x="824984" y="4371336"/>
            <a:ext cx="2808287" cy="825499"/>
            <a:chOff x="-338479" y="4389785"/>
            <a:chExt cx="2808287" cy="824452"/>
          </a:xfrm>
        </p:grpSpPr>
        <p:sp>
          <p:nvSpPr>
            <p:cNvPr id="288823" name="Text Box 55"/>
            <p:cNvSpPr txBox="1">
              <a:spLocks noChangeArrowheads="1"/>
            </p:cNvSpPr>
            <p:nvPr/>
          </p:nvSpPr>
          <p:spPr bwMode="auto">
            <a:xfrm>
              <a:off x="-338479" y="4814694"/>
              <a:ext cx="2808287" cy="399543"/>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5F5F5F"/>
                  </a:solidFill>
                  <a:cs typeface="Arial" charset="0"/>
                </a:rPr>
                <a:t>WMD Proliferation</a:t>
              </a:r>
            </a:p>
          </p:txBody>
        </p:sp>
        <p:sp>
          <p:nvSpPr>
            <p:cNvPr id="288837" name="AutoShape 69"/>
            <p:cNvSpPr>
              <a:spLocks noChangeArrowheads="1"/>
            </p:cNvSpPr>
            <p:nvPr/>
          </p:nvSpPr>
          <p:spPr bwMode="auto">
            <a:xfrm>
              <a:off x="324326" y="4389785"/>
              <a:ext cx="576263" cy="393201"/>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45068" name="Group 24"/>
          <p:cNvGrpSpPr>
            <a:grpSpLocks/>
          </p:cNvGrpSpPr>
          <p:nvPr/>
        </p:nvGrpSpPr>
        <p:grpSpPr bwMode="auto">
          <a:xfrm>
            <a:off x="3062439" y="3081850"/>
            <a:ext cx="3308350" cy="455613"/>
            <a:chOff x="1985142" y="2838116"/>
            <a:chExt cx="3307584" cy="455877"/>
          </a:xfrm>
        </p:grpSpPr>
        <p:sp>
          <p:nvSpPr>
            <p:cNvPr id="288822" name="Text Box 54"/>
            <p:cNvSpPr txBox="1">
              <a:spLocks noChangeArrowheads="1"/>
            </p:cNvSpPr>
            <p:nvPr/>
          </p:nvSpPr>
          <p:spPr bwMode="auto">
            <a:xfrm>
              <a:off x="2512070" y="2838116"/>
              <a:ext cx="2780656" cy="400282"/>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5F5F5F"/>
                  </a:solidFill>
                  <a:cs typeface="Arial" charset="0"/>
                </a:rPr>
                <a:t>International Terrorism</a:t>
              </a:r>
            </a:p>
          </p:txBody>
        </p:sp>
        <p:sp>
          <p:nvSpPr>
            <p:cNvPr id="288838" name="AutoShape 70"/>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45069" name="Group 25"/>
          <p:cNvGrpSpPr>
            <a:grpSpLocks/>
          </p:cNvGrpSpPr>
          <p:nvPr/>
        </p:nvGrpSpPr>
        <p:grpSpPr bwMode="auto">
          <a:xfrm>
            <a:off x="2158865" y="3694890"/>
            <a:ext cx="3671887" cy="523875"/>
            <a:chOff x="971551" y="3390039"/>
            <a:chExt cx="3671888" cy="523210"/>
          </a:xfrm>
        </p:grpSpPr>
        <p:sp>
          <p:nvSpPr>
            <p:cNvPr id="288826" name="Text Box 58"/>
            <p:cNvSpPr txBox="1">
              <a:spLocks noChangeArrowheads="1"/>
            </p:cNvSpPr>
            <p:nvPr/>
          </p:nvSpPr>
          <p:spPr bwMode="auto">
            <a:xfrm>
              <a:off x="1476376" y="3513707"/>
              <a:ext cx="3167063" cy="399542"/>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5F5F5F"/>
                  </a:solidFill>
                  <a:cs typeface="Arial" charset="0"/>
                </a:rPr>
                <a:t>Failing and Failed States</a:t>
              </a:r>
            </a:p>
          </p:txBody>
        </p:sp>
        <p:sp>
          <p:nvSpPr>
            <p:cNvPr id="288839" name="AutoShape 71"/>
            <p:cNvSpPr>
              <a:spLocks noChangeArrowheads="1"/>
            </p:cNvSpPr>
            <p:nvPr/>
          </p:nvSpPr>
          <p:spPr bwMode="auto">
            <a:xfrm>
              <a:off x="971551" y="3390039"/>
              <a:ext cx="576262" cy="393200"/>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sp>
        <p:nvSpPr>
          <p:cNvPr id="288840" name="AutoShape 72"/>
          <p:cNvSpPr>
            <a:spLocks noChangeArrowheads="1"/>
          </p:cNvSpPr>
          <p:nvPr/>
        </p:nvSpPr>
        <p:spPr bwMode="auto">
          <a:xfrm>
            <a:off x="4656138" y="4862513"/>
            <a:ext cx="576262"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sp>
        <p:nvSpPr>
          <p:cNvPr id="288841" name="AutoShape 73"/>
          <p:cNvSpPr>
            <a:spLocks noChangeArrowheads="1"/>
          </p:cNvSpPr>
          <p:nvPr/>
        </p:nvSpPr>
        <p:spPr bwMode="auto">
          <a:xfrm>
            <a:off x="6096001" y="4249738"/>
            <a:ext cx="576263"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sp>
        <p:nvSpPr>
          <p:cNvPr id="288842" name="AutoShape 74"/>
          <p:cNvSpPr>
            <a:spLocks noChangeArrowheads="1"/>
          </p:cNvSpPr>
          <p:nvPr/>
        </p:nvSpPr>
        <p:spPr bwMode="auto">
          <a:xfrm>
            <a:off x="6888163" y="3636963"/>
            <a:ext cx="576262"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nvGrpSpPr>
          <p:cNvPr id="45073" name="Group 27"/>
          <p:cNvGrpSpPr>
            <a:grpSpLocks/>
          </p:cNvGrpSpPr>
          <p:nvPr/>
        </p:nvGrpSpPr>
        <p:grpSpPr bwMode="auto">
          <a:xfrm>
            <a:off x="8123540" y="2987402"/>
            <a:ext cx="3268921" cy="411622"/>
            <a:chOff x="6300788" y="3127266"/>
            <a:chExt cx="3268922" cy="411684"/>
          </a:xfrm>
        </p:grpSpPr>
        <p:sp>
          <p:nvSpPr>
            <p:cNvPr id="288833" name="Text Box 65"/>
            <p:cNvSpPr txBox="1">
              <a:spLocks noChangeArrowheads="1"/>
            </p:cNvSpPr>
            <p:nvPr/>
          </p:nvSpPr>
          <p:spPr bwMode="auto">
            <a:xfrm>
              <a:off x="6761421" y="3127266"/>
              <a:ext cx="2808289" cy="40011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Infectious Disease</a:t>
              </a:r>
            </a:p>
          </p:txBody>
        </p:sp>
        <p:sp>
          <p:nvSpPr>
            <p:cNvPr id="288843" name="AutoShape 75"/>
            <p:cNvSpPr>
              <a:spLocks noChangeArrowheads="1"/>
            </p:cNvSpPr>
            <p:nvPr/>
          </p:nvSpPr>
          <p:spPr bwMode="auto">
            <a:xfrm>
              <a:off x="6300788" y="3145191"/>
              <a:ext cx="576262" cy="393759"/>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26" name="Group 24"/>
          <p:cNvGrpSpPr>
            <a:grpSpLocks/>
          </p:cNvGrpSpPr>
          <p:nvPr/>
        </p:nvGrpSpPr>
        <p:grpSpPr bwMode="auto">
          <a:xfrm>
            <a:off x="8660074" y="2166144"/>
            <a:ext cx="3308350" cy="455613"/>
            <a:chOff x="1985142" y="2838116"/>
            <a:chExt cx="3307584" cy="455877"/>
          </a:xfrm>
        </p:grpSpPr>
        <p:sp>
          <p:nvSpPr>
            <p:cNvPr id="27" name="Text Box 54"/>
            <p:cNvSpPr txBox="1">
              <a:spLocks noChangeArrowheads="1"/>
            </p:cNvSpPr>
            <p:nvPr/>
          </p:nvSpPr>
          <p:spPr bwMode="auto">
            <a:xfrm>
              <a:off x="2512070" y="2838116"/>
              <a:ext cx="2780656" cy="400342"/>
            </a:xfrm>
            <a:prstGeom prst="rect">
              <a:avLst/>
            </a:prstGeom>
            <a:noFill/>
            <a:ln w="9525">
              <a:noFill/>
              <a:miter lim="800000"/>
              <a:headEnd/>
              <a:tailEnd/>
            </a:ln>
            <a:effectLst/>
          </p:spPr>
          <p:txBody>
            <a:bodyPr>
              <a:spAutoFit/>
            </a:bodyPr>
            <a:lstStyle/>
            <a:p>
              <a:pPr>
                <a:spcBef>
                  <a:spcPct val="50000"/>
                </a:spcBef>
                <a:defRPr/>
              </a:pPr>
              <a:r>
                <a:rPr lang="cs-CZ" sz="2000" b="1" dirty="0">
                  <a:cs typeface="Arial" charset="0"/>
                </a:rPr>
                <a:t>      </a:t>
              </a:r>
              <a:r>
                <a:rPr lang="cs-CZ" sz="2000" b="1" dirty="0" err="1">
                  <a:cs typeface="Arial" charset="0"/>
                </a:rPr>
                <a:t>Cyber</a:t>
              </a:r>
              <a:endParaRPr lang="en-GB" sz="2000" b="1" dirty="0">
                <a:cs typeface="Arial" charset="0"/>
              </a:endParaRPr>
            </a:p>
          </p:txBody>
        </p:sp>
        <p:sp>
          <p:nvSpPr>
            <p:cNvPr id="28" name="AutoShape 70"/>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29" name="Group 24"/>
          <p:cNvGrpSpPr>
            <a:grpSpLocks/>
          </p:cNvGrpSpPr>
          <p:nvPr/>
        </p:nvGrpSpPr>
        <p:grpSpPr bwMode="auto">
          <a:xfrm>
            <a:off x="3867944" y="2529606"/>
            <a:ext cx="3308350" cy="455613"/>
            <a:chOff x="1985142" y="2838116"/>
            <a:chExt cx="3307584" cy="455877"/>
          </a:xfrm>
        </p:grpSpPr>
        <p:sp>
          <p:nvSpPr>
            <p:cNvPr id="30" name="Text Box 54"/>
            <p:cNvSpPr txBox="1">
              <a:spLocks noChangeArrowheads="1"/>
            </p:cNvSpPr>
            <p:nvPr/>
          </p:nvSpPr>
          <p:spPr bwMode="auto">
            <a:xfrm>
              <a:off x="2512070" y="2838116"/>
              <a:ext cx="2780656" cy="400342"/>
            </a:xfrm>
            <a:prstGeom prst="rect">
              <a:avLst/>
            </a:prstGeom>
            <a:noFill/>
            <a:ln w="9525">
              <a:noFill/>
              <a:miter lim="800000"/>
              <a:headEnd/>
              <a:tailEnd/>
            </a:ln>
            <a:effectLst/>
          </p:spPr>
          <p:txBody>
            <a:bodyPr>
              <a:spAutoFit/>
            </a:bodyPr>
            <a:lstStyle/>
            <a:p>
              <a:pPr algn="ctr">
                <a:spcBef>
                  <a:spcPct val="50000"/>
                </a:spcBef>
                <a:defRPr/>
              </a:pPr>
              <a:r>
                <a:rPr lang="cs-CZ" sz="2000" b="1" dirty="0" err="1">
                  <a:solidFill>
                    <a:srgbClr val="5F5F5F"/>
                  </a:solidFill>
                  <a:cs typeface="Arial" charset="0"/>
                </a:rPr>
                <a:t>Emerging</a:t>
              </a:r>
              <a:r>
                <a:rPr lang="cs-CZ" sz="2000" b="1" dirty="0">
                  <a:solidFill>
                    <a:srgbClr val="5F5F5F"/>
                  </a:solidFill>
                  <a:cs typeface="Arial" charset="0"/>
                </a:rPr>
                <a:t> </a:t>
              </a:r>
              <a:r>
                <a:rPr lang="cs-CZ" sz="2000" b="1" dirty="0" err="1">
                  <a:solidFill>
                    <a:srgbClr val="5F5F5F"/>
                  </a:solidFill>
                  <a:cs typeface="Arial" charset="0"/>
                </a:rPr>
                <a:t>Powers</a:t>
              </a:r>
              <a:endParaRPr lang="en-GB" sz="2000" b="1" dirty="0">
                <a:solidFill>
                  <a:srgbClr val="5F5F5F"/>
                </a:solidFill>
                <a:cs typeface="Arial" charset="0"/>
              </a:endParaRPr>
            </a:p>
          </p:txBody>
        </p:sp>
        <p:sp>
          <p:nvSpPr>
            <p:cNvPr id="31" name="AutoShape 70"/>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32" name="Group 24">
            <a:extLst>
              <a:ext uri="{FF2B5EF4-FFF2-40B4-BE49-F238E27FC236}">
                <a16:creationId xmlns:a16="http://schemas.microsoft.com/office/drawing/2014/main" id="{041AA241-0F34-4DCD-BEA3-5D787CEE6809}"/>
              </a:ext>
            </a:extLst>
          </p:cNvPr>
          <p:cNvGrpSpPr>
            <a:grpSpLocks/>
          </p:cNvGrpSpPr>
          <p:nvPr/>
        </p:nvGrpSpPr>
        <p:grpSpPr bwMode="auto">
          <a:xfrm>
            <a:off x="7319013" y="1080845"/>
            <a:ext cx="2781300" cy="931560"/>
            <a:chOff x="1480080" y="2361893"/>
            <a:chExt cx="2780656" cy="932100"/>
          </a:xfrm>
        </p:grpSpPr>
        <p:sp>
          <p:nvSpPr>
            <p:cNvPr id="33" name="Text Box 54">
              <a:extLst>
                <a:ext uri="{FF2B5EF4-FFF2-40B4-BE49-F238E27FC236}">
                  <a16:creationId xmlns:a16="http://schemas.microsoft.com/office/drawing/2014/main" id="{B0FEB658-F011-4073-BA61-28143A0757B5}"/>
                </a:ext>
              </a:extLst>
            </p:cNvPr>
            <p:cNvSpPr txBox="1">
              <a:spLocks noChangeArrowheads="1"/>
            </p:cNvSpPr>
            <p:nvPr/>
          </p:nvSpPr>
          <p:spPr bwMode="auto">
            <a:xfrm>
              <a:off x="1480080" y="2361893"/>
              <a:ext cx="2780656" cy="400342"/>
            </a:xfrm>
            <a:prstGeom prst="rect">
              <a:avLst/>
            </a:prstGeom>
            <a:noFill/>
            <a:ln w="9525">
              <a:noFill/>
              <a:miter lim="800000"/>
              <a:headEnd/>
              <a:tailEnd/>
            </a:ln>
            <a:effectLst/>
          </p:spPr>
          <p:txBody>
            <a:bodyPr>
              <a:spAutoFit/>
            </a:bodyPr>
            <a:lstStyle/>
            <a:p>
              <a:pPr algn="ctr">
                <a:spcBef>
                  <a:spcPct val="50000"/>
                </a:spcBef>
                <a:defRPr/>
              </a:pPr>
              <a:r>
                <a:rPr lang="cs-CZ" sz="2000" b="1" dirty="0">
                  <a:solidFill>
                    <a:srgbClr val="5F5F5F"/>
                  </a:solidFill>
                  <a:cs typeface="Arial" charset="0"/>
                </a:rPr>
                <a:t>MULTIPOLARITY</a:t>
              </a:r>
              <a:endParaRPr lang="en-GB" sz="2000" b="1" dirty="0">
                <a:solidFill>
                  <a:srgbClr val="5F5F5F"/>
                </a:solidFill>
                <a:cs typeface="Arial" charset="0"/>
              </a:endParaRPr>
            </a:p>
          </p:txBody>
        </p:sp>
        <p:sp>
          <p:nvSpPr>
            <p:cNvPr id="34" name="AutoShape 70">
              <a:extLst>
                <a:ext uri="{FF2B5EF4-FFF2-40B4-BE49-F238E27FC236}">
                  <a16:creationId xmlns:a16="http://schemas.microsoft.com/office/drawing/2014/main" id="{2F8A965D-59DE-44F9-B615-7CC211604C32}"/>
                </a:ext>
              </a:extLst>
            </p:cNvPr>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sp>
        <p:nvSpPr>
          <p:cNvPr id="35" name="Text Box 50">
            <a:extLst>
              <a:ext uri="{FF2B5EF4-FFF2-40B4-BE49-F238E27FC236}">
                <a16:creationId xmlns:a16="http://schemas.microsoft.com/office/drawing/2014/main" id="{6258D77E-09BB-4D40-A420-8A6CC8E501F3}"/>
              </a:ext>
            </a:extLst>
          </p:cNvPr>
          <p:cNvSpPr txBox="1">
            <a:spLocks noChangeArrowheads="1"/>
          </p:cNvSpPr>
          <p:nvPr/>
        </p:nvSpPr>
        <p:spPr bwMode="auto">
          <a:xfrm>
            <a:off x="467107" y="193690"/>
            <a:ext cx="11093920" cy="523220"/>
          </a:xfrm>
          <a:prstGeom prst="rect">
            <a:avLst/>
          </a:prstGeom>
          <a:noFill/>
          <a:ln w="9525">
            <a:noFill/>
            <a:miter lim="800000"/>
            <a:headEnd/>
            <a:tailEnd/>
          </a:ln>
          <a:effectLst/>
        </p:spPr>
        <p:txBody>
          <a:bodyPr wrap="square">
            <a:spAutoFit/>
          </a:bodyPr>
          <a:lstStyle/>
          <a:p>
            <a:pPr algn="ctr">
              <a:spcBef>
                <a:spcPct val="50000"/>
              </a:spcBef>
              <a:defRPr/>
            </a:pPr>
            <a:r>
              <a:rPr lang="cs-CZ" sz="2800" b="1" dirty="0">
                <a:effectLst>
                  <a:innerShdw blurRad="63500" dist="50800">
                    <a:prstClr val="black">
                      <a:alpha val="50000"/>
                    </a:prstClr>
                  </a:innerShdw>
                </a:effectLst>
                <a:latin typeface="Times" pitchFamily="18" charset="0"/>
                <a:cs typeface="Arial" charset="0"/>
              </a:rPr>
              <a:t>VÝZVY BEZPEČNOSTNÍHO PROSTŘEDÍ</a:t>
            </a:r>
            <a:endParaRPr lang="en-GB" sz="2800" b="1" dirty="0">
              <a:effectLst>
                <a:innerShdw blurRad="63500" dist="50800">
                  <a:prstClr val="black">
                    <a:alpha val="50000"/>
                  </a:prstClr>
                </a:innerShdw>
              </a:effectLst>
              <a:latin typeface="Times" pitchFamily="18" charset="0"/>
              <a:cs typeface="Arial" charset="0"/>
            </a:endParaRPr>
          </a:p>
        </p:txBody>
      </p:sp>
      <p:sp>
        <p:nvSpPr>
          <p:cNvPr id="2" name="Text Box 54">
            <a:extLst>
              <a:ext uri="{FF2B5EF4-FFF2-40B4-BE49-F238E27FC236}">
                <a16:creationId xmlns:a16="http://schemas.microsoft.com/office/drawing/2014/main" id="{15ECDC57-E025-4BC8-8B82-DBA199A15BE1}"/>
              </a:ext>
            </a:extLst>
          </p:cNvPr>
          <p:cNvSpPr txBox="1">
            <a:spLocks noChangeArrowheads="1"/>
          </p:cNvSpPr>
          <p:nvPr/>
        </p:nvSpPr>
        <p:spPr bwMode="auto">
          <a:xfrm>
            <a:off x="5456907" y="1766157"/>
            <a:ext cx="2781300" cy="707886"/>
          </a:xfrm>
          <a:prstGeom prst="rect">
            <a:avLst/>
          </a:prstGeom>
          <a:noFill/>
          <a:ln w="9525">
            <a:noFill/>
            <a:miter lim="800000"/>
            <a:headEnd/>
            <a:tailEnd/>
          </a:ln>
          <a:effectLst/>
        </p:spPr>
        <p:txBody>
          <a:bodyPr>
            <a:spAutoFit/>
          </a:bodyPr>
          <a:lstStyle/>
          <a:p>
            <a:pPr algn="ctr">
              <a:spcBef>
                <a:spcPct val="50000"/>
              </a:spcBef>
              <a:defRPr/>
            </a:pPr>
            <a:r>
              <a:rPr lang="cs-CZ" sz="2000" b="1" dirty="0">
                <a:solidFill>
                  <a:srgbClr val="5F5F5F"/>
                </a:solidFill>
                <a:cs typeface="Arial" charset="0"/>
              </a:rPr>
              <a:t>Great </a:t>
            </a:r>
            <a:r>
              <a:rPr lang="cs-CZ" sz="2000" b="1" dirty="0" err="1">
                <a:solidFill>
                  <a:srgbClr val="5F5F5F"/>
                </a:solidFill>
                <a:cs typeface="Arial" charset="0"/>
              </a:rPr>
              <a:t>Powers</a:t>
            </a:r>
            <a:r>
              <a:rPr lang="cs-CZ" sz="2000" b="1" dirty="0">
                <a:solidFill>
                  <a:srgbClr val="5F5F5F"/>
                </a:solidFill>
                <a:cs typeface="Arial" charset="0"/>
              </a:rPr>
              <a:t> </a:t>
            </a:r>
            <a:r>
              <a:rPr lang="cs-CZ" sz="2000" b="1" dirty="0" err="1">
                <a:solidFill>
                  <a:srgbClr val="5F5F5F"/>
                </a:solidFill>
                <a:cs typeface="Arial" charset="0"/>
              </a:rPr>
              <a:t>Competition</a:t>
            </a:r>
            <a:endParaRPr lang="en-GB" sz="2000" b="1" dirty="0">
              <a:solidFill>
                <a:srgbClr val="5F5F5F"/>
              </a:solidFill>
              <a:cs typeface="Arial" charset="0"/>
            </a:endParaRPr>
          </a:p>
        </p:txBody>
      </p:sp>
    </p:spTree>
    <p:custDataLst>
      <p:tags r:id="rId1"/>
    </p:custDataLst>
    <p:extLst>
      <p:ext uri="{BB962C8B-B14F-4D97-AF65-F5344CB8AC3E}">
        <p14:creationId xmlns:p14="http://schemas.microsoft.com/office/powerpoint/2010/main" val="3239482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60566"/>
            <a:ext cx="11876925" cy="1188720"/>
          </a:xfrm>
        </p:spPr>
        <p:txBody>
          <a:bodyPr/>
          <a:lstStyle/>
          <a:p>
            <a:r>
              <a:rPr lang="cs-CZ" dirty="0"/>
              <a:t>EXPERTNÍ HODNOCENÍ HROZEB</a:t>
            </a:r>
          </a:p>
        </p:txBody>
      </p:sp>
      <p:graphicFrame>
        <p:nvGraphicFramePr>
          <p:cNvPr id="4" name="Tabulka 3">
            <a:extLst>
              <a:ext uri="{FF2B5EF4-FFF2-40B4-BE49-F238E27FC236}">
                <a16:creationId xmlns:a16="http://schemas.microsoft.com/office/drawing/2014/main" id="{DAA02A7F-C7FF-46CD-B7C6-B0B9F56C8BBE}"/>
              </a:ext>
            </a:extLst>
          </p:cNvPr>
          <p:cNvGraphicFramePr>
            <a:graphicFrameLocks noGrp="1"/>
          </p:cNvGraphicFramePr>
          <p:nvPr>
            <p:extLst>
              <p:ext uri="{D42A27DB-BD31-4B8C-83A1-F6EECF244321}">
                <p14:modId xmlns:p14="http://schemas.microsoft.com/office/powerpoint/2010/main" val="852045476"/>
              </p:ext>
            </p:extLst>
          </p:nvPr>
        </p:nvGraphicFramePr>
        <p:xfrm>
          <a:off x="157537" y="1510302"/>
          <a:ext cx="11791307" cy="5085706"/>
        </p:xfrm>
        <a:graphic>
          <a:graphicData uri="http://schemas.openxmlformats.org/drawingml/2006/table">
            <a:tbl>
              <a:tblPr firstRow="1" firstCol="1" bandRow="1">
                <a:tableStyleId>{5C22544A-7EE6-4342-B048-85BDC9FD1C3A}</a:tableStyleId>
              </a:tblPr>
              <a:tblGrid>
                <a:gridCol w="2384834">
                  <a:extLst>
                    <a:ext uri="{9D8B030D-6E8A-4147-A177-3AD203B41FA5}">
                      <a16:colId xmlns:a16="http://schemas.microsoft.com/office/drawing/2014/main" val="2201058746"/>
                    </a:ext>
                  </a:extLst>
                </a:gridCol>
                <a:gridCol w="5302496">
                  <a:extLst>
                    <a:ext uri="{9D8B030D-6E8A-4147-A177-3AD203B41FA5}">
                      <a16:colId xmlns:a16="http://schemas.microsoft.com/office/drawing/2014/main" val="627795007"/>
                    </a:ext>
                  </a:extLst>
                </a:gridCol>
                <a:gridCol w="4103977">
                  <a:extLst>
                    <a:ext uri="{9D8B030D-6E8A-4147-A177-3AD203B41FA5}">
                      <a16:colId xmlns:a16="http://schemas.microsoft.com/office/drawing/2014/main" val="1669892507"/>
                    </a:ext>
                  </a:extLst>
                </a:gridCol>
              </a:tblGrid>
              <a:tr h="1659793">
                <a:tc>
                  <a:txBody>
                    <a:bodyPr/>
                    <a:lstStyle/>
                    <a:p>
                      <a:pPr marL="8890" algn="ctr">
                        <a:lnSpc>
                          <a:spcPct val="107000"/>
                        </a:lnSpc>
                        <a:spcAft>
                          <a:spcPts val="0"/>
                        </a:spcAft>
                      </a:pPr>
                      <a:r>
                        <a:rPr lang="cs-CZ" sz="2400" dirty="0">
                          <a:effectLst/>
                        </a:rPr>
                        <a:t> </a:t>
                      </a:r>
                    </a:p>
                    <a:p>
                      <a:pPr marL="8890">
                        <a:lnSpc>
                          <a:spcPct val="107000"/>
                        </a:lnSpc>
                        <a:spcAft>
                          <a:spcPts val="0"/>
                        </a:spcAft>
                      </a:pPr>
                      <a:r>
                        <a:rPr lang="cs-CZ" sz="2400" dirty="0">
                          <a:effectLst/>
                        </a:rPr>
                        <a:t>Počet bodů</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tc>
                  <a:txBody>
                    <a:bodyPr/>
                    <a:lstStyle/>
                    <a:p>
                      <a:pPr marL="635" indent="12700" algn="ctr">
                        <a:lnSpc>
                          <a:spcPct val="107000"/>
                        </a:lnSpc>
                        <a:spcAft>
                          <a:spcPts val="0"/>
                        </a:spcAft>
                      </a:pPr>
                      <a:r>
                        <a:rPr lang="cs-CZ" sz="2400" dirty="0">
                          <a:effectLst/>
                        </a:rPr>
                        <a:t>Charakteristika bodů </a:t>
                      </a:r>
                    </a:p>
                    <a:p>
                      <a:pPr marL="635" indent="12700" algn="ctr">
                        <a:lnSpc>
                          <a:spcPct val="107000"/>
                        </a:lnSpc>
                        <a:spcAft>
                          <a:spcPts val="0"/>
                        </a:spcAft>
                      </a:pPr>
                      <a:r>
                        <a:rPr lang="cs-CZ" sz="2400" dirty="0">
                          <a:effectLst/>
                        </a:rPr>
                        <a:t>Závažnost dopadu hrozby</a:t>
                      </a:r>
                    </a:p>
                    <a:p>
                      <a:pPr marL="635" indent="12700" algn="ctr">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ctr"/>
                </a:tc>
                <a:tc>
                  <a:txBody>
                    <a:bodyPr/>
                    <a:lstStyle/>
                    <a:p>
                      <a:pPr marL="37465" algn="ctr">
                        <a:lnSpc>
                          <a:spcPct val="107000"/>
                        </a:lnSpc>
                        <a:spcAft>
                          <a:spcPts val="0"/>
                        </a:spcAft>
                      </a:pPr>
                      <a:r>
                        <a:rPr lang="cs-CZ" sz="2400" dirty="0">
                          <a:effectLst/>
                        </a:rPr>
                        <a:t>Celkový dopad hrozby na organizaci v % (např. snížení její výkonosti)</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ctr"/>
                </a:tc>
                <a:extLst>
                  <a:ext uri="{0D108BD9-81ED-4DB2-BD59-A6C34878D82A}">
                    <a16:rowId xmlns:a16="http://schemas.microsoft.com/office/drawing/2014/main" val="3430518447"/>
                  </a:ext>
                </a:extLst>
              </a:tr>
              <a:tr h="562613">
                <a:tc>
                  <a:txBody>
                    <a:bodyPr/>
                    <a:lstStyle/>
                    <a:p>
                      <a:pPr algn="ctr">
                        <a:lnSpc>
                          <a:spcPct val="107000"/>
                        </a:lnSpc>
                        <a:spcAft>
                          <a:spcPts val="0"/>
                        </a:spcAft>
                      </a:pPr>
                      <a:r>
                        <a:rPr lang="cs-CZ" sz="2400">
                          <a:effectLst/>
                        </a:rPr>
                        <a:t> 1</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tc>
                  <a:txBody>
                    <a:bodyPr/>
                    <a:lstStyle/>
                    <a:p>
                      <a:pPr>
                        <a:lnSpc>
                          <a:spcPct val="107000"/>
                        </a:lnSpc>
                        <a:spcAft>
                          <a:spcPts val="0"/>
                        </a:spcAft>
                      </a:pPr>
                      <a:r>
                        <a:rPr lang="cs-CZ" sz="2400" dirty="0">
                          <a:effectLst/>
                        </a:rPr>
                        <a:t>Zanedbatelná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tc>
                  <a:txBody>
                    <a:bodyPr/>
                    <a:lstStyle/>
                    <a:p>
                      <a:pPr algn="ctr">
                        <a:lnSpc>
                          <a:spcPct val="107000"/>
                        </a:lnSpc>
                        <a:spcAft>
                          <a:spcPts val="0"/>
                        </a:spcAft>
                      </a:pPr>
                      <a:r>
                        <a:rPr lang="cs-CZ" sz="2400">
                          <a:effectLst/>
                        </a:rPr>
                        <a:t>‹1;20›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extLst>
                  <a:ext uri="{0D108BD9-81ED-4DB2-BD59-A6C34878D82A}">
                    <a16:rowId xmlns:a16="http://schemas.microsoft.com/office/drawing/2014/main" val="630364103"/>
                  </a:ext>
                </a:extLst>
              </a:tr>
              <a:tr h="713732">
                <a:tc>
                  <a:txBody>
                    <a:bodyPr/>
                    <a:lstStyle/>
                    <a:p>
                      <a:pPr marL="68580" algn="ctr">
                        <a:lnSpc>
                          <a:spcPct val="107000"/>
                        </a:lnSpc>
                        <a:spcAft>
                          <a:spcPts val="0"/>
                        </a:spcAft>
                      </a:pPr>
                      <a:r>
                        <a:rPr lang="cs-CZ" sz="2400" dirty="0">
                          <a:effectLst/>
                        </a:rPr>
                        <a:t>2</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Málo významná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a:effectLst/>
                        </a:rPr>
                        <a:t>‹21;40›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949148744"/>
                  </a:ext>
                </a:extLst>
              </a:tr>
              <a:tr h="707453">
                <a:tc>
                  <a:txBody>
                    <a:bodyPr/>
                    <a:lstStyle/>
                    <a:p>
                      <a:pPr marL="68580" algn="ctr">
                        <a:lnSpc>
                          <a:spcPct val="107000"/>
                        </a:lnSpc>
                        <a:spcAft>
                          <a:spcPts val="0"/>
                        </a:spcAft>
                      </a:pPr>
                      <a:r>
                        <a:rPr lang="cs-CZ" sz="2400">
                          <a:effectLst/>
                        </a:rPr>
                        <a:t>3</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Významná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a:effectLst/>
                        </a:rPr>
                        <a:t>‹41;60›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1428284355"/>
                  </a:ext>
                </a:extLst>
              </a:tr>
              <a:tr h="713732">
                <a:tc>
                  <a:txBody>
                    <a:bodyPr/>
                    <a:lstStyle/>
                    <a:p>
                      <a:pPr marL="68580" algn="ctr">
                        <a:lnSpc>
                          <a:spcPct val="107000"/>
                        </a:lnSpc>
                        <a:spcAft>
                          <a:spcPts val="0"/>
                        </a:spcAft>
                      </a:pPr>
                      <a:r>
                        <a:rPr lang="cs-CZ" sz="2400">
                          <a:effectLst/>
                        </a:rPr>
                        <a:t>4</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Velmi významná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a:effectLst/>
                        </a:rPr>
                        <a:t>‹61;80›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2538484239"/>
                  </a:ext>
                </a:extLst>
              </a:tr>
              <a:tr h="728383">
                <a:tc>
                  <a:txBody>
                    <a:bodyPr/>
                    <a:lstStyle/>
                    <a:p>
                      <a:pPr marL="68580" algn="ctr">
                        <a:lnSpc>
                          <a:spcPct val="107000"/>
                        </a:lnSpc>
                        <a:spcAft>
                          <a:spcPts val="0"/>
                        </a:spcAft>
                      </a:pPr>
                      <a:r>
                        <a:rPr lang="cs-CZ" sz="2400">
                          <a:effectLst/>
                        </a:rPr>
                        <a:t>5</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Nepřijatelná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dirty="0">
                          <a:effectLst/>
                        </a:rPr>
                        <a:t>‹81;100›</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733403623"/>
                  </a:ext>
                </a:extLst>
              </a:tr>
            </a:tbl>
          </a:graphicData>
        </a:graphic>
      </p:graphicFrame>
    </p:spTree>
    <p:extLst>
      <p:ext uri="{BB962C8B-B14F-4D97-AF65-F5344CB8AC3E}">
        <p14:creationId xmlns:p14="http://schemas.microsoft.com/office/powerpoint/2010/main" val="3103036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lstStyle/>
          <a:p>
            <a:r>
              <a:rPr lang="cs-CZ" dirty="0"/>
              <a:t>EXPERTNÍ HODNOCENÍ PŘÍLEŽITOSTÍ</a:t>
            </a:r>
          </a:p>
        </p:txBody>
      </p:sp>
      <p:graphicFrame>
        <p:nvGraphicFramePr>
          <p:cNvPr id="3" name="Tabulka 2">
            <a:extLst>
              <a:ext uri="{FF2B5EF4-FFF2-40B4-BE49-F238E27FC236}">
                <a16:creationId xmlns:a16="http://schemas.microsoft.com/office/drawing/2014/main" id="{8AE65E22-090C-4498-908E-E9A429347CE8}"/>
              </a:ext>
            </a:extLst>
          </p:cNvPr>
          <p:cNvGraphicFramePr>
            <a:graphicFrameLocks noGrp="1"/>
          </p:cNvGraphicFramePr>
          <p:nvPr>
            <p:extLst>
              <p:ext uri="{D42A27DB-BD31-4B8C-83A1-F6EECF244321}">
                <p14:modId xmlns:p14="http://schemas.microsoft.com/office/powerpoint/2010/main" val="2612860118"/>
              </p:ext>
            </p:extLst>
          </p:nvPr>
        </p:nvGraphicFramePr>
        <p:xfrm>
          <a:off x="157537" y="1500027"/>
          <a:ext cx="11876925" cy="5246038"/>
        </p:xfrm>
        <a:graphic>
          <a:graphicData uri="http://schemas.openxmlformats.org/drawingml/2006/table">
            <a:tbl>
              <a:tblPr firstRow="1" firstCol="1" bandRow="1">
                <a:tableStyleId>{5C22544A-7EE6-4342-B048-85BDC9FD1C3A}</a:tableStyleId>
              </a:tblPr>
              <a:tblGrid>
                <a:gridCol w="2329710">
                  <a:extLst>
                    <a:ext uri="{9D8B030D-6E8A-4147-A177-3AD203B41FA5}">
                      <a16:colId xmlns:a16="http://schemas.microsoft.com/office/drawing/2014/main" val="3575363538"/>
                    </a:ext>
                  </a:extLst>
                </a:gridCol>
                <a:gridCol w="5271576">
                  <a:extLst>
                    <a:ext uri="{9D8B030D-6E8A-4147-A177-3AD203B41FA5}">
                      <a16:colId xmlns:a16="http://schemas.microsoft.com/office/drawing/2014/main" val="2596156902"/>
                    </a:ext>
                  </a:extLst>
                </a:gridCol>
                <a:gridCol w="4275639">
                  <a:extLst>
                    <a:ext uri="{9D8B030D-6E8A-4147-A177-3AD203B41FA5}">
                      <a16:colId xmlns:a16="http://schemas.microsoft.com/office/drawing/2014/main" val="1018166616"/>
                    </a:ext>
                  </a:extLst>
                </a:gridCol>
              </a:tblGrid>
              <a:tr h="1512818">
                <a:tc>
                  <a:txBody>
                    <a:bodyPr/>
                    <a:lstStyle/>
                    <a:p>
                      <a:pPr marL="173990">
                        <a:lnSpc>
                          <a:spcPct val="107000"/>
                        </a:lnSpc>
                        <a:spcAft>
                          <a:spcPts val="0"/>
                        </a:spcAft>
                      </a:pPr>
                      <a:r>
                        <a:rPr lang="cs-CZ" sz="2400" dirty="0">
                          <a:effectLst/>
                        </a:rPr>
                        <a:t>p</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tc>
                <a:tc>
                  <a:txBody>
                    <a:bodyPr/>
                    <a:lstStyle/>
                    <a:p>
                      <a:pPr marL="49530" indent="-6985" algn="ctr">
                        <a:lnSpc>
                          <a:spcPct val="107000"/>
                        </a:lnSpc>
                        <a:spcAft>
                          <a:spcPts val="0"/>
                        </a:spcAft>
                      </a:pPr>
                      <a:r>
                        <a:rPr lang="cs-CZ" sz="2400" dirty="0">
                          <a:effectLst/>
                        </a:rPr>
                        <a:t>Charakteristika bodů - atraktivita dopadu příležitosti</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ctr"/>
                </a:tc>
                <a:tc>
                  <a:txBody>
                    <a:bodyPr/>
                    <a:lstStyle/>
                    <a:p>
                      <a:pPr indent="22860">
                        <a:lnSpc>
                          <a:spcPct val="107000"/>
                        </a:lnSpc>
                        <a:spcAft>
                          <a:spcPts val="0"/>
                        </a:spcAft>
                      </a:pPr>
                      <a:r>
                        <a:rPr lang="cs-CZ" sz="2400" dirty="0">
                          <a:effectLst/>
                        </a:rPr>
                        <a:t>Celkový dopad příležitosti na organizaci v % (např. zvýšení výkonnosti)</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ctr"/>
                </a:tc>
                <a:extLst>
                  <a:ext uri="{0D108BD9-81ED-4DB2-BD59-A6C34878D82A}">
                    <a16:rowId xmlns:a16="http://schemas.microsoft.com/office/drawing/2014/main" val="2235257469"/>
                  </a:ext>
                </a:extLst>
              </a:tr>
              <a:tr h="746644">
                <a:tc>
                  <a:txBody>
                    <a:bodyPr/>
                    <a:lstStyle/>
                    <a:p>
                      <a:pPr marR="19685" algn="ctr">
                        <a:lnSpc>
                          <a:spcPct val="107000"/>
                        </a:lnSpc>
                        <a:spcAft>
                          <a:spcPts val="0"/>
                        </a:spcAft>
                      </a:pPr>
                      <a:r>
                        <a:rPr lang="cs-CZ" sz="2400">
                          <a:effectLst/>
                        </a:rPr>
                        <a:t>1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Zanedbatelná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dirty="0">
                          <a:effectLst/>
                        </a:rPr>
                        <a:t>‹1;20›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14845188"/>
                  </a:ext>
                </a:extLst>
              </a:tr>
              <a:tr h="746644">
                <a:tc>
                  <a:txBody>
                    <a:bodyPr/>
                    <a:lstStyle/>
                    <a:p>
                      <a:pPr marR="19685" algn="ctr">
                        <a:lnSpc>
                          <a:spcPct val="107000"/>
                        </a:lnSpc>
                        <a:spcAft>
                          <a:spcPts val="0"/>
                        </a:spcAft>
                      </a:pPr>
                      <a:r>
                        <a:rPr lang="cs-CZ" sz="2400">
                          <a:effectLst/>
                        </a:rPr>
                        <a:t>2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Málo významná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dirty="0">
                          <a:effectLst/>
                        </a:rPr>
                        <a:t>‹21;40›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2009311047"/>
                  </a:ext>
                </a:extLst>
              </a:tr>
              <a:tr h="746644">
                <a:tc>
                  <a:txBody>
                    <a:bodyPr/>
                    <a:lstStyle/>
                    <a:p>
                      <a:pPr marR="19685" algn="ctr">
                        <a:lnSpc>
                          <a:spcPct val="107000"/>
                        </a:lnSpc>
                        <a:spcAft>
                          <a:spcPts val="0"/>
                        </a:spcAft>
                      </a:pPr>
                      <a:r>
                        <a:rPr lang="cs-CZ" sz="2400">
                          <a:effectLst/>
                        </a:rPr>
                        <a:t>3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Významná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a:effectLst/>
                        </a:rPr>
                        <a:t>‹41;60›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2865270676"/>
                  </a:ext>
                </a:extLst>
              </a:tr>
              <a:tr h="746644">
                <a:tc>
                  <a:txBody>
                    <a:bodyPr/>
                    <a:lstStyle/>
                    <a:p>
                      <a:pPr marR="19685" algn="ctr">
                        <a:lnSpc>
                          <a:spcPct val="107000"/>
                        </a:lnSpc>
                        <a:spcAft>
                          <a:spcPts val="0"/>
                        </a:spcAft>
                      </a:pPr>
                      <a:r>
                        <a:rPr lang="cs-CZ" sz="2400">
                          <a:effectLst/>
                        </a:rPr>
                        <a:t>4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Velmi významná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a:effectLst/>
                        </a:rPr>
                        <a:t>‹61;80›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1746960255"/>
                  </a:ext>
                </a:extLst>
              </a:tr>
              <a:tr h="746644">
                <a:tc>
                  <a:txBody>
                    <a:bodyPr/>
                    <a:lstStyle/>
                    <a:p>
                      <a:pPr marR="19685" algn="ctr">
                        <a:lnSpc>
                          <a:spcPct val="107000"/>
                        </a:lnSpc>
                        <a:spcAft>
                          <a:spcPts val="0"/>
                        </a:spcAft>
                      </a:pPr>
                      <a:r>
                        <a:rPr lang="cs-CZ" sz="2400">
                          <a:effectLst/>
                        </a:rPr>
                        <a:t>5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a:effectLst/>
                        </a:rPr>
                        <a:t>Zásadně významná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dirty="0">
                          <a:effectLst/>
                        </a:rPr>
                        <a:t>‹81;100›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3954343907"/>
                  </a:ext>
                </a:extLst>
              </a:tr>
            </a:tbl>
          </a:graphicData>
        </a:graphic>
      </p:graphicFrame>
    </p:spTree>
    <p:extLst>
      <p:ext uri="{BB962C8B-B14F-4D97-AF65-F5344CB8AC3E}">
        <p14:creationId xmlns:p14="http://schemas.microsoft.com/office/powerpoint/2010/main" val="289035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lstStyle/>
          <a:p>
            <a:r>
              <a:rPr lang="cs-CZ" dirty="0"/>
              <a:t>EXPERTNÍ HODNOCENÍ PRAVDĚPODOBNOSTI VÝSKYTU                        HROZBY (PŘÍLEŽITOSTI)</a:t>
            </a:r>
          </a:p>
        </p:txBody>
      </p:sp>
      <p:graphicFrame>
        <p:nvGraphicFramePr>
          <p:cNvPr id="3" name="Tabulka 2">
            <a:extLst>
              <a:ext uri="{FF2B5EF4-FFF2-40B4-BE49-F238E27FC236}">
                <a16:creationId xmlns:a16="http://schemas.microsoft.com/office/drawing/2014/main" id="{53D41DC8-2EA2-47D9-9F5D-F29397B5DFD9}"/>
              </a:ext>
            </a:extLst>
          </p:cNvPr>
          <p:cNvGraphicFramePr>
            <a:graphicFrameLocks noGrp="1"/>
          </p:cNvGraphicFramePr>
          <p:nvPr>
            <p:extLst>
              <p:ext uri="{D42A27DB-BD31-4B8C-83A1-F6EECF244321}">
                <p14:modId xmlns:p14="http://schemas.microsoft.com/office/powerpoint/2010/main" val="2133616241"/>
              </p:ext>
            </p:extLst>
          </p:nvPr>
        </p:nvGraphicFramePr>
        <p:xfrm>
          <a:off x="236306" y="1458930"/>
          <a:ext cx="11798154" cy="5287134"/>
        </p:xfrm>
        <a:graphic>
          <a:graphicData uri="http://schemas.openxmlformats.org/drawingml/2006/table">
            <a:tbl>
              <a:tblPr firstRow="1" firstCol="1" bandRow="1">
                <a:tableStyleId>{5C22544A-7EE6-4342-B048-85BDC9FD1C3A}</a:tableStyleId>
              </a:tblPr>
              <a:tblGrid>
                <a:gridCol w="1461342">
                  <a:extLst>
                    <a:ext uri="{9D8B030D-6E8A-4147-A177-3AD203B41FA5}">
                      <a16:colId xmlns:a16="http://schemas.microsoft.com/office/drawing/2014/main" val="1036378156"/>
                    </a:ext>
                  </a:extLst>
                </a:gridCol>
                <a:gridCol w="5077569">
                  <a:extLst>
                    <a:ext uri="{9D8B030D-6E8A-4147-A177-3AD203B41FA5}">
                      <a16:colId xmlns:a16="http://schemas.microsoft.com/office/drawing/2014/main" val="3274324539"/>
                    </a:ext>
                  </a:extLst>
                </a:gridCol>
                <a:gridCol w="5259243">
                  <a:extLst>
                    <a:ext uri="{9D8B030D-6E8A-4147-A177-3AD203B41FA5}">
                      <a16:colId xmlns:a16="http://schemas.microsoft.com/office/drawing/2014/main" val="1045886191"/>
                    </a:ext>
                  </a:extLst>
                </a:gridCol>
              </a:tblGrid>
              <a:tr h="1675279">
                <a:tc>
                  <a:txBody>
                    <a:bodyPr/>
                    <a:lstStyle/>
                    <a:p>
                      <a:pPr marL="147955" algn="l">
                        <a:lnSpc>
                          <a:spcPct val="107000"/>
                        </a:lnSpc>
                        <a:spcAft>
                          <a:spcPts val="0"/>
                        </a:spcAft>
                      </a:pPr>
                      <a:r>
                        <a:rPr lang="cs-CZ" sz="2400" dirty="0">
                          <a:effectLst/>
                        </a:rPr>
                        <a:t>Počet bodů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tc>
                <a:tc>
                  <a:txBody>
                    <a:bodyPr/>
                    <a:lstStyle/>
                    <a:p>
                      <a:pPr algn="l">
                        <a:lnSpc>
                          <a:spcPct val="107000"/>
                        </a:lnSpc>
                        <a:spcAft>
                          <a:spcPts val="0"/>
                        </a:spcAft>
                      </a:pPr>
                      <a:r>
                        <a:rPr lang="cs-CZ" sz="2400" dirty="0">
                          <a:effectLst/>
                        </a:rPr>
                        <a:t>Charakteristika bodů - pravděpodobnost výskytu příležitosti (hrozby)</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tc>
                <a:tc>
                  <a:txBody>
                    <a:bodyPr/>
                    <a:lstStyle/>
                    <a:p>
                      <a:pPr marR="31750" algn="l">
                        <a:lnSpc>
                          <a:spcPct val="107000"/>
                        </a:lnSpc>
                        <a:spcAft>
                          <a:spcPts val="0"/>
                        </a:spcAft>
                      </a:pPr>
                      <a:r>
                        <a:rPr lang="cs-CZ" sz="2400" dirty="0">
                          <a:effectLst/>
                        </a:rPr>
                        <a:t>Pravděpodobnost výskytu hrozby (příležitosti) vyjádřená bodově odpovídá intervalu pravděpodobnosti v %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ctr"/>
                </a:tc>
                <a:extLst>
                  <a:ext uri="{0D108BD9-81ED-4DB2-BD59-A6C34878D82A}">
                    <a16:rowId xmlns:a16="http://schemas.microsoft.com/office/drawing/2014/main" val="1315067648"/>
                  </a:ext>
                </a:extLst>
              </a:tr>
              <a:tr h="722371">
                <a:tc>
                  <a:txBody>
                    <a:bodyPr/>
                    <a:lstStyle/>
                    <a:p>
                      <a:pPr algn="ctr">
                        <a:lnSpc>
                          <a:spcPct val="107000"/>
                        </a:lnSpc>
                        <a:spcAft>
                          <a:spcPts val="0"/>
                        </a:spcAft>
                      </a:pPr>
                      <a:r>
                        <a:rPr lang="cs-CZ" sz="2400">
                          <a:effectLst/>
                        </a:rPr>
                        <a:t>1</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Téměř nemožná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‹1;20›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1310345524"/>
                  </a:ext>
                </a:extLst>
              </a:tr>
              <a:tr h="722371">
                <a:tc>
                  <a:txBody>
                    <a:bodyPr/>
                    <a:lstStyle/>
                    <a:p>
                      <a:pPr algn="ctr">
                        <a:lnSpc>
                          <a:spcPct val="107000"/>
                        </a:lnSpc>
                        <a:spcAft>
                          <a:spcPts val="0"/>
                        </a:spcAft>
                      </a:pPr>
                      <a:r>
                        <a:rPr lang="cs-CZ" sz="2400">
                          <a:effectLst/>
                        </a:rPr>
                        <a:t>2</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Výjimečně možná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‹21;40›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3970418360"/>
                  </a:ext>
                </a:extLst>
              </a:tr>
              <a:tr h="722371">
                <a:tc>
                  <a:txBody>
                    <a:bodyPr/>
                    <a:lstStyle/>
                    <a:p>
                      <a:pPr algn="ctr">
                        <a:lnSpc>
                          <a:spcPct val="107000"/>
                        </a:lnSpc>
                        <a:spcAft>
                          <a:spcPts val="0"/>
                        </a:spcAft>
                      </a:pPr>
                      <a:r>
                        <a:rPr lang="cs-CZ" sz="2400">
                          <a:effectLst/>
                        </a:rPr>
                        <a:t>3</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Běžně možná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‹41;60›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2163331922"/>
                  </a:ext>
                </a:extLst>
              </a:tr>
              <a:tr h="722371">
                <a:tc>
                  <a:txBody>
                    <a:bodyPr/>
                    <a:lstStyle/>
                    <a:p>
                      <a:pPr algn="ctr">
                        <a:lnSpc>
                          <a:spcPct val="107000"/>
                        </a:lnSpc>
                        <a:spcAft>
                          <a:spcPts val="0"/>
                        </a:spcAft>
                      </a:pPr>
                      <a:r>
                        <a:rPr lang="cs-CZ" sz="2400">
                          <a:effectLst/>
                        </a:rPr>
                        <a:t>4</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Vysoce pravděpodobná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‹61;80›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252373109"/>
                  </a:ext>
                </a:extLst>
              </a:tr>
              <a:tr h="722371">
                <a:tc>
                  <a:txBody>
                    <a:bodyPr/>
                    <a:lstStyle/>
                    <a:p>
                      <a:pPr algn="ctr">
                        <a:lnSpc>
                          <a:spcPct val="107000"/>
                        </a:lnSpc>
                        <a:spcAft>
                          <a:spcPts val="800"/>
                        </a:spcAft>
                      </a:pPr>
                      <a:r>
                        <a:rPr lang="cs-CZ" sz="2400">
                          <a:effectLst/>
                        </a:rPr>
                        <a:t>5</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800"/>
                        </a:spcAft>
                      </a:pPr>
                      <a:r>
                        <a:rPr lang="cs-CZ" sz="2400" dirty="0">
                          <a:effectLst/>
                        </a:rPr>
                        <a:t>Hraničící s jistotou</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ctr"/>
                </a:tc>
                <a:tc>
                  <a:txBody>
                    <a:bodyPr/>
                    <a:lstStyle/>
                    <a:p>
                      <a:pPr marL="19685" algn="ctr">
                        <a:lnSpc>
                          <a:spcPct val="107000"/>
                        </a:lnSpc>
                        <a:spcAft>
                          <a:spcPts val="800"/>
                        </a:spcAft>
                      </a:pPr>
                      <a:r>
                        <a:rPr lang="cs-CZ" sz="2400" dirty="0">
                          <a:effectLst/>
                        </a:rPr>
                        <a:t>‹81;100›</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tc>
                <a:extLst>
                  <a:ext uri="{0D108BD9-81ED-4DB2-BD59-A6C34878D82A}">
                    <a16:rowId xmlns:a16="http://schemas.microsoft.com/office/drawing/2014/main" val="3399342969"/>
                  </a:ext>
                </a:extLst>
              </a:tr>
            </a:tbl>
          </a:graphicData>
        </a:graphic>
      </p:graphicFrame>
    </p:spTree>
    <p:extLst>
      <p:ext uri="{BB962C8B-B14F-4D97-AF65-F5344CB8AC3E}">
        <p14:creationId xmlns:p14="http://schemas.microsoft.com/office/powerpoint/2010/main" val="1380067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B5DBFE-8614-49F4-9630-C94A9673BB81}"/>
              </a:ext>
            </a:extLst>
          </p:cNvPr>
          <p:cNvSpPr>
            <a:spLocks noGrp="1"/>
          </p:cNvSpPr>
          <p:nvPr>
            <p:ph type="title"/>
          </p:nvPr>
        </p:nvSpPr>
        <p:spPr>
          <a:xfrm>
            <a:off x="126714" y="122211"/>
            <a:ext cx="11938571" cy="1188720"/>
          </a:xfrm>
        </p:spPr>
        <p:txBody>
          <a:bodyPr/>
          <a:lstStyle/>
          <a:p>
            <a:r>
              <a:rPr lang="cs-CZ" dirty="0"/>
              <a:t>VÝSLEDNÉ HODNOCENÍ</a:t>
            </a:r>
          </a:p>
        </p:txBody>
      </p:sp>
      <p:sp>
        <p:nvSpPr>
          <p:cNvPr id="3" name="Zástupný obsah 2">
            <a:extLst>
              <a:ext uri="{FF2B5EF4-FFF2-40B4-BE49-F238E27FC236}">
                <a16:creationId xmlns:a16="http://schemas.microsoft.com/office/drawing/2014/main" id="{8ED88E19-04BE-4433-885E-04455BD3C5FC}"/>
              </a:ext>
            </a:extLst>
          </p:cNvPr>
          <p:cNvSpPr>
            <a:spLocks noGrp="1"/>
          </p:cNvSpPr>
          <p:nvPr>
            <p:ph idx="1"/>
          </p:nvPr>
        </p:nvSpPr>
        <p:spPr>
          <a:xfrm>
            <a:off x="236305" y="1479480"/>
            <a:ext cx="11828979" cy="5167900"/>
          </a:xfrm>
        </p:spPr>
        <p:txBody>
          <a:bodyPr>
            <a:normAutofit/>
          </a:bodyPr>
          <a:lstStyle/>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Celková úroveň příležitosti je dána </a:t>
            </a:r>
            <a:r>
              <a:rPr lang="cs-CZ" sz="2400" b="1" u="sng" dirty="0">
                <a:effectLst/>
                <a:latin typeface="Times New Roman" panose="02020603050405020304" pitchFamily="18" charset="0"/>
                <a:ea typeface="Calibri" panose="020F0502020204030204" pitchFamily="34" charset="0"/>
                <a:cs typeface="Times New Roman" panose="02020603050405020304" pitchFamily="18" charset="0"/>
              </a:rPr>
              <a:t>součinem atraktivity dopadu a pravděpodobnosti  vzniku.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Čím vyšší úroveň přínosu tím větší potenciál pro formulování strategie a stanovení cílů.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Příležitosti jsou následně uspořádány v matici SWO|T podle jejich celkové úrovně.</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Celková úroveň rizika je dána </a:t>
            </a:r>
            <a:r>
              <a:rPr lang="cs-CZ" sz="2400" b="1" u="sng" dirty="0">
                <a:effectLst/>
                <a:latin typeface="Times New Roman" panose="02020603050405020304" pitchFamily="18" charset="0"/>
                <a:ea typeface="Calibri" panose="020F0502020204030204" pitchFamily="34" charset="0"/>
                <a:cs typeface="Times New Roman" panose="02020603050405020304" pitchFamily="18" charset="0"/>
              </a:rPr>
              <a:t>součinem závažnosti dopadu hrozby a pravděpodobnosti jejího vzniku.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Čím vyšší je úroveň rizika, tím větší je její význam.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Např. při úrovni rizika 25 bodů jde o riziko s nepřijatelnou závažností dopadu a s pravděpodobností vzniku hraničící s jistotou.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Úroveň rizika je nutné promítnout do volby strategie a stanovení cílů. Hrozby jsou následně seřazeny v matici SWOT podle celkové úrovně rizika.</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782145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962506" y="2919414"/>
            <a:ext cx="10009991" cy="1476375"/>
          </a:xfrm>
        </p:spPr>
        <p:txBody>
          <a:bodyPr vert="horz" lIns="91440" tIns="45720" rIns="91440" bIns="45720" rtlCol="0" anchor="t">
            <a:normAutofit/>
          </a:bodyPr>
          <a:lstStyle/>
          <a:p>
            <a:r>
              <a:rPr lang="cs-CZ" altLang="cs-CZ" sz="4000" dirty="0"/>
              <a:t>HODNOCENÍ VNITŘNÍHO  PROSTŘEDÍ</a:t>
            </a:r>
            <a:endParaRPr lang="cs-CZ" altLang="cs-CZ" i="1" dirty="0"/>
          </a:p>
        </p:txBody>
      </p:sp>
    </p:spTree>
    <p:extLst>
      <p:ext uri="{BB962C8B-B14F-4D97-AF65-F5344CB8AC3E}">
        <p14:creationId xmlns:p14="http://schemas.microsoft.com/office/powerpoint/2010/main" val="1648345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Object 6"/>
          <p:cNvGraphicFramePr>
            <a:graphicFrameLocks noChangeAspect="1"/>
          </p:cNvGraphicFramePr>
          <p:nvPr>
            <p:extLst>
              <p:ext uri="{D42A27DB-BD31-4B8C-83A1-F6EECF244321}">
                <p14:modId xmlns:p14="http://schemas.microsoft.com/office/powerpoint/2010/main" val="3196449705"/>
              </p:ext>
            </p:extLst>
          </p:nvPr>
        </p:nvGraphicFramePr>
        <p:xfrm>
          <a:off x="-71919" y="0"/>
          <a:ext cx="12263919" cy="6858000"/>
        </p:xfrm>
        <a:graphic>
          <a:graphicData uri="http://schemas.openxmlformats.org/presentationml/2006/ole">
            <mc:AlternateContent xmlns:mc="http://schemas.openxmlformats.org/markup-compatibility/2006">
              <mc:Choice xmlns:v="urn:schemas-microsoft-com:vml" Requires="v">
                <p:oleObj name="Snímek" r:id="rId3" imgW="4584700" imgH="3438525" progId="PowerPoint.Slide.8">
                  <p:embed/>
                </p:oleObj>
              </mc:Choice>
              <mc:Fallback>
                <p:oleObj name="Snímek" r:id="rId3" imgW="4584700" imgH="3438525" progId="PowerPoint.Slide.8">
                  <p:embed/>
                  <p:pic>
                    <p:nvPicPr>
                      <p:cNvPr id="10243"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9" y="0"/>
                        <a:ext cx="12263919" cy="6858000"/>
                      </a:xfrm>
                      <a:prstGeom prst="rect">
                        <a:avLst/>
                      </a:prstGeom>
                      <a:noFill/>
                      <a:ln>
                        <a:noFill/>
                      </a:ln>
                    </p:spPr>
                  </p:pic>
                </p:oleObj>
              </mc:Fallback>
            </mc:AlternateContent>
          </a:graphicData>
        </a:graphic>
      </p:graphicFrame>
      <p:sp>
        <p:nvSpPr>
          <p:cNvPr id="2" name="TextovéPole 1"/>
          <p:cNvSpPr txBox="1"/>
          <p:nvPr/>
        </p:nvSpPr>
        <p:spPr>
          <a:xfrm>
            <a:off x="1991545" y="6453336"/>
            <a:ext cx="4425507" cy="369332"/>
          </a:xfrm>
          <a:prstGeom prst="rect">
            <a:avLst/>
          </a:prstGeom>
          <a:noFill/>
        </p:spPr>
        <p:txBody>
          <a:bodyPr wrap="none" rtlCol="0">
            <a:spAutoFit/>
          </a:bodyPr>
          <a:lstStyle/>
          <a:p>
            <a:r>
              <a:rPr lang="cs-CZ" dirty="0">
                <a:solidFill>
                  <a:prstClr val="black"/>
                </a:solidFill>
              </a:rPr>
              <a:t>Funkční oblasti popisu schopností: DOTMLPFI</a:t>
            </a:r>
          </a:p>
        </p:txBody>
      </p:sp>
      <p:sp>
        <p:nvSpPr>
          <p:cNvPr id="5" name="Obdélník 4"/>
          <p:cNvSpPr/>
          <p:nvPr/>
        </p:nvSpPr>
        <p:spPr>
          <a:xfrm>
            <a:off x="2032259" y="5933304"/>
            <a:ext cx="2880320" cy="4480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prstClr val="black"/>
                </a:solidFill>
              </a:rPr>
              <a:t>Hlavní oblasti schopností:    </a:t>
            </a:r>
          </a:p>
        </p:txBody>
      </p:sp>
    </p:spTree>
    <p:extLst>
      <p:ext uri="{BB962C8B-B14F-4D97-AF65-F5344CB8AC3E}">
        <p14:creationId xmlns:p14="http://schemas.microsoft.com/office/powerpoint/2010/main" val="3881045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251205988"/>
              </p:ext>
            </p:extLst>
          </p:nvPr>
        </p:nvGraphicFramePr>
        <p:xfrm>
          <a:off x="1524003" y="0"/>
          <a:ext cx="10667997" cy="7025118"/>
        </p:xfrm>
        <a:graphic>
          <a:graphicData uri="http://schemas.openxmlformats.org/drawingml/2006/table">
            <a:tbl>
              <a:tblPr firstRow="1" firstCol="1" bandRow="1">
                <a:tableStyleId>{5C22544A-7EE6-4342-B048-85BDC9FD1C3A}</a:tableStyleId>
              </a:tblPr>
              <a:tblGrid>
                <a:gridCol w="3555999">
                  <a:extLst>
                    <a:ext uri="{9D8B030D-6E8A-4147-A177-3AD203B41FA5}">
                      <a16:colId xmlns:a16="http://schemas.microsoft.com/office/drawing/2014/main" val="20000"/>
                    </a:ext>
                  </a:extLst>
                </a:gridCol>
                <a:gridCol w="3555999">
                  <a:extLst>
                    <a:ext uri="{9D8B030D-6E8A-4147-A177-3AD203B41FA5}">
                      <a16:colId xmlns:a16="http://schemas.microsoft.com/office/drawing/2014/main" val="20001"/>
                    </a:ext>
                  </a:extLst>
                </a:gridCol>
                <a:gridCol w="3555999">
                  <a:extLst>
                    <a:ext uri="{9D8B030D-6E8A-4147-A177-3AD203B41FA5}">
                      <a16:colId xmlns:a16="http://schemas.microsoft.com/office/drawing/2014/main" val="20002"/>
                    </a:ext>
                  </a:extLst>
                </a:gridCol>
              </a:tblGrid>
              <a:tr h="264778">
                <a:tc>
                  <a:txBody>
                    <a:bodyPr/>
                    <a:lstStyle/>
                    <a:p>
                      <a:pPr>
                        <a:lnSpc>
                          <a:spcPct val="115000"/>
                        </a:lnSpc>
                        <a:spcAft>
                          <a:spcPts val="0"/>
                        </a:spcAft>
                      </a:pPr>
                      <a:r>
                        <a:rPr lang="cs-CZ" sz="2400" dirty="0">
                          <a:effectLst/>
                        </a:rPr>
                        <a:t>Česká republika</a:t>
                      </a:r>
                      <a:endParaRPr lang="cs-CZ" sz="2400" dirty="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Kanada</a:t>
                      </a:r>
                      <a:endParaRPr lang="cs-CZ" sz="240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Austrálie</a:t>
                      </a:r>
                      <a:endParaRPr lang="cs-CZ" sz="2400">
                        <a:effectLst/>
                        <a:latin typeface="Calibri"/>
                        <a:ea typeface="Calibri"/>
                        <a:cs typeface="Times New Roman"/>
                      </a:endParaRPr>
                    </a:p>
                  </a:txBody>
                  <a:tcPr marL="61198" marR="61198" marT="0" marB="0"/>
                </a:tc>
                <a:extLst>
                  <a:ext uri="{0D108BD9-81ED-4DB2-BD59-A6C34878D82A}">
                    <a16:rowId xmlns:a16="http://schemas.microsoft.com/office/drawing/2014/main" val="10000"/>
                  </a:ext>
                </a:extLst>
              </a:tr>
              <a:tr h="739653">
                <a:tc>
                  <a:txBody>
                    <a:bodyPr/>
                    <a:lstStyle/>
                    <a:p>
                      <a:pPr>
                        <a:lnSpc>
                          <a:spcPct val="115000"/>
                        </a:lnSpc>
                        <a:spcAft>
                          <a:spcPts val="0"/>
                        </a:spcAft>
                      </a:pPr>
                      <a:r>
                        <a:rPr lang="cs-CZ" sz="2400" dirty="0">
                          <a:effectLst/>
                        </a:rPr>
                        <a:t>D - Doktríny </a:t>
                      </a:r>
                    </a:p>
                    <a:p>
                      <a:pPr>
                        <a:lnSpc>
                          <a:spcPct val="115000"/>
                        </a:lnSpc>
                        <a:spcAft>
                          <a:spcPts val="0"/>
                        </a:spcAft>
                      </a:pPr>
                      <a:r>
                        <a:rPr lang="cs-CZ" sz="2000" dirty="0" err="1">
                          <a:effectLst/>
                        </a:rPr>
                        <a:t>Doctrines</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P - Personnel, Leadership and Individual Training</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Personnel Leadership and Individual Training</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1"/>
                  </a:ext>
                </a:extLst>
              </a:tr>
              <a:tr h="986205">
                <a:tc>
                  <a:txBody>
                    <a:bodyPr/>
                    <a:lstStyle/>
                    <a:p>
                      <a:pPr>
                        <a:lnSpc>
                          <a:spcPct val="115000"/>
                        </a:lnSpc>
                        <a:spcAft>
                          <a:spcPts val="0"/>
                        </a:spcAft>
                      </a:pPr>
                      <a:r>
                        <a:rPr lang="cs-CZ" sz="2400" dirty="0">
                          <a:effectLst/>
                        </a:rPr>
                        <a:t>O - Organizace </a:t>
                      </a:r>
                      <a:r>
                        <a:rPr lang="cs-CZ" sz="2000" dirty="0" err="1">
                          <a:effectLst/>
                        </a:rPr>
                        <a:t>Organization</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R - Research and Development, Operational Research</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Organization</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2"/>
                  </a:ext>
                </a:extLst>
              </a:tr>
              <a:tr h="582511">
                <a:tc>
                  <a:txBody>
                    <a:bodyPr/>
                    <a:lstStyle/>
                    <a:p>
                      <a:pPr>
                        <a:lnSpc>
                          <a:spcPct val="115000"/>
                        </a:lnSpc>
                        <a:spcAft>
                          <a:spcPts val="0"/>
                        </a:spcAft>
                      </a:pPr>
                      <a:r>
                        <a:rPr lang="cs-CZ" sz="2400" dirty="0">
                          <a:effectLst/>
                        </a:rPr>
                        <a:t>T - Výcvik </a:t>
                      </a:r>
                    </a:p>
                    <a:p>
                      <a:pPr>
                        <a:lnSpc>
                          <a:spcPct val="115000"/>
                        </a:lnSpc>
                        <a:spcAft>
                          <a:spcPts val="0"/>
                        </a:spcAft>
                      </a:pPr>
                      <a:r>
                        <a:rPr lang="cs-CZ" sz="2000" dirty="0" err="1">
                          <a:effectLst/>
                        </a:rPr>
                        <a:t>Training</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I -  Infrastructure and Environment</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Collective Training</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3"/>
                  </a:ext>
                </a:extLst>
              </a:tr>
              <a:tr h="739653">
                <a:tc>
                  <a:txBody>
                    <a:bodyPr/>
                    <a:lstStyle/>
                    <a:p>
                      <a:pPr>
                        <a:lnSpc>
                          <a:spcPct val="115000"/>
                        </a:lnSpc>
                        <a:spcAft>
                          <a:spcPts val="0"/>
                        </a:spcAft>
                      </a:pPr>
                      <a:r>
                        <a:rPr lang="cs-CZ" sz="2400" dirty="0">
                          <a:effectLst/>
                        </a:rPr>
                        <a:t>M - Materiál </a:t>
                      </a:r>
                    </a:p>
                    <a:p>
                      <a:pPr>
                        <a:lnSpc>
                          <a:spcPct val="115000"/>
                        </a:lnSpc>
                        <a:spcAft>
                          <a:spcPts val="0"/>
                        </a:spcAft>
                      </a:pPr>
                      <a:r>
                        <a:rPr lang="cs-CZ" sz="2000" dirty="0" err="1">
                          <a:effectLst/>
                        </a:rPr>
                        <a:t>Material</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C  - Concepts, Doctrine  and Collective Training</a:t>
                      </a:r>
                      <a:endParaRPr lang="cs-CZ" sz="2000" dirty="0">
                        <a:effectLst/>
                        <a:latin typeface="Consolas"/>
                        <a:ea typeface="Calibri"/>
                        <a:cs typeface="Times New Roman"/>
                      </a:endParaRPr>
                    </a:p>
                  </a:txBody>
                  <a:tcPr marL="61198" marR="61198" marT="0" marB="0"/>
                </a:tc>
                <a:tc>
                  <a:txBody>
                    <a:bodyPr/>
                    <a:lstStyle/>
                    <a:p>
                      <a:pPr marL="21590" algn="just">
                        <a:spcBef>
                          <a:spcPts val="1200"/>
                        </a:spcBef>
                        <a:spcAft>
                          <a:spcPts val="0"/>
                        </a:spcAft>
                      </a:pPr>
                      <a:r>
                        <a:rPr lang="en-US" sz="2000" dirty="0">
                          <a:effectLst/>
                        </a:rPr>
                        <a:t>Major System</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4"/>
                  </a:ext>
                </a:extLst>
              </a:tr>
              <a:tr h="821367">
                <a:tc>
                  <a:txBody>
                    <a:bodyPr/>
                    <a:lstStyle/>
                    <a:p>
                      <a:pPr>
                        <a:lnSpc>
                          <a:spcPct val="115000"/>
                        </a:lnSpc>
                        <a:spcAft>
                          <a:spcPts val="0"/>
                        </a:spcAft>
                      </a:pPr>
                      <a:r>
                        <a:rPr lang="cs-CZ" sz="2400" dirty="0">
                          <a:effectLst/>
                        </a:rPr>
                        <a:t>L - Vedení </a:t>
                      </a:r>
                    </a:p>
                    <a:p>
                      <a:pPr>
                        <a:lnSpc>
                          <a:spcPct val="115000"/>
                        </a:lnSpc>
                        <a:spcAft>
                          <a:spcPts val="0"/>
                        </a:spcAft>
                      </a:pPr>
                      <a:r>
                        <a:rPr lang="cs-CZ" sz="2000" dirty="0" err="1">
                          <a:effectLst/>
                        </a:rPr>
                        <a:t>Leadership</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cs-CZ" sz="2000" dirty="0">
                          <a:effectLst/>
                        </a:rPr>
                        <a:t>I - </a:t>
                      </a:r>
                      <a:r>
                        <a:rPr lang="en-US" sz="2000" dirty="0">
                          <a:effectLst/>
                        </a:rPr>
                        <a:t>Information Management and Information Technology</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Supplies and Stock Holdings</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5"/>
                  </a:ext>
                </a:extLst>
              </a:tr>
              <a:tr h="739653">
                <a:tc>
                  <a:txBody>
                    <a:bodyPr/>
                    <a:lstStyle/>
                    <a:p>
                      <a:pPr>
                        <a:lnSpc>
                          <a:spcPct val="115000"/>
                        </a:lnSpc>
                        <a:spcAft>
                          <a:spcPts val="0"/>
                        </a:spcAft>
                      </a:pPr>
                      <a:r>
                        <a:rPr lang="cs-CZ" sz="2400" dirty="0">
                          <a:effectLst/>
                        </a:rPr>
                        <a:t>P - Personál </a:t>
                      </a:r>
                    </a:p>
                    <a:p>
                      <a:pPr>
                        <a:lnSpc>
                          <a:spcPct val="115000"/>
                        </a:lnSpc>
                        <a:spcAft>
                          <a:spcPts val="0"/>
                        </a:spcAft>
                      </a:pPr>
                      <a:r>
                        <a:rPr lang="cs-CZ" sz="2000" dirty="0" err="1">
                          <a:effectLst/>
                        </a:rPr>
                        <a:t>Personnel</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E - Equipment, Support and Sustainability</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Facilities (DoD) </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6"/>
                  </a:ext>
                </a:extLst>
              </a:tr>
              <a:tr h="779719">
                <a:tc>
                  <a:txBody>
                    <a:bodyPr/>
                    <a:lstStyle/>
                    <a:p>
                      <a:pPr>
                        <a:lnSpc>
                          <a:spcPct val="115000"/>
                        </a:lnSpc>
                        <a:spcAft>
                          <a:spcPts val="0"/>
                        </a:spcAft>
                      </a:pPr>
                      <a:r>
                        <a:rPr lang="cs-CZ" sz="2400" dirty="0">
                          <a:effectLst/>
                        </a:rPr>
                        <a:t>F – Infrastruktura</a:t>
                      </a:r>
                    </a:p>
                    <a:p>
                      <a:pPr>
                        <a:lnSpc>
                          <a:spcPct val="115000"/>
                        </a:lnSpc>
                        <a:spcAft>
                          <a:spcPts val="0"/>
                        </a:spcAft>
                      </a:pPr>
                      <a:r>
                        <a:rPr lang="cs-CZ" sz="2000" dirty="0" err="1">
                          <a:effectLst/>
                        </a:rPr>
                        <a:t>Facilities</a:t>
                      </a:r>
                      <a:endParaRPr lang="cs-CZ" sz="2000" dirty="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 </a:t>
                      </a:r>
                      <a:endParaRPr lang="cs-CZ" sz="2400">
                        <a:effectLst/>
                        <a:latin typeface="Calibri"/>
                        <a:ea typeface="Calibri"/>
                        <a:cs typeface="Times New Roman"/>
                      </a:endParaRPr>
                    </a:p>
                  </a:txBody>
                  <a:tcPr marL="61198" marR="61198" marT="0" marB="0"/>
                </a:tc>
                <a:tc>
                  <a:txBody>
                    <a:bodyPr/>
                    <a:lstStyle/>
                    <a:p>
                      <a:pPr>
                        <a:lnSpc>
                          <a:spcPct val="115000"/>
                        </a:lnSpc>
                        <a:spcAft>
                          <a:spcPts val="0"/>
                        </a:spcAft>
                      </a:pPr>
                      <a:r>
                        <a:rPr lang="cs-CZ" sz="2000" dirty="0">
                          <a:effectLst/>
                        </a:rPr>
                        <a:t>Support  (</a:t>
                      </a:r>
                      <a:r>
                        <a:rPr lang="cs-CZ" sz="2000" dirty="0" err="1">
                          <a:effectLst/>
                        </a:rPr>
                        <a:t>National</a:t>
                      </a:r>
                      <a:r>
                        <a:rPr lang="cs-CZ" sz="2000" dirty="0">
                          <a:effectLst/>
                        </a:rPr>
                        <a:t> </a:t>
                      </a:r>
                      <a:r>
                        <a:rPr lang="cs-CZ" sz="2000" dirty="0" err="1">
                          <a:effectLst/>
                        </a:rPr>
                        <a:t>Level</a:t>
                      </a:r>
                      <a:r>
                        <a:rPr lang="cs-CZ" sz="2000" dirty="0">
                          <a:effectLst/>
                        </a:rPr>
                        <a:t> </a:t>
                      </a:r>
                      <a:r>
                        <a:rPr lang="cs-CZ" sz="2000" dirty="0" err="1">
                          <a:effectLst/>
                        </a:rPr>
                        <a:t>Infrastructure</a:t>
                      </a:r>
                      <a:r>
                        <a:rPr lang="cs-CZ" sz="2000" dirty="0">
                          <a:effectLst/>
                        </a:rPr>
                        <a:t> and </a:t>
                      </a:r>
                      <a:r>
                        <a:rPr lang="cs-CZ" sz="2000" dirty="0" err="1">
                          <a:effectLst/>
                        </a:rPr>
                        <a:t>Services</a:t>
                      </a:r>
                      <a:endParaRPr lang="cs-CZ" sz="2000" dirty="0">
                        <a:effectLst/>
                        <a:latin typeface="Calibri"/>
                        <a:ea typeface="Calibri"/>
                        <a:cs typeface="Times New Roman"/>
                      </a:endParaRPr>
                    </a:p>
                  </a:txBody>
                  <a:tcPr marL="61198" marR="61198" marT="0" marB="0"/>
                </a:tc>
                <a:extLst>
                  <a:ext uri="{0D108BD9-81ED-4DB2-BD59-A6C34878D82A}">
                    <a16:rowId xmlns:a16="http://schemas.microsoft.com/office/drawing/2014/main" val="10007"/>
                  </a:ext>
                </a:extLst>
              </a:tr>
              <a:tr h="1039624">
                <a:tc>
                  <a:txBody>
                    <a:bodyPr/>
                    <a:lstStyle/>
                    <a:p>
                      <a:pPr>
                        <a:lnSpc>
                          <a:spcPct val="115000"/>
                        </a:lnSpc>
                        <a:spcAft>
                          <a:spcPts val="0"/>
                        </a:spcAft>
                      </a:pPr>
                      <a:r>
                        <a:rPr lang="cs-CZ" sz="2400" dirty="0">
                          <a:effectLst/>
                        </a:rPr>
                        <a:t>I - Interoperabilita </a:t>
                      </a:r>
                      <a:r>
                        <a:rPr lang="cs-CZ" sz="2000" dirty="0">
                          <a:effectLst/>
                        </a:rPr>
                        <a:t>Interoperability</a:t>
                      </a:r>
                      <a:endParaRPr lang="cs-CZ" sz="2000" dirty="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 </a:t>
                      </a:r>
                      <a:endParaRPr lang="cs-CZ" sz="2400">
                        <a:effectLst/>
                        <a:latin typeface="Calibri"/>
                        <a:ea typeface="Calibri"/>
                        <a:cs typeface="Times New Roman"/>
                      </a:endParaRPr>
                    </a:p>
                  </a:txBody>
                  <a:tcPr marL="61198" marR="61198" marT="0" marB="0"/>
                </a:tc>
                <a:tc>
                  <a:txBody>
                    <a:bodyPr/>
                    <a:lstStyle/>
                    <a:p>
                      <a:pPr>
                        <a:lnSpc>
                          <a:spcPct val="115000"/>
                        </a:lnSpc>
                        <a:spcAft>
                          <a:spcPts val="0"/>
                        </a:spcAft>
                      </a:pPr>
                      <a:r>
                        <a:rPr lang="cs-CZ" sz="2000" dirty="0" err="1">
                          <a:effectLst/>
                        </a:rPr>
                        <a:t>Command</a:t>
                      </a:r>
                      <a:r>
                        <a:rPr lang="cs-CZ" sz="2000" dirty="0">
                          <a:effectLst/>
                        </a:rPr>
                        <a:t> and Management (</a:t>
                      </a:r>
                      <a:r>
                        <a:rPr lang="cs-CZ" sz="2000" dirty="0" err="1">
                          <a:effectLst/>
                        </a:rPr>
                        <a:t>Publications</a:t>
                      </a:r>
                      <a:r>
                        <a:rPr lang="cs-CZ" sz="2000" dirty="0">
                          <a:effectLst/>
                        </a:rPr>
                        <a:t>, </a:t>
                      </a:r>
                      <a:r>
                        <a:rPr lang="cs-CZ" sz="2000" dirty="0" err="1">
                          <a:effectLst/>
                        </a:rPr>
                        <a:t>Regulations</a:t>
                      </a:r>
                      <a:r>
                        <a:rPr lang="cs-CZ" sz="2000" dirty="0">
                          <a:effectLst/>
                        </a:rPr>
                        <a:t>, …)- </a:t>
                      </a:r>
                      <a:endParaRPr lang="cs-CZ" sz="2000" dirty="0">
                        <a:effectLst/>
                        <a:latin typeface="Calibri"/>
                        <a:ea typeface="Calibri"/>
                        <a:cs typeface="Times New Roman"/>
                      </a:endParaRPr>
                    </a:p>
                  </a:txBody>
                  <a:tcPr marL="61198" marR="61198" marT="0" marB="0"/>
                </a:tc>
                <a:extLst>
                  <a:ext uri="{0D108BD9-81ED-4DB2-BD59-A6C34878D82A}">
                    <a16:rowId xmlns:a16="http://schemas.microsoft.com/office/drawing/2014/main" val="10008"/>
                  </a:ext>
                </a:extLst>
              </a:tr>
            </a:tbl>
          </a:graphicData>
        </a:graphic>
      </p:graphicFrame>
      <p:sp>
        <p:nvSpPr>
          <p:cNvPr id="3" name="TextovéPole 2">
            <a:extLst>
              <a:ext uri="{FF2B5EF4-FFF2-40B4-BE49-F238E27FC236}">
                <a16:creationId xmlns:a16="http://schemas.microsoft.com/office/drawing/2014/main" id="{D82A397E-EF9D-4E00-9075-3BFC3151C27E}"/>
              </a:ext>
            </a:extLst>
          </p:cNvPr>
          <p:cNvSpPr txBox="1"/>
          <p:nvPr/>
        </p:nvSpPr>
        <p:spPr>
          <a:xfrm>
            <a:off x="410966" y="760288"/>
            <a:ext cx="675925" cy="6001643"/>
          </a:xfrm>
          <a:prstGeom prst="rect">
            <a:avLst/>
          </a:prstGeom>
          <a:noFill/>
        </p:spPr>
        <p:txBody>
          <a:bodyPr wrap="square" rtlCol="0">
            <a:spAutoFit/>
          </a:bodyPr>
          <a:lstStyle/>
          <a:p>
            <a:r>
              <a:rPr lang="cs-CZ" sz="2400" dirty="0"/>
              <a:t>F</a:t>
            </a:r>
          </a:p>
          <a:p>
            <a:r>
              <a:rPr lang="cs-CZ" sz="2400" dirty="0"/>
              <a:t>U</a:t>
            </a:r>
          </a:p>
          <a:p>
            <a:r>
              <a:rPr lang="cs-CZ" sz="2400" dirty="0"/>
              <a:t>N</a:t>
            </a:r>
          </a:p>
          <a:p>
            <a:r>
              <a:rPr lang="cs-CZ" sz="2400" dirty="0"/>
              <a:t>K</a:t>
            </a:r>
          </a:p>
          <a:p>
            <a:r>
              <a:rPr lang="cs-CZ" sz="2400" dirty="0"/>
              <a:t>Č</a:t>
            </a:r>
          </a:p>
          <a:p>
            <a:r>
              <a:rPr lang="cs-CZ" sz="2400" dirty="0"/>
              <a:t>N</a:t>
            </a:r>
          </a:p>
          <a:p>
            <a:r>
              <a:rPr lang="cs-CZ" sz="2400" dirty="0"/>
              <a:t>Í</a:t>
            </a:r>
          </a:p>
          <a:p>
            <a:endParaRPr lang="cs-CZ" sz="2400" dirty="0"/>
          </a:p>
          <a:p>
            <a:endParaRPr lang="cs-CZ" sz="2400" dirty="0"/>
          </a:p>
          <a:p>
            <a:r>
              <a:rPr lang="cs-CZ" sz="2400" dirty="0"/>
              <a:t>O</a:t>
            </a:r>
          </a:p>
          <a:p>
            <a:r>
              <a:rPr lang="cs-CZ" sz="2400" dirty="0"/>
              <a:t>B</a:t>
            </a:r>
          </a:p>
          <a:p>
            <a:r>
              <a:rPr lang="cs-CZ" sz="2400" dirty="0"/>
              <a:t>L</a:t>
            </a:r>
          </a:p>
          <a:p>
            <a:r>
              <a:rPr lang="cs-CZ" sz="2400" dirty="0"/>
              <a:t>A</a:t>
            </a:r>
          </a:p>
          <a:p>
            <a:r>
              <a:rPr lang="cs-CZ" sz="2400" dirty="0"/>
              <a:t>S</a:t>
            </a:r>
          </a:p>
          <a:p>
            <a:r>
              <a:rPr lang="cs-CZ" sz="2400" dirty="0"/>
              <a:t>T</a:t>
            </a:r>
          </a:p>
          <a:p>
            <a:r>
              <a:rPr lang="cs-CZ" sz="2400" dirty="0"/>
              <a:t>I</a:t>
            </a:r>
          </a:p>
        </p:txBody>
      </p:sp>
    </p:spTree>
    <p:extLst>
      <p:ext uri="{BB962C8B-B14F-4D97-AF65-F5344CB8AC3E}">
        <p14:creationId xmlns:p14="http://schemas.microsoft.com/office/powerpoint/2010/main" val="218965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dirty="0"/>
              <a:t>OBSAH</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226032" y="1906932"/>
            <a:ext cx="11332395" cy="4849403"/>
          </a:xfrm>
        </p:spPr>
        <p:txBody>
          <a:bodyPr>
            <a:normAutofit lnSpcReduction="10000"/>
          </a:bodyPr>
          <a:lstStyle/>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REFLEXE DOMÁCÍHO ÚKOLU</a:t>
            </a:r>
          </a:p>
          <a:p>
            <a:pPr marL="0" indent="0">
              <a:buNone/>
            </a:pP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ÚVOD</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STRATEGICKÁ ANALÝZA A NEJISTOTA</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HODNOCENÍ VNĚJŠÍHO PROSTĚDÍ</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HODNOCENÍ VNITŘNÍHO PROSTĚDÍ</a:t>
            </a: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ZÁVĚR</a:t>
            </a:r>
          </a:p>
          <a:p>
            <a:pPr marL="0" indent="0">
              <a:buNone/>
            </a:pPr>
            <a:endParaRPr lang="cs-CZ" sz="24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VYDÁNÍ ÚKOLU DO DALŠÍHO STUDIA</a:t>
            </a: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 </a:t>
            </a:r>
            <a:endParaRPr lang="cs-CZ" dirty="0"/>
          </a:p>
        </p:txBody>
      </p:sp>
      <p:pic>
        <p:nvPicPr>
          <p:cNvPr id="4" name="Obrázek 3">
            <a:extLst>
              <a:ext uri="{FF2B5EF4-FFF2-40B4-BE49-F238E27FC236}">
                <a16:creationId xmlns:a16="http://schemas.microsoft.com/office/drawing/2014/main" id="{9214D718-30CD-4488-8CAA-D4A5AD43E810}"/>
              </a:ext>
            </a:extLst>
          </p:cNvPr>
          <p:cNvPicPr>
            <a:picLocks noChangeAspect="1"/>
          </p:cNvPicPr>
          <p:nvPr/>
        </p:nvPicPr>
        <p:blipFill>
          <a:blip r:embed="rId3"/>
          <a:stretch>
            <a:fillRect/>
          </a:stretch>
        </p:blipFill>
        <p:spPr>
          <a:xfrm>
            <a:off x="5530719" y="1407561"/>
            <a:ext cx="6579809" cy="5348774"/>
          </a:xfrm>
          <a:prstGeom prst="rect">
            <a:avLst/>
          </a:prstGeom>
        </p:spPr>
      </p:pic>
    </p:spTree>
    <p:extLst>
      <p:ext uri="{BB962C8B-B14F-4D97-AF65-F5344CB8AC3E}">
        <p14:creationId xmlns:p14="http://schemas.microsoft.com/office/powerpoint/2010/main" val="731823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G:\Doktorandské studium\Disertační práce\Disertační práce\Podkladová dokumentace\Hierarchie oblastí schopností v.5.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57380" y="278628"/>
            <a:ext cx="6243263" cy="6408712"/>
          </a:xfrm>
          <a:prstGeom prst="rect">
            <a:avLst/>
          </a:prstGeom>
          <a:noFill/>
          <a:ln>
            <a:noFill/>
          </a:ln>
        </p:spPr>
      </p:pic>
      <p:sp>
        <p:nvSpPr>
          <p:cNvPr id="2" name="TextovéPole 1">
            <a:extLst>
              <a:ext uri="{FF2B5EF4-FFF2-40B4-BE49-F238E27FC236}">
                <a16:creationId xmlns:a16="http://schemas.microsoft.com/office/drawing/2014/main" id="{583D0950-81EC-4164-83DA-50E213C82393}"/>
              </a:ext>
            </a:extLst>
          </p:cNvPr>
          <p:cNvSpPr txBox="1"/>
          <p:nvPr/>
        </p:nvSpPr>
        <p:spPr>
          <a:xfrm>
            <a:off x="266018" y="332567"/>
            <a:ext cx="4686126" cy="830997"/>
          </a:xfrm>
          <a:prstGeom prst="rect">
            <a:avLst/>
          </a:prstGeom>
          <a:noFill/>
        </p:spPr>
        <p:txBody>
          <a:bodyPr wrap="square" rtlCol="0">
            <a:spAutoFit/>
          </a:bodyPr>
          <a:lstStyle/>
          <a:p>
            <a:r>
              <a:rPr lang="cs-CZ" sz="2400" dirty="0"/>
              <a:t>HLAVNÍ  OBLASTI SCHOPNOSTÍ </a:t>
            </a:r>
          </a:p>
          <a:p>
            <a:r>
              <a:rPr lang="cs-CZ" sz="2400" i="1" dirty="0"/>
              <a:t>(MAIN CAPABILITY AREAS –  MCA) </a:t>
            </a:r>
          </a:p>
        </p:txBody>
      </p:sp>
      <p:sp>
        <p:nvSpPr>
          <p:cNvPr id="3" name="Obdélník 2">
            <a:extLst>
              <a:ext uri="{FF2B5EF4-FFF2-40B4-BE49-F238E27FC236}">
                <a16:creationId xmlns:a16="http://schemas.microsoft.com/office/drawing/2014/main" id="{F3CC6EA9-20F9-482D-ABFA-90746961B918}"/>
              </a:ext>
            </a:extLst>
          </p:cNvPr>
          <p:cNvSpPr/>
          <p:nvPr/>
        </p:nvSpPr>
        <p:spPr>
          <a:xfrm>
            <a:off x="276292" y="1245757"/>
            <a:ext cx="2775133" cy="4595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FUNKČNÍ OBLASTI</a:t>
            </a:r>
          </a:p>
          <a:p>
            <a:pPr algn="ctr"/>
            <a:r>
              <a:rPr lang="cs-CZ" dirty="0"/>
              <a:t>DOTMLPFI </a:t>
            </a:r>
          </a:p>
          <a:p>
            <a:pPr algn="ctr"/>
            <a:endParaRPr lang="cs-CZ" dirty="0"/>
          </a:p>
          <a:p>
            <a:pPr marL="342900" indent="-342900">
              <a:buFont typeface="Arial" panose="020B0604020202020204" pitchFamily="34" charset="0"/>
              <a:buChar char="•"/>
            </a:pPr>
            <a:r>
              <a:rPr lang="cs-CZ" dirty="0"/>
              <a:t>DOKTRINY (D)</a:t>
            </a:r>
          </a:p>
          <a:p>
            <a:pPr marL="342900" indent="-342900">
              <a:buFont typeface="Arial" panose="020B0604020202020204" pitchFamily="34" charset="0"/>
              <a:buChar char="•"/>
            </a:pPr>
            <a:r>
              <a:rPr lang="cs-CZ" dirty="0"/>
              <a:t>ORGANIZACE (O)</a:t>
            </a:r>
          </a:p>
          <a:p>
            <a:pPr marL="342900" indent="-342900">
              <a:buFont typeface="Arial" panose="020B0604020202020204" pitchFamily="34" charset="0"/>
              <a:buChar char="•"/>
            </a:pPr>
            <a:r>
              <a:rPr lang="cs-CZ" dirty="0"/>
              <a:t>VÝCVIK (T)</a:t>
            </a:r>
          </a:p>
          <a:p>
            <a:pPr marL="342900" indent="-342900">
              <a:buFont typeface="Arial" panose="020B0604020202020204" pitchFamily="34" charset="0"/>
              <a:buChar char="•"/>
            </a:pPr>
            <a:r>
              <a:rPr lang="cs-CZ" dirty="0"/>
              <a:t>MATERIÁL (M)</a:t>
            </a:r>
          </a:p>
          <a:p>
            <a:pPr marL="342900" indent="-342900">
              <a:buFont typeface="Arial" panose="020B0604020202020204" pitchFamily="34" charset="0"/>
              <a:buChar char="•"/>
            </a:pPr>
            <a:r>
              <a:rPr lang="cs-CZ" dirty="0"/>
              <a:t>VELENÍ A ŘÍZENÍ (L)</a:t>
            </a:r>
          </a:p>
          <a:p>
            <a:pPr marL="342900" indent="-342900">
              <a:buFont typeface="Arial" panose="020B0604020202020204" pitchFamily="34" charset="0"/>
              <a:buChar char="•"/>
            </a:pPr>
            <a:r>
              <a:rPr lang="cs-CZ" dirty="0"/>
              <a:t>PERSONÁL (P)</a:t>
            </a:r>
          </a:p>
          <a:p>
            <a:pPr marL="342900" indent="-342900">
              <a:buFont typeface="Arial" panose="020B0604020202020204" pitchFamily="34" charset="0"/>
              <a:buChar char="•"/>
            </a:pPr>
            <a:r>
              <a:rPr lang="cs-CZ" dirty="0"/>
              <a:t>INFRASTRUKTURA (F)</a:t>
            </a:r>
          </a:p>
          <a:p>
            <a:pPr marL="342900" indent="-342900">
              <a:buFont typeface="Arial" panose="020B0604020202020204" pitchFamily="34" charset="0"/>
              <a:buChar char="•"/>
            </a:pPr>
            <a:r>
              <a:rPr lang="cs-CZ" dirty="0"/>
              <a:t>INTEROPERABILITA (I)</a:t>
            </a:r>
          </a:p>
        </p:txBody>
      </p:sp>
      <p:sp>
        <p:nvSpPr>
          <p:cNvPr id="6" name="Obdélník 5">
            <a:extLst>
              <a:ext uri="{FF2B5EF4-FFF2-40B4-BE49-F238E27FC236}">
                <a16:creationId xmlns:a16="http://schemas.microsoft.com/office/drawing/2014/main" id="{95A7DD33-6C28-46F5-87A7-92FC8417B66E}"/>
              </a:ext>
            </a:extLst>
          </p:cNvPr>
          <p:cNvSpPr/>
          <p:nvPr/>
        </p:nvSpPr>
        <p:spPr>
          <a:xfrm>
            <a:off x="3274634" y="1245757"/>
            <a:ext cx="2499442" cy="4595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JAKÉ</a:t>
            </a:r>
          </a:p>
          <a:p>
            <a:pPr algn="ctr"/>
            <a:r>
              <a:rPr lang="cs-CZ" sz="2400" dirty="0"/>
              <a:t> JSOU </a:t>
            </a:r>
          </a:p>
          <a:p>
            <a:pPr algn="ctr"/>
            <a:r>
              <a:rPr lang="cs-CZ" sz="2400" dirty="0"/>
              <a:t>CHARAKTERISTIKY</a:t>
            </a:r>
          </a:p>
          <a:p>
            <a:pPr algn="ctr"/>
            <a:r>
              <a:rPr lang="cs-CZ" sz="2400" dirty="0"/>
              <a:t>JEDNOTLIVÝCH </a:t>
            </a:r>
          </a:p>
          <a:p>
            <a:pPr algn="ctr"/>
            <a:r>
              <a:rPr lang="cs-CZ" sz="2400" dirty="0"/>
              <a:t>OBLASTÍ </a:t>
            </a:r>
          </a:p>
          <a:p>
            <a:pPr algn="ctr"/>
            <a:r>
              <a:rPr lang="cs-CZ" sz="2400" dirty="0"/>
              <a:t>SCHOPNOSTÍ?</a:t>
            </a:r>
          </a:p>
        </p:txBody>
      </p:sp>
    </p:spTree>
    <p:extLst>
      <p:ext uri="{BB962C8B-B14F-4D97-AF65-F5344CB8AC3E}">
        <p14:creationId xmlns:p14="http://schemas.microsoft.com/office/powerpoint/2010/main" val="2170026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6">
            <a:extLst>
              <a:ext uri="{FF2B5EF4-FFF2-40B4-BE49-F238E27FC236}">
                <a16:creationId xmlns:a16="http://schemas.microsoft.com/office/drawing/2014/main" id="{1A364E57-6214-4639-8F0F-2941C8166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35" y="449125"/>
            <a:ext cx="5144091" cy="5281655"/>
          </a:xfrm>
          <a:prstGeom prst="rect">
            <a:avLst/>
          </a:prstGeom>
        </p:spPr>
      </p:pic>
      <p:sp>
        <p:nvSpPr>
          <p:cNvPr id="3" name="TextovéPole 2">
            <a:extLst>
              <a:ext uri="{FF2B5EF4-FFF2-40B4-BE49-F238E27FC236}">
                <a16:creationId xmlns:a16="http://schemas.microsoft.com/office/drawing/2014/main" id="{AAEC2B90-08AE-4A00-B044-049A2EEA392B}"/>
              </a:ext>
            </a:extLst>
          </p:cNvPr>
          <p:cNvSpPr txBox="1"/>
          <p:nvPr/>
        </p:nvSpPr>
        <p:spPr>
          <a:xfrm>
            <a:off x="7233006" y="1051118"/>
            <a:ext cx="4307832" cy="5170646"/>
          </a:xfrm>
          <a:prstGeom prst="rect">
            <a:avLst/>
          </a:prstGeom>
          <a:noFill/>
        </p:spPr>
        <p:txBody>
          <a:bodyPr wrap="square" rtlCol="0">
            <a:spAutoFit/>
          </a:bodyPr>
          <a:lstStyle/>
          <a:p>
            <a:r>
              <a:rPr lang="cs-CZ" sz="2400" b="1" dirty="0"/>
              <a:t>Metoda 7S (</a:t>
            </a:r>
            <a:r>
              <a:rPr lang="cs-CZ" sz="2400" b="1" dirty="0" err="1"/>
              <a:t>Mc</a:t>
            </a:r>
            <a:r>
              <a:rPr lang="cs-CZ" sz="2400" b="1" dirty="0"/>
              <a:t> </a:t>
            </a:r>
            <a:r>
              <a:rPr lang="cs-CZ" sz="2400" b="1" dirty="0" err="1"/>
              <a:t>Kynsey</a:t>
            </a:r>
            <a:r>
              <a:rPr lang="cs-CZ" sz="2400" b="1" dirty="0"/>
              <a:t> Model):</a:t>
            </a:r>
          </a:p>
          <a:p>
            <a:endParaRPr lang="cs-CZ" sz="2400" dirty="0"/>
          </a:p>
          <a:p>
            <a:pPr marL="285750" indent="-285750">
              <a:buFont typeface="Arial" panose="020B0604020202020204" pitchFamily="34" charset="0"/>
              <a:buChar char="•"/>
            </a:pPr>
            <a:r>
              <a:rPr lang="cs-CZ" sz="2400" dirty="0"/>
              <a:t>Tvrdé</a:t>
            </a:r>
          </a:p>
          <a:p>
            <a:pPr marL="742950" lvl="1" indent="-285750">
              <a:buFont typeface="Arial" panose="020B0604020202020204" pitchFamily="34" charset="0"/>
              <a:buChar char="•"/>
            </a:pPr>
            <a:r>
              <a:rPr lang="cs-CZ" sz="2400" dirty="0"/>
              <a:t>Strategie organizace</a:t>
            </a:r>
          </a:p>
          <a:p>
            <a:pPr marL="742950" lvl="1" indent="-285750">
              <a:buFont typeface="Arial" panose="020B0604020202020204" pitchFamily="34" charset="0"/>
              <a:buChar char="•"/>
            </a:pPr>
            <a:r>
              <a:rPr lang="cs-CZ" sz="2400" dirty="0"/>
              <a:t>Organizační struktura</a:t>
            </a:r>
          </a:p>
          <a:p>
            <a:pPr marL="742950" lvl="1" indent="-285750">
              <a:buFont typeface="Arial" panose="020B0604020202020204" pitchFamily="34" charset="0"/>
              <a:buChar char="•"/>
            </a:pPr>
            <a:r>
              <a:rPr lang="cs-CZ" sz="2400" dirty="0"/>
              <a:t>Systémy (procesy řízení, technologie)</a:t>
            </a:r>
          </a:p>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r>
              <a:rPr lang="cs-CZ" sz="2400" dirty="0"/>
              <a:t>Měkké</a:t>
            </a:r>
          </a:p>
          <a:p>
            <a:pPr marL="742950" lvl="1" indent="-285750">
              <a:buFont typeface="Arial" panose="020B0604020202020204" pitchFamily="34" charset="0"/>
              <a:buChar char="•"/>
            </a:pPr>
            <a:r>
              <a:rPr lang="cs-CZ" sz="2400" dirty="0"/>
              <a:t>Schopnosti personálu</a:t>
            </a:r>
          </a:p>
          <a:p>
            <a:pPr marL="742950" lvl="1" indent="-285750">
              <a:buFont typeface="Arial" panose="020B0604020202020204" pitchFamily="34" charset="0"/>
              <a:buChar char="•"/>
            </a:pPr>
            <a:r>
              <a:rPr lang="cs-CZ" sz="2400" dirty="0"/>
              <a:t>Sdílené hodnoty</a:t>
            </a:r>
          </a:p>
          <a:p>
            <a:pPr marL="742950" lvl="1" indent="-285750">
              <a:buFont typeface="Arial" panose="020B0604020202020204" pitchFamily="34" charset="0"/>
              <a:buChar char="•"/>
            </a:pPr>
            <a:r>
              <a:rPr lang="cs-CZ" sz="2400" dirty="0"/>
              <a:t>Styl vedení </a:t>
            </a:r>
          </a:p>
          <a:p>
            <a:pPr marL="742950" lvl="1" indent="-285750">
              <a:buFont typeface="Arial" panose="020B0604020202020204" pitchFamily="34" charset="0"/>
              <a:buChar char="•"/>
            </a:pPr>
            <a:r>
              <a:rPr lang="cs-CZ" sz="2400" dirty="0"/>
              <a:t>Zaměstnanci </a:t>
            </a:r>
          </a:p>
          <a:p>
            <a:pPr marL="285750" indent="-285750">
              <a:buFont typeface="Arial" panose="020B0604020202020204" pitchFamily="34" charset="0"/>
              <a:buChar char="•"/>
            </a:pPr>
            <a:endParaRPr lang="cs-CZ" dirty="0"/>
          </a:p>
        </p:txBody>
      </p:sp>
      <p:sp>
        <p:nvSpPr>
          <p:cNvPr id="4" name="Obdélník 3">
            <a:extLst>
              <a:ext uri="{FF2B5EF4-FFF2-40B4-BE49-F238E27FC236}">
                <a16:creationId xmlns:a16="http://schemas.microsoft.com/office/drawing/2014/main" id="{2CDA3688-BED1-42F1-88EE-8333E2B081F1}"/>
              </a:ext>
            </a:extLst>
          </p:cNvPr>
          <p:cNvSpPr/>
          <p:nvPr/>
        </p:nvSpPr>
        <p:spPr>
          <a:xfrm>
            <a:off x="988635" y="6010382"/>
            <a:ext cx="10713630" cy="878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DLOUHODOBÁ UDRŽITELNOST: VÝVOJ PARAMETRŮ V ČASE (ZASTARÁVÁNÍ TECHNOLOGIÍ, PERSONÁLU, OBCHODNÍHO PORTFOLIA A KONCEPTU)</a:t>
            </a:r>
          </a:p>
        </p:txBody>
      </p:sp>
    </p:spTree>
    <p:extLst>
      <p:ext uri="{BB962C8B-B14F-4D97-AF65-F5344CB8AC3E}">
        <p14:creationId xmlns:p14="http://schemas.microsoft.com/office/powerpoint/2010/main" val="3977753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normAutofit fontScale="90000"/>
          </a:bodyPr>
          <a:lstStyle/>
          <a:p>
            <a:r>
              <a:rPr lang="cs-CZ" dirty="0"/>
              <a:t>EXPERTNÍ HODNOCENÍ SILNÝCH A SLABÝCH STRÁNEK</a:t>
            </a:r>
          </a:p>
        </p:txBody>
      </p:sp>
      <p:sp>
        <p:nvSpPr>
          <p:cNvPr id="3" name="Zástupný obsah 2">
            <a:extLst>
              <a:ext uri="{FF2B5EF4-FFF2-40B4-BE49-F238E27FC236}">
                <a16:creationId xmlns:a16="http://schemas.microsoft.com/office/drawing/2014/main" id="{00CE518E-6D47-4F56-9026-697CB5F1C6FE}"/>
              </a:ext>
            </a:extLst>
          </p:cNvPr>
          <p:cNvSpPr>
            <a:spLocks noGrp="1"/>
          </p:cNvSpPr>
          <p:nvPr>
            <p:ph idx="1"/>
          </p:nvPr>
        </p:nvSpPr>
        <p:spPr>
          <a:xfrm>
            <a:off x="856178" y="1300657"/>
            <a:ext cx="10972800" cy="584439"/>
          </a:xfrm>
        </p:spPr>
        <p:txBody>
          <a:bodyPr/>
          <a:lstStyle/>
          <a:p>
            <a:r>
              <a:rPr lang="cs-CZ" sz="1800" b="0" i="0" dirty="0">
                <a:solidFill>
                  <a:srgbClr val="000000"/>
                </a:solidFill>
                <a:effectLst/>
                <a:latin typeface="Arial CE" panose="020B0604020202020204" pitchFamily="34" charset="0"/>
              </a:rPr>
              <a:t>IDENTIFIKACE SILNÝCH A SLABÝCH STRÁNEK, JEJICH ZDŮVODNĚNÍ</a:t>
            </a:r>
            <a:endParaRPr lang="cs-CZ" dirty="0"/>
          </a:p>
        </p:txBody>
      </p:sp>
      <p:graphicFrame>
        <p:nvGraphicFramePr>
          <p:cNvPr id="4" name="Tabulka 4">
            <a:extLst>
              <a:ext uri="{FF2B5EF4-FFF2-40B4-BE49-F238E27FC236}">
                <a16:creationId xmlns:a16="http://schemas.microsoft.com/office/drawing/2014/main" id="{58150ADC-5BB7-43A3-B241-8D404F5D3FBC}"/>
              </a:ext>
            </a:extLst>
          </p:cNvPr>
          <p:cNvGraphicFramePr>
            <a:graphicFrameLocks noGrp="1"/>
          </p:cNvGraphicFramePr>
          <p:nvPr>
            <p:extLst>
              <p:ext uri="{D42A27DB-BD31-4B8C-83A1-F6EECF244321}">
                <p14:modId xmlns:p14="http://schemas.microsoft.com/office/powerpoint/2010/main" val="2251775539"/>
              </p:ext>
            </p:extLst>
          </p:nvPr>
        </p:nvGraphicFramePr>
        <p:xfrm>
          <a:off x="706061" y="2179302"/>
          <a:ext cx="10779875" cy="3928420"/>
        </p:xfrm>
        <a:graphic>
          <a:graphicData uri="http://schemas.openxmlformats.org/drawingml/2006/table">
            <a:tbl>
              <a:tblPr firstRow="1" bandRow="1">
                <a:tableStyleId>{5C22544A-7EE6-4342-B048-85BDC9FD1C3A}</a:tableStyleId>
              </a:tblPr>
              <a:tblGrid>
                <a:gridCol w="6002392">
                  <a:extLst>
                    <a:ext uri="{9D8B030D-6E8A-4147-A177-3AD203B41FA5}">
                      <a16:colId xmlns:a16="http://schemas.microsoft.com/office/drawing/2014/main" val="613359912"/>
                    </a:ext>
                  </a:extLst>
                </a:gridCol>
                <a:gridCol w="4777483">
                  <a:extLst>
                    <a:ext uri="{9D8B030D-6E8A-4147-A177-3AD203B41FA5}">
                      <a16:colId xmlns:a16="http://schemas.microsoft.com/office/drawing/2014/main" val="1490030424"/>
                    </a:ext>
                  </a:extLst>
                </a:gridCol>
              </a:tblGrid>
              <a:tr h="1093780">
                <a:tc>
                  <a:txBody>
                    <a:bodyPr/>
                    <a:lstStyle/>
                    <a:p>
                      <a:r>
                        <a:rPr lang="cs-CZ" dirty="0"/>
                        <a:t>Silná nebo slabá stránka</a:t>
                      </a:r>
                    </a:p>
                  </a:txBody>
                  <a:tcPr/>
                </a:tc>
                <a:tc>
                  <a:txBody>
                    <a:bodyPr/>
                    <a:lstStyle/>
                    <a:p>
                      <a:r>
                        <a:rPr lang="cs-CZ" dirty="0"/>
                        <a:t>Důvod, proč je tato stránka považována za silnou či slabou</a:t>
                      </a:r>
                    </a:p>
                  </a:txBody>
                  <a:tcPr/>
                </a:tc>
                <a:extLst>
                  <a:ext uri="{0D108BD9-81ED-4DB2-BD59-A6C34878D82A}">
                    <a16:rowId xmlns:a16="http://schemas.microsoft.com/office/drawing/2014/main" val="4216861776"/>
                  </a:ext>
                </a:extLst>
              </a:tr>
              <a:tr h="633450">
                <a:tc>
                  <a:txBody>
                    <a:bodyPr/>
                    <a:lstStyle/>
                    <a:p>
                      <a:r>
                        <a:rPr lang="cs-CZ" dirty="0"/>
                        <a:t>Technologické zastarávání (M)</a:t>
                      </a:r>
                    </a:p>
                  </a:txBody>
                  <a:tcPr/>
                </a:tc>
                <a:tc>
                  <a:txBody>
                    <a:bodyPr/>
                    <a:lstStyle/>
                    <a:p>
                      <a:r>
                        <a:rPr lang="cs-CZ" dirty="0"/>
                        <a:t>Fyzické stáří techniky, poruchovost, dostupnost náhradních dílů, ….</a:t>
                      </a:r>
                    </a:p>
                  </a:txBody>
                  <a:tcPr/>
                </a:tc>
                <a:extLst>
                  <a:ext uri="{0D108BD9-81ED-4DB2-BD59-A6C34878D82A}">
                    <a16:rowId xmlns:a16="http://schemas.microsoft.com/office/drawing/2014/main" val="1145013179"/>
                  </a:ext>
                </a:extLst>
              </a:tr>
              <a:tr h="366999">
                <a:tc>
                  <a:txBody>
                    <a:bodyPr/>
                    <a:lstStyle/>
                    <a:p>
                      <a:r>
                        <a:rPr lang="cs-CZ" dirty="0"/>
                        <a:t>Stárnutí personálu (P)</a:t>
                      </a:r>
                    </a:p>
                  </a:txBody>
                  <a:tcPr/>
                </a:tc>
                <a:tc>
                  <a:txBody>
                    <a:bodyPr/>
                    <a:lstStyle/>
                    <a:p>
                      <a:r>
                        <a:rPr lang="cs-CZ" dirty="0"/>
                        <a:t>Rostoucí průměrný věk personálu, generační propast, hrozící ztráta know-how</a:t>
                      </a:r>
                    </a:p>
                  </a:txBody>
                  <a:tcPr/>
                </a:tc>
                <a:extLst>
                  <a:ext uri="{0D108BD9-81ED-4DB2-BD59-A6C34878D82A}">
                    <a16:rowId xmlns:a16="http://schemas.microsoft.com/office/drawing/2014/main" val="3657678453"/>
                  </a:ext>
                </a:extLst>
              </a:tr>
              <a:tr h="633450">
                <a:tc>
                  <a:txBody>
                    <a:bodyPr/>
                    <a:lstStyle/>
                    <a:p>
                      <a:r>
                        <a:rPr lang="cs-CZ" dirty="0"/>
                        <a:t>Neefektivní akviziční procesy (O)</a:t>
                      </a:r>
                    </a:p>
                  </a:txBody>
                  <a:tcPr/>
                </a:tc>
                <a:tc>
                  <a:txBody>
                    <a:bodyPr/>
                    <a:lstStyle/>
                    <a:p>
                      <a:r>
                        <a:rPr lang="cs-CZ" dirty="0"/>
                        <a:t>Délka akvizičního procesu, korupční prostředí, pořizování nekvalitních výrobků a služeb za vysoké ceny.</a:t>
                      </a:r>
                    </a:p>
                  </a:txBody>
                  <a:tcPr/>
                </a:tc>
                <a:extLst>
                  <a:ext uri="{0D108BD9-81ED-4DB2-BD59-A6C34878D82A}">
                    <a16:rowId xmlns:a16="http://schemas.microsoft.com/office/drawing/2014/main" val="100795566"/>
                  </a:ext>
                </a:extLst>
              </a:tr>
              <a:tr h="633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Nezdravé vnitřní klima (L)</a:t>
                      </a:r>
                    </a:p>
                    <a:p>
                      <a:endParaRPr lang="cs-CZ" dirty="0"/>
                    </a:p>
                  </a:txBody>
                  <a:tcPr/>
                </a:tc>
                <a:tc>
                  <a:txBody>
                    <a:bodyPr/>
                    <a:lstStyle/>
                    <a:p>
                      <a:r>
                        <a:rPr lang="cs-CZ" dirty="0"/>
                        <a:t>Omezená iniciativa pro inovaci, konzervativní leadership, zpomalení adaptace </a:t>
                      </a:r>
                    </a:p>
                  </a:txBody>
                  <a:tcPr/>
                </a:tc>
                <a:extLst>
                  <a:ext uri="{0D108BD9-81ED-4DB2-BD59-A6C34878D82A}">
                    <a16:rowId xmlns:a16="http://schemas.microsoft.com/office/drawing/2014/main" val="3153280177"/>
                  </a:ext>
                </a:extLst>
              </a:tr>
            </a:tbl>
          </a:graphicData>
        </a:graphic>
      </p:graphicFrame>
    </p:spTree>
    <p:extLst>
      <p:ext uri="{BB962C8B-B14F-4D97-AF65-F5344CB8AC3E}">
        <p14:creationId xmlns:p14="http://schemas.microsoft.com/office/powerpoint/2010/main" val="17469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normAutofit fontScale="90000"/>
          </a:bodyPr>
          <a:lstStyle/>
          <a:p>
            <a:r>
              <a:rPr lang="cs-CZ" dirty="0"/>
              <a:t>EXPERTNÍ HODNOCENÍ SILNÝCH A SLABÝCH STRÁNEK</a:t>
            </a:r>
          </a:p>
        </p:txBody>
      </p:sp>
      <p:sp>
        <p:nvSpPr>
          <p:cNvPr id="3" name="Zástupný obsah 2">
            <a:extLst>
              <a:ext uri="{FF2B5EF4-FFF2-40B4-BE49-F238E27FC236}">
                <a16:creationId xmlns:a16="http://schemas.microsoft.com/office/drawing/2014/main" id="{00CE518E-6D47-4F56-9026-697CB5F1C6FE}"/>
              </a:ext>
            </a:extLst>
          </p:cNvPr>
          <p:cNvSpPr>
            <a:spLocks noGrp="1"/>
          </p:cNvSpPr>
          <p:nvPr>
            <p:ph idx="1"/>
          </p:nvPr>
        </p:nvSpPr>
        <p:spPr/>
        <p:txBody>
          <a:bodyPr/>
          <a:lstStyle/>
          <a:p>
            <a:r>
              <a:rPr lang="cs-CZ" sz="1800" b="0" i="0" dirty="0">
                <a:solidFill>
                  <a:srgbClr val="000000"/>
                </a:solidFill>
                <a:effectLst/>
                <a:latin typeface="Arial CE" panose="020B0604020202020204" pitchFamily="34" charset="0"/>
              </a:rPr>
              <a:t>METODA PÁROVÉHO SROVNÁNÍ KE STANOVENÍ DŮLEŽITOSTI (VÝZNAMNOSTI)</a:t>
            </a:r>
            <a:endParaRPr lang="cs-CZ" dirty="0"/>
          </a:p>
        </p:txBody>
      </p:sp>
      <p:graphicFrame>
        <p:nvGraphicFramePr>
          <p:cNvPr id="4" name="Tabulka 4">
            <a:extLst>
              <a:ext uri="{FF2B5EF4-FFF2-40B4-BE49-F238E27FC236}">
                <a16:creationId xmlns:a16="http://schemas.microsoft.com/office/drawing/2014/main" id="{58150ADC-5BB7-43A3-B241-8D404F5D3FBC}"/>
              </a:ext>
            </a:extLst>
          </p:cNvPr>
          <p:cNvGraphicFramePr>
            <a:graphicFrameLocks noGrp="1"/>
          </p:cNvGraphicFramePr>
          <p:nvPr>
            <p:extLst>
              <p:ext uri="{D42A27DB-BD31-4B8C-83A1-F6EECF244321}">
                <p14:modId xmlns:p14="http://schemas.microsoft.com/office/powerpoint/2010/main" val="880565400"/>
              </p:ext>
            </p:extLst>
          </p:nvPr>
        </p:nvGraphicFramePr>
        <p:xfrm>
          <a:off x="1078787" y="2128027"/>
          <a:ext cx="10202238" cy="4525965"/>
        </p:xfrm>
        <a:graphic>
          <a:graphicData uri="http://schemas.openxmlformats.org/drawingml/2006/table">
            <a:tbl>
              <a:tblPr firstRow="1" bandRow="1">
                <a:tableStyleId>{5C22544A-7EE6-4342-B048-85BDC9FD1C3A}</a:tableStyleId>
              </a:tblPr>
              <a:tblGrid>
                <a:gridCol w="2104928">
                  <a:extLst>
                    <a:ext uri="{9D8B030D-6E8A-4147-A177-3AD203B41FA5}">
                      <a16:colId xmlns:a16="http://schemas.microsoft.com/office/drawing/2014/main" val="613359912"/>
                    </a:ext>
                  </a:extLst>
                </a:gridCol>
                <a:gridCol w="1295818">
                  <a:extLst>
                    <a:ext uri="{9D8B030D-6E8A-4147-A177-3AD203B41FA5}">
                      <a16:colId xmlns:a16="http://schemas.microsoft.com/office/drawing/2014/main" val="1490030424"/>
                    </a:ext>
                  </a:extLst>
                </a:gridCol>
                <a:gridCol w="1700373">
                  <a:extLst>
                    <a:ext uri="{9D8B030D-6E8A-4147-A177-3AD203B41FA5}">
                      <a16:colId xmlns:a16="http://schemas.microsoft.com/office/drawing/2014/main" val="3176881215"/>
                    </a:ext>
                  </a:extLst>
                </a:gridCol>
                <a:gridCol w="1700373">
                  <a:extLst>
                    <a:ext uri="{9D8B030D-6E8A-4147-A177-3AD203B41FA5}">
                      <a16:colId xmlns:a16="http://schemas.microsoft.com/office/drawing/2014/main" val="1368682688"/>
                    </a:ext>
                  </a:extLst>
                </a:gridCol>
                <a:gridCol w="1700373">
                  <a:extLst>
                    <a:ext uri="{9D8B030D-6E8A-4147-A177-3AD203B41FA5}">
                      <a16:colId xmlns:a16="http://schemas.microsoft.com/office/drawing/2014/main" val="2046687895"/>
                    </a:ext>
                  </a:extLst>
                </a:gridCol>
                <a:gridCol w="1700373">
                  <a:extLst>
                    <a:ext uri="{9D8B030D-6E8A-4147-A177-3AD203B41FA5}">
                      <a16:colId xmlns:a16="http://schemas.microsoft.com/office/drawing/2014/main" val="4311268"/>
                    </a:ext>
                  </a:extLst>
                </a:gridCol>
              </a:tblGrid>
              <a:tr h="1645805">
                <a:tc>
                  <a:txBody>
                    <a:bodyPr/>
                    <a:lstStyle/>
                    <a:p>
                      <a:r>
                        <a:rPr lang="cs-CZ" dirty="0"/>
                        <a:t>(n-11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Technologické zastarávání</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Stárnutí personálu</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Neefektivní akviziční procesy</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Nezdravé vnitřní klima</a:t>
                      </a:r>
                    </a:p>
                    <a:p>
                      <a:endParaRPr lang="cs-CZ" dirty="0"/>
                    </a:p>
                  </a:txBody>
                  <a:tcPr/>
                </a:tc>
                <a:tc>
                  <a:txBody>
                    <a:bodyPr/>
                    <a:lstStyle/>
                    <a:p>
                      <a:endParaRPr lang="cs-CZ" dirty="0"/>
                    </a:p>
                  </a:txBody>
                  <a:tcPr/>
                </a:tc>
                <a:extLst>
                  <a:ext uri="{0D108BD9-81ED-4DB2-BD59-A6C34878D82A}">
                    <a16:rowId xmlns:a16="http://schemas.microsoft.com/office/drawing/2014/main" val="4216861776"/>
                  </a:ext>
                </a:extLst>
              </a:tr>
              <a:tr h="720040">
                <a:tc>
                  <a:txBody>
                    <a:bodyPr/>
                    <a:lstStyle/>
                    <a:p>
                      <a:r>
                        <a:rPr lang="cs-CZ" dirty="0"/>
                        <a:t>Technologické zastarávání</a:t>
                      </a:r>
                    </a:p>
                  </a:txBody>
                  <a:tcPr/>
                </a:tc>
                <a:tc>
                  <a:txBody>
                    <a:bodyPr/>
                    <a:lstStyle/>
                    <a:p>
                      <a:r>
                        <a:rPr lang="cs-CZ" dirty="0"/>
                        <a:t>X</a:t>
                      </a:r>
                    </a:p>
                  </a:txBody>
                  <a:tcPr/>
                </a:tc>
                <a:tc>
                  <a:txBody>
                    <a:bodyPr/>
                    <a:lstStyle/>
                    <a:p>
                      <a:r>
                        <a:rPr lang="cs-CZ" dirty="0"/>
                        <a:t>0</a:t>
                      </a:r>
                    </a:p>
                  </a:txBody>
                  <a:tcPr/>
                </a:tc>
                <a:tc>
                  <a:txBody>
                    <a:bodyPr/>
                    <a:lstStyle/>
                    <a:p>
                      <a:r>
                        <a:rPr lang="cs-CZ" dirty="0"/>
                        <a:t>1</a:t>
                      </a:r>
                    </a:p>
                  </a:txBody>
                  <a:tcPr/>
                </a:tc>
                <a:tc>
                  <a:txBody>
                    <a:bodyPr/>
                    <a:lstStyle/>
                    <a:p>
                      <a:r>
                        <a:rPr lang="cs-CZ" dirty="0"/>
                        <a:t>1</a:t>
                      </a:r>
                    </a:p>
                  </a:txBody>
                  <a:tcPr/>
                </a:tc>
                <a:tc>
                  <a:txBody>
                    <a:bodyPr/>
                    <a:lstStyle/>
                    <a:p>
                      <a:r>
                        <a:rPr lang="cs-CZ" dirty="0"/>
                        <a:t>0,33</a:t>
                      </a:r>
                    </a:p>
                  </a:txBody>
                  <a:tcPr/>
                </a:tc>
                <a:extLst>
                  <a:ext uri="{0D108BD9-81ED-4DB2-BD59-A6C34878D82A}">
                    <a16:rowId xmlns:a16="http://schemas.microsoft.com/office/drawing/2014/main" val="1145013179"/>
                  </a:ext>
                </a:extLst>
              </a:tr>
              <a:tr h="720040">
                <a:tc>
                  <a:txBody>
                    <a:bodyPr/>
                    <a:lstStyle/>
                    <a:p>
                      <a:r>
                        <a:rPr lang="cs-CZ" dirty="0"/>
                        <a:t>Stárnutí personálu</a:t>
                      </a:r>
                    </a:p>
                  </a:txBody>
                  <a:tcPr/>
                </a:tc>
                <a:tc>
                  <a:txBody>
                    <a:bodyPr/>
                    <a:lstStyle/>
                    <a:p>
                      <a:r>
                        <a:rPr lang="cs-CZ" dirty="0"/>
                        <a:t>X</a:t>
                      </a:r>
                    </a:p>
                  </a:txBody>
                  <a:tcPr/>
                </a:tc>
                <a:tc>
                  <a:txBody>
                    <a:bodyPr/>
                    <a:lstStyle/>
                    <a:p>
                      <a:r>
                        <a:rPr lang="cs-CZ" dirty="0"/>
                        <a:t>X</a:t>
                      </a:r>
                    </a:p>
                  </a:txBody>
                  <a:tcPr/>
                </a:tc>
                <a:tc>
                  <a:txBody>
                    <a:bodyPr/>
                    <a:lstStyle/>
                    <a:p>
                      <a:r>
                        <a:rPr lang="cs-CZ" dirty="0"/>
                        <a:t>1</a:t>
                      </a:r>
                    </a:p>
                  </a:txBody>
                  <a:tcPr/>
                </a:tc>
                <a:tc>
                  <a:txBody>
                    <a:bodyPr/>
                    <a:lstStyle/>
                    <a:p>
                      <a:r>
                        <a:rPr lang="cs-CZ" dirty="0"/>
                        <a:t>1</a:t>
                      </a:r>
                    </a:p>
                  </a:txBody>
                  <a:tcPr/>
                </a:tc>
                <a:tc>
                  <a:txBody>
                    <a:bodyPr/>
                    <a:lstStyle/>
                    <a:p>
                      <a:r>
                        <a:rPr lang="cs-CZ" dirty="0"/>
                        <a:t>0,5</a:t>
                      </a:r>
                    </a:p>
                  </a:txBody>
                  <a:tcPr/>
                </a:tc>
                <a:extLst>
                  <a:ext uri="{0D108BD9-81ED-4DB2-BD59-A6C34878D82A}">
                    <a16:rowId xmlns:a16="http://schemas.microsoft.com/office/drawing/2014/main" val="3657678453"/>
                  </a:ext>
                </a:extLst>
              </a:tr>
              <a:tr h="720040">
                <a:tc>
                  <a:txBody>
                    <a:bodyPr/>
                    <a:lstStyle/>
                    <a:p>
                      <a:r>
                        <a:rPr lang="cs-CZ" dirty="0"/>
                        <a:t>Neefektivní akviziční procesy</a:t>
                      </a:r>
                    </a:p>
                  </a:txBody>
                  <a:tcPr/>
                </a:tc>
                <a:tc>
                  <a:txBody>
                    <a:bodyPr/>
                    <a:lstStyle/>
                    <a:p>
                      <a:r>
                        <a:rPr lang="cs-CZ" dirty="0"/>
                        <a:t>X</a:t>
                      </a:r>
                    </a:p>
                  </a:txBody>
                  <a:tcPr/>
                </a:tc>
                <a:tc>
                  <a:txBody>
                    <a:bodyPr/>
                    <a:lstStyle/>
                    <a:p>
                      <a:r>
                        <a:rPr lang="cs-CZ" dirty="0"/>
                        <a:t>X</a:t>
                      </a:r>
                    </a:p>
                  </a:txBody>
                  <a:tcPr/>
                </a:tc>
                <a:tc>
                  <a:txBody>
                    <a:bodyPr/>
                    <a:lstStyle/>
                    <a:p>
                      <a:r>
                        <a:rPr lang="cs-CZ" dirty="0"/>
                        <a:t>X</a:t>
                      </a:r>
                    </a:p>
                  </a:txBody>
                  <a:tcPr/>
                </a:tc>
                <a:tc>
                  <a:txBody>
                    <a:bodyPr/>
                    <a:lstStyle/>
                    <a:p>
                      <a:r>
                        <a:rPr lang="cs-CZ" dirty="0"/>
                        <a:t>0</a:t>
                      </a:r>
                    </a:p>
                  </a:txBody>
                  <a:tcPr/>
                </a:tc>
                <a:tc>
                  <a:txBody>
                    <a:bodyPr/>
                    <a:lstStyle/>
                    <a:p>
                      <a:r>
                        <a:rPr lang="cs-CZ" dirty="0"/>
                        <a:t>0,0</a:t>
                      </a:r>
                    </a:p>
                  </a:txBody>
                  <a:tcPr/>
                </a:tc>
                <a:extLst>
                  <a:ext uri="{0D108BD9-81ED-4DB2-BD59-A6C34878D82A}">
                    <a16:rowId xmlns:a16="http://schemas.microsoft.com/office/drawing/2014/main" val="100795566"/>
                  </a:ext>
                </a:extLst>
              </a:tr>
              <a:tr h="720040">
                <a:tc>
                  <a:txBody>
                    <a:bodyPr/>
                    <a:lstStyle/>
                    <a:p>
                      <a:r>
                        <a:rPr lang="cs-CZ" dirty="0"/>
                        <a:t>Nezdravé vnitřní klima</a:t>
                      </a:r>
                    </a:p>
                  </a:txBody>
                  <a:tcPr/>
                </a:tc>
                <a:tc>
                  <a:txBody>
                    <a:bodyPr/>
                    <a:lstStyle/>
                    <a:p>
                      <a:r>
                        <a:rPr lang="cs-CZ" dirty="0"/>
                        <a:t>X</a:t>
                      </a:r>
                    </a:p>
                  </a:txBody>
                  <a:tcPr/>
                </a:tc>
                <a:tc>
                  <a:txBody>
                    <a:bodyPr/>
                    <a:lstStyle/>
                    <a:p>
                      <a:r>
                        <a:rPr lang="cs-CZ" dirty="0"/>
                        <a:t>X</a:t>
                      </a:r>
                    </a:p>
                  </a:txBody>
                  <a:tcPr/>
                </a:tc>
                <a:tc>
                  <a:txBody>
                    <a:bodyPr/>
                    <a:lstStyle/>
                    <a:p>
                      <a:r>
                        <a:rPr lang="cs-CZ" dirty="0"/>
                        <a:t>X</a:t>
                      </a:r>
                    </a:p>
                  </a:txBody>
                  <a:tcPr/>
                </a:tc>
                <a:tc>
                  <a:txBody>
                    <a:bodyPr/>
                    <a:lstStyle/>
                    <a:p>
                      <a:r>
                        <a:rPr lang="cs-CZ" dirty="0"/>
                        <a:t>X</a:t>
                      </a:r>
                    </a:p>
                  </a:txBody>
                  <a:tcPr/>
                </a:tc>
                <a:tc>
                  <a:txBody>
                    <a:bodyPr/>
                    <a:lstStyle/>
                    <a:p>
                      <a:r>
                        <a:rPr lang="cs-CZ" dirty="0"/>
                        <a:t>0,17</a:t>
                      </a:r>
                    </a:p>
                  </a:txBody>
                  <a:tcPr/>
                </a:tc>
                <a:extLst>
                  <a:ext uri="{0D108BD9-81ED-4DB2-BD59-A6C34878D82A}">
                    <a16:rowId xmlns:a16="http://schemas.microsoft.com/office/drawing/2014/main" val="3153280177"/>
                  </a:ext>
                </a:extLst>
              </a:tr>
            </a:tbl>
          </a:graphicData>
        </a:graphic>
      </p:graphicFrame>
      <p:sp>
        <p:nvSpPr>
          <p:cNvPr id="5" name="Obdélník 4">
            <a:extLst>
              <a:ext uri="{FF2B5EF4-FFF2-40B4-BE49-F238E27FC236}">
                <a16:creationId xmlns:a16="http://schemas.microsoft.com/office/drawing/2014/main" id="{19A6D99D-88C3-4E15-A315-9851ACCAD8B6}"/>
              </a:ext>
            </a:extLst>
          </p:cNvPr>
          <p:cNvSpPr/>
          <p:nvPr/>
        </p:nvSpPr>
        <p:spPr>
          <a:xfrm rot="10800000" flipH="1" flipV="1">
            <a:off x="8801527" y="2776076"/>
            <a:ext cx="2311686" cy="848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P=p/1/2 x (n x (n-1)</a:t>
            </a:r>
          </a:p>
        </p:txBody>
      </p:sp>
    </p:spTree>
    <p:extLst>
      <p:ext uri="{BB962C8B-B14F-4D97-AF65-F5344CB8AC3E}">
        <p14:creationId xmlns:p14="http://schemas.microsoft.com/office/powerpoint/2010/main" val="2577844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640237" y="2097481"/>
            <a:ext cx="8911525" cy="2238213"/>
          </a:xfrm>
        </p:spPr>
        <p:txBody>
          <a:bodyPr>
            <a:normAutofit/>
          </a:bodyPr>
          <a:lstStyle/>
          <a:p>
            <a:pPr eaLnBrk="1" hangingPunct="1"/>
            <a:r>
              <a:rPr lang="cs-CZ" altLang="cs-CZ" sz="4000" dirty="0"/>
              <a:t>SYNTÉZA HODNOCENÍ VNĚJŠÍHO                A</a:t>
            </a:r>
          </a:p>
          <a:p>
            <a:pPr eaLnBrk="1" hangingPunct="1"/>
            <a:r>
              <a:rPr lang="cs-CZ" altLang="cs-CZ" sz="4000" dirty="0"/>
              <a:t> VNITŘNÍHO  PROSTŘEDÍ</a:t>
            </a:r>
            <a:endParaRPr lang="cs-CZ" altLang="cs-CZ" i="1" dirty="0"/>
          </a:p>
        </p:txBody>
      </p:sp>
    </p:spTree>
    <p:extLst>
      <p:ext uri="{BB962C8B-B14F-4D97-AF65-F5344CB8AC3E}">
        <p14:creationId xmlns:p14="http://schemas.microsoft.com/office/powerpoint/2010/main" val="3719477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C3E7EC-C31F-4A6B-9E32-171A6465318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EB2C11F-A7F5-43D5-92E4-D05FA05783F3}"/>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D07F0A6F-6A6B-4B7A-8E51-A7D566184CA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42" y="82192"/>
            <a:ext cx="12089257" cy="6775807"/>
          </a:xfrm>
          <a:prstGeom prst="rect">
            <a:avLst/>
          </a:prstGeom>
          <a:noFill/>
          <a:ln>
            <a:noFill/>
          </a:ln>
        </p:spPr>
      </p:pic>
    </p:spTree>
    <p:extLst>
      <p:ext uri="{BB962C8B-B14F-4D97-AF65-F5344CB8AC3E}">
        <p14:creationId xmlns:p14="http://schemas.microsoft.com/office/powerpoint/2010/main" val="1908992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891B56-0F50-4CCB-AA67-CCEFDCA2FC5D}"/>
              </a:ext>
            </a:extLst>
          </p:cNvPr>
          <p:cNvSpPr>
            <a:spLocks noGrp="1"/>
          </p:cNvSpPr>
          <p:nvPr>
            <p:ph type="title"/>
          </p:nvPr>
        </p:nvSpPr>
        <p:spPr>
          <a:xfrm>
            <a:off x="2231136" y="-82193"/>
            <a:ext cx="7729728" cy="852755"/>
          </a:xfrm>
        </p:spPr>
        <p:txBody>
          <a:bodyPr/>
          <a:lstStyle/>
          <a:p>
            <a:r>
              <a:rPr lang="cs-CZ" dirty="0"/>
              <a:t>TVORBA ALTERNATIVNÍCH STRATEGIÍ </a:t>
            </a:r>
          </a:p>
        </p:txBody>
      </p:sp>
      <p:sp>
        <p:nvSpPr>
          <p:cNvPr id="3" name="Zástupný obsah 2">
            <a:extLst>
              <a:ext uri="{FF2B5EF4-FFF2-40B4-BE49-F238E27FC236}">
                <a16:creationId xmlns:a16="http://schemas.microsoft.com/office/drawing/2014/main" id="{5CAC21DA-ECCB-4A10-A114-203DB0954669}"/>
              </a:ext>
            </a:extLst>
          </p:cNvPr>
          <p:cNvSpPr>
            <a:spLocks noGrp="1"/>
          </p:cNvSpPr>
          <p:nvPr>
            <p:ph idx="1"/>
          </p:nvPr>
        </p:nvSpPr>
        <p:spPr>
          <a:xfrm>
            <a:off x="226031" y="965771"/>
            <a:ext cx="11733088" cy="5892229"/>
          </a:xfrm>
        </p:spPr>
        <p:txBody>
          <a:bodyPr>
            <a:normAutofit/>
          </a:bodyPr>
          <a:lstStyle/>
          <a:p>
            <a:pPr indent="0" algn="just">
              <a:lnSpc>
                <a:spcPct val="107000"/>
              </a:lnSpc>
              <a:spcAft>
                <a:spcPts val="800"/>
              </a:spcAft>
              <a:buNone/>
            </a:pP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Každý kvadrant matice SWOT představuje jednu z možných strategií.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WO strategie</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(hledání) je zaměřena na překonání (odstranění) slabých stránek využitím příležitostí. Pro realizaci těchto strategií bývá příznačné, že vyžadují získávání dalších zdrojů pro využití příležitostí.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SO strategie</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(využití) využívá silné stránky ke zhodnocení příležitostí. Strategie vymezuje žádoucí stav, ke kterému organizace směřuje. Je základem pro definování vize a cílů.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WT strategie</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(vyhýbání) je zaměřená na odstranění (překonání) slabých stránek a vyhnutí se hrozbám. Jde o "boj o přežití". Strategie je zásadní pro zachování základních funkcí organizace pro naplnění jejího poslání.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cs-CZ" sz="2400" b="1" dirty="0">
                <a:effectLst/>
                <a:latin typeface="Times New Roman" panose="02020603050405020304" pitchFamily="18" charset="0"/>
                <a:ea typeface="Times New Roman" panose="02020603050405020304" pitchFamily="18" charset="0"/>
                <a:cs typeface="Times New Roman" panose="02020603050405020304" pitchFamily="18" charset="0"/>
              </a:rPr>
              <a:t>ST strategie</a:t>
            </a: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(konfrontace) se uplatňují v případě, kdy je organizace dostatečně silná na přímou konfrontaci s hrozbami.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529225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a:xfrm>
            <a:off x="131851" y="82194"/>
            <a:ext cx="11928297" cy="1645920"/>
          </a:xfrm>
        </p:spPr>
        <p:txBody>
          <a:bodyPr/>
          <a:lstStyle/>
          <a:p>
            <a:r>
              <a:rPr lang="cs-CZ" dirty="0"/>
              <a:t>ZÁVĚR</a:t>
            </a:r>
          </a:p>
        </p:txBody>
      </p:sp>
      <p:sp>
        <p:nvSpPr>
          <p:cNvPr id="3" name="TextovéPole 2">
            <a:extLst>
              <a:ext uri="{FF2B5EF4-FFF2-40B4-BE49-F238E27FC236}">
                <a16:creationId xmlns:a16="http://schemas.microsoft.com/office/drawing/2014/main" id="{1B5DBFE5-9FB6-4791-A071-9ABD7AA10BBE}"/>
              </a:ext>
            </a:extLst>
          </p:cNvPr>
          <p:cNvSpPr txBox="1"/>
          <p:nvPr/>
        </p:nvSpPr>
        <p:spPr>
          <a:xfrm>
            <a:off x="318499" y="2270588"/>
            <a:ext cx="11741649" cy="39052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cs-CZ" sz="2400" dirty="0">
                <a:solidFill>
                  <a:schemeClr val="bg1"/>
                </a:solidFill>
              </a:rPr>
              <a:t>Strategická analýza je úvodním krokem tvorby strategie</a:t>
            </a:r>
          </a:p>
          <a:p>
            <a:pPr marL="285750" indent="-285750">
              <a:lnSpc>
                <a:spcPct val="150000"/>
              </a:lnSpc>
              <a:buFont typeface="Arial" panose="020B0604020202020204" pitchFamily="34" charset="0"/>
              <a:buChar char="•"/>
            </a:pPr>
            <a:r>
              <a:rPr lang="cs-CZ" sz="2400" dirty="0">
                <a:solidFill>
                  <a:schemeClr val="bg1"/>
                </a:solidFill>
              </a:rPr>
              <a:t>Analýza SWOT: vhodný nástroj strukturované analýzy prostředí a volby strategie </a:t>
            </a:r>
          </a:p>
          <a:p>
            <a:pPr marL="285750" indent="-285750">
              <a:lnSpc>
                <a:spcPct val="150000"/>
              </a:lnSpc>
              <a:buFont typeface="Arial" panose="020B0604020202020204" pitchFamily="34" charset="0"/>
              <a:buChar char="•"/>
            </a:pPr>
            <a:r>
              <a:rPr lang="cs-CZ" sz="2400" dirty="0">
                <a:solidFill>
                  <a:schemeClr val="bg1"/>
                </a:solidFill>
              </a:rPr>
              <a:t>Vnější prostředí: hodnotit dle metody PESTLE</a:t>
            </a:r>
          </a:p>
          <a:p>
            <a:pPr marL="285750" indent="-285750">
              <a:lnSpc>
                <a:spcPct val="150000"/>
              </a:lnSpc>
              <a:buFont typeface="Arial" panose="020B0604020202020204" pitchFamily="34" charset="0"/>
              <a:buChar char="•"/>
            </a:pPr>
            <a:r>
              <a:rPr lang="cs-CZ" sz="2400" dirty="0">
                <a:solidFill>
                  <a:schemeClr val="bg1"/>
                </a:solidFill>
              </a:rPr>
              <a:t>Expertní hodnocení příležitostí a hrozeb (dopady x pravděpodobnost výskytu)</a:t>
            </a:r>
          </a:p>
          <a:p>
            <a:pPr marL="285750" indent="-285750">
              <a:lnSpc>
                <a:spcPct val="150000"/>
              </a:lnSpc>
              <a:buFont typeface="Arial" panose="020B0604020202020204" pitchFamily="34" charset="0"/>
              <a:buChar char="•"/>
            </a:pPr>
            <a:r>
              <a:rPr lang="cs-CZ" sz="2400" dirty="0">
                <a:solidFill>
                  <a:schemeClr val="bg1"/>
                </a:solidFill>
              </a:rPr>
              <a:t>Vnitřní prostředí: 7S, schopnosti, funkční oblasti</a:t>
            </a:r>
          </a:p>
          <a:p>
            <a:pPr marL="285750" indent="-285750">
              <a:lnSpc>
                <a:spcPct val="150000"/>
              </a:lnSpc>
              <a:buFont typeface="Arial" panose="020B0604020202020204" pitchFamily="34" charset="0"/>
              <a:buChar char="•"/>
            </a:pPr>
            <a:r>
              <a:rPr lang="cs-CZ" sz="2400" dirty="0">
                <a:solidFill>
                  <a:schemeClr val="bg1"/>
                </a:solidFill>
              </a:rPr>
              <a:t>Expertní hodnocení významnosti silných a slabých stránek (párové srovnávání)</a:t>
            </a:r>
          </a:p>
          <a:p>
            <a:pPr marL="285750" indent="-285750">
              <a:lnSpc>
                <a:spcPct val="150000"/>
              </a:lnSpc>
              <a:buFont typeface="Arial" panose="020B0604020202020204" pitchFamily="34" charset="0"/>
              <a:buChar char="•"/>
            </a:pPr>
            <a:r>
              <a:rPr lang="cs-CZ" sz="2400" dirty="0">
                <a:solidFill>
                  <a:schemeClr val="bg1"/>
                </a:solidFill>
              </a:rPr>
              <a:t>Syntéza: čtyři sektory pro volbu strategie (hledání, využívání, vyhýbání, konfrontace). </a:t>
            </a:r>
          </a:p>
        </p:txBody>
      </p:sp>
    </p:spTree>
    <p:extLst>
      <p:ext uri="{BB962C8B-B14F-4D97-AF65-F5344CB8AC3E}">
        <p14:creationId xmlns:p14="http://schemas.microsoft.com/office/powerpoint/2010/main" val="48138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0524" y="126124"/>
            <a:ext cx="10100442" cy="6731876"/>
          </a:xfrm>
        </p:spPr>
        <p:txBody>
          <a:bodyPr vert="horz" lIns="91440" tIns="45720" rIns="91440" bIns="45720" rtlCol="0" anchor="t">
            <a:normAutofit fontScale="47500" lnSpcReduction="20000"/>
          </a:bodyPr>
          <a:lstStyle/>
          <a:p>
            <a:pPr marL="0" indent="0" algn="ctr">
              <a:lnSpc>
                <a:spcPct val="170000"/>
              </a:lnSpc>
              <a:buNone/>
            </a:pPr>
            <a:r>
              <a:rPr lang="cs-CZ" sz="4300" b="1" dirty="0"/>
              <a:t>ÚKOLY DO DALŠÍCH DVOU  TÝDNŮ</a:t>
            </a:r>
          </a:p>
          <a:p>
            <a:pPr algn="just">
              <a:lnSpc>
                <a:spcPct val="170000"/>
              </a:lnSpc>
            </a:pPr>
            <a:r>
              <a:rPr lang="cs-CZ" sz="4300" b="1" dirty="0"/>
              <a:t>VYPRACOVAT :</a:t>
            </a:r>
          </a:p>
          <a:p>
            <a:pPr marL="742950" indent="-742950" algn="just">
              <a:lnSpc>
                <a:spcPct val="170000"/>
              </a:lnSpc>
              <a:buFont typeface="+mj-lt"/>
              <a:buAutoNum type="arabicPeriod"/>
            </a:pPr>
            <a:r>
              <a:rPr lang="cs-CZ" sz="4300" b="1" dirty="0"/>
              <a:t>Úvod (10%):</a:t>
            </a:r>
            <a:r>
              <a:rPr lang="cs-CZ" sz="4300" dirty="0"/>
              <a:t> základné </a:t>
            </a:r>
            <a:r>
              <a:rPr lang="cs-CZ" sz="4300" dirty="0" err="1"/>
              <a:t>informácie</a:t>
            </a:r>
            <a:r>
              <a:rPr lang="cs-CZ" sz="4300" dirty="0"/>
              <a:t> o </a:t>
            </a:r>
            <a:r>
              <a:rPr lang="cs-CZ" sz="4300" dirty="0" err="1"/>
              <a:t>stratégii</a:t>
            </a:r>
            <a:r>
              <a:rPr lang="cs-CZ" sz="4300" dirty="0"/>
              <a:t> a kontexte jej vzniku, účel, </a:t>
            </a:r>
            <a:r>
              <a:rPr lang="cs-CZ" sz="4300" dirty="0" err="1"/>
              <a:t>cielové</a:t>
            </a:r>
            <a:r>
              <a:rPr lang="cs-CZ" sz="4300" dirty="0"/>
              <a:t> publikum, </a:t>
            </a:r>
            <a:r>
              <a:rPr lang="cs-CZ" sz="4300" dirty="0" err="1"/>
              <a:t>príbuzné</a:t>
            </a:r>
            <a:r>
              <a:rPr lang="cs-CZ" sz="4300" dirty="0"/>
              <a:t> dokumenty (</a:t>
            </a:r>
            <a:r>
              <a:rPr lang="cs-CZ" sz="4300" dirty="0" err="1"/>
              <a:t>prienik</a:t>
            </a:r>
            <a:r>
              <a:rPr lang="cs-CZ" sz="4300" dirty="0"/>
              <a:t>, </a:t>
            </a:r>
            <a:r>
              <a:rPr lang="cs-CZ" sz="4300" dirty="0" err="1"/>
              <a:t>hierarchia</a:t>
            </a:r>
            <a:r>
              <a:rPr lang="cs-CZ" sz="4300" dirty="0"/>
              <a:t>)</a:t>
            </a:r>
          </a:p>
          <a:p>
            <a:pPr marL="742950" indent="-742950" algn="just">
              <a:lnSpc>
                <a:spcPct val="170000"/>
              </a:lnSpc>
              <a:buFont typeface="+mj-lt"/>
              <a:buAutoNum type="arabicPeriod"/>
            </a:pPr>
            <a:r>
              <a:rPr lang="cs-CZ" sz="4300" b="1" dirty="0"/>
              <a:t>Analytická </a:t>
            </a:r>
            <a:r>
              <a:rPr lang="cs-CZ" sz="4300" b="1" dirty="0" err="1"/>
              <a:t>časť</a:t>
            </a:r>
            <a:r>
              <a:rPr lang="cs-CZ" sz="4300" b="1" dirty="0"/>
              <a:t> (20%</a:t>
            </a:r>
            <a:r>
              <a:rPr lang="cs-CZ" sz="4300" dirty="0"/>
              <a:t>): </a:t>
            </a:r>
            <a:r>
              <a:rPr lang="cs-CZ" sz="4300" dirty="0" err="1"/>
              <a:t>národný</a:t>
            </a:r>
            <a:r>
              <a:rPr lang="cs-CZ" sz="4300" dirty="0"/>
              <a:t> </a:t>
            </a:r>
            <a:r>
              <a:rPr lang="cs-CZ" sz="4300" dirty="0" err="1"/>
              <a:t>záujem</a:t>
            </a:r>
            <a:r>
              <a:rPr lang="cs-CZ" sz="4300" dirty="0"/>
              <a:t> v </a:t>
            </a:r>
            <a:r>
              <a:rPr lang="cs-CZ" sz="4300" dirty="0" err="1"/>
              <a:t>tejto</a:t>
            </a:r>
            <a:r>
              <a:rPr lang="cs-CZ" sz="4300" dirty="0"/>
              <a:t> oblasti, </a:t>
            </a:r>
            <a:r>
              <a:rPr lang="cs-CZ" sz="4300" dirty="0" err="1"/>
              <a:t>definícia</a:t>
            </a:r>
            <a:r>
              <a:rPr lang="cs-CZ" sz="4300" dirty="0"/>
              <a:t> problému, analýza </a:t>
            </a:r>
            <a:r>
              <a:rPr lang="cs-CZ" sz="4300" dirty="0" err="1"/>
              <a:t>prostredia</a:t>
            </a:r>
            <a:r>
              <a:rPr lang="cs-CZ" sz="4300" dirty="0"/>
              <a:t>, dopady pokud problém neřešíme</a:t>
            </a:r>
          </a:p>
          <a:p>
            <a:pPr marL="0" indent="0" algn="just">
              <a:lnSpc>
                <a:spcPct val="170000"/>
              </a:lnSpc>
              <a:buNone/>
            </a:pPr>
            <a:r>
              <a:rPr lang="cs-CZ" sz="4300" b="1" u="sng" dirty="0"/>
              <a:t>ANALÝZA SWOT BUDE PŘEDMĚTEM CVIČENÍ 4.10.  (Mgr. </a:t>
            </a:r>
            <a:r>
              <a:rPr lang="cs-CZ" sz="4300" b="1" u="sng" dirty="0" err="1"/>
              <a:t>Lalkovic</a:t>
            </a:r>
            <a:r>
              <a:rPr lang="cs-CZ" sz="4300" b="1" u="sng" dirty="0"/>
              <a:t>) </a:t>
            </a:r>
          </a:p>
          <a:p>
            <a:pPr lvl="0" algn="just">
              <a:lnSpc>
                <a:spcPct val="170000"/>
              </a:lnSpc>
            </a:pPr>
            <a:r>
              <a:rPr lang="cs-CZ" sz="4300" b="1" i="1" dirty="0"/>
              <a:t>Strategická </a:t>
            </a:r>
            <a:r>
              <a:rPr lang="cs-CZ" sz="4300" b="1" i="1" dirty="0" err="1"/>
              <a:t>časť</a:t>
            </a:r>
            <a:r>
              <a:rPr lang="cs-CZ" sz="4300" b="1" i="1" dirty="0"/>
              <a:t> (40%): </a:t>
            </a:r>
            <a:r>
              <a:rPr lang="cs-CZ" sz="4300" i="1" dirty="0"/>
              <a:t>vymezení dlouhodobé vize, cílů, způsob realizace, zdroje.</a:t>
            </a:r>
          </a:p>
          <a:p>
            <a:pPr lvl="0" algn="just">
              <a:lnSpc>
                <a:spcPct val="170000"/>
              </a:lnSpc>
            </a:pPr>
            <a:r>
              <a:rPr lang="cs-CZ" sz="4300" b="1" i="1" dirty="0" err="1"/>
              <a:t>Implementačná</a:t>
            </a:r>
            <a:r>
              <a:rPr lang="cs-CZ" sz="4300" b="1" i="1" dirty="0"/>
              <a:t> </a:t>
            </a:r>
            <a:r>
              <a:rPr lang="cs-CZ" sz="4300" b="1" i="1" dirty="0" err="1"/>
              <a:t>časť</a:t>
            </a:r>
            <a:r>
              <a:rPr lang="cs-CZ" sz="4300" b="1" i="1" dirty="0"/>
              <a:t> (20%</a:t>
            </a:r>
            <a:r>
              <a:rPr lang="cs-CZ" sz="4300" i="1" dirty="0"/>
              <a:t>): Plán realizace: časové a finanční aspekty, odpovědnost, rizika, komunikace, způsob hodnocení</a:t>
            </a:r>
          </a:p>
          <a:p>
            <a:pPr lvl="0" algn="just">
              <a:lnSpc>
                <a:spcPct val="170000"/>
              </a:lnSpc>
            </a:pPr>
            <a:r>
              <a:rPr lang="cs-CZ" sz="4300" b="1" i="1" dirty="0"/>
              <a:t>Metodologická </a:t>
            </a:r>
            <a:r>
              <a:rPr lang="cs-CZ" sz="4300" b="1" i="1" dirty="0" err="1"/>
              <a:t>časť</a:t>
            </a:r>
            <a:r>
              <a:rPr lang="cs-CZ" sz="4300" b="1" i="1" dirty="0"/>
              <a:t> (10%):</a:t>
            </a:r>
            <a:r>
              <a:rPr lang="cs-CZ" sz="4300" i="1" dirty="0"/>
              <a:t> postup tvorby, </a:t>
            </a:r>
            <a:r>
              <a:rPr lang="cs-CZ" sz="4300" i="1" dirty="0" err="1"/>
              <a:t>metódy</a:t>
            </a:r>
            <a:r>
              <a:rPr lang="cs-CZ" sz="4300" i="1" dirty="0"/>
              <a:t>, zdroje, </a:t>
            </a:r>
            <a:r>
              <a:rPr lang="cs-CZ" sz="4300" i="1" dirty="0" err="1"/>
              <a:t>alternatívne</a:t>
            </a:r>
            <a:r>
              <a:rPr lang="cs-CZ" sz="4300" i="1" dirty="0"/>
              <a:t> </a:t>
            </a:r>
            <a:r>
              <a:rPr lang="cs-CZ" sz="4300" i="1" dirty="0" err="1"/>
              <a:t>riešenia</a:t>
            </a:r>
            <a:r>
              <a:rPr lang="cs-CZ" sz="4300" i="1" dirty="0"/>
              <a:t> – </a:t>
            </a:r>
            <a:r>
              <a:rPr lang="cs-CZ" sz="4300" i="1" dirty="0" err="1"/>
              <a:t>aké</a:t>
            </a:r>
            <a:r>
              <a:rPr lang="cs-CZ" sz="4300" i="1" dirty="0"/>
              <a:t> </a:t>
            </a:r>
            <a:r>
              <a:rPr lang="cs-CZ" sz="4300" i="1" dirty="0" err="1"/>
              <a:t>iné</a:t>
            </a:r>
            <a:r>
              <a:rPr lang="cs-CZ" sz="4300" i="1" dirty="0"/>
              <a:t> </a:t>
            </a:r>
            <a:r>
              <a:rPr lang="cs-CZ" sz="4300" i="1" dirty="0" err="1"/>
              <a:t>riešenia</a:t>
            </a:r>
            <a:r>
              <a:rPr lang="cs-CZ" sz="4300" i="1" dirty="0"/>
              <a:t> </a:t>
            </a:r>
            <a:r>
              <a:rPr lang="cs-CZ" sz="4300" i="1" dirty="0" err="1"/>
              <a:t>boli</a:t>
            </a:r>
            <a:r>
              <a:rPr lang="cs-CZ" sz="4300" i="1" dirty="0"/>
              <a:t> k </a:t>
            </a:r>
            <a:r>
              <a:rPr lang="cs-CZ" sz="4300" i="1" dirty="0" err="1"/>
              <a:t>dispozícii</a:t>
            </a:r>
            <a:r>
              <a:rPr lang="cs-CZ" sz="4300" i="1" dirty="0"/>
              <a:t>, </a:t>
            </a:r>
            <a:r>
              <a:rPr lang="cs-CZ" sz="4300" i="1" dirty="0" err="1"/>
              <a:t>prečo</a:t>
            </a:r>
            <a:r>
              <a:rPr lang="cs-CZ" sz="4300" i="1" dirty="0"/>
              <a:t> neboli </a:t>
            </a:r>
            <a:r>
              <a:rPr lang="cs-CZ" sz="4300" i="1" dirty="0" err="1"/>
              <a:t>uplatnené</a:t>
            </a:r>
            <a:r>
              <a:rPr lang="cs-CZ" sz="4300" i="1" dirty="0"/>
              <a:t>.</a:t>
            </a:r>
          </a:p>
          <a:p>
            <a:pPr algn="just">
              <a:lnSpc>
                <a:spcPct val="170000"/>
              </a:lnSpc>
            </a:pPr>
            <a:endParaRPr lang="cs-CZ" dirty="0"/>
          </a:p>
        </p:txBody>
      </p:sp>
      <p:sp>
        <p:nvSpPr>
          <p:cNvPr id="4" name="Obdélník 3"/>
          <p:cNvSpPr/>
          <p:nvPr/>
        </p:nvSpPr>
        <p:spPr>
          <a:xfrm>
            <a:off x="12612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C</a:t>
            </a:r>
          </a:p>
          <a:p>
            <a:pPr algn="ctr"/>
            <a:endParaRPr lang="cs-CZ" b="1" dirty="0"/>
          </a:p>
          <a:p>
            <a:pPr algn="ctr"/>
            <a:r>
              <a:rPr lang="cs-CZ" b="1" dirty="0"/>
              <a:t>E</a:t>
            </a:r>
          </a:p>
          <a:p>
            <a:pPr algn="ctr"/>
            <a:endParaRPr lang="cs-CZ" b="1" dirty="0"/>
          </a:p>
          <a:p>
            <a:pPr algn="ctr"/>
            <a:r>
              <a:rPr lang="cs-CZ" b="1" dirty="0"/>
              <a:t>S</a:t>
            </a:r>
          </a:p>
        </p:txBody>
      </p:sp>
      <p:sp>
        <p:nvSpPr>
          <p:cNvPr id="6" name="Obdélník 5"/>
          <p:cNvSpPr/>
          <p:nvPr/>
        </p:nvSpPr>
        <p:spPr>
          <a:xfrm>
            <a:off x="1136168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J</a:t>
            </a:r>
          </a:p>
          <a:p>
            <a:pPr algn="ctr"/>
            <a:endParaRPr lang="cs-CZ" b="1" dirty="0"/>
          </a:p>
          <a:p>
            <a:pPr algn="ctr"/>
            <a:r>
              <a:rPr lang="cs-CZ" b="1" dirty="0"/>
              <a:t>E</a:t>
            </a:r>
          </a:p>
          <a:p>
            <a:pPr algn="ctr"/>
            <a:endParaRPr lang="cs-CZ" b="1" dirty="0"/>
          </a:p>
          <a:p>
            <a:pPr algn="ctr"/>
            <a:r>
              <a:rPr lang="cs-CZ" b="1" dirty="0"/>
              <a:t>K</a:t>
            </a:r>
          </a:p>
          <a:p>
            <a:pPr algn="ctr"/>
            <a:endParaRPr lang="cs-CZ" b="1" dirty="0"/>
          </a:p>
          <a:p>
            <a:pPr algn="ctr"/>
            <a:r>
              <a:rPr lang="cs-CZ" dirty="0"/>
              <a:t>T</a:t>
            </a:r>
          </a:p>
        </p:txBody>
      </p:sp>
    </p:spTree>
    <p:extLst>
      <p:ext uri="{BB962C8B-B14F-4D97-AF65-F5344CB8AC3E}">
        <p14:creationId xmlns:p14="http://schemas.microsoft.com/office/powerpoint/2010/main" val="2802185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24910" y="2624413"/>
            <a:ext cx="10363200" cy="1470025"/>
          </a:xfrm>
        </p:spPr>
        <p:txBody>
          <a:bodyPr>
            <a:normAutofit fontScale="90000"/>
          </a:bodyPr>
          <a:lstStyle/>
          <a:p>
            <a:r>
              <a:rPr lang="cs-CZ" dirty="0"/>
              <a:t>STRATEGIC FORESIGHT – FUTURES STUDIES</a:t>
            </a:r>
            <a:br>
              <a:rPr lang="cs-CZ" dirty="0"/>
            </a:br>
            <a:br>
              <a:rPr lang="cs-CZ" dirty="0"/>
            </a:br>
            <a:r>
              <a:rPr lang="cs-CZ" i="1" dirty="0"/>
              <a:t>(DOPORUČENÁ PŘÍPADOVÁ STUDIE – ALTERNATIVNÍ PŘÍSTUP K HODNOCENÍ PROSTŘEDÍ)</a:t>
            </a:r>
          </a:p>
        </p:txBody>
      </p:sp>
    </p:spTree>
    <p:extLst>
      <p:ext uri="{BB962C8B-B14F-4D97-AF65-F5344CB8AC3E}">
        <p14:creationId xmlns:p14="http://schemas.microsoft.com/office/powerpoint/2010/main" val="350012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ÚVOD</a:t>
            </a:r>
            <a:endParaRPr lang="cs-CZ" altLang="cs-CZ" i="1" dirty="0"/>
          </a:p>
        </p:txBody>
      </p:sp>
    </p:spTree>
    <p:extLst>
      <p:ext uri="{BB962C8B-B14F-4D97-AF65-F5344CB8AC3E}">
        <p14:creationId xmlns:p14="http://schemas.microsoft.com/office/powerpoint/2010/main" val="2743819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45931" y="2130426"/>
            <a:ext cx="10363200" cy="1470025"/>
          </a:xfrm>
        </p:spPr>
        <p:txBody>
          <a:bodyPr/>
          <a:lstStyle/>
          <a:p>
            <a:r>
              <a:rPr lang="cs-CZ" dirty="0"/>
              <a:t>SCÉNÁŘE – PŘÍPADOVÁ STUDIE</a:t>
            </a:r>
          </a:p>
        </p:txBody>
      </p:sp>
      <p:sp>
        <p:nvSpPr>
          <p:cNvPr id="3" name="Podnadpis 2"/>
          <p:cNvSpPr>
            <a:spLocks noGrp="1"/>
          </p:cNvSpPr>
          <p:nvPr>
            <p:ph type="subTitle" idx="1"/>
          </p:nvPr>
        </p:nvSpPr>
        <p:spPr/>
        <p:txBody>
          <a:bodyPr/>
          <a:lstStyle/>
          <a:p>
            <a:r>
              <a:rPr lang="cs-CZ" dirty="0"/>
              <a:t>SUDAN 2020</a:t>
            </a:r>
          </a:p>
        </p:txBody>
      </p:sp>
    </p:spTree>
    <p:extLst>
      <p:ext uri="{BB962C8B-B14F-4D97-AF65-F5344CB8AC3E}">
        <p14:creationId xmlns:p14="http://schemas.microsoft.com/office/powerpoint/2010/main" val="2219380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12987"/>
            <a:ext cx="10972800" cy="1143000"/>
          </a:xfrm>
        </p:spPr>
        <p:txBody>
          <a:bodyPr/>
          <a:lstStyle/>
          <a:p>
            <a:r>
              <a:rPr lang="cs-CZ" dirty="0"/>
              <a:t>METHODOLOGY</a:t>
            </a:r>
          </a:p>
        </p:txBody>
      </p:sp>
      <p:sp>
        <p:nvSpPr>
          <p:cNvPr id="3" name="TextovéPole 2"/>
          <p:cNvSpPr txBox="1"/>
          <p:nvPr/>
        </p:nvSpPr>
        <p:spPr>
          <a:xfrm>
            <a:off x="378372" y="856357"/>
            <a:ext cx="11477297" cy="6001643"/>
          </a:xfrm>
          <a:prstGeom prst="rect">
            <a:avLst/>
          </a:prstGeom>
          <a:noFill/>
        </p:spPr>
        <p:txBody>
          <a:bodyPr wrap="square" rtlCol="0">
            <a:spAutoFit/>
          </a:bodyPr>
          <a:lstStyle/>
          <a:p>
            <a:r>
              <a:rPr lang="en-US" sz="2400" dirty="0"/>
              <a:t>The scenarios were created in a three-step </a:t>
            </a:r>
            <a:r>
              <a:rPr lang="en-US" sz="2400" dirty="0" err="1"/>
              <a:t>proces</a:t>
            </a:r>
            <a:r>
              <a:rPr lang="cs-CZ" sz="2400" dirty="0"/>
              <a:t> (</a:t>
            </a:r>
            <a:r>
              <a:rPr lang="cs-CZ" sz="2400" dirty="0" err="1"/>
              <a:t>the</a:t>
            </a:r>
            <a:r>
              <a:rPr lang="cs-CZ" sz="2400" dirty="0"/>
              <a:t> Shell </a:t>
            </a:r>
            <a:r>
              <a:rPr lang="cs-CZ" sz="2400" dirty="0" err="1"/>
              <a:t>scenario</a:t>
            </a:r>
            <a:r>
              <a:rPr lang="cs-CZ" sz="2400" dirty="0"/>
              <a:t> </a:t>
            </a:r>
            <a:r>
              <a:rPr lang="cs-CZ" sz="2400" dirty="0" err="1"/>
              <a:t>methodology</a:t>
            </a:r>
            <a:r>
              <a:rPr lang="cs-CZ" sz="2400" dirty="0"/>
              <a:t>): </a:t>
            </a:r>
            <a:r>
              <a:rPr lang="en-US" sz="2400" dirty="0"/>
              <a:t> </a:t>
            </a:r>
            <a:endParaRPr lang="cs-CZ" sz="2400" dirty="0"/>
          </a:p>
          <a:p>
            <a:endParaRPr lang="cs-CZ" sz="2400" dirty="0"/>
          </a:p>
          <a:p>
            <a:pPr marL="342900" indent="-342900">
              <a:buFont typeface="+mj-lt"/>
              <a:buAutoNum type="arabicPeriod"/>
            </a:pPr>
            <a:r>
              <a:rPr lang="en-US" sz="2400" dirty="0"/>
              <a:t>First, the </a:t>
            </a:r>
            <a:r>
              <a:rPr lang="en-US" sz="2400" b="1" dirty="0"/>
              <a:t>time-setting horizon </a:t>
            </a:r>
            <a:r>
              <a:rPr lang="en-US" sz="2400" dirty="0"/>
              <a:t>had to be set.</a:t>
            </a:r>
            <a:r>
              <a:rPr lang="cs-CZ" sz="2400" dirty="0"/>
              <a:t> </a:t>
            </a:r>
            <a:r>
              <a:rPr lang="en-US" sz="2400" dirty="0"/>
              <a:t>The year 2020 was chosen because it allows sufficiently differentiated futures to fully develop</a:t>
            </a:r>
            <a:r>
              <a:rPr lang="cs-CZ" sz="2400" dirty="0"/>
              <a:t> </a:t>
            </a:r>
            <a:r>
              <a:rPr lang="en-US" sz="2400" dirty="0"/>
              <a:t>but is close enough to keep the scenarios relevant to today’s policy planning. By the time the first</a:t>
            </a:r>
            <a:r>
              <a:rPr lang="cs-CZ" sz="2400" dirty="0"/>
              <a:t> </a:t>
            </a:r>
            <a:r>
              <a:rPr lang="en-US" sz="2400" dirty="0"/>
              <a:t>traits of the scenarios have developed, these can be monitored and current policies potentially</a:t>
            </a:r>
            <a:r>
              <a:rPr lang="cs-CZ" sz="2400" dirty="0"/>
              <a:t> </a:t>
            </a:r>
            <a:r>
              <a:rPr lang="en-US" sz="2400" dirty="0"/>
              <a:t>adjusted.</a:t>
            </a:r>
            <a:endParaRPr lang="cs-CZ" sz="2400" dirty="0"/>
          </a:p>
          <a:p>
            <a:pPr marL="342900" indent="-342900">
              <a:buFont typeface="+mj-lt"/>
              <a:buAutoNum type="arabicPeriod"/>
            </a:pPr>
            <a:r>
              <a:rPr lang="en-US" sz="2400" dirty="0"/>
              <a:t>The second step was to identify which developments are very likely to happen (‘probabilities’)</a:t>
            </a:r>
            <a:r>
              <a:rPr lang="cs-CZ" sz="2400" dirty="0"/>
              <a:t> TRENDS</a:t>
            </a:r>
            <a:r>
              <a:rPr lang="en-US" sz="2400" dirty="0"/>
              <a:t>,</a:t>
            </a:r>
            <a:r>
              <a:rPr lang="cs-CZ" sz="2400" dirty="0"/>
              <a:t> </a:t>
            </a:r>
            <a:r>
              <a:rPr lang="en-US" sz="2400" dirty="0"/>
              <a:t>and which developments are uncertain (‘uncertainties’). </a:t>
            </a:r>
            <a:endParaRPr lang="cs-CZ" sz="2400" dirty="0"/>
          </a:p>
          <a:p>
            <a:pPr marL="800100" lvl="1" indent="-342900">
              <a:buFont typeface="Arial" panose="020B0604020202020204" pitchFamily="34" charset="0"/>
              <a:buChar char="•"/>
            </a:pPr>
            <a:r>
              <a:rPr lang="cs-CZ" sz="2400" dirty="0"/>
              <a:t>T</a:t>
            </a:r>
            <a:r>
              <a:rPr lang="en-US" sz="2400" dirty="0"/>
              <a:t>he </a:t>
            </a:r>
            <a:r>
              <a:rPr lang="en-US" sz="2400" b="1" dirty="0"/>
              <a:t>uncertainties</a:t>
            </a:r>
            <a:r>
              <a:rPr lang="en-US" sz="2400" dirty="0"/>
              <a:t> determine</a:t>
            </a:r>
            <a:r>
              <a:rPr lang="cs-CZ" sz="2400" dirty="0"/>
              <a:t> </a:t>
            </a:r>
            <a:r>
              <a:rPr lang="en-US" sz="2400" dirty="0"/>
              <a:t>the differences between different scenarios</a:t>
            </a:r>
            <a:endParaRPr lang="cs-CZ" sz="2400" dirty="0"/>
          </a:p>
          <a:p>
            <a:pPr marL="800100" lvl="1" indent="-342900">
              <a:buFont typeface="Arial" panose="020B0604020202020204" pitchFamily="34" charset="0"/>
              <a:buChar char="•"/>
            </a:pPr>
            <a:r>
              <a:rPr lang="cs-CZ" sz="2400" dirty="0"/>
              <a:t>T</a:t>
            </a:r>
            <a:r>
              <a:rPr lang="en-US" sz="2400" dirty="0"/>
              <a:t>he </a:t>
            </a:r>
            <a:r>
              <a:rPr lang="en-US" sz="2400" b="1" dirty="0"/>
              <a:t>probabilities </a:t>
            </a:r>
            <a:r>
              <a:rPr lang="cs-CZ" sz="2400" b="1" dirty="0"/>
              <a:t>(</a:t>
            </a:r>
            <a:r>
              <a:rPr lang="cs-CZ" sz="2400" b="1" dirty="0" err="1"/>
              <a:t>trends</a:t>
            </a:r>
            <a:r>
              <a:rPr lang="cs-CZ" sz="2400" b="1" dirty="0"/>
              <a:t>) </a:t>
            </a:r>
            <a:r>
              <a:rPr lang="en-US" sz="2400" dirty="0"/>
              <a:t>determine what they have in common.</a:t>
            </a:r>
            <a:endParaRPr lang="cs-CZ" sz="2400" dirty="0"/>
          </a:p>
          <a:p>
            <a:pPr marL="114300" indent="-457200">
              <a:buFont typeface="+mj-lt"/>
              <a:buAutoNum type="arabicPeriod"/>
            </a:pPr>
            <a:r>
              <a:rPr lang="en-US" sz="2400" dirty="0"/>
              <a:t>The third step was</a:t>
            </a:r>
            <a:r>
              <a:rPr lang="cs-CZ" sz="2400" dirty="0"/>
              <a:t> </a:t>
            </a:r>
            <a:r>
              <a:rPr lang="en-US" sz="2400" dirty="0"/>
              <a:t>identifying key uncertainties that form the basis for the scenarios, followed by the actual designing</a:t>
            </a:r>
            <a:r>
              <a:rPr lang="cs-CZ" sz="2400" dirty="0"/>
              <a:t> </a:t>
            </a:r>
            <a:r>
              <a:rPr lang="cs-CZ" sz="2400" dirty="0" err="1"/>
              <a:t>of</a:t>
            </a:r>
            <a:r>
              <a:rPr lang="cs-CZ" sz="2400" dirty="0"/>
              <a:t> </a:t>
            </a:r>
            <a:r>
              <a:rPr lang="cs-CZ" sz="2400" dirty="0" err="1"/>
              <a:t>the</a:t>
            </a:r>
            <a:r>
              <a:rPr lang="cs-CZ" sz="2400" dirty="0"/>
              <a:t> </a:t>
            </a:r>
            <a:r>
              <a:rPr lang="cs-CZ" sz="2400" dirty="0" err="1"/>
              <a:t>scenarios</a:t>
            </a:r>
            <a:r>
              <a:rPr lang="cs-CZ" sz="2400" dirty="0"/>
              <a:t>.</a:t>
            </a:r>
            <a:r>
              <a:rPr lang="en-US" sz="2400" i="1" dirty="0"/>
              <a:t> </a:t>
            </a:r>
            <a:endParaRPr lang="cs-CZ" sz="2400" i="1" dirty="0"/>
          </a:p>
          <a:p>
            <a:pPr marL="114300" indent="-457200">
              <a:buFont typeface="+mj-lt"/>
              <a:buAutoNum type="arabicPeriod"/>
            </a:pPr>
            <a:endParaRPr lang="cs-CZ" sz="2400" i="1" dirty="0"/>
          </a:p>
          <a:p>
            <a:r>
              <a:rPr lang="en-US" sz="2400" i="1" dirty="0"/>
              <a:t>The uncertainties and probabilities are equally important for the scenarios. </a:t>
            </a:r>
            <a:endParaRPr lang="cs-CZ" sz="2400" i="1" dirty="0"/>
          </a:p>
          <a:p>
            <a:r>
              <a:rPr lang="en-US" sz="2400" i="1" dirty="0"/>
              <a:t>Wrong assumptions</a:t>
            </a:r>
            <a:r>
              <a:rPr lang="cs-CZ" sz="2400" i="1" dirty="0"/>
              <a:t> </a:t>
            </a:r>
            <a:r>
              <a:rPr lang="en-US" sz="2400" i="1" dirty="0"/>
              <a:t>about the probabilities</a:t>
            </a:r>
            <a:r>
              <a:rPr lang="cs-CZ" sz="2400" i="1" dirty="0"/>
              <a:t> (</a:t>
            </a:r>
            <a:r>
              <a:rPr lang="cs-CZ" sz="2400" i="1" dirty="0" err="1"/>
              <a:t>trends</a:t>
            </a:r>
            <a:r>
              <a:rPr lang="cs-CZ" sz="2400" i="1" dirty="0"/>
              <a:t>, </a:t>
            </a:r>
            <a:r>
              <a:rPr lang="cs-CZ" sz="2400" i="1" dirty="0" err="1"/>
              <a:t>predetermined</a:t>
            </a:r>
            <a:r>
              <a:rPr lang="cs-CZ" sz="2400" i="1" dirty="0"/>
              <a:t> </a:t>
            </a:r>
            <a:r>
              <a:rPr lang="cs-CZ" sz="2400" i="1" dirty="0" err="1"/>
              <a:t>elements</a:t>
            </a:r>
            <a:r>
              <a:rPr lang="cs-CZ" sz="2400" i="1" dirty="0"/>
              <a:t>)</a:t>
            </a:r>
            <a:r>
              <a:rPr lang="en-US" sz="2400" i="1" dirty="0"/>
              <a:t> may lead to criticism that the scenarios are unrealistic</a:t>
            </a:r>
            <a:r>
              <a:rPr lang="en-US" sz="2400" i="1"/>
              <a:t>. </a:t>
            </a:r>
            <a:endParaRPr lang="cs-CZ" sz="2400" dirty="0"/>
          </a:p>
        </p:txBody>
      </p:sp>
    </p:spTree>
    <p:extLst>
      <p:ext uri="{BB962C8B-B14F-4D97-AF65-F5344CB8AC3E}">
        <p14:creationId xmlns:p14="http://schemas.microsoft.com/office/powerpoint/2010/main" val="257216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103" y="0"/>
            <a:ext cx="11918732" cy="1143000"/>
          </a:xfrm>
        </p:spPr>
        <p:txBody>
          <a:bodyPr>
            <a:normAutofit fontScale="90000"/>
          </a:bodyPr>
          <a:lstStyle/>
          <a:p>
            <a:r>
              <a:rPr lang="cs-CZ" dirty="0"/>
              <a:t>PROBABILITIES – TRENDS – PREDETERMINED ELEMENTS</a:t>
            </a:r>
          </a:p>
        </p:txBody>
      </p:sp>
      <p:sp>
        <p:nvSpPr>
          <p:cNvPr id="3" name="TextovéPole 2"/>
          <p:cNvSpPr txBox="1"/>
          <p:nvPr/>
        </p:nvSpPr>
        <p:spPr>
          <a:xfrm>
            <a:off x="373117" y="1225689"/>
            <a:ext cx="11382703"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country will still be landlocked and very likely still underdeveloped</a:t>
            </a:r>
            <a:r>
              <a:rPr lang="cs-CZ" sz="2400" dirty="0"/>
              <a:t>;</a:t>
            </a:r>
          </a:p>
          <a:p>
            <a:pPr marL="285750" indent="-285750">
              <a:buFont typeface="Arial" panose="020B0604020202020204" pitchFamily="34" charset="0"/>
              <a:buChar char="•"/>
            </a:pPr>
            <a:r>
              <a:rPr lang="cs-CZ" sz="2400" dirty="0"/>
              <a:t>S</a:t>
            </a:r>
            <a:r>
              <a:rPr lang="en-US" sz="2400" dirty="0" err="1"/>
              <a:t>tructural</a:t>
            </a:r>
            <a:r>
              <a:rPr lang="en-US" sz="2400" dirty="0"/>
              <a:t> change will take time, beyond the scenarios’</a:t>
            </a:r>
            <a:r>
              <a:rPr lang="cs-CZ" sz="2400" dirty="0"/>
              <a:t> </a:t>
            </a:r>
            <a:r>
              <a:rPr lang="en-US" sz="2400" dirty="0"/>
              <a:t>five-year horizon</a:t>
            </a:r>
            <a:r>
              <a:rPr lang="cs-CZ" sz="2400" dirty="0"/>
              <a:t>;</a:t>
            </a:r>
            <a:r>
              <a:rPr lang="en-US" sz="2400" dirty="0"/>
              <a:t> </a:t>
            </a:r>
            <a:endParaRPr lang="cs-CZ" sz="2400" dirty="0"/>
          </a:p>
          <a:p>
            <a:pPr marL="285750" indent="-285750">
              <a:buFont typeface="Arial" panose="020B0604020202020204" pitchFamily="34" charset="0"/>
              <a:buChar char="•"/>
            </a:pPr>
            <a:r>
              <a:rPr lang="en-US" sz="2400" dirty="0"/>
              <a:t>It is very probable that infrastructure will still be very limited </a:t>
            </a:r>
            <a:r>
              <a:rPr lang="en-US" sz="2400" dirty="0" err="1"/>
              <a:t>i</a:t>
            </a:r>
            <a:r>
              <a:rPr lang="cs-CZ" sz="2400" dirty="0"/>
              <a:t>n </a:t>
            </a:r>
            <a:r>
              <a:rPr lang="en-US" sz="2400" dirty="0"/>
              <a:t>five years’ time</a:t>
            </a:r>
            <a:r>
              <a:rPr lang="cs-CZ" sz="2400" dirty="0"/>
              <a:t>;</a:t>
            </a:r>
          </a:p>
          <a:p>
            <a:pPr marL="285750" indent="-285750">
              <a:buFont typeface="Arial" panose="020B0604020202020204" pitchFamily="34" charset="0"/>
              <a:buChar char="•"/>
            </a:pPr>
            <a:r>
              <a:rPr lang="en-US" sz="2400" dirty="0"/>
              <a:t>Given that it covers an area of 644,329 sq. km, roughly the size of France, and is lacking all aspects of physical infrastructure, large parts of the country will remain isolated and inaccessible for up to six months of the year </a:t>
            </a:r>
            <a:r>
              <a:rPr lang="cs-CZ" sz="2400" dirty="0"/>
              <a:t>(</a:t>
            </a:r>
            <a:r>
              <a:rPr lang="en-US" sz="2400" dirty="0"/>
              <a:t>rainy season and poor road conditions</a:t>
            </a:r>
            <a:r>
              <a:rPr lang="cs-CZ" sz="2400" dirty="0"/>
              <a:t>)</a:t>
            </a:r>
            <a:r>
              <a:rPr lang="en-US" sz="2400" dirty="0"/>
              <a:t>. </a:t>
            </a:r>
            <a:endParaRPr lang="cs-CZ" sz="2400" dirty="0"/>
          </a:p>
          <a:p>
            <a:pPr marL="285750" indent="-285750">
              <a:buFont typeface="Arial" panose="020B0604020202020204" pitchFamily="34" charset="0"/>
              <a:buChar char="•"/>
            </a:pPr>
            <a:r>
              <a:rPr lang="cs-CZ" sz="2400" dirty="0"/>
              <a:t>W</a:t>
            </a:r>
            <a:r>
              <a:rPr lang="en-US" sz="2400" dirty="0" err="1"/>
              <a:t>ater</a:t>
            </a:r>
            <a:r>
              <a:rPr lang="en-US" sz="2400" dirty="0"/>
              <a:t> and sanitary infrastructure will remain very limited – currently 80% of the population has no access to a toilet – so diseases will likely continue to spread easily.</a:t>
            </a:r>
            <a:endParaRPr lang="cs-CZ" sz="2400" dirty="0"/>
          </a:p>
          <a:p>
            <a:pPr marL="285750" indent="-285750">
              <a:buFont typeface="Arial" panose="020B0604020202020204" pitchFamily="34" charset="0"/>
              <a:buChar char="•"/>
            </a:pPr>
            <a:r>
              <a:rPr lang="en-US" sz="2400" dirty="0"/>
              <a:t>Despite the country’s vast untapped resources, economy will remain largely</a:t>
            </a:r>
            <a:r>
              <a:rPr lang="cs-CZ" sz="2400" dirty="0"/>
              <a:t> </a:t>
            </a:r>
            <a:r>
              <a:rPr lang="en-US" sz="2400" dirty="0"/>
              <a:t>undeveloped, and will still depend on oil production and subsistence agriculture, while most</a:t>
            </a:r>
            <a:r>
              <a:rPr lang="cs-CZ" sz="2400" dirty="0"/>
              <a:t> </a:t>
            </a:r>
            <a:r>
              <a:rPr lang="en-US" sz="2400" dirty="0"/>
              <a:t>consumer products will still need to be imported. </a:t>
            </a:r>
            <a:endParaRPr lang="cs-CZ" sz="2400" dirty="0"/>
          </a:p>
          <a:p>
            <a:pPr marL="285750" indent="-285750">
              <a:buFont typeface="Arial" panose="020B0604020202020204" pitchFamily="34" charset="0"/>
              <a:buChar char="•"/>
            </a:pPr>
            <a:r>
              <a:rPr lang="en-US" sz="2400" dirty="0"/>
              <a:t>Its population will remain very young. Currently</a:t>
            </a:r>
            <a:r>
              <a:rPr lang="cs-CZ" sz="2400" dirty="0"/>
              <a:t> </a:t>
            </a:r>
            <a:r>
              <a:rPr lang="en-US" sz="2400" dirty="0"/>
              <a:t>over two-thirds are under the age of 30, and only 27% of the population aged 15 and above are</a:t>
            </a:r>
            <a:r>
              <a:rPr lang="cs-CZ" sz="2400" dirty="0"/>
              <a:t> </a:t>
            </a:r>
            <a:r>
              <a:rPr lang="en-US" sz="2400" dirty="0"/>
              <a:t>literate. By 2020 the education rate might only have improved a little.</a:t>
            </a:r>
            <a:endParaRPr lang="cs-CZ" sz="2400" dirty="0"/>
          </a:p>
          <a:p>
            <a:pPr marL="285750" indent="-285750">
              <a:buFont typeface="Arial" panose="020B0604020202020204" pitchFamily="34" charset="0"/>
              <a:buChar char="•"/>
            </a:pPr>
            <a:endParaRPr lang="cs-CZ" sz="2400" dirty="0"/>
          </a:p>
        </p:txBody>
      </p:sp>
    </p:spTree>
    <p:extLst>
      <p:ext uri="{BB962C8B-B14F-4D97-AF65-F5344CB8AC3E}">
        <p14:creationId xmlns:p14="http://schemas.microsoft.com/office/powerpoint/2010/main" val="850160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103" y="0"/>
            <a:ext cx="11918732" cy="1143000"/>
          </a:xfrm>
        </p:spPr>
        <p:txBody>
          <a:bodyPr>
            <a:normAutofit fontScale="90000"/>
          </a:bodyPr>
          <a:lstStyle/>
          <a:p>
            <a:r>
              <a:rPr lang="cs-CZ" dirty="0"/>
              <a:t>PROBABILITIES – TRENDS – PREDETERMINED ELEMENTS</a:t>
            </a:r>
          </a:p>
        </p:txBody>
      </p:sp>
      <p:sp>
        <p:nvSpPr>
          <p:cNvPr id="3" name="TextovéPole 2"/>
          <p:cNvSpPr txBox="1"/>
          <p:nvPr/>
        </p:nvSpPr>
        <p:spPr>
          <a:xfrm>
            <a:off x="373117" y="1143000"/>
            <a:ext cx="11382703" cy="5909310"/>
          </a:xfrm>
          <a:prstGeom prst="rect">
            <a:avLst/>
          </a:prstGeom>
          <a:noFill/>
        </p:spPr>
        <p:txBody>
          <a:bodyPr wrap="square" rtlCol="0">
            <a:spAutoFit/>
          </a:bodyPr>
          <a:lstStyle/>
          <a:p>
            <a:pPr marL="285750" indent="-285750">
              <a:buFont typeface="Arial" panose="020B0604020202020204" pitchFamily="34" charset="0"/>
              <a:buChar char="•"/>
            </a:pPr>
            <a:r>
              <a:rPr lang="cs-CZ" sz="2400" dirty="0" err="1"/>
              <a:t>South</a:t>
            </a:r>
            <a:r>
              <a:rPr lang="cs-CZ" sz="2400" dirty="0"/>
              <a:t> </a:t>
            </a:r>
            <a:r>
              <a:rPr lang="en-US" sz="2400" dirty="0"/>
              <a:t>Sudanese identify primarily on a tribal basis, the development of a national identity will still be</a:t>
            </a:r>
            <a:r>
              <a:rPr lang="cs-CZ" sz="2400" dirty="0"/>
              <a:t> </a:t>
            </a:r>
            <a:r>
              <a:rPr lang="en-US" sz="2400" dirty="0"/>
              <a:t>relatively weak. </a:t>
            </a:r>
            <a:endParaRPr lang="cs-CZ" sz="2400" dirty="0"/>
          </a:p>
          <a:p>
            <a:pPr marL="285750" indent="-285750">
              <a:buFont typeface="Arial" panose="020B0604020202020204" pitchFamily="34" charset="0"/>
              <a:buChar char="•"/>
            </a:pPr>
            <a:r>
              <a:rPr lang="en-US" sz="2400" dirty="0"/>
              <a:t>Since it takes many years to build a functioning well-trained civil service, by</a:t>
            </a:r>
            <a:r>
              <a:rPr lang="cs-CZ" sz="2400" dirty="0"/>
              <a:t> </a:t>
            </a:r>
            <a:r>
              <a:rPr lang="en-US" sz="2400" dirty="0"/>
              <a:t>2020 core administrative structures and mechanisms of political representation may only be</a:t>
            </a:r>
            <a:r>
              <a:rPr lang="cs-CZ" sz="2400" dirty="0"/>
              <a:t> </a:t>
            </a:r>
            <a:r>
              <a:rPr lang="en-US" sz="2400" dirty="0"/>
              <a:t>in their emerging stages, while the government may just be beginning to provide basic services</a:t>
            </a:r>
            <a:r>
              <a:rPr lang="cs-CZ" sz="2400" dirty="0"/>
              <a:t> to </a:t>
            </a:r>
            <a:r>
              <a:rPr lang="cs-CZ" sz="2400" dirty="0" err="1"/>
              <a:t>its</a:t>
            </a:r>
            <a:r>
              <a:rPr lang="cs-CZ" sz="2400" dirty="0"/>
              <a:t> </a:t>
            </a:r>
            <a:r>
              <a:rPr lang="cs-CZ" sz="2400" dirty="0" err="1"/>
              <a:t>population</a:t>
            </a:r>
            <a:r>
              <a:rPr lang="cs-CZ" sz="2400" dirty="0"/>
              <a:t>.</a:t>
            </a:r>
          </a:p>
          <a:p>
            <a:pPr marL="285750" indent="-285750">
              <a:buFont typeface="Arial" panose="020B0604020202020204" pitchFamily="34" charset="0"/>
              <a:buChar char="•"/>
            </a:pPr>
            <a:r>
              <a:rPr lang="cs-CZ" sz="2400" dirty="0"/>
              <a:t>I</a:t>
            </a:r>
            <a:r>
              <a:rPr lang="en-US" sz="2400" dirty="0"/>
              <a:t>t is unlikely that all wounds will be healed, posing</a:t>
            </a:r>
            <a:r>
              <a:rPr lang="cs-CZ" sz="2400" dirty="0"/>
              <a:t> </a:t>
            </a:r>
            <a:r>
              <a:rPr lang="en-US" sz="2400" dirty="0"/>
              <a:t>challenges to national cohesion. Many of the traditional structures to control local violence have</a:t>
            </a:r>
            <a:r>
              <a:rPr lang="cs-CZ" sz="2400" dirty="0"/>
              <a:t> </a:t>
            </a:r>
            <a:r>
              <a:rPr lang="en-US" sz="2400" dirty="0"/>
              <a:t>been broken down by the history of violent conflicts and may never be repaired. </a:t>
            </a:r>
            <a:endParaRPr lang="cs-CZ" sz="2400" dirty="0"/>
          </a:p>
          <a:p>
            <a:pPr marL="285750" indent="-285750">
              <a:buFont typeface="Arial" panose="020B0604020202020204" pitchFamily="34" charset="0"/>
              <a:buChar char="•"/>
            </a:pPr>
            <a:r>
              <a:rPr lang="en-US" sz="2400" dirty="0"/>
              <a:t>As governance</a:t>
            </a:r>
            <a:r>
              <a:rPr lang="cs-CZ" sz="2400" dirty="0"/>
              <a:t> </a:t>
            </a:r>
            <a:r>
              <a:rPr lang="en-US" sz="2400" dirty="0"/>
              <a:t>and rule of law will still be absent in large parts of the country, it is likely that cattle raids and more</a:t>
            </a:r>
            <a:r>
              <a:rPr lang="cs-CZ" sz="2400" dirty="0"/>
              <a:t> </a:t>
            </a:r>
            <a:r>
              <a:rPr lang="en-US" sz="2400" dirty="0" err="1"/>
              <a:t>localised</a:t>
            </a:r>
            <a:r>
              <a:rPr lang="en-US" sz="2400" dirty="0"/>
              <a:t> conflicts will continue at many levels, and that weapons will continue to be used for </a:t>
            </a:r>
            <a:r>
              <a:rPr lang="en-US" sz="2400" dirty="0" err="1"/>
              <a:t>selfprotection</a:t>
            </a:r>
            <a:r>
              <a:rPr lang="en-US" sz="2400" dirty="0"/>
              <a:t>.</a:t>
            </a:r>
            <a:r>
              <a:rPr lang="cs-CZ" sz="2400" dirty="0"/>
              <a:t> </a:t>
            </a:r>
          </a:p>
          <a:p>
            <a:pPr marL="285750" indent="-285750">
              <a:buFont typeface="Arial" panose="020B0604020202020204" pitchFamily="34" charset="0"/>
              <a:buChar char="•"/>
            </a:pPr>
            <a:r>
              <a:rPr lang="en-US" sz="2400" dirty="0"/>
              <a:t>The majority of the population is </a:t>
            </a:r>
            <a:r>
              <a:rPr lang="en-US" sz="2400" dirty="0" err="1"/>
              <a:t>traumatised</a:t>
            </a:r>
            <a:r>
              <a:rPr lang="en-US" sz="2400" dirty="0"/>
              <a:t> and easy to </a:t>
            </a:r>
            <a:r>
              <a:rPr lang="en-US" sz="2400" dirty="0" err="1"/>
              <a:t>mobilise</a:t>
            </a:r>
            <a:r>
              <a:rPr lang="en-US" sz="2400" dirty="0"/>
              <a:t> for violence, while</a:t>
            </a:r>
            <a:r>
              <a:rPr lang="cs-CZ" sz="2400" dirty="0"/>
              <a:t> </a:t>
            </a:r>
            <a:r>
              <a:rPr lang="en-US" sz="2400" dirty="0"/>
              <a:t>power brokers are most familiar with exploiting and </a:t>
            </a:r>
            <a:r>
              <a:rPr lang="en-US" sz="2400" dirty="0" err="1"/>
              <a:t>marginalising</a:t>
            </a:r>
            <a:r>
              <a:rPr lang="en-US" sz="2400" dirty="0"/>
              <a:t> the governance system inherited</a:t>
            </a:r>
            <a:r>
              <a:rPr lang="cs-CZ" sz="2400" dirty="0"/>
              <a:t> </a:t>
            </a:r>
            <a:r>
              <a:rPr lang="cs-CZ" sz="2400" dirty="0" err="1"/>
              <a:t>from</a:t>
            </a:r>
            <a:r>
              <a:rPr lang="cs-CZ" sz="2400" dirty="0"/>
              <a:t> </a:t>
            </a:r>
            <a:r>
              <a:rPr lang="cs-CZ" sz="2400" dirty="0" err="1"/>
              <a:t>the</a:t>
            </a:r>
            <a:r>
              <a:rPr lang="cs-CZ" sz="2400" dirty="0"/>
              <a:t> </a:t>
            </a:r>
            <a:r>
              <a:rPr lang="cs-CZ" sz="2400" dirty="0" err="1"/>
              <a:t>Turco-Egyptian</a:t>
            </a:r>
            <a:r>
              <a:rPr lang="cs-CZ" sz="2400" dirty="0"/>
              <a:t> </a:t>
            </a:r>
            <a:r>
              <a:rPr lang="cs-CZ" sz="2400" dirty="0" err="1"/>
              <a:t>conquest</a:t>
            </a:r>
            <a:r>
              <a:rPr lang="cs-CZ" sz="2400" dirty="0"/>
              <a:t>.</a:t>
            </a:r>
            <a:r>
              <a:rPr lang="en-US" sz="2400" dirty="0"/>
              <a:t> </a:t>
            </a:r>
          </a:p>
          <a:p>
            <a:endParaRPr lang="cs-CZ" dirty="0"/>
          </a:p>
        </p:txBody>
      </p:sp>
    </p:spTree>
    <p:extLst>
      <p:ext uri="{BB962C8B-B14F-4D97-AF65-F5344CB8AC3E}">
        <p14:creationId xmlns:p14="http://schemas.microsoft.com/office/powerpoint/2010/main" val="1773691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SCÉNÁŘE – PŘÍPADOVÁ STUDIE SUDAN 2020</a:t>
            </a:r>
          </a:p>
        </p:txBody>
      </p:sp>
      <p:sp>
        <p:nvSpPr>
          <p:cNvPr id="3" name="TextovéPole 2"/>
          <p:cNvSpPr txBox="1"/>
          <p:nvPr/>
        </p:nvSpPr>
        <p:spPr>
          <a:xfrm>
            <a:off x="525518" y="1417638"/>
            <a:ext cx="11319641" cy="5262979"/>
          </a:xfrm>
          <a:prstGeom prst="rect">
            <a:avLst/>
          </a:prstGeom>
          <a:noFill/>
        </p:spPr>
        <p:txBody>
          <a:bodyPr wrap="square" rtlCol="0">
            <a:spAutoFit/>
          </a:bodyPr>
          <a:lstStyle/>
          <a:p>
            <a:r>
              <a:rPr lang="en-US" sz="2400" dirty="0"/>
              <a:t>The scenarios are intended to give a picture of how South Sudan might</a:t>
            </a:r>
            <a:r>
              <a:rPr lang="cs-CZ" sz="2400" dirty="0"/>
              <a:t> </a:t>
            </a:r>
            <a:r>
              <a:rPr lang="en-US" sz="2400" dirty="0"/>
              <a:t>look in 2020</a:t>
            </a:r>
            <a:r>
              <a:rPr lang="cs-CZ" sz="2400" dirty="0"/>
              <a:t>. </a:t>
            </a:r>
          </a:p>
          <a:p>
            <a:endParaRPr lang="cs-CZ" sz="2400" dirty="0"/>
          </a:p>
          <a:p>
            <a:r>
              <a:rPr lang="cs-CZ" sz="2400" dirty="0" err="1"/>
              <a:t>Future</a:t>
            </a:r>
            <a:r>
              <a:rPr lang="cs-CZ" sz="2400" dirty="0"/>
              <a:t> </a:t>
            </a:r>
            <a:r>
              <a:rPr lang="cs-CZ" sz="2400" dirty="0" err="1"/>
              <a:t>is</a:t>
            </a:r>
            <a:r>
              <a:rPr lang="cs-CZ" sz="2400" dirty="0"/>
              <a:t> </a:t>
            </a:r>
            <a:r>
              <a:rPr lang="en-US" sz="2400" dirty="0"/>
              <a:t>determined by three key uncertainties:</a:t>
            </a:r>
            <a:endParaRPr lang="cs-CZ" sz="2400" dirty="0"/>
          </a:p>
          <a:p>
            <a:endParaRPr lang="en-US" sz="2400" dirty="0"/>
          </a:p>
          <a:p>
            <a:pPr marL="457200" indent="-457200">
              <a:buFont typeface="+mj-lt"/>
              <a:buAutoNum type="arabicPeriod"/>
            </a:pPr>
            <a:r>
              <a:rPr lang="en-US" sz="2400" dirty="0"/>
              <a:t>Will life in South Sudan be dominated by </a:t>
            </a:r>
            <a:r>
              <a:rPr lang="en-US" sz="2400" b="1" dirty="0"/>
              <a:t>war </a:t>
            </a:r>
            <a:r>
              <a:rPr lang="en-US" sz="2400" dirty="0"/>
              <a:t>and armed political conflict or will</a:t>
            </a:r>
            <a:r>
              <a:rPr lang="cs-CZ" sz="2400" dirty="0"/>
              <a:t> </a:t>
            </a:r>
            <a:r>
              <a:rPr lang="en-US" sz="2400" dirty="0"/>
              <a:t>there be predominantly </a:t>
            </a:r>
            <a:r>
              <a:rPr lang="en-US" sz="2400" b="1" dirty="0"/>
              <a:t>peace</a:t>
            </a:r>
            <a:r>
              <a:rPr lang="en-US" sz="2400" dirty="0"/>
              <a:t> – or at least the absence of large-scale armed</a:t>
            </a:r>
            <a:r>
              <a:rPr lang="cs-CZ" sz="2400" dirty="0"/>
              <a:t> </a:t>
            </a:r>
            <a:r>
              <a:rPr lang="cs-CZ" sz="2400" dirty="0" err="1"/>
              <a:t>political</a:t>
            </a:r>
            <a:r>
              <a:rPr lang="cs-CZ" sz="2400" dirty="0"/>
              <a:t> </a:t>
            </a:r>
            <a:r>
              <a:rPr lang="cs-CZ" sz="2400" dirty="0" err="1"/>
              <a:t>violence</a:t>
            </a:r>
            <a:r>
              <a:rPr lang="cs-CZ" sz="2400" dirty="0"/>
              <a:t>?</a:t>
            </a:r>
          </a:p>
          <a:p>
            <a:pPr marL="457200" indent="-457200">
              <a:buFont typeface="+mj-lt"/>
              <a:buAutoNum type="arabicPeriod"/>
            </a:pPr>
            <a:endParaRPr lang="cs-CZ" sz="2400" dirty="0"/>
          </a:p>
          <a:p>
            <a:pPr marL="457200" indent="-457200">
              <a:buFont typeface="+mj-lt"/>
              <a:buAutoNum type="arabicPeriod"/>
            </a:pPr>
            <a:r>
              <a:rPr lang="en-US" sz="2400" dirty="0"/>
              <a:t>Will South Sudan make progress towards </a:t>
            </a:r>
            <a:r>
              <a:rPr lang="en-US" sz="2400" b="1" dirty="0"/>
              <a:t>good governance </a:t>
            </a:r>
            <a:r>
              <a:rPr lang="en-US" sz="2400" dirty="0"/>
              <a:t>or will the country</a:t>
            </a:r>
            <a:r>
              <a:rPr lang="cs-CZ" sz="2400" dirty="0"/>
              <a:t> </a:t>
            </a:r>
            <a:r>
              <a:rPr lang="en-US" sz="2400" dirty="0"/>
              <a:t>face a further downturn towards </a:t>
            </a:r>
            <a:r>
              <a:rPr lang="en-US" sz="2400" b="1" dirty="0"/>
              <a:t>bad governance</a:t>
            </a:r>
            <a:r>
              <a:rPr lang="en-US" sz="2400" dirty="0"/>
              <a:t>?</a:t>
            </a:r>
            <a:endParaRPr lang="cs-CZ" sz="2400" dirty="0"/>
          </a:p>
          <a:p>
            <a:pPr marL="457200" indent="-457200">
              <a:buFont typeface="+mj-lt"/>
              <a:buAutoNum type="arabicPeriod"/>
            </a:pPr>
            <a:endParaRPr lang="en-US" sz="2400" dirty="0"/>
          </a:p>
          <a:p>
            <a:pPr marL="457200" indent="-457200">
              <a:buFont typeface="+mj-lt"/>
              <a:buAutoNum type="arabicPeriod"/>
            </a:pPr>
            <a:r>
              <a:rPr lang="en-US" sz="2400" dirty="0"/>
              <a:t>Will governance in South Sudan be further </a:t>
            </a:r>
            <a:r>
              <a:rPr lang="en-US" sz="2400" b="1" dirty="0" err="1"/>
              <a:t>decentralised</a:t>
            </a:r>
            <a:r>
              <a:rPr lang="en-US" sz="2400" dirty="0"/>
              <a:t> (by design or violently)</a:t>
            </a:r>
            <a:r>
              <a:rPr lang="cs-CZ" sz="2400" dirty="0"/>
              <a:t> </a:t>
            </a:r>
            <a:r>
              <a:rPr lang="en-US" sz="2400" dirty="0"/>
              <a:t>or will there be </a:t>
            </a:r>
            <a:r>
              <a:rPr lang="en-US" sz="2400" b="1" dirty="0"/>
              <a:t>no further </a:t>
            </a:r>
            <a:r>
              <a:rPr lang="en-US" sz="2400" b="1" dirty="0" err="1"/>
              <a:t>decentralisation</a:t>
            </a:r>
            <a:r>
              <a:rPr lang="en-US" sz="2400" b="1" dirty="0"/>
              <a:t> </a:t>
            </a:r>
            <a:r>
              <a:rPr lang="en-US" sz="2400" dirty="0"/>
              <a:t>and central governance is perhaps</a:t>
            </a:r>
            <a:r>
              <a:rPr lang="cs-CZ" sz="2400" dirty="0"/>
              <a:t> </a:t>
            </a:r>
            <a:r>
              <a:rPr lang="cs-CZ" sz="2400" dirty="0" err="1"/>
              <a:t>strengthened</a:t>
            </a:r>
            <a:r>
              <a:rPr lang="cs-CZ" sz="2400" dirty="0"/>
              <a:t> </a:t>
            </a:r>
            <a:r>
              <a:rPr lang="cs-CZ" sz="2400" dirty="0" err="1"/>
              <a:t>even</a:t>
            </a:r>
            <a:r>
              <a:rPr lang="cs-CZ" sz="2400" dirty="0"/>
              <a:t> </a:t>
            </a:r>
            <a:r>
              <a:rPr lang="cs-CZ" sz="2400" dirty="0" err="1"/>
              <a:t>further</a:t>
            </a:r>
            <a:r>
              <a:rPr lang="cs-CZ" sz="2400" dirty="0"/>
              <a:t>?</a:t>
            </a:r>
          </a:p>
        </p:txBody>
      </p:sp>
    </p:spTree>
    <p:extLst>
      <p:ext uri="{BB962C8B-B14F-4D97-AF65-F5344CB8AC3E}">
        <p14:creationId xmlns:p14="http://schemas.microsoft.com/office/powerpoint/2010/main" val="954099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0"/>
            <a:ext cx="12192000" cy="6632027"/>
          </a:xfrm>
          <a:prstGeom prst="rect">
            <a:avLst/>
          </a:prstGeom>
        </p:spPr>
      </p:pic>
    </p:spTree>
    <p:extLst>
      <p:ext uri="{BB962C8B-B14F-4D97-AF65-F5344CB8AC3E}">
        <p14:creationId xmlns:p14="http://schemas.microsoft.com/office/powerpoint/2010/main" val="83853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SCÉNÁŘE</a:t>
            </a:r>
          </a:p>
        </p:txBody>
      </p:sp>
      <p:sp>
        <p:nvSpPr>
          <p:cNvPr id="3" name="TextovéPole 2"/>
          <p:cNvSpPr txBox="1"/>
          <p:nvPr/>
        </p:nvSpPr>
        <p:spPr>
          <a:xfrm>
            <a:off x="609600" y="1417638"/>
            <a:ext cx="11277599" cy="5355312"/>
          </a:xfrm>
          <a:prstGeom prst="rect">
            <a:avLst/>
          </a:prstGeom>
          <a:noFill/>
        </p:spPr>
        <p:txBody>
          <a:bodyPr wrap="square" rtlCol="0">
            <a:spAutoFit/>
          </a:bodyPr>
          <a:lstStyle/>
          <a:p>
            <a:r>
              <a:rPr lang="en-US" b="1" dirty="0"/>
              <a:t>United in diversity: </a:t>
            </a:r>
            <a:r>
              <a:rPr lang="en-US" dirty="0"/>
              <a:t>The 2015 peace agreement holds and the peace </a:t>
            </a:r>
            <a:r>
              <a:rPr lang="en-US" dirty="0" err="1"/>
              <a:t>proces</a:t>
            </a:r>
            <a:r>
              <a:rPr lang="cs-CZ" dirty="0"/>
              <a:t> </a:t>
            </a:r>
            <a:r>
              <a:rPr lang="en-US" dirty="0"/>
              <a:t>leads to a further </a:t>
            </a:r>
            <a:r>
              <a:rPr lang="en-US" dirty="0" err="1"/>
              <a:t>decentralised</a:t>
            </a:r>
            <a:r>
              <a:rPr lang="en-US" dirty="0"/>
              <a:t> federal system and better guarantees for good</a:t>
            </a:r>
            <a:r>
              <a:rPr lang="cs-CZ" dirty="0"/>
              <a:t> </a:t>
            </a:r>
            <a:r>
              <a:rPr lang="en-US" dirty="0"/>
              <a:t>governance. The </a:t>
            </a:r>
            <a:r>
              <a:rPr lang="en-US" dirty="0" err="1"/>
              <a:t>organisation</a:t>
            </a:r>
            <a:r>
              <a:rPr lang="en-US" dirty="0"/>
              <a:t> of free and fair elections is one of the first steps</a:t>
            </a:r>
          </a:p>
          <a:p>
            <a:r>
              <a:rPr lang="en-US" dirty="0"/>
              <a:t>in a long and difficult process towards sustainable peace.</a:t>
            </a:r>
          </a:p>
          <a:p>
            <a:endParaRPr lang="cs-CZ" dirty="0"/>
          </a:p>
          <a:p>
            <a:r>
              <a:rPr lang="en-US" b="1" dirty="0"/>
              <a:t>Divided leadership: </a:t>
            </a:r>
            <a:r>
              <a:rPr lang="en-US" dirty="0"/>
              <a:t>After the opposition rejects the election results, its forces</a:t>
            </a:r>
            <a:r>
              <a:rPr lang="cs-CZ" dirty="0"/>
              <a:t> </a:t>
            </a:r>
            <a:r>
              <a:rPr lang="en-US" dirty="0"/>
              <a:t>occupy part of the country, effectively splitting the country in two. The war </a:t>
            </a:r>
            <a:r>
              <a:rPr lang="en-US" dirty="0" err="1"/>
              <a:t>stabilises</a:t>
            </a:r>
            <a:r>
              <a:rPr lang="cs-CZ" dirty="0"/>
              <a:t> </a:t>
            </a:r>
            <a:r>
              <a:rPr lang="en-US" dirty="0"/>
              <a:t>along a frontline and consequently some of the improvements that had been</a:t>
            </a:r>
            <a:r>
              <a:rPr lang="cs-CZ" dirty="0"/>
              <a:t> </a:t>
            </a:r>
            <a:r>
              <a:rPr lang="en-US" dirty="0"/>
              <a:t>made in good governance and development are maintained.</a:t>
            </a:r>
            <a:endParaRPr lang="cs-CZ" dirty="0"/>
          </a:p>
          <a:p>
            <a:endParaRPr lang="en-US" dirty="0"/>
          </a:p>
          <a:p>
            <a:r>
              <a:rPr lang="en-US" b="1" dirty="0"/>
              <a:t>Fragmentation: </a:t>
            </a:r>
            <a:r>
              <a:rPr lang="en-US" dirty="0"/>
              <a:t>After the peace agreement breaks down, slowly the government</a:t>
            </a:r>
            <a:r>
              <a:rPr lang="cs-CZ" dirty="0"/>
              <a:t> </a:t>
            </a:r>
            <a:r>
              <a:rPr lang="en-US" dirty="0"/>
              <a:t>collapses and opposition groups fragment. South Sudan lacks any form of national</a:t>
            </a:r>
            <a:r>
              <a:rPr lang="cs-CZ" dirty="0"/>
              <a:t> </a:t>
            </a:r>
            <a:r>
              <a:rPr lang="en-US" dirty="0"/>
              <a:t>governance system. Politics is local and about the highest price: life and security.</a:t>
            </a:r>
            <a:endParaRPr lang="cs-CZ" dirty="0"/>
          </a:p>
          <a:p>
            <a:endParaRPr lang="en-US" dirty="0"/>
          </a:p>
          <a:p>
            <a:r>
              <a:rPr lang="en-US" b="1" dirty="0"/>
              <a:t>21 Kingdoms</a:t>
            </a:r>
            <a:r>
              <a:rPr lang="en-US" dirty="0"/>
              <a:t>: After a bloody victory of the Sudan People’s Liberation Movement</a:t>
            </a:r>
            <a:r>
              <a:rPr lang="cs-CZ" dirty="0"/>
              <a:t> </a:t>
            </a:r>
            <a:r>
              <a:rPr lang="en-US" dirty="0"/>
              <a:t>in Opposition (SPLM-IO), South Sudan is divided into 21 states based on ethnic</a:t>
            </a:r>
            <a:r>
              <a:rPr lang="cs-CZ" dirty="0"/>
              <a:t> </a:t>
            </a:r>
            <a:r>
              <a:rPr lang="en-US" dirty="0"/>
              <a:t>power divisions. Some states do reasonably well, while others face ethnic conflicts</a:t>
            </a:r>
            <a:r>
              <a:rPr lang="cs-CZ" dirty="0"/>
              <a:t> and </a:t>
            </a:r>
            <a:r>
              <a:rPr lang="cs-CZ" dirty="0" err="1"/>
              <a:t>autocracy</a:t>
            </a:r>
            <a:r>
              <a:rPr lang="cs-CZ" dirty="0"/>
              <a:t>.</a:t>
            </a:r>
          </a:p>
          <a:p>
            <a:endParaRPr lang="cs-CZ" dirty="0"/>
          </a:p>
          <a:p>
            <a:r>
              <a:rPr lang="en-US" b="1" dirty="0"/>
              <a:t>Dictatorship: </a:t>
            </a:r>
            <a:r>
              <a:rPr lang="en-US" dirty="0"/>
              <a:t>With the SPLM-IO reduced to a low-level insurgency, the Sudan</a:t>
            </a:r>
            <a:r>
              <a:rPr lang="cs-CZ" dirty="0"/>
              <a:t> </a:t>
            </a:r>
            <a:r>
              <a:rPr lang="en-US" dirty="0"/>
              <a:t>People’s Liberation Movement in Government (SPLM-IG) embraces anyone</a:t>
            </a:r>
            <a:r>
              <a:rPr lang="cs-CZ" dirty="0"/>
              <a:t> </a:t>
            </a:r>
            <a:r>
              <a:rPr lang="en-US" dirty="0"/>
              <a:t>willing to return back to the party. The new 28 states do not lead to further</a:t>
            </a:r>
          </a:p>
          <a:p>
            <a:r>
              <a:rPr lang="en-US" dirty="0" err="1"/>
              <a:t>decentralisation</a:t>
            </a:r>
            <a:r>
              <a:rPr lang="en-US" dirty="0"/>
              <a:t> as the SPLM-IG leadership reduces the political space for any</a:t>
            </a:r>
            <a:r>
              <a:rPr lang="cs-CZ" dirty="0"/>
              <a:t> </a:t>
            </a:r>
            <a:r>
              <a:rPr lang="cs-CZ" dirty="0" err="1"/>
              <a:t>remaining</a:t>
            </a:r>
            <a:r>
              <a:rPr lang="cs-CZ" dirty="0"/>
              <a:t> </a:t>
            </a:r>
            <a:r>
              <a:rPr lang="cs-CZ" dirty="0" err="1"/>
              <a:t>opposition</a:t>
            </a:r>
            <a:r>
              <a:rPr lang="cs-CZ" dirty="0"/>
              <a:t> and </a:t>
            </a:r>
            <a:r>
              <a:rPr lang="cs-CZ" dirty="0" err="1"/>
              <a:t>dissent</a:t>
            </a:r>
            <a:r>
              <a:rPr lang="cs-CZ" dirty="0"/>
              <a:t>.</a:t>
            </a:r>
          </a:p>
        </p:txBody>
      </p:sp>
    </p:spTree>
    <p:extLst>
      <p:ext uri="{BB962C8B-B14F-4D97-AF65-F5344CB8AC3E}">
        <p14:creationId xmlns:p14="http://schemas.microsoft.com/office/powerpoint/2010/main" val="3493858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531811" y="1129195"/>
            <a:ext cx="2903890" cy="3412312"/>
          </a:xfrm>
          <a:prstGeom prst="rect">
            <a:avLst/>
          </a:prstGeom>
        </p:spPr>
      </p:pic>
      <p:pic>
        <p:nvPicPr>
          <p:cNvPr id="4" name="Obrázek 3"/>
          <p:cNvPicPr>
            <a:picLocks noChangeAspect="1"/>
          </p:cNvPicPr>
          <p:nvPr/>
        </p:nvPicPr>
        <p:blipFill>
          <a:blip r:embed="rId3"/>
          <a:stretch>
            <a:fillRect/>
          </a:stretch>
        </p:blipFill>
        <p:spPr>
          <a:xfrm>
            <a:off x="5183769" y="-19494"/>
            <a:ext cx="2802136" cy="3456065"/>
          </a:xfrm>
          <a:prstGeom prst="rect">
            <a:avLst/>
          </a:prstGeom>
        </p:spPr>
      </p:pic>
      <p:pic>
        <p:nvPicPr>
          <p:cNvPr id="5" name="Obrázek 4"/>
          <p:cNvPicPr>
            <a:picLocks noChangeAspect="1"/>
          </p:cNvPicPr>
          <p:nvPr/>
        </p:nvPicPr>
        <p:blipFill>
          <a:blip r:embed="rId4"/>
          <a:stretch>
            <a:fillRect/>
          </a:stretch>
        </p:blipFill>
        <p:spPr>
          <a:xfrm>
            <a:off x="8422285" y="96432"/>
            <a:ext cx="3628819" cy="3098713"/>
          </a:xfrm>
          <a:prstGeom prst="rect">
            <a:avLst/>
          </a:prstGeom>
        </p:spPr>
      </p:pic>
      <p:pic>
        <p:nvPicPr>
          <p:cNvPr id="6" name="Obrázek 5"/>
          <p:cNvPicPr>
            <a:picLocks noChangeAspect="1"/>
          </p:cNvPicPr>
          <p:nvPr/>
        </p:nvPicPr>
        <p:blipFill>
          <a:blip r:embed="rId5"/>
          <a:stretch>
            <a:fillRect/>
          </a:stretch>
        </p:blipFill>
        <p:spPr>
          <a:xfrm>
            <a:off x="4922378" y="3763643"/>
            <a:ext cx="3324917" cy="3094357"/>
          </a:xfrm>
          <a:prstGeom prst="rect">
            <a:avLst/>
          </a:prstGeom>
        </p:spPr>
      </p:pic>
      <p:pic>
        <p:nvPicPr>
          <p:cNvPr id="8" name="Obrázek 7"/>
          <p:cNvPicPr>
            <a:picLocks noChangeAspect="1"/>
          </p:cNvPicPr>
          <p:nvPr/>
        </p:nvPicPr>
        <p:blipFill>
          <a:blip r:embed="rId6"/>
          <a:stretch>
            <a:fillRect/>
          </a:stretch>
        </p:blipFill>
        <p:spPr>
          <a:xfrm>
            <a:off x="8247294" y="3483821"/>
            <a:ext cx="3959319" cy="3374180"/>
          </a:xfrm>
          <a:prstGeom prst="rect">
            <a:avLst/>
          </a:prstGeom>
        </p:spPr>
      </p:pic>
      <p:sp>
        <p:nvSpPr>
          <p:cNvPr id="9" name="TextovéPole 8"/>
          <p:cNvSpPr txBox="1"/>
          <p:nvPr/>
        </p:nvSpPr>
        <p:spPr>
          <a:xfrm>
            <a:off x="245840" y="2367513"/>
            <a:ext cx="1518301" cy="369332"/>
          </a:xfrm>
          <a:prstGeom prst="rect">
            <a:avLst/>
          </a:prstGeom>
          <a:noFill/>
        </p:spPr>
        <p:txBody>
          <a:bodyPr wrap="none" rtlCol="0">
            <a:spAutoFit/>
          </a:bodyPr>
          <a:lstStyle/>
          <a:p>
            <a:r>
              <a:rPr lang="cs-CZ" dirty="0"/>
              <a:t>FRAGMENTED</a:t>
            </a:r>
          </a:p>
        </p:txBody>
      </p:sp>
      <p:sp>
        <p:nvSpPr>
          <p:cNvPr id="10" name="TextovéPole 9"/>
          <p:cNvSpPr txBox="1"/>
          <p:nvPr/>
        </p:nvSpPr>
        <p:spPr>
          <a:xfrm>
            <a:off x="885375" y="2835351"/>
            <a:ext cx="1542410" cy="369332"/>
          </a:xfrm>
          <a:prstGeom prst="rect">
            <a:avLst/>
          </a:prstGeom>
          <a:noFill/>
        </p:spPr>
        <p:txBody>
          <a:bodyPr wrap="none" rtlCol="0">
            <a:spAutoFit/>
          </a:bodyPr>
          <a:lstStyle/>
          <a:p>
            <a:r>
              <a:rPr lang="cs-CZ" dirty="0"/>
              <a:t>21 KINGDOMS</a:t>
            </a:r>
          </a:p>
        </p:txBody>
      </p:sp>
      <p:sp>
        <p:nvSpPr>
          <p:cNvPr id="11" name="TextovéPole 10"/>
          <p:cNvSpPr txBox="1"/>
          <p:nvPr/>
        </p:nvSpPr>
        <p:spPr>
          <a:xfrm>
            <a:off x="63967" y="4596224"/>
            <a:ext cx="2168479" cy="369332"/>
          </a:xfrm>
          <a:prstGeom prst="rect">
            <a:avLst/>
          </a:prstGeom>
          <a:noFill/>
        </p:spPr>
        <p:txBody>
          <a:bodyPr wrap="none" rtlCol="0">
            <a:spAutoFit/>
          </a:bodyPr>
          <a:lstStyle/>
          <a:p>
            <a:r>
              <a:rPr lang="cs-CZ" dirty="0"/>
              <a:t>DIVIDED LEADERSHIP</a:t>
            </a:r>
          </a:p>
        </p:txBody>
      </p:sp>
      <p:sp>
        <p:nvSpPr>
          <p:cNvPr id="12" name="TextovéPole 11"/>
          <p:cNvSpPr txBox="1"/>
          <p:nvPr/>
        </p:nvSpPr>
        <p:spPr>
          <a:xfrm>
            <a:off x="63967" y="3428526"/>
            <a:ext cx="2172582" cy="369332"/>
          </a:xfrm>
          <a:prstGeom prst="rect">
            <a:avLst/>
          </a:prstGeom>
          <a:noFill/>
        </p:spPr>
        <p:txBody>
          <a:bodyPr wrap="none" rtlCol="0">
            <a:spAutoFit/>
          </a:bodyPr>
          <a:lstStyle/>
          <a:p>
            <a:r>
              <a:rPr lang="cs-CZ" dirty="0"/>
              <a:t>UNITED IN DIVERSITY</a:t>
            </a:r>
          </a:p>
        </p:txBody>
      </p:sp>
      <p:sp>
        <p:nvSpPr>
          <p:cNvPr id="13" name="TextovéPole 12"/>
          <p:cNvSpPr txBox="1"/>
          <p:nvPr/>
        </p:nvSpPr>
        <p:spPr>
          <a:xfrm>
            <a:off x="901078" y="4003049"/>
            <a:ext cx="1525226" cy="369332"/>
          </a:xfrm>
          <a:prstGeom prst="rect">
            <a:avLst/>
          </a:prstGeom>
          <a:noFill/>
        </p:spPr>
        <p:txBody>
          <a:bodyPr wrap="none" rtlCol="0">
            <a:spAutoFit/>
          </a:bodyPr>
          <a:lstStyle/>
          <a:p>
            <a:r>
              <a:rPr lang="cs-CZ" dirty="0"/>
              <a:t>DICTATORSHIP</a:t>
            </a:r>
          </a:p>
        </p:txBody>
      </p:sp>
      <p:pic>
        <p:nvPicPr>
          <p:cNvPr id="14" name="Obrázek 13"/>
          <p:cNvPicPr>
            <a:picLocks noChangeAspect="1"/>
          </p:cNvPicPr>
          <p:nvPr/>
        </p:nvPicPr>
        <p:blipFill>
          <a:blip r:embed="rId7"/>
          <a:stretch>
            <a:fillRect/>
          </a:stretch>
        </p:blipFill>
        <p:spPr>
          <a:xfrm>
            <a:off x="-63945" y="-19494"/>
            <a:ext cx="3441051" cy="1871813"/>
          </a:xfrm>
          <a:prstGeom prst="rect">
            <a:avLst/>
          </a:prstGeom>
        </p:spPr>
      </p:pic>
    </p:spTree>
    <p:extLst>
      <p:ext uri="{BB962C8B-B14F-4D97-AF65-F5344CB8AC3E}">
        <p14:creationId xmlns:p14="http://schemas.microsoft.com/office/powerpoint/2010/main" val="29494503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31228" y="0"/>
            <a:ext cx="11582400" cy="6858000"/>
          </a:xfrm>
          <a:prstGeom prst="rect">
            <a:avLst/>
          </a:prstGeom>
        </p:spPr>
      </p:pic>
    </p:spTree>
    <p:extLst>
      <p:ext uri="{BB962C8B-B14F-4D97-AF65-F5344CB8AC3E}">
        <p14:creationId xmlns:p14="http://schemas.microsoft.com/office/powerpoint/2010/main" val="1385135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POLICY IMPLICATIONS AND OPTIONS</a:t>
            </a:r>
          </a:p>
        </p:txBody>
      </p:sp>
      <p:sp>
        <p:nvSpPr>
          <p:cNvPr id="3" name="TextovéPole 2"/>
          <p:cNvSpPr txBox="1"/>
          <p:nvPr/>
        </p:nvSpPr>
        <p:spPr>
          <a:xfrm>
            <a:off x="367861" y="1205012"/>
            <a:ext cx="11540360" cy="5909310"/>
          </a:xfrm>
          <a:prstGeom prst="rect">
            <a:avLst/>
          </a:prstGeom>
          <a:noFill/>
        </p:spPr>
        <p:txBody>
          <a:bodyPr wrap="square" rtlCol="0">
            <a:spAutoFit/>
          </a:bodyPr>
          <a:lstStyle/>
          <a:p>
            <a:pPr marL="400050" indent="-400050">
              <a:buAutoNum type="romanUcParenBoth"/>
            </a:pPr>
            <a:r>
              <a:rPr lang="en-US" sz="2400" i="1" dirty="0"/>
              <a:t>Policy implications to reach the most positive scenario: </a:t>
            </a:r>
            <a:r>
              <a:rPr lang="en-US" sz="2400" dirty="0"/>
              <a:t>(1) actively guarantee the peace</a:t>
            </a:r>
            <a:r>
              <a:rPr lang="cs-CZ" sz="2400" dirty="0"/>
              <a:t> </a:t>
            </a:r>
            <a:r>
              <a:rPr lang="en-US" sz="2400" dirty="0"/>
              <a:t>agreement; (2) end foreign military assistance; (3) continue mediation; (4) set conditions to</a:t>
            </a:r>
            <a:r>
              <a:rPr lang="cs-CZ" sz="2400" dirty="0"/>
              <a:t> </a:t>
            </a:r>
            <a:r>
              <a:rPr lang="en-US" sz="2400" dirty="0"/>
              <a:t>keep the peace process on track; (5) support development and governance to ensure a peace</a:t>
            </a:r>
            <a:r>
              <a:rPr lang="cs-CZ" sz="2400" dirty="0"/>
              <a:t> </a:t>
            </a:r>
            <a:r>
              <a:rPr lang="en-US" sz="2400" dirty="0"/>
              <a:t>dividend; (6) support local peace building initiatives to prevent local tensions from sparking</a:t>
            </a:r>
            <a:r>
              <a:rPr lang="cs-CZ" sz="2400" dirty="0"/>
              <a:t> </a:t>
            </a:r>
            <a:r>
              <a:rPr lang="en-US" sz="2400" dirty="0"/>
              <a:t>conflicts on a national level; (7) </a:t>
            </a:r>
            <a:r>
              <a:rPr lang="en-US" sz="2400" dirty="0" err="1"/>
              <a:t>ddemand</a:t>
            </a:r>
            <a:r>
              <a:rPr lang="en-US" sz="2400" dirty="0"/>
              <a:t> and support multiparty </a:t>
            </a:r>
            <a:r>
              <a:rPr lang="en-US" sz="2400" dirty="0" err="1"/>
              <a:t>democratisation</a:t>
            </a:r>
            <a:r>
              <a:rPr lang="en-US" sz="2400" dirty="0"/>
              <a:t>, opening political</a:t>
            </a:r>
            <a:r>
              <a:rPr lang="cs-CZ" sz="2400" dirty="0"/>
              <a:t> </a:t>
            </a:r>
            <a:r>
              <a:rPr lang="en-US" sz="2400" dirty="0"/>
              <a:t>space, good governance, rule of law and human rights, including beyond the transitional period;</a:t>
            </a:r>
            <a:r>
              <a:rPr lang="cs-CZ" sz="2400" dirty="0"/>
              <a:t> </a:t>
            </a:r>
            <a:r>
              <a:rPr lang="en-US" sz="2400" dirty="0"/>
              <a:t>and (8) build civil society capacity.</a:t>
            </a:r>
            <a:endParaRPr lang="cs-CZ" sz="2400" dirty="0"/>
          </a:p>
          <a:p>
            <a:pPr marL="400050" indent="-400050">
              <a:buAutoNum type="romanUcParenBoth"/>
            </a:pPr>
            <a:endParaRPr lang="en-US" sz="2400" dirty="0"/>
          </a:p>
          <a:p>
            <a:pPr marL="400050" indent="-400050">
              <a:buAutoNum type="romanUcParenBoth"/>
            </a:pPr>
            <a:r>
              <a:rPr lang="en-US" sz="2400" i="1" dirty="0"/>
              <a:t>Policy implications to be best prepared for the worst: (1) start contingency-planning regarding:</a:t>
            </a:r>
            <a:r>
              <a:rPr lang="cs-CZ" sz="2400" i="1" dirty="0"/>
              <a:t> </a:t>
            </a:r>
            <a:r>
              <a:rPr lang="en-US" sz="2400" i="1" dirty="0"/>
              <a:t>(a) humanitarian aid and assistance to internally displaced persons (IDPs) and refugees; (b)</a:t>
            </a:r>
            <a:r>
              <a:rPr lang="cs-CZ" sz="2400" i="1" dirty="0"/>
              <a:t> </a:t>
            </a:r>
            <a:r>
              <a:rPr lang="en-US" sz="2400" i="1" dirty="0"/>
              <a:t>defending Protection of Civilians (POC) sites under attack; (c) humanitarian military intervention;</a:t>
            </a:r>
            <a:r>
              <a:rPr lang="cs-CZ" sz="2400" i="1" dirty="0"/>
              <a:t> </a:t>
            </a:r>
            <a:r>
              <a:rPr lang="en-US" sz="2400" i="1" dirty="0"/>
              <a:t>and (d) potentially even a trusteeship. A truly forward-looking strategy of the international community</a:t>
            </a:r>
            <a:r>
              <a:rPr lang="cs-CZ" sz="2400" i="1" dirty="0"/>
              <a:t> </a:t>
            </a:r>
            <a:r>
              <a:rPr lang="en-US" sz="2400" i="1" dirty="0"/>
              <a:t>and (inter)national civil society would invest in local peace building </a:t>
            </a:r>
            <a:r>
              <a:rPr lang="en-US" sz="2400" i="1" dirty="0" err="1"/>
              <a:t>organisations</a:t>
            </a:r>
            <a:r>
              <a:rPr lang="en-US" sz="2400" i="1" dirty="0"/>
              <a:t> and</a:t>
            </a:r>
            <a:r>
              <a:rPr lang="cs-CZ" sz="2400" i="1" dirty="0"/>
              <a:t> </a:t>
            </a:r>
            <a:r>
              <a:rPr lang="en-US" sz="2400" i="1" dirty="0"/>
              <a:t>initiatives, as particularly in the Fragmentation scenario there will be a need for bottom-up</a:t>
            </a:r>
            <a:r>
              <a:rPr lang="cs-CZ" sz="2400" i="1" dirty="0"/>
              <a:t> </a:t>
            </a:r>
            <a:r>
              <a:rPr lang="cs-CZ" sz="2400" i="1" dirty="0" err="1"/>
              <a:t>processes</a:t>
            </a:r>
            <a:r>
              <a:rPr lang="cs-CZ" sz="2400" i="1" dirty="0"/>
              <a:t>!</a:t>
            </a:r>
          </a:p>
          <a:p>
            <a:endParaRPr lang="cs-CZ" dirty="0"/>
          </a:p>
        </p:txBody>
      </p:sp>
    </p:spTree>
    <p:extLst>
      <p:ext uri="{BB962C8B-B14F-4D97-AF65-F5344CB8AC3E}">
        <p14:creationId xmlns:p14="http://schemas.microsoft.com/office/powerpoint/2010/main" val="149997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8465661-012E-40DC-A47F-EE20F2C028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38529"/>
            <a:ext cx="11753636" cy="6472718"/>
          </a:xfrm>
          <a:prstGeom prst="rect">
            <a:avLst/>
          </a:prstGeom>
          <a:noFill/>
        </p:spPr>
      </p:pic>
      <p:sp>
        <p:nvSpPr>
          <p:cNvPr id="2" name="TextovéPole 1">
            <a:extLst>
              <a:ext uri="{FF2B5EF4-FFF2-40B4-BE49-F238E27FC236}">
                <a16:creationId xmlns:a16="http://schemas.microsoft.com/office/drawing/2014/main" id="{40186A57-8BDD-476B-AF29-AAE580424CB3}"/>
              </a:ext>
            </a:extLst>
          </p:cNvPr>
          <p:cNvSpPr txBox="1"/>
          <p:nvPr/>
        </p:nvSpPr>
        <p:spPr>
          <a:xfrm>
            <a:off x="4561725" y="5774077"/>
            <a:ext cx="6791603" cy="461665"/>
          </a:xfrm>
          <a:prstGeom prst="rect">
            <a:avLst/>
          </a:prstGeom>
          <a:noFill/>
        </p:spPr>
        <p:txBody>
          <a:bodyPr wrap="none" rtlCol="0">
            <a:spAutoFit/>
          </a:bodyPr>
          <a:lstStyle/>
          <a:p>
            <a:r>
              <a:rPr lang="cs-CZ" sz="2400" dirty="0"/>
              <a:t>OBECNÝ PROCESNÍ MODEL TVORBY STRATEGIE</a:t>
            </a:r>
          </a:p>
        </p:txBody>
      </p:sp>
      <p:pic>
        <p:nvPicPr>
          <p:cNvPr id="6" name="Obrázek 5">
            <a:extLst>
              <a:ext uri="{FF2B5EF4-FFF2-40B4-BE49-F238E27FC236}">
                <a16:creationId xmlns:a16="http://schemas.microsoft.com/office/drawing/2014/main" id="{3996CDB0-3868-4A9E-906B-BF9AE90FDE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51371"/>
            <a:ext cx="11753636" cy="6472718"/>
          </a:xfrm>
          <a:prstGeom prst="rect">
            <a:avLst/>
          </a:prstGeom>
          <a:noFill/>
        </p:spPr>
      </p:pic>
      <p:sp>
        <p:nvSpPr>
          <p:cNvPr id="8" name="Ovál 7">
            <a:extLst>
              <a:ext uri="{FF2B5EF4-FFF2-40B4-BE49-F238E27FC236}">
                <a16:creationId xmlns:a16="http://schemas.microsoft.com/office/drawing/2014/main" id="{EBAE76C3-F805-4CD9-A743-4B67AE2E9C7E}"/>
              </a:ext>
            </a:extLst>
          </p:cNvPr>
          <p:cNvSpPr/>
          <p:nvPr/>
        </p:nvSpPr>
        <p:spPr>
          <a:xfrm>
            <a:off x="212242" y="16696"/>
            <a:ext cx="2087457" cy="22577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vál 2">
            <a:extLst>
              <a:ext uri="{FF2B5EF4-FFF2-40B4-BE49-F238E27FC236}">
                <a16:creationId xmlns:a16="http://schemas.microsoft.com/office/drawing/2014/main" id="{A118BBCE-EB73-4BEF-A204-CBD932AF0020}"/>
              </a:ext>
            </a:extLst>
          </p:cNvPr>
          <p:cNvSpPr/>
          <p:nvPr/>
        </p:nvSpPr>
        <p:spPr>
          <a:xfrm>
            <a:off x="131761" y="4510354"/>
            <a:ext cx="2087457" cy="22577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1E69BC01-7371-42EA-97B6-9A2BAE99E9D0}"/>
              </a:ext>
            </a:extLst>
          </p:cNvPr>
          <p:cNvSpPr/>
          <p:nvPr/>
        </p:nvSpPr>
        <p:spPr>
          <a:xfrm>
            <a:off x="5126805" y="4798673"/>
            <a:ext cx="5393932"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177910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33107DB-7F17-473F-BA0B-66F31346BB67}"/>
              </a:ext>
            </a:extLst>
          </p:cNvPr>
          <p:cNvPicPr>
            <a:picLocks noChangeAspect="1"/>
          </p:cNvPicPr>
          <p:nvPr/>
        </p:nvPicPr>
        <p:blipFill>
          <a:blip r:embed="rId2"/>
          <a:stretch>
            <a:fillRect/>
          </a:stretch>
        </p:blipFill>
        <p:spPr>
          <a:xfrm>
            <a:off x="-1" y="-51371"/>
            <a:ext cx="8697149" cy="3821987"/>
          </a:xfrm>
          <a:prstGeom prst="rect">
            <a:avLst/>
          </a:prstGeom>
        </p:spPr>
      </p:pic>
      <p:pic>
        <p:nvPicPr>
          <p:cNvPr id="9" name="Obrázek 1">
            <a:extLst>
              <a:ext uri="{FF2B5EF4-FFF2-40B4-BE49-F238E27FC236}">
                <a16:creationId xmlns:a16="http://schemas.microsoft.com/office/drawing/2014/main" id="{83649297-20B3-4F12-9E9C-A4A4A839E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1" y="3022452"/>
            <a:ext cx="8236449" cy="3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ál 10">
            <a:extLst>
              <a:ext uri="{FF2B5EF4-FFF2-40B4-BE49-F238E27FC236}">
                <a16:creationId xmlns:a16="http://schemas.microsoft.com/office/drawing/2014/main" id="{0D164BF2-27A5-48FB-96FC-AF620475573E}"/>
              </a:ext>
            </a:extLst>
          </p:cNvPr>
          <p:cNvSpPr/>
          <p:nvPr/>
        </p:nvSpPr>
        <p:spPr>
          <a:xfrm>
            <a:off x="3935003" y="4789965"/>
            <a:ext cx="2087457" cy="12306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45258D52-0B01-4A67-9E2F-D90C2A691393}"/>
              </a:ext>
            </a:extLst>
          </p:cNvPr>
          <p:cNvSpPr/>
          <p:nvPr/>
        </p:nvSpPr>
        <p:spPr>
          <a:xfrm>
            <a:off x="4070188" y="1006867"/>
            <a:ext cx="2087457" cy="10685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E5F9AFCF-0AAC-4FE2-B119-2D9DE1DAB5ED}"/>
              </a:ext>
            </a:extLst>
          </p:cNvPr>
          <p:cNvSpPr/>
          <p:nvPr/>
        </p:nvSpPr>
        <p:spPr>
          <a:xfrm>
            <a:off x="195210" y="5061125"/>
            <a:ext cx="3575406"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
        <p:nvSpPr>
          <p:cNvPr id="17" name="Obdélník 16">
            <a:extLst>
              <a:ext uri="{FF2B5EF4-FFF2-40B4-BE49-F238E27FC236}">
                <a16:creationId xmlns:a16="http://schemas.microsoft.com/office/drawing/2014/main" id="{83766ED7-BDAE-4BD0-90C6-370FDE9A8C6B}"/>
              </a:ext>
            </a:extLst>
          </p:cNvPr>
          <p:cNvSpPr/>
          <p:nvPr/>
        </p:nvSpPr>
        <p:spPr>
          <a:xfrm>
            <a:off x="8804952" y="1196939"/>
            <a:ext cx="3246635"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90901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38B4F4D0-A799-44B4-8080-BA72ED4B7821}"/>
              </a:ext>
            </a:extLst>
          </p:cNvPr>
          <p:cNvSpPr>
            <a:spLocks noGrp="1"/>
          </p:cNvSpPr>
          <p:nvPr>
            <p:ph type="title"/>
          </p:nvPr>
        </p:nvSpPr>
        <p:spPr/>
        <p:txBody>
          <a:bodyPr/>
          <a:lstStyle/>
          <a:p>
            <a:endParaRPr lang="cs-CZ" altLang="cs-CZ"/>
          </a:p>
        </p:txBody>
      </p:sp>
      <p:sp>
        <p:nvSpPr>
          <p:cNvPr id="22531" name="Zástupný symbol pro obsah 2">
            <a:extLst>
              <a:ext uri="{FF2B5EF4-FFF2-40B4-BE49-F238E27FC236}">
                <a16:creationId xmlns:a16="http://schemas.microsoft.com/office/drawing/2014/main" id="{CCBE92DE-5DF6-4E3D-8A08-7C693DF20274}"/>
              </a:ext>
            </a:extLst>
          </p:cNvPr>
          <p:cNvSpPr>
            <a:spLocks noGrp="1"/>
          </p:cNvSpPr>
          <p:nvPr>
            <p:ph idx="1"/>
          </p:nvPr>
        </p:nvSpPr>
        <p:spPr/>
        <p:txBody>
          <a:bodyPr/>
          <a:lstStyle/>
          <a:p>
            <a:endParaRPr lang="cs-CZ" altLang="cs-CZ"/>
          </a:p>
        </p:txBody>
      </p:sp>
      <p:sp>
        <p:nvSpPr>
          <p:cNvPr id="22532" name="Zástupný symbol pro číslo snímku 3">
            <a:extLst>
              <a:ext uri="{FF2B5EF4-FFF2-40B4-BE49-F238E27FC236}">
                <a16:creationId xmlns:a16="http://schemas.microsoft.com/office/drawing/2014/main" id="{9E5EA3F1-5E7B-414F-AE45-00EB9C896249}"/>
              </a:ext>
            </a:extLst>
          </p:cNvPr>
          <p:cNvSpPr>
            <a:spLocks noGrp="1"/>
          </p:cNvSpPr>
          <p:nvPr>
            <p:ph type="sldNum" sz="quarter" idx="12"/>
          </p:nvPr>
        </p:nvSpPr>
        <p:spPr bwMode="auto">
          <a:xfrm>
            <a:off x="1617663" y="635635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fld id="{C8B02E6D-D412-44BD-B645-BF7574AACAC3}" type="slidenum">
              <a:rPr lang="cs-CZ" altLang="cs-CZ" sz="1100">
                <a:solidFill>
                  <a:schemeClr val="bg1"/>
                </a:solidFill>
              </a:rPr>
              <a:pPr algn="ctr">
                <a:lnSpc>
                  <a:spcPct val="100000"/>
                </a:lnSpc>
                <a:spcBef>
                  <a:spcPct val="0"/>
                </a:spcBef>
                <a:buFontTx/>
                <a:buNone/>
              </a:pPr>
              <a:t>8</a:t>
            </a:fld>
            <a:endParaRPr lang="cs-CZ" altLang="cs-CZ" sz="1100">
              <a:solidFill>
                <a:schemeClr val="bg1"/>
              </a:solidFill>
            </a:endParaRPr>
          </a:p>
        </p:txBody>
      </p:sp>
      <p:pic>
        <p:nvPicPr>
          <p:cNvPr id="22533" name="Obrázek 4">
            <a:extLst>
              <a:ext uri="{FF2B5EF4-FFF2-40B4-BE49-F238E27FC236}">
                <a16:creationId xmlns:a16="http://schemas.microsoft.com/office/drawing/2014/main" id="{9F0E505D-F310-456A-8ADC-77E2C20C77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4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3438940" y="6130820"/>
            <a:ext cx="5368842" cy="646331"/>
          </a:xfrm>
          <a:prstGeom prst="rect">
            <a:avLst/>
          </a:prstGeom>
          <a:noFill/>
        </p:spPr>
        <p:txBody>
          <a:bodyPr wrap="none" rtlCol="0">
            <a:spAutoFit/>
          </a:bodyPr>
          <a:lstStyle/>
          <a:p>
            <a:pPr algn="ctr"/>
            <a:r>
              <a:rPr lang="cs-CZ" dirty="0"/>
              <a:t>Přístupy k tvorbě bezpečnostních a obranných strategií </a:t>
            </a:r>
          </a:p>
          <a:p>
            <a:pPr algn="ctr"/>
            <a:r>
              <a:rPr lang="cs-CZ" dirty="0"/>
              <a:t>s.130 - 146</a:t>
            </a:r>
          </a:p>
        </p:txBody>
      </p:sp>
      <p:sp>
        <p:nvSpPr>
          <p:cNvPr id="7" name="TextovéPole 6"/>
          <p:cNvSpPr txBox="1"/>
          <p:nvPr/>
        </p:nvSpPr>
        <p:spPr>
          <a:xfrm>
            <a:off x="4128034" y="179314"/>
            <a:ext cx="3732239" cy="369332"/>
          </a:xfrm>
          <a:prstGeom prst="rect">
            <a:avLst/>
          </a:prstGeom>
          <a:noFill/>
        </p:spPr>
        <p:txBody>
          <a:bodyPr wrap="none" rtlCol="0">
            <a:spAutoFit/>
          </a:bodyPr>
          <a:lstStyle/>
          <a:p>
            <a:pPr algn="ctr"/>
            <a:r>
              <a:rPr lang="cs-CZ" dirty="0"/>
              <a:t>MODEL STRATEGICKÉ ADAPTACE</a:t>
            </a:r>
          </a:p>
        </p:txBody>
      </p:sp>
      <p:sp>
        <p:nvSpPr>
          <p:cNvPr id="4" name="Ovál 3">
            <a:extLst>
              <a:ext uri="{FF2B5EF4-FFF2-40B4-BE49-F238E27FC236}">
                <a16:creationId xmlns:a16="http://schemas.microsoft.com/office/drawing/2014/main" id="{13DBD53F-B2B0-4F25-A906-378D8441A4FB}"/>
              </a:ext>
            </a:extLst>
          </p:cNvPr>
          <p:cNvSpPr/>
          <p:nvPr/>
        </p:nvSpPr>
        <p:spPr>
          <a:xfrm>
            <a:off x="0" y="327016"/>
            <a:ext cx="3883631" cy="3101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AC80BE82-0DDE-49E9-9D83-9EA3AE879B52}"/>
              </a:ext>
            </a:extLst>
          </p:cNvPr>
          <p:cNvSpPr/>
          <p:nvPr/>
        </p:nvSpPr>
        <p:spPr>
          <a:xfrm>
            <a:off x="3883631" y="689093"/>
            <a:ext cx="4424740"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21504"/>
            <a:ext cx="12192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descr="DAVIS_PREKLAD.png"/>
          <p:cNvPicPr/>
          <p:nvPr/>
        </p:nvPicPr>
        <p:blipFill>
          <a:blip r:embed="rId3" cstate="print">
            <a:extLst>
              <a:ext uri="{28A0092B-C50C-407E-A947-70E740481C1C}">
                <a14:useLocalDpi xmlns:a14="http://schemas.microsoft.com/office/drawing/2010/main" val="0"/>
              </a:ext>
            </a:extLst>
          </a:blip>
          <a:stretch>
            <a:fillRect/>
          </a:stretch>
        </p:blipFill>
        <p:spPr>
          <a:xfrm>
            <a:off x="523982" y="157400"/>
            <a:ext cx="11311847" cy="6356351"/>
          </a:xfrm>
          <a:prstGeom prst="rect">
            <a:avLst/>
          </a:prstGeom>
        </p:spPr>
      </p:pic>
      <p:sp>
        <p:nvSpPr>
          <p:cNvPr id="4" name="Ovál 3"/>
          <p:cNvSpPr/>
          <p:nvPr/>
        </p:nvSpPr>
        <p:spPr>
          <a:xfrm>
            <a:off x="3575408" y="112058"/>
            <a:ext cx="1849348" cy="103864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vál 1">
            <a:extLst>
              <a:ext uri="{FF2B5EF4-FFF2-40B4-BE49-F238E27FC236}">
                <a16:creationId xmlns:a16="http://schemas.microsoft.com/office/drawing/2014/main" id="{4E52D97A-A151-4884-B4E7-7543B1F0D84A}"/>
              </a:ext>
            </a:extLst>
          </p:cNvPr>
          <p:cNvSpPr/>
          <p:nvPr/>
        </p:nvSpPr>
        <p:spPr>
          <a:xfrm>
            <a:off x="80480" y="48702"/>
            <a:ext cx="2106203" cy="103864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a:extLst>
              <a:ext uri="{FF2B5EF4-FFF2-40B4-BE49-F238E27FC236}">
                <a16:creationId xmlns:a16="http://schemas.microsoft.com/office/drawing/2014/main" id="{10FB20E8-E4C2-4956-B3A9-1E3D0649BA5A}"/>
              </a:ext>
            </a:extLst>
          </p:cNvPr>
          <p:cNvSpPr/>
          <p:nvPr/>
        </p:nvSpPr>
        <p:spPr>
          <a:xfrm>
            <a:off x="80479" y="2136069"/>
            <a:ext cx="6618271" cy="1038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tx1"/>
                </a:solidFill>
              </a:rPr>
              <a:t>CAPABILITY BASED PLANNING MODEL (Paul DAVIS,  RAND </a:t>
            </a:r>
            <a:r>
              <a:rPr lang="cs-CZ" sz="2400" b="1" dirty="0" err="1">
                <a:solidFill>
                  <a:schemeClr val="tx1"/>
                </a:solidFill>
              </a:rPr>
              <a:t>Corporation</a:t>
            </a:r>
            <a:r>
              <a:rPr lang="cs-CZ" sz="2400" b="1" dirty="0">
                <a:solidFill>
                  <a:schemeClr val="tx1"/>
                </a:solidFill>
              </a:rPr>
              <a:t>)</a:t>
            </a:r>
          </a:p>
        </p:txBody>
      </p:sp>
    </p:spTree>
    <p:extLst>
      <p:ext uri="{BB962C8B-B14F-4D97-AF65-F5344CB8AC3E}">
        <p14:creationId xmlns:p14="http://schemas.microsoft.com/office/powerpoint/2010/main" val="2740379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MPSLIDETAG" val="c:\data\pictures\CHODS\Chart Large Med Sml Scale.jpg"/>
</p:tagLst>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B3D592B7052304EA4827B1A8C70F3B8" ma:contentTypeVersion="2" ma:contentTypeDescription="Vytvoří nový dokument" ma:contentTypeScope="" ma:versionID="4fa650524ef3276fb4965182e494c68b">
  <xsd:schema xmlns:xsd="http://www.w3.org/2001/XMLSchema" xmlns:xs="http://www.w3.org/2001/XMLSchema" xmlns:p="http://schemas.microsoft.com/office/2006/metadata/properties" xmlns:ns2="0a4dcd8e-c73b-4632-a1c3-b98d8741b3ae" targetNamespace="http://schemas.microsoft.com/office/2006/metadata/properties" ma:root="true" ma:fieldsID="c0358186d22f70877f1bdfd40645567d" ns2:_="">
    <xsd:import namespace="0a4dcd8e-c73b-4632-a1c3-b98d8741b3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dcd8e-c73b-4632-a1c3-b98d8741b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95CDF8-8154-4BB4-BC9A-C9A7C944B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dcd8e-c73b-4632-a1c3-b98d8741b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008615-6C1A-485E-8184-8F092D00A60F}">
  <ds:schemaRefs>
    <ds:schemaRef ds:uri="http://schemas.microsoft.com/sharepoint/v3/contenttype/forms"/>
  </ds:schemaRefs>
</ds:datastoreItem>
</file>

<file path=customXml/itemProps3.xml><?xml version="1.0" encoding="utf-8"?>
<ds:datastoreItem xmlns:ds="http://schemas.openxmlformats.org/officeDocument/2006/customXml" ds:itemID="{9812D93F-9981-49A6-816F-AB27424D532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TM10001115[[fn=Balík]]</Template>
  <TotalTime>0</TotalTime>
  <Words>4424</Words>
  <Application>Microsoft Office PowerPoint</Application>
  <PresentationFormat>Širokoúhlá obrazovka</PresentationFormat>
  <Paragraphs>622</Paragraphs>
  <Slides>59</Slides>
  <Notes>13</Notes>
  <HiddenSlides>0</HiddenSlides>
  <MMClips>0</MMClips>
  <ScaleCrop>false</ScaleCrop>
  <HeadingPairs>
    <vt:vector size="8" baseType="variant">
      <vt:variant>
        <vt:lpstr>Použitá písma</vt:lpstr>
      </vt:variant>
      <vt:variant>
        <vt:i4>11</vt:i4>
      </vt:variant>
      <vt:variant>
        <vt:lpstr>Motiv</vt:lpstr>
      </vt:variant>
      <vt:variant>
        <vt:i4>2</vt:i4>
      </vt:variant>
      <vt:variant>
        <vt:lpstr>Vložené servery OLE</vt:lpstr>
      </vt:variant>
      <vt:variant>
        <vt:i4>1</vt:i4>
      </vt:variant>
      <vt:variant>
        <vt:lpstr>Nadpisy snímků</vt:lpstr>
      </vt:variant>
      <vt:variant>
        <vt:i4>59</vt:i4>
      </vt:variant>
    </vt:vector>
  </HeadingPairs>
  <TitlesOfParts>
    <vt:vector size="73" baseType="lpstr">
      <vt:lpstr>Arial</vt:lpstr>
      <vt:lpstr>Arial CE</vt:lpstr>
      <vt:lpstr>Arial Unicode MS</vt:lpstr>
      <vt:lpstr>Calibri</vt:lpstr>
      <vt:lpstr>Consolas</vt:lpstr>
      <vt:lpstr>Franklin Gothic Medium</vt:lpstr>
      <vt:lpstr>Gill Sans MT</vt:lpstr>
      <vt:lpstr>Symbol</vt:lpstr>
      <vt:lpstr>Times</vt:lpstr>
      <vt:lpstr>Times New Roman</vt:lpstr>
      <vt:lpstr>Wingdings</vt:lpstr>
      <vt:lpstr>Balík</vt:lpstr>
      <vt:lpstr>Motiv systému Office</vt:lpstr>
      <vt:lpstr>Snímek</vt:lpstr>
      <vt:lpstr>TVORBA STRATEGIE</vt:lpstr>
      <vt:lpstr>CÍL</vt:lpstr>
      <vt:lpstr>UČEBNÍ OTÁZKY</vt:lpstr>
      <vt:lpstr>OBSAH</vt:lpstr>
      <vt:lpstr>Prezentace aplikace PowerPoint</vt:lpstr>
      <vt:lpstr>Prezentace aplikace PowerPoint</vt:lpstr>
      <vt:lpstr>Prezentace aplikace PowerPoint</vt:lpstr>
      <vt:lpstr>Prezentace aplikace PowerPoint</vt:lpstr>
      <vt:lpstr>Prezentace aplikace PowerPoint</vt:lpstr>
      <vt:lpstr>Operační plánování </vt:lpstr>
      <vt:lpstr>STRATEGICKÁ ANAlÝZA: ÚČEL</vt:lpstr>
      <vt:lpstr>NEJISTOTA – DŮSLEDKY</vt:lpstr>
      <vt:lpstr>Prezentace aplikace PowerPoint</vt:lpstr>
      <vt:lpstr>STRATEGICKÁ ANAlÝZA ODPOVÍDÁ NA TYTO ZÁKLADNÍ OTÁZKY</vt:lpstr>
      <vt:lpstr>STRATEGICKÁ ANAlÝZA : ZDROJE INFORMACÍ</vt:lpstr>
      <vt:lpstr>NÁSTROJE STRATEGICKÉ ANALÝZY</vt:lpstr>
      <vt:lpstr>PROBLÉM: ODLIŠENÍ VNĚJŠÍHO A VNITŘNÍHO PROSTŘEDÍ</vt:lpstr>
      <vt:lpstr>Prezentace aplikace PowerPoint</vt:lpstr>
      <vt:lpstr>Prezentace aplikace PowerPoint</vt:lpstr>
      <vt:lpstr>ANALÝZA VNĚJŠÍHO PROSTŘEDÍ</vt:lpstr>
      <vt:lpstr>PESTLE</vt:lpstr>
      <vt:lpstr>PESTLE-M</vt:lpstr>
      <vt:lpstr> HODNOCENÍ OPERAČNÍHO PROSTŘEDÍ: PMESII-PT</vt:lpstr>
      <vt:lpstr>Prezentace aplikace PowerPoint</vt:lpstr>
      <vt:lpstr>Prezentace aplikace PowerPoint</vt:lpstr>
      <vt:lpstr>Prezentace aplikace PowerPoint</vt:lpstr>
      <vt:lpstr>Prezentace aplikace PowerPoint</vt:lpstr>
      <vt:lpstr>Prezentace aplikace PowerPoint</vt:lpstr>
      <vt:lpstr>POLICY IMPLICATIONS DOPADY NA SCHOPNOSTI OZBROJENÝCH SIL</vt:lpstr>
      <vt:lpstr>Prezentace aplikace PowerPoint</vt:lpstr>
      <vt:lpstr>BEZPEČNOSTNÍ PROSTŘEDÍ VUCA</vt:lpstr>
      <vt:lpstr>Prezentace aplikace PowerPoint</vt:lpstr>
      <vt:lpstr>EXPERTNÍ HODNOCENÍ HROZEB</vt:lpstr>
      <vt:lpstr>EXPERTNÍ HODNOCENÍ PŘÍLEŽITOSTÍ</vt:lpstr>
      <vt:lpstr>EXPERTNÍ HODNOCENÍ PRAVDĚPODOBNOSTI VÝSKYTU                        HROZBY (PŘÍLEŽITOSTI)</vt:lpstr>
      <vt:lpstr>VÝSLEDNÉ HODNOCENÍ</vt:lpstr>
      <vt:lpstr>Prezentace aplikace PowerPoint</vt:lpstr>
      <vt:lpstr>Prezentace aplikace PowerPoint</vt:lpstr>
      <vt:lpstr>Prezentace aplikace PowerPoint</vt:lpstr>
      <vt:lpstr>Prezentace aplikace PowerPoint</vt:lpstr>
      <vt:lpstr>Prezentace aplikace PowerPoint</vt:lpstr>
      <vt:lpstr>EXPERTNÍ HODNOCENÍ SILNÝCH A SLABÝCH STRÁNEK</vt:lpstr>
      <vt:lpstr>EXPERTNÍ HODNOCENÍ SILNÝCH A SLABÝCH STRÁNEK</vt:lpstr>
      <vt:lpstr>Prezentace aplikace PowerPoint</vt:lpstr>
      <vt:lpstr>Prezentace aplikace PowerPoint</vt:lpstr>
      <vt:lpstr>TVORBA ALTERNATIVNÍCH STRATEGIÍ </vt:lpstr>
      <vt:lpstr>ZÁVĚR</vt:lpstr>
      <vt:lpstr>Prezentace aplikace PowerPoint</vt:lpstr>
      <vt:lpstr>STRATEGIC FORESIGHT – FUTURES STUDIES  (DOPORUČENÁ PŘÍPADOVÁ STUDIE – ALTERNATIVNÍ PŘÍSTUP K HODNOCENÍ PROSTŘEDÍ)</vt:lpstr>
      <vt:lpstr>SCÉNÁŘE – PŘÍPADOVÁ STUDIE</vt:lpstr>
      <vt:lpstr>METHODOLOGY</vt:lpstr>
      <vt:lpstr>PROBABILITIES – TRENDS – PREDETERMINED ELEMENTS</vt:lpstr>
      <vt:lpstr>PROBABILITIES – TRENDS – PREDETERMINED ELEMENTS</vt:lpstr>
      <vt:lpstr>SCÉNÁŘE – PŘÍPADOVÁ STUDIE SUDAN 2020</vt:lpstr>
      <vt:lpstr>Prezentace aplikace PowerPoint</vt:lpstr>
      <vt:lpstr>SCÉNÁŘE</vt:lpstr>
      <vt:lpstr>Prezentace aplikace PowerPoint</vt:lpstr>
      <vt:lpstr>Prezentace aplikace PowerPoint</vt:lpstr>
      <vt:lpstr>POLICY IMPLICATIONS AND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TVORBA STRATEGIE</dc:title>
  <dc:creator>josef prochazka</dc:creator>
  <cp:lastModifiedBy>josef</cp:lastModifiedBy>
  <cp:revision>146</cp:revision>
  <dcterms:created xsi:type="dcterms:W3CDTF">2020-09-17T04:53:08Z</dcterms:created>
  <dcterms:modified xsi:type="dcterms:W3CDTF">2022-09-26T18:36:40Z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0x0101004B3D592B7052304EA4827B1A8C70F3B8</vt:lpwstr>
  </property>
</Properties>
</file>