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35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537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752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692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55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24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90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429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301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761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03-Nov-21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IED6jUd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I_dr0arBl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AI and autonomy at war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GB" dirty="0"/>
              <a:t>ems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lower conflict-threshold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collateral damage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</a:t>
            </a:r>
            <a:r>
              <a:rPr lang="en-GB" sz="2000" dirty="0"/>
              <a:t>cation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 err="1"/>
              <a:t>dehumaniza</a:t>
            </a:r>
            <a:r>
              <a:rPr lang="en-GB" sz="2000" dirty="0" err="1"/>
              <a:t>tion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psychological impacts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political and cultural fallout</a:t>
            </a:r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Non-state 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en-GB" sz="2000" dirty="0"/>
              <a:t>terrorists</a:t>
            </a:r>
            <a:r>
              <a:rPr lang="cs-CZ" sz="2000" dirty="0"/>
              <a:t>, guerill</a:t>
            </a:r>
            <a:r>
              <a:rPr lang="en-GB" sz="2000" dirty="0"/>
              <a:t>as</a:t>
            </a:r>
            <a:r>
              <a:rPr lang="cs-CZ" sz="2000" dirty="0"/>
              <a:t> </a:t>
            </a:r>
            <a:r>
              <a:rPr lang="en-GB" sz="2000" dirty="0"/>
              <a:t>etc</a:t>
            </a:r>
            <a:r>
              <a:rPr lang="cs-CZ" sz="2000" dirty="0"/>
              <a:t>.</a:t>
            </a:r>
          </a:p>
          <a:p>
            <a:pPr lvl="1"/>
            <a:r>
              <a:rPr lang="en-GB" sz="1600" dirty="0"/>
              <a:t>reconnaissance</a:t>
            </a:r>
            <a:r>
              <a:rPr lang="cs-CZ" sz="1600" dirty="0"/>
              <a:t>, </a:t>
            </a:r>
            <a:r>
              <a:rPr lang="en-GB" sz="1600" dirty="0"/>
              <a:t>targeting</a:t>
            </a:r>
            <a:r>
              <a:rPr lang="cs-CZ" sz="1600" dirty="0"/>
              <a:t>, </a:t>
            </a:r>
            <a:r>
              <a:rPr lang="en-GB" sz="1600" dirty="0"/>
              <a:t>smuggling</a:t>
            </a:r>
          </a:p>
          <a:p>
            <a:pPr lvl="1"/>
            <a:r>
              <a:rPr lang="en-GB" sz="1600" dirty="0"/>
              <a:t>direct attacks</a:t>
            </a:r>
            <a:endParaRPr lang="cs-CZ" sz="1600" dirty="0"/>
          </a:p>
          <a:p>
            <a:r>
              <a:rPr lang="en-GB" sz="2000" dirty="0"/>
              <a:t>commercial drones are cheap, available and easily modified</a:t>
            </a:r>
            <a:endParaRPr lang="cs-CZ" sz="2000" dirty="0"/>
          </a:p>
          <a:p>
            <a:r>
              <a:rPr lang="en-GB" sz="2000" dirty="0"/>
              <a:t>perfect example of horizontal proliferation of dual-use tech</a:t>
            </a:r>
            <a:endParaRPr lang="cs-CZ" sz="2000" dirty="0"/>
          </a:p>
          <a:p>
            <a:pPr lvl="1"/>
            <a:endParaRPr lang="cs-CZ" sz="2000" dirty="0"/>
          </a:p>
          <a:p>
            <a:pPr marL="150876" lvl="1" indent="0">
              <a:buNone/>
            </a:pPr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en-GB" dirty="0"/>
              <a:t>Near 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580" y="1384301"/>
            <a:ext cx="5066676" cy="3017520"/>
          </a:xfrm>
        </p:spPr>
        <p:txBody>
          <a:bodyPr>
            <a:normAutofit/>
          </a:bodyPr>
          <a:lstStyle/>
          <a:p>
            <a:r>
              <a:rPr lang="en-GB" sz="2000" dirty="0"/>
              <a:t>growing autonomy across the board</a:t>
            </a:r>
          </a:p>
          <a:p>
            <a:pPr lvl="1"/>
            <a:r>
              <a:rPr lang="cs-CZ" sz="1800" dirty="0">
                <a:hlinkClick r:id="rId2"/>
              </a:rPr>
              <a:t>https://www.youtube.com/watch?v=h449oIjg2kY</a:t>
            </a:r>
            <a:endParaRPr lang="cs-CZ" sz="1800" dirty="0"/>
          </a:p>
          <a:p>
            <a:r>
              <a:rPr lang="en-GB" sz="2000" dirty="0"/>
              <a:t>closer integration and mixed units</a:t>
            </a:r>
            <a:endParaRPr lang="cs-CZ" sz="2000" dirty="0"/>
          </a:p>
          <a:p>
            <a:r>
              <a:rPr lang="en-GB" sz="2000" dirty="0"/>
              <a:t>autonomous </a:t>
            </a:r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en-GB" sz="2000" dirty="0"/>
              <a:t>first autonomous kill</a:t>
            </a:r>
            <a:r>
              <a:rPr lang="cs-CZ" sz="2000" dirty="0"/>
              <a:t>?</a:t>
            </a:r>
          </a:p>
          <a:p>
            <a:r>
              <a:rPr lang="en-GB" sz="2000" dirty="0"/>
              <a:t>arrival of true AI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7FCE0-B5A9-4764-BF61-4BD99F63A2BF}"/>
              </a:ext>
            </a:extLst>
          </p:cNvPr>
          <p:cNvSpPr txBox="1"/>
          <p:nvPr/>
        </p:nvSpPr>
        <p:spPr>
          <a:xfrm>
            <a:off x="1561514" y="4698609"/>
            <a:ext cx="53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https://www.youtube.com/watch?v=HTPIED6jUdU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en-GB" dirty="0"/>
              <a:t>Some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>
                <a:solidFill>
                  <a:schemeClr val="tx1"/>
                </a:solidFill>
              </a:rPr>
              <a:t>what is intelligence and consciousness?</a:t>
            </a: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unmanned/autonomy/AI?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types of AI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what about physical form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echanical</a:t>
            </a:r>
            <a:r>
              <a:rPr lang="en-GB" sz="2000" dirty="0"/>
              <a:t> automata since middle ages</a:t>
            </a:r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/>
              <a:t>biological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since 19th cent.</a:t>
            </a:r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/>
              <a:t>accelerated progression after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/>
              <a:t>exponential since 90s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520440" cy="1088068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autonomy in warfare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en-GB" sz="2000" dirty="0"/>
              <a:t>before</a:t>
            </a:r>
            <a:r>
              <a:rPr lang="cs-CZ" sz="2000" dirty="0"/>
              <a:t> WW1: </a:t>
            </a:r>
            <a:r>
              <a:rPr lang="en-GB" sz="2000" dirty="0"/>
              <a:t>hot-air balloons</a:t>
            </a:r>
            <a:endParaRPr lang="cs-CZ" sz="2000" dirty="0"/>
          </a:p>
          <a:p>
            <a:pPr lvl="1"/>
            <a:r>
              <a:rPr lang="en-GB" sz="1850" dirty="0"/>
              <a:t>observation and bombing</a:t>
            </a:r>
            <a:endParaRPr lang="cs-CZ" sz="1550" dirty="0"/>
          </a:p>
          <a:p>
            <a:r>
              <a:rPr lang="en-GB" sz="2000" dirty="0"/>
              <a:t>interwar</a:t>
            </a:r>
            <a:r>
              <a:rPr lang="cs-CZ" sz="2000" dirty="0"/>
              <a:t>: </a:t>
            </a:r>
            <a:r>
              <a:rPr lang="en-GB" sz="2000" dirty="0"/>
              <a:t>aerial practice targets</a:t>
            </a:r>
            <a:endParaRPr lang="cs-CZ" sz="2000" dirty="0"/>
          </a:p>
          <a:p>
            <a:r>
              <a:rPr lang="en-GB" sz="2000" dirty="0"/>
              <a:t>during</a:t>
            </a:r>
            <a:r>
              <a:rPr lang="cs-CZ" sz="2000" dirty="0"/>
              <a:t> WW2: </a:t>
            </a:r>
            <a:r>
              <a:rPr lang="en-GB" sz="2000" dirty="0"/>
              <a:t>remote control of all types</a:t>
            </a:r>
            <a:endParaRPr lang="cs-CZ" sz="2000" dirty="0"/>
          </a:p>
          <a:p>
            <a:pPr lvl="1"/>
            <a:r>
              <a:rPr lang="en-GB" sz="1850" dirty="0"/>
              <a:t>both wired and </a:t>
            </a:r>
            <a:r>
              <a:rPr lang="en-GB" sz="1850" dirty="0" err="1"/>
              <a:t>wirelss</a:t>
            </a:r>
            <a:endParaRPr lang="cs-CZ" sz="1850" dirty="0"/>
          </a:p>
          <a:p>
            <a:pPr lvl="1"/>
            <a:r>
              <a:rPr lang="en-GB" sz="1850" dirty="0"/>
              <a:t>air, land and sea -based</a:t>
            </a:r>
            <a:endParaRPr lang="cs-CZ" sz="1850" dirty="0"/>
          </a:p>
          <a:p>
            <a:pPr lvl="1"/>
            <a:r>
              <a:rPr lang="cs-CZ" sz="1850" dirty="0"/>
              <a:t>V1 </a:t>
            </a:r>
            <a:r>
              <a:rPr lang="en-GB" sz="1850" dirty="0"/>
              <a:t>and</a:t>
            </a:r>
            <a:r>
              <a:rPr lang="cs-CZ" sz="1850" dirty="0"/>
              <a:t>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en-GB" dirty="0"/>
              <a:t>and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https://www.youtube.com/watch?v=I_dr0arBltU</a:t>
            </a:r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en-GB" sz="2000" dirty="0"/>
              <a:t>target practice, decoys and reconnaissance</a:t>
            </a:r>
            <a:endParaRPr lang="cs-CZ" sz="2000" dirty="0"/>
          </a:p>
          <a:p>
            <a:pPr lvl="1"/>
            <a:r>
              <a:rPr lang="en-GB" sz="1850" dirty="0"/>
              <a:t>with jet engines too</a:t>
            </a:r>
          </a:p>
          <a:p>
            <a:r>
              <a:rPr lang="en-GB" sz="2000" dirty="0"/>
              <a:t>modern era of drones/UAVs began during the 80s, in the Middle East</a:t>
            </a:r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remote control is commonplace</a:t>
            </a:r>
            <a:endParaRPr lang="cs-CZ" sz="2000" dirty="0"/>
          </a:p>
          <a:p>
            <a:r>
              <a:rPr lang="en-GB" sz="2000" dirty="0"/>
              <a:t>growing autonomy</a:t>
            </a:r>
            <a:endParaRPr lang="cs-CZ" sz="2000" dirty="0"/>
          </a:p>
          <a:p>
            <a:pPr lvl="1"/>
            <a:r>
              <a:rPr lang="cs-CZ" sz="1850" dirty="0" err="1"/>
              <a:t>lo</a:t>
            </a:r>
            <a:r>
              <a:rPr lang="en-GB" sz="1850" dirty="0"/>
              <a:t>c</a:t>
            </a:r>
            <a:r>
              <a:rPr lang="cs-CZ" sz="1850" dirty="0" err="1"/>
              <a:t>omo</a:t>
            </a:r>
            <a:r>
              <a:rPr lang="en-GB" sz="1850" dirty="0" err="1"/>
              <a:t>tion</a:t>
            </a:r>
            <a:r>
              <a:rPr lang="cs-CZ" sz="1850" dirty="0"/>
              <a:t> a sen</a:t>
            </a:r>
            <a:r>
              <a:rPr lang="en-GB" sz="1850" dirty="0"/>
              <a:t>s</a:t>
            </a:r>
            <a:r>
              <a:rPr lang="cs-CZ" sz="1850" dirty="0" err="1"/>
              <a:t>or</a:t>
            </a:r>
            <a:r>
              <a:rPr lang="en-GB" sz="1850" dirty="0"/>
              <a:t>s</a:t>
            </a:r>
            <a:endParaRPr lang="cs-CZ" sz="1850" dirty="0"/>
          </a:p>
          <a:p>
            <a:r>
              <a:rPr lang="cs-CZ" sz="2000" dirty="0"/>
              <a:t>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  <a:r>
              <a:rPr lang="en-GB" sz="2000" dirty="0"/>
              <a:t> </a:t>
            </a:r>
            <a:r>
              <a:rPr lang="cs-CZ" sz="2000" dirty="0"/>
              <a:t>princip</a:t>
            </a:r>
            <a:r>
              <a:rPr lang="en-GB" sz="2000" dirty="0"/>
              <a:t>le</a:t>
            </a:r>
            <a:endParaRPr lang="cs-CZ" sz="2000" dirty="0"/>
          </a:p>
          <a:p>
            <a:r>
              <a:rPr lang="en-GB" sz="2000" dirty="0"/>
              <a:t>fire-and-forget systems</a:t>
            </a:r>
          </a:p>
          <a:p>
            <a:r>
              <a:rPr lang="en-GB" sz="2000" dirty="0"/>
              <a:t>still not true intelligence</a:t>
            </a:r>
          </a:p>
          <a:p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693</TotalTime>
  <Words>336</Words>
  <Application>Microsoft Office PowerPoint</Application>
  <PresentationFormat>On-screen Show (16:9)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 Technologies and Conflicts</vt:lpstr>
      <vt:lpstr>Some basics</vt:lpstr>
      <vt:lpstr>History of autonomy</vt:lpstr>
      <vt:lpstr>History of autonomy in warfare</vt:lpstr>
      <vt:lpstr>PowerPoint Presentation</vt:lpstr>
      <vt:lpstr>Cold War</vt:lpstr>
      <vt:lpstr>Present</vt:lpstr>
      <vt:lpstr>PowerPoint Presentation</vt:lpstr>
      <vt:lpstr>PowerPoint Presentation</vt:lpstr>
      <vt:lpstr>PowerPoint Presentation</vt:lpstr>
      <vt:lpstr>Problems?</vt:lpstr>
      <vt:lpstr>Non-state actors</vt:lpstr>
      <vt:lpstr>Near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64</cp:revision>
  <dcterms:modified xsi:type="dcterms:W3CDTF">2021-11-03T10:27:38Z</dcterms:modified>
</cp:coreProperties>
</file>