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91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3" r:id="rId13"/>
    <p:sldId id="292" r:id="rId14"/>
    <p:sldId id="290" r:id="rId15"/>
    <p:sldId id="30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AACA-0F09-498D-87DD-49C54222E8B9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2944-DEBD-41AB-8EDE-AE081492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71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AACA-0F09-498D-87DD-49C54222E8B9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2944-DEBD-41AB-8EDE-AE081492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17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AACA-0F09-498D-87DD-49C54222E8B9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2944-DEBD-41AB-8EDE-AE081492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58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AACA-0F09-498D-87DD-49C54222E8B9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2944-DEBD-41AB-8EDE-AE081492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24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AACA-0F09-498D-87DD-49C54222E8B9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2944-DEBD-41AB-8EDE-AE081492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99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AACA-0F09-498D-87DD-49C54222E8B9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2944-DEBD-41AB-8EDE-AE081492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1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AACA-0F09-498D-87DD-49C54222E8B9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2944-DEBD-41AB-8EDE-AE081492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9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AACA-0F09-498D-87DD-49C54222E8B9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2944-DEBD-41AB-8EDE-AE081492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51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AACA-0F09-498D-87DD-49C54222E8B9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2944-DEBD-41AB-8EDE-AE081492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82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AACA-0F09-498D-87DD-49C54222E8B9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2944-DEBD-41AB-8EDE-AE081492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92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AACA-0F09-498D-87DD-49C54222E8B9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2944-DEBD-41AB-8EDE-AE081492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16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3AACA-0F09-498D-87DD-49C54222E8B9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02944-DEBD-41AB-8EDE-AE081492E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62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B1478-0314-434D-BB9B-9176C2DF47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Warfare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8C71B0-DE5B-4A35-8312-4AD45D9AE8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Jonáš Syrovátka</a:t>
            </a:r>
            <a:br>
              <a:rPr lang="cs-CZ" dirty="0"/>
            </a:br>
            <a:br>
              <a:rPr lang="cs-CZ" dirty="0"/>
            </a:br>
            <a:r>
              <a:rPr lang="cs-CZ" dirty="0"/>
              <a:t>Masaryk University</a:t>
            </a:r>
            <a:br>
              <a:rPr lang="cs-CZ" dirty="0"/>
            </a:br>
            <a:r>
              <a:rPr lang="cs-CZ" dirty="0"/>
              <a:t>Department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Science</a:t>
            </a:r>
          </a:p>
        </p:txBody>
      </p:sp>
    </p:spTree>
    <p:extLst>
      <p:ext uri="{BB962C8B-B14F-4D97-AF65-F5344CB8AC3E}">
        <p14:creationId xmlns:p14="http://schemas.microsoft.com/office/powerpoint/2010/main" val="404641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F3952-0626-42B6-A627-EA555F6AA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warfare</a:t>
            </a:r>
            <a:r>
              <a:rPr lang="cs-CZ" dirty="0"/>
              <a:t>: CZ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FBBDF3-CB99-4483-97F7-9830611D3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dirty="0"/>
              <a:t>After 2014 need to react to new security environment </a:t>
            </a:r>
          </a:p>
          <a:p>
            <a:pPr lvl="1"/>
            <a:r>
              <a:rPr lang="en-PH" dirty="0"/>
              <a:t>Russian propaganda present also in Czech information space but general need to update state capabilities  </a:t>
            </a:r>
            <a:endParaRPr lang="cs-CZ" dirty="0"/>
          </a:p>
          <a:p>
            <a:pPr lvl="1"/>
            <a:r>
              <a:rPr lang="en-BZ" dirty="0"/>
              <a:t>Complex and messy process</a:t>
            </a:r>
            <a:r>
              <a:rPr lang="cs-CZ" dirty="0"/>
              <a:t> (</a:t>
            </a:r>
            <a:r>
              <a:rPr lang="cs-CZ" dirty="0" err="1"/>
              <a:t>Jankowicz</a:t>
            </a:r>
            <a:r>
              <a:rPr lang="cs-CZ" dirty="0"/>
              <a:t>, </a:t>
            </a:r>
            <a:r>
              <a:rPr lang="cs-CZ" dirty="0" err="1"/>
              <a:t>Eberle</a:t>
            </a:r>
            <a:r>
              <a:rPr lang="cs-CZ" dirty="0"/>
              <a:t> and Daniel)</a:t>
            </a:r>
            <a:endParaRPr lang="en-BZ" dirty="0"/>
          </a:p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Audit (2016)</a:t>
            </a:r>
          </a:p>
          <a:p>
            <a:pPr lvl="1"/>
            <a:r>
              <a:rPr lang="en-US" i="1" dirty="0"/>
              <a:t>The old - new </a:t>
            </a:r>
            <a:r>
              <a:rPr lang="en-US" b="1" i="1" dirty="0"/>
              <a:t>manifestation of the influence of foreign power is then propaganda and the spread of disinformation such means of information warfare </a:t>
            </a:r>
            <a:r>
              <a:rPr lang="en-US" i="1" dirty="0"/>
              <a:t>through which foreign powers attempt to influence the state in the field of governance and</a:t>
            </a:r>
            <a:r>
              <a:rPr lang="cs-CZ" i="1" dirty="0"/>
              <a:t>	</a:t>
            </a:r>
            <a:r>
              <a:rPr lang="en-US" i="1" dirty="0"/>
              <a:t>use of communication and information channels or technologies through which it operates</a:t>
            </a:r>
            <a:r>
              <a:rPr lang="cs-CZ" i="1" dirty="0"/>
              <a:t> </a:t>
            </a:r>
            <a:r>
              <a:rPr lang="en-US" i="1" dirty="0"/>
              <a:t>public opinion</a:t>
            </a:r>
            <a:r>
              <a:rPr lang="cs-CZ" i="1" dirty="0"/>
              <a:t>.</a:t>
            </a:r>
            <a:endParaRPr lang="en-PH" i="1" dirty="0"/>
          </a:p>
        </p:txBody>
      </p:sp>
    </p:spTree>
    <p:extLst>
      <p:ext uri="{BB962C8B-B14F-4D97-AF65-F5344CB8AC3E}">
        <p14:creationId xmlns:p14="http://schemas.microsoft.com/office/powerpoint/2010/main" val="68652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389BB-7B5E-4746-BC93-2404A17C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warfare</a:t>
            </a:r>
            <a:r>
              <a:rPr lang="cs-CZ" dirty="0"/>
              <a:t>: CZ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0340EA-E3B4-4B08-8746-D946AF8AF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Z" dirty="0"/>
              <a:t>Establishing relevant institutions</a:t>
            </a:r>
          </a:p>
          <a:p>
            <a:pPr lvl="1"/>
            <a:r>
              <a:rPr lang="en-US" dirty="0"/>
              <a:t>Centre Against Terrorism and Hybrid Threats</a:t>
            </a:r>
            <a:r>
              <a:rPr lang="cs-CZ" dirty="0"/>
              <a:t> (2017)</a:t>
            </a:r>
          </a:p>
          <a:p>
            <a:pPr lvl="1"/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Cyber</a:t>
            </a:r>
            <a:r>
              <a:rPr lang="cs-CZ" dirty="0"/>
              <a:t> and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Agency</a:t>
            </a:r>
            <a:r>
              <a:rPr lang="cs-CZ" dirty="0"/>
              <a:t> (2017)</a:t>
            </a:r>
          </a:p>
          <a:p>
            <a:pPr lvl="2"/>
            <a:r>
              <a:rPr lang="cs-CZ" dirty="0"/>
              <a:t>Karel </a:t>
            </a:r>
            <a:r>
              <a:rPr lang="cs-CZ" dirty="0" err="1"/>
              <a:t>Řehka</a:t>
            </a:r>
            <a:r>
              <a:rPr lang="cs-CZ" dirty="0"/>
              <a:t> –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general</a:t>
            </a:r>
            <a:r>
              <a:rPr lang="cs-CZ" dirty="0"/>
              <a:t> and </a:t>
            </a:r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warfare</a:t>
            </a:r>
            <a:endParaRPr lang="cs-CZ" dirty="0"/>
          </a:p>
          <a:p>
            <a:pPr lvl="1"/>
            <a:r>
              <a:rPr lang="cs-CZ" dirty="0" err="1"/>
              <a:t>Cyber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Command</a:t>
            </a:r>
            <a:r>
              <a:rPr lang="cs-CZ" dirty="0"/>
              <a:t> (2020)</a:t>
            </a:r>
          </a:p>
          <a:p>
            <a:pPr lvl="2"/>
            <a:r>
              <a:rPr lang="en-US" i="1" dirty="0"/>
              <a:t>CIW forces provide the ability to defend domestic </a:t>
            </a:r>
            <a:endParaRPr lang="cs-CZ" i="1" dirty="0"/>
          </a:p>
          <a:p>
            <a:pPr marL="914400" lvl="2" indent="0">
              <a:buNone/>
            </a:pPr>
            <a:r>
              <a:rPr lang="en-US" i="1" dirty="0"/>
              <a:t>parts of cyberspace, conduct </a:t>
            </a:r>
            <a:r>
              <a:rPr lang="en-US" i="1" dirty="0" err="1"/>
              <a:t>infoops</a:t>
            </a:r>
            <a:r>
              <a:rPr lang="en-US" i="1" dirty="0"/>
              <a:t>, </a:t>
            </a:r>
            <a:r>
              <a:rPr lang="en-US" i="1" dirty="0" err="1"/>
              <a:t>infoops</a:t>
            </a:r>
            <a:r>
              <a:rPr lang="en-US" i="1" dirty="0"/>
              <a:t> in </a:t>
            </a:r>
            <a:endParaRPr lang="cs-CZ" i="1" dirty="0"/>
          </a:p>
          <a:p>
            <a:pPr marL="914400" lvl="2" indent="0">
              <a:buNone/>
            </a:pPr>
            <a:r>
              <a:rPr lang="en-US" i="1" dirty="0"/>
              <a:t>cyberspace, </a:t>
            </a:r>
            <a:r>
              <a:rPr lang="en-US" i="1" dirty="0" err="1"/>
              <a:t>PsyOps</a:t>
            </a:r>
            <a:r>
              <a:rPr lang="en-US" i="1" dirty="0"/>
              <a:t> and CMI/CIMIC. </a:t>
            </a:r>
            <a:endParaRPr lang="cs-CZ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3E8D43-9B31-6B92-BD22-E58F453E4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5" y="3740150"/>
            <a:ext cx="20764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0EF36-5132-8876-F88F-B6191666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War</a:t>
            </a:r>
            <a:r>
              <a:rPr lang="cs-CZ" dirty="0"/>
              <a:t> in </a:t>
            </a:r>
            <a:r>
              <a:rPr lang="cs-CZ" dirty="0" err="1"/>
              <a:t>Ukraine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DFACD2-12EE-5607-953C-AD2F9542B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Significant information component from the start </a:t>
            </a:r>
            <a:endParaRPr lang="cs-CZ" dirty="0"/>
          </a:p>
          <a:p>
            <a:pPr lvl="1"/>
            <a:r>
              <a:rPr lang="cs-CZ" dirty="0"/>
              <a:t>US </a:t>
            </a:r>
            <a:r>
              <a:rPr lang="en-AU" dirty="0"/>
              <a:t>information about planned invasion </a:t>
            </a:r>
          </a:p>
          <a:p>
            <a:pPr lvl="1"/>
            <a:r>
              <a:rPr lang="en-AU" dirty="0"/>
              <a:t>RU operation is executed in the way to maximize panic </a:t>
            </a:r>
          </a:p>
          <a:p>
            <a:pPr lvl="1"/>
            <a:r>
              <a:rPr lang="en-AU" dirty="0"/>
              <a:t>UK successfully applies various IW tools to counter the invasion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4C248F-A3F1-C549-3C9B-05E1F8DBA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75" y="3644596"/>
            <a:ext cx="3892958" cy="25323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FA1C6CD-FB65-5E4F-20C8-228D389B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158" y="3722688"/>
            <a:ext cx="3691429" cy="24542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EE2FD00-C066-2B18-A85F-CCE3B2633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224" y="3518764"/>
            <a:ext cx="2389039" cy="26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1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8994A-CCF1-4ABA-A135-602E4559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Concepts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213B3E-E078-4C58-BCD4-90A91E30E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Basic tool of science allowing research to describe phenomenon</a:t>
            </a:r>
            <a:r>
              <a:rPr lang="cs-CZ" dirty="0"/>
              <a:t> and </a:t>
            </a:r>
            <a:r>
              <a:rPr lang="en-IN" dirty="0"/>
              <a:t>formulate</a:t>
            </a:r>
            <a:r>
              <a:rPr lang="cs-CZ" dirty="0"/>
              <a:t> </a:t>
            </a:r>
            <a:r>
              <a:rPr lang="en-ID" dirty="0"/>
              <a:t>hypothesis</a:t>
            </a:r>
            <a:r>
              <a:rPr lang="cs-CZ" dirty="0"/>
              <a:t> </a:t>
            </a:r>
            <a:r>
              <a:rPr lang="en-IN" dirty="0"/>
              <a:t> </a:t>
            </a:r>
            <a:endParaRPr lang="cs-CZ" dirty="0"/>
          </a:p>
          <a:p>
            <a:r>
              <a:rPr lang="cs-CZ" dirty="0"/>
              <a:t>N</a:t>
            </a:r>
            <a:r>
              <a:rPr lang="en-ID" dirty="0" err="1"/>
              <a:t>ame</a:t>
            </a:r>
            <a:r>
              <a:rPr lang="en-ID" dirty="0"/>
              <a:t> – definition – cases </a:t>
            </a:r>
          </a:p>
          <a:p>
            <a:r>
              <a:rPr lang="en-ID" dirty="0"/>
              <a:t>Usefulness of concept </a:t>
            </a:r>
          </a:p>
          <a:p>
            <a:pPr lvl="1"/>
            <a:r>
              <a:rPr lang="en-ID" dirty="0"/>
              <a:t>Resonance </a:t>
            </a:r>
          </a:p>
          <a:p>
            <a:pPr lvl="1"/>
            <a:r>
              <a:rPr lang="en-ID" dirty="0"/>
              <a:t>Differentiation </a:t>
            </a:r>
          </a:p>
          <a:p>
            <a:pPr lvl="1"/>
            <a:r>
              <a:rPr lang="en-ID" dirty="0"/>
              <a:t>Strength</a:t>
            </a:r>
          </a:p>
          <a:p>
            <a:endParaRPr lang="en-IN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5C6192-B8A9-4FA7-9034-20B139386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2619376"/>
            <a:ext cx="3128962" cy="31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3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0108D-4EDE-4D2A-A2B6-3F2D88D0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warfare</a:t>
            </a:r>
            <a:r>
              <a:rPr lang="cs-CZ" dirty="0"/>
              <a:t>: </a:t>
            </a:r>
            <a:r>
              <a:rPr lang="cs-CZ" dirty="0" err="1"/>
              <a:t>conceptual</a:t>
            </a:r>
            <a:r>
              <a:rPr lang="cs-CZ" dirty="0"/>
              <a:t> </a:t>
            </a:r>
            <a:r>
              <a:rPr lang="cs-CZ" dirty="0" err="1"/>
              <a:t>critique</a:t>
            </a:r>
            <a:r>
              <a:rPr lang="cs-CZ" dirty="0"/>
              <a:t>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F0A866-ECD1-42EF-B9E0-29110141E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Resonance </a:t>
            </a:r>
          </a:p>
          <a:p>
            <a:pPr lvl="1"/>
            <a:r>
              <a:rPr lang="en-PH" dirty="0"/>
              <a:t>Information as key aspect or cyberspace as a new domain?</a:t>
            </a:r>
          </a:p>
          <a:p>
            <a:r>
              <a:rPr lang="en-ZA" dirty="0"/>
              <a:t>Differentiation</a:t>
            </a:r>
            <a:r>
              <a:rPr lang="cs-CZ" dirty="0"/>
              <a:t> </a:t>
            </a:r>
          </a:p>
          <a:p>
            <a:pPr lvl="1"/>
            <a:r>
              <a:rPr lang="en-ID" dirty="0"/>
              <a:t>Was there any war/conflict without deception? </a:t>
            </a:r>
            <a:endParaRPr lang="cs-CZ" dirty="0"/>
          </a:p>
          <a:p>
            <a:pPr lvl="1"/>
            <a:r>
              <a:rPr lang="en-ID" dirty="0"/>
              <a:t>Difference between information war, propaganda and strategic communication</a:t>
            </a:r>
            <a:r>
              <a:rPr lang="cs-CZ" dirty="0"/>
              <a:t>?</a:t>
            </a:r>
          </a:p>
          <a:p>
            <a:r>
              <a:rPr lang="en-AU" dirty="0"/>
              <a:t>Strength</a:t>
            </a:r>
            <a:r>
              <a:rPr lang="cs-CZ" dirty="0"/>
              <a:t> </a:t>
            </a:r>
          </a:p>
          <a:p>
            <a:pPr lvl="1"/>
            <a:r>
              <a:rPr lang="en-ID" dirty="0"/>
              <a:t>Disinformation, intelligence gathering and destruction of computer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en-ID" dirty="0"/>
              <a:t> under one </a:t>
            </a:r>
            <a:r>
              <a:rPr lang="en-IN" dirty="0"/>
              <a:t>conceptual</a:t>
            </a:r>
            <a:r>
              <a:rPr lang="cs-CZ" dirty="0"/>
              <a:t> </a:t>
            </a:r>
            <a:r>
              <a:rPr lang="en-ID" dirty="0"/>
              <a:t>umbrella? </a:t>
            </a:r>
          </a:p>
          <a:p>
            <a:pPr lvl="1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07691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CB98EDA-5100-4094-BB9D-86E2BC7B16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Z" dirty="0"/>
              <a:t>Thank you 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en-BZ" dirty="0"/>
              <a:t> attention.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7586555-B86F-4FB7-BD3B-39D6E8E94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9E4DE3A-65A9-476B-BFE9-F586AEFD1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7" y="41862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4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3B405-6DB6-4DA0-A811-581DBFB8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02403D-1113-4596-99C1-7F6BC7EBE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Information warfare – definition </a:t>
            </a:r>
          </a:p>
          <a:p>
            <a:r>
              <a:rPr lang="en-ZA" dirty="0"/>
              <a:t>Case studies </a:t>
            </a:r>
          </a:p>
          <a:p>
            <a:pPr lvl="1"/>
            <a:r>
              <a:rPr lang="en-ZA" dirty="0"/>
              <a:t>US </a:t>
            </a:r>
          </a:p>
          <a:p>
            <a:pPr lvl="1"/>
            <a:r>
              <a:rPr lang="en-ZA" dirty="0"/>
              <a:t>Russia </a:t>
            </a:r>
          </a:p>
          <a:p>
            <a:pPr lvl="1"/>
            <a:r>
              <a:rPr lang="en-ZA" dirty="0"/>
              <a:t>Czech Republic</a:t>
            </a:r>
            <a:endParaRPr lang="cs-CZ" dirty="0"/>
          </a:p>
          <a:p>
            <a:pPr lvl="1"/>
            <a:r>
              <a:rPr lang="en-AU" dirty="0"/>
              <a:t>War in Ukraine</a:t>
            </a:r>
            <a:r>
              <a:rPr lang="cs-CZ" dirty="0"/>
              <a:t> </a:t>
            </a:r>
            <a:endParaRPr lang="en-ZA" dirty="0"/>
          </a:p>
          <a:p>
            <a:r>
              <a:rPr lang="en-ZA" dirty="0"/>
              <a:t>Information warfare as concept – critical reflection </a:t>
            </a:r>
          </a:p>
        </p:txBody>
      </p:sp>
    </p:spTree>
    <p:extLst>
      <p:ext uri="{BB962C8B-B14F-4D97-AF65-F5344CB8AC3E}">
        <p14:creationId xmlns:p14="http://schemas.microsoft.com/office/powerpoint/2010/main" val="174656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D447C-557C-4864-AEFD-7AC201C6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warfare</a:t>
            </a:r>
            <a:r>
              <a:rPr lang="cs-CZ" dirty="0"/>
              <a:t>: </a:t>
            </a:r>
            <a:r>
              <a:rPr lang="cs-CZ" dirty="0" err="1"/>
              <a:t>concept</a:t>
            </a:r>
            <a:r>
              <a:rPr lang="cs-CZ" dirty="0"/>
              <a:t>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EA947C-3994-4F88-B970-A83F8B360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Use of information to overpower the enemy </a:t>
            </a:r>
          </a:p>
          <a:p>
            <a:r>
              <a:rPr lang="cs-CZ" i="1" dirty="0"/>
              <a:t>I</a:t>
            </a:r>
            <a:r>
              <a:rPr lang="en-US" i="1" dirty="0" err="1"/>
              <a:t>nformation</a:t>
            </a:r>
            <a:r>
              <a:rPr lang="en-US" i="1" dirty="0"/>
              <a:t> warfare is about gathering, providing, and denying information in order to improve one’s own decision-making while damaging the enemy’s.</a:t>
            </a:r>
            <a:endParaRPr lang="cs-CZ" i="1" dirty="0"/>
          </a:p>
          <a:p>
            <a:r>
              <a:rPr lang="en-ID" dirty="0"/>
              <a:t>Various techniques:</a:t>
            </a:r>
            <a:endParaRPr lang="cs-CZ" dirty="0"/>
          </a:p>
          <a:p>
            <a:pPr lvl="1"/>
            <a:r>
              <a:rPr lang="en-PH" dirty="0"/>
              <a:t>Psychological operations</a:t>
            </a:r>
          </a:p>
          <a:p>
            <a:pPr lvl="1"/>
            <a:r>
              <a:rPr lang="en-AU" dirty="0"/>
              <a:t>Reconnaissance </a:t>
            </a:r>
            <a:r>
              <a:rPr lang="cs-CZ" dirty="0"/>
              <a:t> </a:t>
            </a:r>
            <a:endParaRPr lang="en-BZ" dirty="0"/>
          </a:p>
          <a:p>
            <a:pPr lvl="1"/>
            <a:r>
              <a:rPr lang="en-IE" dirty="0"/>
              <a:t>Disinformation </a:t>
            </a:r>
          </a:p>
          <a:p>
            <a:pPr lvl="1"/>
            <a:r>
              <a:rPr lang="cs-CZ" dirty="0" err="1"/>
              <a:t>Electronic</a:t>
            </a:r>
            <a:r>
              <a:rPr lang="cs-CZ" dirty="0"/>
              <a:t> and </a:t>
            </a:r>
            <a:r>
              <a:rPr lang="cs-CZ" dirty="0" err="1"/>
              <a:t>cyber</a:t>
            </a:r>
            <a:r>
              <a:rPr lang="cs-CZ" dirty="0"/>
              <a:t> </a:t>
            </a:r>
            <a:r>
              <a:rPr lang="cs-CZ" dirty="0" err="1"/>
              <a:t>warfare</a:t>
            </a:r>
            <a:r>
              <a:rPr lang="cs-CZ" dirty="0"/>
              <a:t> </a:t>
            </a:r>
            <a:endParaRPr lang="en-ID" dirty="0"/>
          </a:p>
          <a:p>
            <a:endParaRPr lang="cs-CZ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B54D1D-7EF6-4AF6-B042-A86DAA8D6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3429000"/>
            <a:ext cx="445770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6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05A4C-DA23-4740-A584-418A7B42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warfare</a:t>
            </a:r>
            <a:r>
              <a:rPr lang="cs-CZ" dirty="0"/>
              <a:t>: development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C678B4-BF85-47FE-AF9F-05745C11E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Observation about importance of information is classical in thinking about conflict </a:t>
            </a:r>
          </a:p>
          <a:p>
            <a:r>
              <a:rPr lang="cs-CZ" dirty="0"/>
              <a:t>Sun </a:t>
            </a:r>
            <a:r>
              <a:rPr lang="cs-CZ" dirty="0" err="1"/>
              <a:t>Tzu</a:t>
            </a:r>
            <a:r>
              <a:rPr lang="cs-CZ" dirty="0"/>
              <a:t>: </a:t>
            </a:r>
            <a:r>
              <a:rPr lang="cs-CZ" i="1" dirty="0"/>
              <a:t>W</a:t>
            </a:r>
            <a:r>
              <a:rPr lang="en-US" i="1" dirty="0"/>
              <a:t>hat is of supreme importance in war is to attack the enemy's strategy</a:t>
            </a:r>
            <a:endParaRPr lang="cs-CZ" i="1" dirty="0"/>
          </a:p>
          <a:p>
            <a:r>
              <a:rPr lang="en-HK" dirty="0"/>
              <a:t>But in 1990s significant reshaping of information space </a:t>
            </a:r>
          </a:p>
          <a:p>
            <a:pPr lvl="1"/>
            <a:r>
              <a:rPr lang="en-HK" dirty="0"/>
              <a:t>Third revolution in warfare? </a:t>
            </a:r>
          </a:p>
          <a:p>
            <a:pPr lvl="1"/>
            <a:r>
              <a:rPr lang="en-HK" dirty="0"/>
              <a:t>Cyberspace as a new domain of conflict for NATO (2016)</a:t>
            </a:r>
          </a:p>
          <a:p>
            <a:r>
              <a:rPr lang="en-HK" dirty="0"/>
              <a:t>Constant tension between technical (cyber) and human (psychological) aspect of IW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27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973641-7D05-4097-96EF-D1E1B760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warfare</a:t>
            </a:r>
            <a:r>
              <a:rPr lang="cs-CZ" dirty="0"/>
              <a:t>: US </a:t>
            </a:r>
            <a:r>
              <a:rPr lang="cs-CZ" dirty="0" err="1"/>
              <a:t>tradition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87F0E2-70C0-4D22-BE32-9E6BA1C83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/>
              <a:t>Institutionalization during WWII (Office of War Information operating between 1942 and 1945)</a:t>
            </a:r>
          </a:p>
          <a:p>
            <a:r>
              <a:rPr lang="en-AU" dirty="0"/>
              <a:t>Information operations key for success of D-Day</a:t>
            </a:r>
          </a:p>
          <a:p>
            <a:pPr lvl="1"/>
            <a:r>
              <a:rPr lang="en-AU" dirty="0"/>
              <a:t>Operation Fortitude</a:t>
            </a:r>
            <a:r>
              <a:rPr lang="en-A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AU" dirty="0"/>
              <a:t> </a:t>
            </a:r>
          </a:p>
          <a:p>
            <a:r>
              <a:rPr lang="en-IN" dirty="0"/>
              <a:t>Abandoning after WWII </a:t>
            </a:r>
          </a:p>
          <a:p>
            <a:pPr lvl="1"/>
            <a:r>
              <a:rPr lang="en-IN" dirty="0"/>
              <a:t>Negative attitude</a:t>
            </a:r>
            <a:r>
              <a:rPr lang="cs-CZ" dirty="0"/>
              <a:t>e</a:t>
            </a:r>
            <a:r>
              <a:rPr lang="en-IN" dirty="0"/>
              <a:t> towards propaganda </a:t>
            </a:r>
          </a:p>
          <a:p>
            <a:r>
              <a:rPr lang="en-IN" dirty="0"/>
              <a:t>Classical dilemma of democracy</a:t>
            </a:r>
            <a:r>
              <a:rPr lang="cs-CZ" dirty="0"/>
              <a:t> </a:t>
            </a:r>
            <a:endParaRPr lang="en-IN" dirty="0"/>
          </a:p>
          <a:p>
            <a:pPr lvl="1"/>
            <a:r>
              <a:rPr lang="en-AU" dirty="0"/>
              <a:t>Aim of IW is to achieve advantage on the battlefield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9231F7-8AD1-4B96-9503-887FD78E0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2961878"/>
            <a:ext cx="2847975" cy="28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6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793AA-BD9E-4256-9D60-DA5844BF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warfare</a:t>
            </a:r>
            <a:r>
              <a:rPr lang="cs-CZ" dirty="0"/>
              <a:t>: US </a:t>
            </a:r>
            <a:r>
              <a:rPr lang="cs-CZ" dirty="0" err="1"/>
              <a:t>tradition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2FD1BC-2F65-4094-8DD9-6C45C304B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Lack of coordination </a:t>
            </a:r>
          </a:p>
          <a:p>
            <a:pPr lvl="1"/>
            <a:r>
              <a:rPr lang="en-IN" dirty="0"/>
              <a:t>Mainly tradition in air force experimenting with electronic warfare</a:t>
            </a:r>
          </a:p>
          <a:p>
            <a:r>
              <a:rPr lang="en-IN" dirty="0"/>
              <a:t>Gulf war in 1991 as a triumph of deception </a:t>
            </a:r>
          </a:p>
          <a:p>
            <a:r>
              <a:rPr lang="en-BZ" dirty="0"/>
              <a:t>First military manual in 1996 </a:t>
            </a:r>
          </a:p>
          <a:p>
            <a:pPr lvl="1"/>
            <a:r>
              <a:rPr lang="en-US" i="1" dirty="0"/>
              <a:t>Actions taken to achieve information superiority by affecting adversary information, information-based processes, information systems and computer-based networks while defending one’s own information, information-based processes, information systems and computer-based networks.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72664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55F279-5A03-4D3D-8541-A41A46543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warfare</a:t>
            </a:r>
            <a:r>
              <a:rPr lang="cs-CZ" dirty="0"/>
              <a:t>: US </a:t>
            </a:r>
            <a:r>
              <a:rPr lang="cs-CZ" dirty="0" err="1"/>
              <a:t>tradition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8C25FF-00B3-43AE-84D8-25162EF85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According to </a:t>
            </a:r>
            <a:r>
              <a:rPr lang="en-HK" dirty="0" err="1"/>
              <a:t>Libicki</a:t>
            </a:r>
            <a:r>
              <a:rPr lang="en-HK" dirty="0"/>
              <a:t> (2017) still lack of coordination and overfocus on technical aspect </a:t>
            </a:r>
            <a:endParaRPr lang="cs-CZ" dirty="0"/>
          </a:p>
          <a:p>
            <a:r>
              <a:rPr lang="cs-CZ" dirty="0" err="1"/>
              <a:t>Army</a:t>
            </a:r>
            <a:r>
              <a:rPr lang="cs-CZ" dirty="0"/>
              <a:t> </a:t>
            </a:r>
            <a:r>
              <a:rPr lang="cs-CZ" dirty="0" err="1"/>
              <a:t>Cyber</a:t>
            </a:r>
            <a:r>
              <a:rPr lang="cs-CZ" dirty="0"/>
              <a:t> </a:t>
            </a:r>
            <a:r>
              <a:rPr lang="cs-CZ" dirty="0" err="1"/>
              <a:t>Command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mission</a:t>
            </a:r>
            <a:r>
              <a:rPr lang="cs-CZ" dirty="0"/>
              <a:t> in 2019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C8DC0D-C478-A191-739A-73B4A836D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3697535"/>
            <a:ext cx="5296078" cy="226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2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8AC36-7F0E-496C-B275-82761F66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warfare</a:t>
            </a:r>
            <a:r>
              <a:rPr lang="cs-CZ" dirty="0"/>
              <a:t>: </a:t>
            </a:r>
            <a:r>
              <a:rPr lang="cs-CZ" dirty="0" err="1"/>
              <a:t>Russian</a:t>
            </a:r>
            <a:r>
              <a:rPr lang="cs-CZ" dirty="0"/>
              <a:t> </a:t>
            </a:r>
            <a:r>
              <a:rPr lang="cs-CZ" dirty="0" err="1"/>
              <a:t>tradition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388A20-2A10-407D-ADB0-D85972427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/>
              <a:t>Long</a:t>
            </a:r>
            <a:r>
              <a:rPr lang="cs-CZ" dirty="0"/>
              <a:t>-</a:t>
            </a:r>
            <a:r>
              <a:rPr lang="en-PH" dirty="0"/>
              <a:t>time practice </a:t>
            </a:r>
            <a:endParaRPr lang="cs-CZ" dirty="0"/>
          </a:p>
          <a:p>
            <a:pPr marL="685800" lvl="2">
              <a:spcBef>
                <a:spcPts val="1000"/>
              </a:spcBef>
            </a:pPr>
            <a:r>
              <a:rPr lang="en-IN" sz="2400" dirty="0" err="1"/>
              <a:t>Maskirova</a:t>
            </a:r>
            <a:r>
              <a:rPr lang="en-IN" sz="2400" dirty="0"/>
              <a:t> – art of deception during conflict developed already at the beginning of 1900s </a:t>
            </a:r>
          </a:p>
          <a:p>
            <a:pPr marL="685800" lvl="2">
              <a:spcBef>
                <a:spcPts val="1000"/>
              </a:spcBef>
            </a:pPr>
            <a:r>
              <a:rPr lang="cs-CZ" sz="2400" dirty="0" err="1"/>
              <a:t>Field</a:t>
            </a:r>
            <a:r>
              <a:rPr lang="cs-CZ" sz="2400" dirty="0"/>
              <a:t> </a:t>
            </a:r>
            <a:r>
              <a:rPr lang="cs-CZ" sz="2400" dirty="0" err="1"/>
              <a:t>Regulations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 </a:t>
            </a:r>
            <a:r>
              <a:rPr lang="cs-CZ" sz="2400" dirty="0" err="1"/>
              <a:t>Red</a:t>
            </a:r>
            <a:r>
              <a:rPr lang="cs-CZ" sz="2400" dirty="0"/>
              <a:t> </a:t>
            </a:r>
            <a:r>
              <a:rPr lang="cs-CZ" sz="2400" dirty="0" err="1"/>
              <a:t>Army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1929 - </a:t>
            </a:r>
            <a:r>
              <a:rPr lang="cs-CZ" sz="2400" i="1" dirty="0"/>
              <a:t>S</a:t>
            </a:r>
            <a:r>
              <a:rPr lang="en-US" sz="2400" i="1" dirty="0" err="1"/>
              <a:t>urprise</a:t>
            </a:r>
            <a:r>
              <a:rPr lang="en-US" sz="2400" i="1" dirty="0"/>
              <a:t> has a stunning effect on the enemy. For this reason all troop operations must be accomplished with the greatest concealment and speed.</a:t>
            </a:r>
            <a:endParaRPr lang="cs-CZ" sz="2400" i="1" dirty="0"/>
          </a:p>
          <a:p>
            <a:pPr marL="685800" lvl="2">
              <a:spcBef>
                <a:spcPts val="1000"/>
              </a:spcBef>
            </a:pPr>
            <a:r>
              <a:rPr lang="en-BZ" sz="2400" dirty="0"/>
              <a:t>Important part of key military operations during WWII</a:t>
            </a:r>
            <a:endParaRPr lang="cs-CZ" sz="2400" dirty="0"/>
          </a:p>
          <a:p>
            <a:pPr marL="1143000" lvl="3">
              <a:spcBef>
                <a:spcPts val="1000"/>
              </a:spcBef>
            </a:pPr>
            <a:r>
              <a:rPr lang="cs-CZ" sz="2200" dirty="0" err="1"/>
              <a:t>Operation</a:t>
            </a:r>
            <a:r>
              <a:rPr lang="cs-CZ" sz="2200" dirty="0"/>
              <a:t> </a:t>
            </a:r>
            <a:r>
              <a:rPr lang="cs-CZ" sz="2200" dirty="0" err="1"/>
              <a:t>Bagration</a:t>
            </a:r>
            <a:r>
              <a:rPr lang="cs-CZ" sz="2200" dirty="0"/>
              <a:t> in 1944</a:t>
            </a:r>
            <a:endParaRPr lang="en-BZ" sz="2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0E4843-4689-495F-B0BD-8EE15761D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81" y="3857625"/>
            <a:ext cx="224977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0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DBF93-8B23-4516-A6D3-7E6C2434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warfare</a:t>
            </a:r>
            <a:r>
              <a:rPr lang="cs-CZ" dirty="0"/>
              <a:t>: </a:t>
            </a:r>
            <a:r>
              <a:rPr lang="cs-CZ" dirty="0" err="1"/>
              <a:t>Russian</a:t>
            </a:r>
            <a:r>
              <a:rPr lang="cs-CZ" dirty="0"/>
              <a:t> </a:t>
            </a:r>
            <a:r>
              <a:rPr lang="cs-CZ" dirty="0" err="1"/>
              <a:t>tradition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99679-FE39-4D00-8EE0-7DD7F28EA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/>
              <a:t>Not limited to military affairs – 1989 perceived as result of successful Western information warfare </a:t>
            </a:r>
            <a:endParaRPr lang="cs-CZ" dirty="0"/>
          </a:p>
          <a:p>
            <a:r>
              <a:rPr lang="en-PH" dirty="0"/>
              <a:t>War/conflict as normal state of</a:t>
            </a:r>
            <a:r>
              <a:rPr lang="cs-CZ" dirty="0"/>
              <a:t> </a:t>
            </a:r>
            <a:r>
              <a:rPr lang="en-JM" dirty="0"/>
              <a:t>international</a:t>
            </a:r>
            <a:r>
              <a:rPr lang="en-PH" dirty="0"/>
              <a:t> affairs </a:t>
            </a:r>
          </a:p>
          <a:p>
            <a:pPr lvl="1"/>
            <a:r>
              <a:rPr lang="en-ID" dirty="0"/>
              <a:t>Aim is to achieve political objectives</a:t>
            </a:r>
            <a:r>
              <a:rPr lang="cs-CZ" dirty="0"/>
              <a:t> (</a:t>
            </a:r>
            <a:r>
              <a:rPr lang="cs-CZ" dirty="0" err="1"/>
              <a:t>military</a:t>
            </a:r>
            <a:r>
              <a:rPr lang="cs-CZ" dirty="0"/>
              <a:t> + non-</a:t>
            </a:r>
            <a:r>
              <a:rPr lang="cs-CZ" dirty="0" err="1"/>
              <a:t>military</a:t>
            </a:r>
            <a:r>
              <a:rPr lang="cs-CZ" dirty="0"/>
              <a:t>)</a:t>
            </a:r>
            <a:endParaRPr lang="en-ID" dirty="0"/>
          </a:p>
          <a:p>
            <a:pPr lvl="1"/>
            <a:r>
              <a:rPr lang="en-ID" dirty="0"/>
              <a:t>Sovereignty in information space </a:t>
            </a:r>
            <a:r>
              <a:rPr lang="cs-CZ" dirty="0"/>
              <a:t>(</a:t>
            </a:r>
            <a:r>
              <a:rPr lang="en-PH" dirty="0"/>
              <a:t>new authoritarian regimes, law about foreign agents)</a:t>
            </a:r>
          </a:p>
          <a:p>
            <a:r>
              <a:rPr lang="en-IE" dirty="0"/>
              <a:t>Annexation of Crimea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Little</a:t>
            </a:r>
            <a:r>
              <a:rPr lang="cs-CZ" dirty="0"/>
              <a:t> green man“ x „</a:t>
            </a:r>
            <a:r>
              <a:rPr lang="cs-CZ" dirty="0" err="1"/>
              <a:t>polite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“ </a:t>
            </a:r>
            <a:endParaRPr lang="en-ID" dirty="0"/>
          </a:p>
          <a:p>
            <a:pPr lvl="1"/>
            <a:endParaRPr lang="cs-CZ" dirty="0"/>
          </a:p>
          <a:p>
            <a:endParaRPr lang="en-PH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CAEA3C-03A3-C960-6539-6DD9198DB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367" y="4119563"/>
            <a:ext cx="167449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879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715</Words>
  <Application>Microsoft Office PowerPoint</Application>
  <PresentationFormat>Širokoúhlá obrazovka</PresentationFormat>
  <Paragraphs>93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Motiv Office</vt:lpstr>
      <vt:lpstr>Information Warfare</vt:lpstr>
      <vt:lpstr>Content </vt:lpstr>
      <vt:lpstr>Information warfare: concept  </vt:lpstr>
      <vt:lpstr>Information warfare: development </vt:lpstr>
      <vt:lpstr>Information warfare: US tradition </vt:lpstr>
      <vt:lpstr>Information warfare: US tradition </vt:lpstr>
      <vt:lpstr>Information warfare: US tradition </vt:lpstr>
      <vt:lpstr>Information warfare: Russian tradition </vt:lpstr>
      <vt:lpstr>Information warfare: Russian tradition </vt:lpstr>
      <vt:lpstr>Information warfare: CZ </vt:lpstr>
      <vt:lpstr>Information warfare: CZ</vt:lpstr>
      <vt:lpstr>War in Ukraine </vt:lpstr>
      <vt:lpstr>Concepts </vt:lpstr>
      <vt:lpstr>Information warfare: conceptual critique  </vt:lpstr>
      <vt:lpstr>Thank you for your attention.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Warfare    Petra Vejvodová, Ph.D.  Masaryk University Department of Political Science</dc:title>
  <dc:creator>Petra Vejvodová</dc:creator>
  <cp:lastModifiedBy>Jonáš Syrovátka</cp:lastModifiedBy>
  <cp:revision>59</cp:revision>
  <dcterms:created xsi:type="dcterms:W3CDTF">2018-07-11T12:56:37Z</dcterms:created>
  <dcterms:modified xsi:type="dcterms:W3CDTF">2022-10-12T11:39:45Z</dcterms:modified>
</cp:coreProperties>
</file>