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8" r:id="rId2"/>
    <p:sldId id="275" r:id="rId3"/>
    <p:sldId id="284" r:id="rId4"/>
    <p:sldId id="285" r:id="rId5"/>
    <p:sldId id="286" r:id="rId6"/>
    <p:sldId id="287" r:id="rId7"/>
    <p:sldId id="288" r:id="rId8"/>
    <p:sldId id="289" r:id="rId9"/>
    <p:sldId id="281" r:id="rId10"/>
    <p:sldId id="290" r:id="rId11"/>
    <p:sldId id="291" r:id="rId12"/>
    <p:sldId id="293" r:id="rId13"/>
    <p:sldId id="292" r:id="rId14"/>
    <p:sldId id="295" r:id="rId15"/>
    <p:sldId id="266" r:id="rId16"/>
    <p:sldId id="299" r:id="rId17"/>
    <p:sldId id="300" r:id="rId18"/>
    <p:sldId id="301" r:id="rId19"/>
    <p:sldId id="29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94" autoAdjust="0"/>
  </p:normalViewPr>
  <p:slideViewPr>
    <p:cSldViewPr snapToGrid="0">
      <p:cViewPr varScale="1">
        <p:scale>
          <a:sx n="107" d="100"/>
          <a:sy n="107" d="100"/>
        </p:scale>
        <p:origin x="138" y="180"/>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10/24/2022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10/24/2022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93199CD-3E1B-4AE6-990F-76F925F5EA9F}" type="slidenum">
              <a:rPr lang="en-US" smtClean="0"/>
              <a:t>15</a:t>
            </a:fld>
            <a:endParaRPr lang="en-US"/>
          </a:p>
        </p:txBody>
      </p:sp>
      <p:sp>
        <p:nvSpPr>
          <p:cNvPr id="6" name="Notes Placeholder 5">
            <a:extLst>
              <a:ext uri="{FF2B5EF4-FFF2-40B4-BE49-F238E27FC236}">
                <a16:creationId xmlns:a16="http://schemas.microsoft.com/office/drawing/2014/main" id="{04D589E9-F995-4CE0-B7A6-0806108D3BE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7750952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C9B55A74-0919-413E-865C-E0E8D1722ED7}" type="datetime1">
              <a:rPr lang="en-US" smtClean="0"/>
              <a:pPr/>
              <a:t>10/24/2022</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25BFE46A-5893-4F80-829A-F37AF8AAC03B}" type="datetime1">
              <a:rPr lang="en-US" smtClean="0"/>
              <a:pPr/>
              <a:t>10/24/2022</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6DD1B487-36FD-4CED-B07A-1A81FC6540B1}" type="datetime1">
              <a:rPr lang="en-US" smtClean="0"/>
              <a:pPr/>
              <a:t>10/24/2022</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93A66BA0-BF77-43AC-894A-20AD8220B887}" type="datetime1">
              <a:rPr lang="en-US" smtClean="0"/>
              <a:pPr/>
              <a:t>10/24/2022</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p>
            <a:fld id="{94C81B4D-F060-418E-A958-B2BDC1A258F8}" type="datetime1">
              <a:rPr lang="en-US" smtClean="0"/>
              <a:pPr/>
              <a:t>10/24/2022</a:t>
            </a:fld>
            <a:endParaRPr lang="en-US" dirty="0"/>
          </a:p>
        </p:txBody>
      </p:sp>
      <p:sp>
        <p:nvSpPr>
          <p:cNvPr id="8" name="Footer Placeholder 7"/>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
        <p:nvSpPr>
          <p:cNvPr id="3" name="Date Placeholder 2"/>
          <p:cNvSpPr>
            <a:spLocks noGrp="1"/>
          </p:cNvSpPr>
          <p:nvPr>
            <p:ph type="dt" sz="half" idx="10"/>
          </p:nvPr>
        </p:nvSpPr>
        <p:spPr/>
        <p:txBody>
          <a:bodyPr/>
          <a:lstStyle/>
          <a:p>
            <a:fld id="{9386AC23-C97B-41FB-9B89-C7FE0FB631CA}" type="datetime1">
              <a:rPr lang="en-US" smtClean="0"/>
              <a:pPr/>
              <a:t>10/24/2022</a:t>
            </a:fld>
            <a:endParaRPr lang="en-US" dirty="0"/>
          </a:p>
        </p:txBody>
      </p:sp>
      <p:sp>
        <p:nvSpPr>
          <p:cNvPr id="4" name="Footer Placeholder 3"/>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fld id="{C81B9673-AC7F-4F1F-84E4-F0E5EAAE106D}" type="datetime1">
              <a:rPr lang="en-US" smtClean="0"/>
              <a:pPr/>
              <a:t>10/24/2022</a:t>
            </a:fld>
            <a:endParaRPr lang="en-US" dirty="0"/>
          </a:p>
        </p:txBody>
      </p:sp>
      <p:sp>
        <p:nvSpPr>
          <p:cNvPr id="3" name="Footer Placeholder 2"/>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BA2A3310-D664-4933-9402-AB5DB0887727}" type="datetime1">
              <a:rPr lang="en-US" smtClean="0"/>
              <a:pPr/>
              <a:t>10/24/2022</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E1447A63-5E3D-469C-A0D1-119323F4F95E}" type="datetime1">
              <a:rPr lang="en-US" smtClean="0"/>
              <a:pPr/>
              <a:t>10/24/2022</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E56E745-E731-42F7-BC46-83DD513FC98F}" type="datetime1">
              <a:rPr lang="en-US" smtClean="0"/>
              <a:pPr/>
              <a:t>10/24/2022</a:t>
            </a:fld>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t>Add a footer</a:t>
            </a:r>
            <a:endParaRPr lang="en-US"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pF72px2R3Hg" TargetMode="External"/><Relationship Id="rId2" Type="http://schemas.openxmlformats.org/officeDocument/2006/relationships/hyperlink" Target="https://www.ted.com/talks/allan_savory_how_to_fight_desertification_and_reverse_climate_change"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www.un.org/sustainabledevelopment/wp-content/uploads/2022/07/Goal-11-infographic.pdf"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un.org/sustainabledevelopment/wp-content/uploads/2019/07/11_Why-It-Matters-2020.pdf"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SoGcnJ15TlM"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www.un.org/sustainabledevelopment/sustainable-development-goals/"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www.ted.com/talks/alex_steffen_sees_a_sustainable_futur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ted.com/talks/alex_steffen_sees_a_sustainable_futur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Environment</a:t>
            </a:r>
          </a:p>
        </p:txBody>
      </p:sp>
      <p:sp>
        <p:nvSpPr>
          <p:cNvPr id="3" name="Subtitle 2"/>
          <p:cNvSpPr>
            <a:spLocks noGrp="1"/>
          </p:cNvSpPr>
          <p:nvPr>
            <p:ph type="subTitle" idx="1"/>
          </p:nvPr>
        </p:nvSpPr>
        <p:spPr/>
        <p:txBody>
          <a:bodyPr/>
          <a:lstStyle/>
          <a:p>
            <a:r>
              <a:rPr lang="en-US" dirty="0"/>
              <a:t>Mgr. </a:t>
            </a:r>
            <a:r>
              <a:rPr lang="cs-CZ" dirty="0"/>
              <a:t>Kateřina Gratrix</a:t>
            </a:r>
            <a:endParaRPr lang="en-US" dirty="0"/>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5" y="79534"/>
            <a:ext cx="9371949" cy="1183566"/>
          </a:xfrm>
        </p:spPr>
        <p:txBody>
          <a:bodyPr anchor="t"/>
          <a:lstStyle/>
          <a:p>
            <a:r>
              <a:rPr lang="en-GB" dirty="0"/>
              <a:t>Task 5: Word Formation</a:t>
            </a:r>
          </a:p>
        </p:txBody>
      </p:sp>
      <p:sp>
        <p:nvSpPr>
          <p:cNvPr id="3" name="Content Placeholder 2"/>
          <p:cNvSpPr>
            <a:spLocks noGrp="1"/>
          </p:cNvSpPr>
          <p:nvPr>
            <p:ph idx="1"/>
          </p:nvPr>
        </p:nvSpPr>
        <p:spPr>
          <a:xfrm>
            <a:off x="762990" y="682087"/>
            <a:ext cx="10845913" cy="6096379"/>
          </a:xfrm>
        </p:spPr>
        <p:txBody>
          <a:bodyPr>
            <a:normAutofit fontScale="85000" lnSpcReduction="20000"/>
          </a:bodyPr>
          <a:lstStyle/>
          <a:p>
            <a:pPr marL="0" indent="0">
              <a:buNone/>
            </a:pPr>
            <a:endParaRPr lang="en-US" dirty="0"/>
          </a:p>
          <a:p>
            <a:pPr marL="0" indent="0">
              <a:buNone/>
            </a:pPr>
            <a:r>
              <a:rPr lang="en-US" sz="3000" dirty="0"/>
              <a:t>Try to come up with as many derivatives as possible for the following words. Use the transcript to find at least one for each word. </a:t>
            </a:r>
          </a:p>
          <a:p>
            <a:pPr marL="0" indent="0">
              <a:buNone/>
            </a:pPr>
            <a:r>
              <a:rPr lang="en-US" sz="3400" b="1" dirty="0"/>
              <a:t> </a:t>
            </a:r>
          </a:p>
          <a:p>
            <a:pPr marL="0" indent="0">
              <a:buNone/>
            </a:pPr>
            <a:r>
              <a:rPr lang="en-US" sz="3400" dirty="0"/>
              <a:t>1)	sustain – (un)sustainable, sustainability</a:t>
            </a:r>
          </a:p>
          <a:p>
            <a:pPr marL="0" indent="0">
              <a:buNone/>
            </a:pPr>
            <a:r>
              <a:rPr lang="en-US" sz="3400" dirty="0"/>
              <a:t>2)	society </a:t>
            </a:r>
          </a:p>
          <a:p>
            <a:pPr marL="0" indent="0">
              <a:buNone/>
            </a:pPr>
            <a:r>
              <a:rPr lang="en-US" sz="3400" dirty="0"/>
              <a:t>3)	measure </a:t>
            </a:r>
          </a:p>
          <a:p>
            <a:pPr marL="0" indent="0">
              <a:buNone/>
            </a:pPr>
            <a:r>
              <a:rPr lang="en-US" sz="3400" dirty="0"/>
              <a:t>4)	expose </a:t>
            </a:r>
          </a:p>
          <a:p>
            <a:pPr marL="0" indent="0">
              <a:buNone/>
            </a:pPr>
            <a:r>
              <a:rPr lang="en-US" sz="3400" dirty="0"/>
              <a:t>5)	prosper </a:t>
            </a:r>
          </a:p>
          <a:p>
            <a:pPr marL="0" indent="0">
              <a:buNone/>
            </a:pPr>
            <a:r>
              <a:rPr lang="en-US" sz="3400" dirty="0"/>
              <a:t>6)	 joy </a:t>
            </a:r>
          </a:p>
          <a:p>
            <a:pPr marL="0" indent="0">
              <a:buNone/>
            </a:pPr>
            <a:r>
              <a:rPr lang="en-US" sz="3400" dirty="0"/>
              <a:t>7)	imagine </a:t>
            </a:r>
          </a:p>
          <a:p>
            <a:pPr marL="0" indent="0">
              <a:buNone/>
            </a:pPr>
            <a:r>
              <a:rPr lang="en-US" sz="3400" dirty="0"/>
              <a:t>8)	achieve </a:t>
            </a:r>
          </a:p>
          <a:p>
            <a:pPr marL="0" indent="0">
              <a:buNone/>
            </a:pPr>
            <a:r>
              <a:rPr lang="en-US" sz="3400" dirty="0"/>
              <a:t>9)	develop </a:t>
            </a:r>
          </a:p>
          <a:p>
            <a:pPr marL="0" indent="0">
              <a:buNone/>
            </a:pPr>
            <a:r>
              <a:rPr lang="en-US" sz="3400" dirty="0"/>
              <a:t>10)	account </a:t>
            </a:r>
            <a:endParaRPr lang="en-GB" sz="3400" dirty="0"/>
          </a:p>
        </p:txBody>
      </p:sp>
      <p:sp>
        <p:nvSpPr>
          <p:cNvPr id="4" name="Slide Number Placeholder 3"/>
          <p:cNvSpPr>
            <a:spLocks noGrp="1"/>
          </p:cNvSpPr>
          <p:nvPr>
            <p:ph type="sldNum" sz="quarter" idx="12"/>
          </p:nvPr>
        </p:nvSpPr>
        <p:spPr/>
        <p:txBody>
          <a:bodyPr/>
          <a:lstStyle/>
          <a:p>
            <a:fld id="{9CD8D479-8942-46E8-A226-A4E01F7A105C}" type="slidenum">
              <a:rPr lang="en-US" smtClean="0"/>
              <a:t>10</a:t>
            </a:fld>
            <a:endParaRPr lang="en-US"/>
          </a:p>
        </p:txBody>
      </p:sp>
      <p:sp>
        <p:nvSpPr>
          <p:cNvPr id="5" name="Date Placeholder 4"/>
          <p:cNvSpPr>
            <a:spLocks noGrp="1"/>
          </p:cNvSpPr>
          <p:nvPr>
            <p:ph type="dt" sz="half" idx="10"/>
          </p:nvPr>
        </p:nvSpPr>
        <p:spPr>
          <a:xfrm>
            <a:off x="453403" y="6778466"/>
            <a:ext cx="1000662" cy="79534"/>
          </a:xfrm>
        </p:spPr>
        <p:txBody>
          <a:bodyPr/>
          <a:lstStyle/>
          <a:p>
            <a:r>
              <a:rPr lang="en-GB" dirty="0"/>
              <a:t>17/10/2022</a:t>
            </a:r>
          </a:p>
          <a:p>
            <a:endParaRPr lang="en-GB" dirty="0"/>
          </a:p>
          <a:p>
            <a:endParaRPr lang="en-US" dirty="0"/>
          </a:p>
        </p:txBody>
      </p:sp>
    </p:spTree>
    <p:extLst>
      <p:ext uri="{BB962C8B-B14F-4D97-AF65-F5344CB8AC3E}">
        <p14:creationId xmlns:p14="http://schemas.microsoft.com/office/powerpoint/2010/main" val="248815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5" y="79534"/>
            <a:ext cx="9371949" cy="1183566"/>
          </a:xfrm>
        </p:spPr>
        <p:txBody>
          <a:bodyPr anchor="t"/>
          <a:lstStyle/>
          <a:p>
            <a:r>
              <a:rPr lang="en-GB" dirty="0"/>
              <a:t>Task 5: Word Formation / key:</a:t>
            </a:r>
          </a:p>
        </p:txBody>
      </p:sp>
      <p:sp>
        <p:nvSpPr>
          <p:cNvPr id="3" name="Content Placeholder 2"/>
          <p:cNvSpPr>
            <a:spLocks noGrp="1"/>
          </p:cNvSpPr>
          <p:nvPr>
            <p:ph idx="1"/>
          </p:nvPr>
        </p:nvSpPr>
        <p:spPr>
          <a:xfrm>
            <a:off x="410402" y="682087"/>
            <a:ext cx="11596068" cy="6096379"/>
          </a:xfrm>
        </p:spPr>
        <p:txBody>
          <a:bodyPr>
            <a:normAutofit fontScale="92500" lnSpcReduction="10000"/>
          </a:bodyPr>
          <a:lstStyle/>
          <a:p>
            <a:pPr marL="0" indent="0">
              <a:buNone/>
            </a:pPr>
            <a:endParaRPr lang="en-US" dirty="0"/>
          </a:p>
          <a:p>
            <a:pPr marL="0" indent="0">
              <a:buNone/>
            </a:pPr>
            <a:r>
              <a:rPr lang="en-US" sz="3000" dirty="0"/>
              <a:t>Try to come up with as many derivatives as possible for the following words. </a:t>
            </a:r>
          </a:p>
          <a:p>
            <a:pPr marL="0" indent="0">
              <a:buNone/>
            </a:pPr>
            <a:r>
              <a:rPr lang="en-US" sz="3000" dirty="0"/>
              <a:t>1) sustain – (un)sustainable, sustainability</a:t>
            </a:r>
          </a:p>
          <a:p>
            <a:pPr marL="0" indent="0">
              <a:buNone/>
            </a:pPr>
            <a:r>
              <a:rPr lang="en-US" sz="3000" dirty="0"/>
              <a:t>2) society – social, societal, socialize, socialized</a:t>
            </a:r>
          </a:p>
          <a:p>
            <a:pPr marL="0" indent="0">
              <a:buNone/>
            </a:pPr>
            <a:r>
              <a:rPr lang="en-US" sz="3000" dirty="0"/>
              <a:t>3) measure – measured, measuring, (un)measurable, measurability</a:t>
            </a:r>
          </a:p>
          <a:p>
            <a:pPr marL="0" indent="0">
              <a:buNone/>
            </a:pPr>
            <a:r>
              <a:rPr lang="en-US" sz="3000" dirty="0"/>
              <a:t>4) expose – (un)exposed, exposure, exposition</a:t>
            </a:r>
          </a:p>
          <a:p>
            <a:pPr marL="0" indent="0">
              <a:buNone/>
            </a:pPr>
            <a:r>
              <a:rPr lang="en-US" sz="3000" dirty="0"/>
              <a:t>5) prosper – (un)prosperous, prosperity</a:t>
            </a:r>
          </a:p>
          <a:p>
            <a:pPr marL="0" indent="0">
              <a:buNone/>
            </a:pPr>
            <a:r>
              <a:rPr lang="en-US" sz="3000" dirty="0"/>
              <a:t>6) joy – enjoy, enjoyable, enjoyment, joyless, joyful</a:t>
            </a:r>
          </a:p>
          <a:p>
            <a:pPr marL="0" indent="0">
              <a:buNone/>
            </a:pPr>
            <a:r>
              <a:rPr lang="en-US" sz="3000" dirty="0"/>
              <a:t>7) imagine – (un)imaginable, imagination, imaginary</a:t>
            </a:r>
          </a:p>
          <a:p>
            <a:pPr marL="0" indent="0">
              <a:buNone/>
            </a:pPr>
            <a:r>
              <a:rPr lang="en-US" sz="3000" dirty="0"/>
              <a:t>8) achieve – (un)achievable, achievement</a:t>
            </a:r>
          </a:p>
          <a:p>
            <a:pPr marL="0" indent="0">
              <a:buNone/>
            </a:pPr>
            <a:r>
              <a:rPr lang="en-US" sz="3000" dirty="0"/>
              <a:t>9) develop – developing, (un)developed, underdeveloped, over-developed,   		development</a:t>
            </a:r>
          </a:p>
          <a:p>
            <a:pPr marL="0" indent="0">
              <a:buNone/>
            </a:pPr>
            <a:r>
              <a:rPr lang="en-US" sz="3000" dirty="0"/>
              <a:t>10) account – (un)accounted, accountable, (un)accountability</a:t>
            </a:r>
          </a:p>
        </p:txBody>
      </p:sp>
      <p:sp>
        <p:nvSpPr>
          <p:cNvPr id="4" name="Slide Number Placeholder 3"/>
          <p:cNvSpPr>
            <a:spLocks noGrp="1"/>
          </p:cNvSpPr>
          <p:nvPr>
            <p:ph type="sldNum" sz="quarter" idx="12"/>
          </p:nvPr>
        </p:nvSpPr>
        <p:spPr/>
        <p:txBody>
          <a:bodyPr/>
          <a:lstStyle/>
          <a:p>
            <a:fld id="{9CD8D479-8942-46E8-A226-A4E01F7A105C}" type="slidenum">
              <a:rPr lang="en-US" smtClean="0"/>
              <a:t>11</a:t>
            </a:fld>
            <a:endParaRPr lang="en-US"/>
          </a:p>
        </p:txBody>
      </p:sp>
      <p:sp>
        <p:nvSpPr>
          <p:cNvPr id="5" name="Date Placeholder 4"/>
          <p:cNvSpPr>
            <a:spLocks noGrp="1"/>
          </p:cNvSpPr>
          <p:nvPr>
            <p:ph type="dt" sz="half" idx="10"/>
          </p:nvPr>
        </p:nvSpPr>
        <p:spPr>
          <a:xfrm>
            <a:off x="453403" y="6778466"/>
            <a:ext cx="1000662" cy="79534"/>
          </a:xfrm>
        </p:spPr>
        <p:txBody>
          <a:bodyPr/>
          <a:lstStyle/>
          <a:p>
            <a:r>
              <a:rPr lang="en-GB" dirty="0"/>
              <a:t>17/10/2022</a:t>
            </a:r>
          </a:p>
          <a:p>
            <a:endParaRPr lang="en-GB" dirty="0"/>
          </a:p>
          <a:p>
            <a:endParaRPr lang="en-US" dirty="0"/>
          </a:p>
        </p:txBody>
      </p:sp>
    </p:spTree>
    <p:extLst>
      <p:ext uri="{BB962C8B-B14F-4D97-AF65-F5344CB8AC3E}">
        <p14:creationId xmlns:p14="http://schemas.microsoft.com/office/powerpoint/2010/main" val="131604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E95DA-FC18-2F6C-A1C2-FB13EC053F76}"/>
              </a:ext>
            </a:extLst>
          </p:cNvPr>
          <p:cNvSpPr>
            <a:spLocks noGrp="1"/>
          </p:cNvSpPr>
          <p:nvPr>
            <p:ph type="title"/>
          </p:nvPr>
        </p:nvSpPr>
        <p:spPr>
          <a:xfrm>
            <a:off x="453403" y="375478"/>
            <a:ext cx="11125684" cy="1183566"/>
          </a:xfrm>
        </p:spPr>
        <p:txBody>
          <a:bodyPr/>
          <a:lstStyle/>
          <a:p>
            <a:r>
              <a:rPr lang="en-GB" dirty="0"/>
              <a:t>Task 6: </a:t>
            </a:r>
            <a:r>
              <a:rPr lang="en-US" dirty="0"/>
              <a:t>Sentence correction of common grammatical mistakes</a:t>
            </a:r>
          </a:p>
        </p:txBody>
      </p:sp>
      <p:sp>
        <p:nvSpPr>
          <p:cNvPr id="3" name="Slide Number Placeholder 2">
            <a:extLst>
              <a:ext uri="{FF2B5EF4-FFF2-40B4-BE49-F238E27FC236}">
                <a16:creationId xmlns:a16="http://schemas.microsoft.com/office/drawing/2014/main" id="{BEE341DD-972A-7BEC-B3EB-608F0CC56C64}"/>
              </a:ext>
            </a:extLst>
          </p:cNvPr>
          <p:cNvSpPr>
            <a:spLocks noGrp="1"/>
          </p:cNvSpPr>
          <p:nvPr>
            <p:ph type="sldNum" sz="quarter" idx="12"/>
          </p:nvPr>
        </p:nvSpPr>
        <p:spPr/>
        <p:txBody>
          <a:bodyPr/>
          <a:lstStyle/>
          <a:p>
            <a:fld id="{9CD8D479-8942-46E8-A226-A4E01F7A105C}" type="slidenum">
              <a:rPr lang="en-US" smtClean="0"/>
              <a:t>12</a:t>
            </a:fld>
            <a:endParaRPr lang="en-US"/>
          </a:p>
        </p:txBody>
      </p:sp>
      <p:sp>
        <p:nvSpPr>
          <p:cNvPr id="4" name="Date Placeholder 3">
            <a:extLst>
              <a:ext uri="{FF2B5EF4-FFF2-40B4-BE49-F238E27FC236}">
                <a16:creationId xmlns:a16="http://schemas.microsoft.com/office/drawing/2014/main" id="{2B1F59AA-EB62-43D4-93EA-EF71F4E8B3B5}"/>
              </a:ext>
            </a:extLst>
          </p:cNvPr>
          <p:cNvSpPr>
            <a:spLocks noGrp="1"/>
          </p:cNvSpPr>
          <p:nvPr>
            <p:ph type="dt" sz="half" idx="10"/>
          </p:nvPr>
        </p:nvSpPr>
        <p:spPr/>
        <p:txBody>
          <a:bodyPr/>
          <a:lstStyle/>
          <a:p>
            <a:fld id="{9386AC23-C97B-41FB-9B89-C7FE0FB631CA}" type="datetime1">
              <a:rPr lang="en-US" smtClean="0"/>
              <a:pPr/>
              <a:t>10/24/2022</a:t>
            </a:fld>
            <a:endParaRPr lang="en-US" dirty="0"/>
          </a:p>
        </p:txBody>
      </p:sp>
      <p:sp>
        <p:nvSpPr>
          <p:cNvPr id="5" name="Footer Placeholder 4">
            <a:extLst>
              <a:ext uri="{FF2B5EF4-FFF2-40B4-BE49-F238E27FC236}">
                <a16:creationId xmlns:a16="http://schemas.microsoft.com/office/drawing/2014/main" id="{A15405B0-1F0B-9944-62D0-D953D9A97F0C}"/>
              </a:ext>
            </a:extLst>
          </p:cNvPr>
          <p:cNvSpPr>
            <a:spLocks noGrp="1"/>
          </p:cNvSpPr>
          <p:nvPr>
            <p:ph type="ftr" sz="quarter" idx="11"/>
          </p:nvPr>
        </p:nvSpPr>
        <p:spPr/>
        <p:txBody>
          <a:bodyPr/>
          <a:lstStyle/>
          <a:p>
            <a:endParaRPr lang="en-US" dirty="0"/>
          </a:p>
        </p:txBody>
      </p:sp>
      <p:sp>
        <p:nvSpPr>
          <p:cNvPr id="7" name="TextBox 6">
            <a:extLst>
              <a:ext uri="{FF2B5EF4-FFF2-40B4-BE49-F238E27FC236}">
                <a16:creationId xmlns:a16="http://schemas.microsoft.com/office/drawing/2014/main" id="{B3394247-EFE2-0E15-1E88-AD4F32B07D33}"/>
              </a:ext>
            </a:extLst>
          </p:cNvPr>
          <p:cNvSpPr txBox="1"/>
          <p:nvPr/>
        </p:nvSpPr>
        <p:spPr>
          <a:xfrm>
            <a:off x="205201" y="1633981"/>
            <a:ext cx="6097656" cy="4524315"/>
          </a:xfrm>
          <a:prstGeom prst="rect">
            <a:avLst/>
          </a:prstGeom>
          <a:noFill/>
        </p:spPr>
        <p:txBody>
          <a:bodyPr wrap="square">
            <a:spAutoFit/>
          </a:bodyPr>
          <a:lstStyle/>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The town hall meeting will take part in 30 minutes.</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She is used to get up early to bike to work.</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He asked me what am I doing.</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I am in this study program for two years now.</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I know all which he said about climate change.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At the end they reached the centre in time for the conference.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John wasn’t interested in the problem too.</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You must make your work carefully if you want anyone to pay attention.</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I am very interesting in this issue.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You can get lots of </a:t>
            </a:r>
            <a:r>
              <a:rPr lang="en-CA" sz="1800" dirty="0" err="1">
                <a:effectLst/>
                <a:latin typeface="Arial Narrow" panose="020B0606020202030204" pitchFamily="34" charset="0"/>
                <a:ea typeface="Times New Roman" panose="02020603050405020304" pitchFamily="18" charset="0"/>
              </a:rPr>
              <a:t>informations</a:t>
            </a:r>
            <a:r>
              <a:rPr lang="en-CA" sz="1800" dirty="0">
                <a:effectLst/>
                <a:latin typeface="Arial Narrow" panose="020B0606020202030204" pitchFamily="34" charset="0"/>
                <a:ea typeface="Times New Roman" panose="02020603050405020304" pitchFamily="18" charset="0"/>
              </a:rPr>
              <a:t> on their web site.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All the money were donated to the NGO.</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The bird was feeding it’s young in the nest.</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I have any lessons to prepare for, so I can relax.</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The gold is still a valuable commodity these days.</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There’s many people waiting outside.  </a:t>
            </a:r>
            <a:endParaRPr lang="en-US" sz="1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E36CA7B7-2B1E-5C82-7D38-6FD6A27D7D60}"/>
              </a:ext>
            </a:extLst>
          </p:cNvPr>
          <p:cNvSpPr txBox="1"/>
          <p:nvPr/>
        </p:nvSpPr>
        <p:spPr>
          <a:xfrm>
            <a:off x="5889143" y="1618678"/>
            <a:ext cx="6097656" cy="4524315"/>
          </a:xfrm>
          <a:prstGeom prst="rect">
            <a:avLst/>
          </a:prstGeom>
          <a:noFill/>
        </p:spPr>
        <p:txBody>
          <a:bodyPr wrap="square">
            <a:spAutoFit/>
          </a:bodyPr>
          <a:lstStyle/>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The town hall meeting will take </a:t>
            </a:r>
            <a:r>
              <a:rPr lang="en-CA" sz="1800" b="1" dirty="0">
                <a:effectLst/>
                <a:latin typeface="Arial Narrow" panose="020B0606020202030204" pitchFamily="34" charset="0"/>
                <a:ea typeface="Times New Roman" panose="02020603050405020304" pitchFamily="18" charset="0"/>
              </a:rPr>
              <a:t>place</a:t>
            </a:r>
            <a:r>
              <a:rPr lang="en-CA" sz="1800" dirty="0">
                <a:effectLst/>
                <a:latin typeface="Arial Narrow" panose="020B0606020202030204" pitchFamily="34" charset="0"/>
                <a:ea typeface="Times New Roman" panose="02020603050405020304" pitchFamily="18" charset="0"/>
              </a:rPr>
              <a:t> in 30 minutes.</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She is used to </a:t>
            </a:r>
            <a:r>
              <a:rPr lang="en-CA" sz="1800" b="1" dirty="0">
                <a:effectLst/>
                <a:latin typeface="Arial Narrow" panose="020B0606020202030204" pitchFamily="34" charset="0"/>
                <a:ea typeface="Times New Roman" panose="02020603050405020304" pitchFamily="18" charset="0"/>
              </a:rPr>
              <a:t>getting</a:t>
            </a:r>
            <a:r>
              <a:rPr lang="en-CA" sz="1800" dirty="0">
                <a:effectLst/>
                <a:latin typeface="Arial Narrow" panose="020B0606020202030204" pitchFamily="34" charset="0"/>
                <a:ea typeface="Times New Roman" panose="02020603050405020304" pitchFamily="18" charset="0"/>
              </a:rPr>
              <a:t> up early to bike to work.</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He asked me what </a:t>
            </a:r>
            <a:r>
              <a:rPr lang="en-CA" sz="1800" b="1" dirty="0">
                <a:effectLst/>
                <a:latin typeface="Arial Narrow" panose="020B0606020202030204" pitchFamily="34" charset="0"/>
                <a:ea typeface="Times New Roman" panose="02020603050405020304" pitchFamily="18" charset="0"/>
              </a:rPr>
              <a:t>I was</a:t>
            </a:r>
            <a:r>
              <a:rPr lang="en-CA" sz="1800" dirty="0">
                <a:effectLst/>
                <a:latin typeface="Arial Narrow" panose="020B0606020202030204" pitchFamily="34" charset="0"/>
                <a:ea typeface="Times New Roman" panose="02020603050405020304" pitchFamily="18" charset="0"/>
              </a:rPr>
              <a:t> doing.</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I </a:t>
            </a:r>
            <a:r>
              <a:rPr lang="en-CA" sz="1800" b="1" dirty="0">
                <a:effectLst/>
                <a:latin typeface="Arial Narrow" panose="020B0606020202030204" pitchFamily="34" charset="0"/>
                <a:ea typeface="Times New Roman" panose="02020603050405020304" pitchFamily="18" charset="0"/>
              </a:rPr>
              <a:t>have been</a:t>
            </a:r>
            <a:r>
              <a:rPr lang="en-CA" sz="1800" dirty="0">
                <a:effectLst/>
                <a:latin typeface="Arial Narrow" panose="020B0606020202030204" pitchFamily="34" charset="0"/>
                <a:ea typeface="Times New Roman" panose="02020603050405020304" pitchFamily="18" charset="0"/>
              </a:rPr>
              <a:t> in this study program for two years now.</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I know </a:t>
            </a:r>
            <a:r>
              <a:rPr lang="en-CA" sz="1800" b="1" dirty="0">
                <a:effectLst/>
                <a:latin typeface="Arial Narrow" panose="020B0606020202030204" pitchFamily="34" charset="0"/>
                <a:ea typeface="Times New Roman" panose="02020603050405020304" pitchFamily="18" charset="0"/>
              </a:rPr>
              <a:t>everything that</a:t>
            </a:r>
            <a:r>
              <a:rPr lang="en-CA" sz="1800" dirty="0">
                <a:effectLst/>
                <a:latin typeface="Arial Narrow" panose="020B0606020202030204" pitchFamily="34" charset="0"/>
                <a:ea typeface="Times New Roman" panose="02020603050405020304" pitchFamily="18" charset="0"/>
              </a:rPr>
              <a:t> he said about climate change.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b="1" dirty="0">
                <a:effectLst/>
                <a:latin typeface="Arial Narrow" panose="020B0606020202030204" pitchFamily="34" charset="0"/>
                <a:ea typeface="Times New Roman" panose="02020603050405020304" pitchFamily="18" charset="0"/>
              </a:rPr>
              <a:t>In</a:t>
            </a:r>
            <a:r>
              <a:rPr lang="en-CA" sz="1800" dirty="0">
                <a:effectLst/>
                <a:latin typeface="Arial Narrow" panose="020B0606020202030204" pitchFamily="34" charset="0"/>
                <a:ea typeface="Times New Roman" panose="02020603050405020304" pitchFamily="18" charset="0"/>
              </a:rPr>
              <a:t> the end they reached the centre in time for the conference.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John wasn’t interested in the problem </a:t>
            </a:r>
            <a:r>
              <a:rPr lang="en-CA" sz="1800" b="1" dirty="0">
                <a:effectLst/>
                <a:latin typeface="Arial Narrow" panose="020B0606020202030204" pitchFamily="34" charset="0"/>
                <a:ea typeface="Times New Roman" panose="02020603050405020304" pitchFamily="18" charset="0"/>
              </a:rPr>
              <a:t>either</a:t>
            </a:r>
            <a:r>
              <a:rPr lang="en-CA" sz="1800" dirty="0">
                <a:effectLst/>
                <a:latin typeface="Arial Narrow" panose="020B0606020202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You must </a:t>
            </a:r>
            <a:r>
              <a:rPr lang="en-CA" sz="1800" b="1" dirty="0">
                <a:effectLst/>
                <a:latin typeface="Arial Narrow" panose="020B0606020202030204" pitchFamily="34" charset="0"/>
                <a:ea typeface="Times New Roman" panose="02020603050405020304" pitchFamily="18" charset="0"/>
              </a:rPr>
              <a:t>do</a:t>
            </a:r>
            <a:r>
              <a:rPr lang="en-CA" sz="1800" dirty="0">
                <a:effectLst/>
                <a:latin typeface="Arial Narrow" panose="020B0606020202030204" pitchFamily="34" charset="0"/>
                <a:ea typeface="Times New Roman" panose="02020603050405020304" pitchFamily="18" charset="0"/>
              </a:rPr>
              <a:t> your work carefully if you want anyone to pay attention.</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I am very </a:t>
            </a:r>
            <a:r>
              <a:rPr lang="en-CA" sz="1800" b="1" dirty="0">
                <a:effectLst/>
                <a:latin typeface="Arial Narrow" panose="020B0606020202030204" pitchFamily="34" charset="0"/>
                <a:ea typeface="Times New Roman" panose="02020603050405020304" pitchFamily="18" charset="0"/>
              </a:rPr>
              <a:t>interested</a:t>
            </a:r>
            <a:r>
              <a:rPr lang="en-CA" sz="1800" dirty="0">
                <a:effectLst/>
                <a:latin typeface="Arial Narrow" panose="020B0606020202030204" pitchFamily="34" charset="0"/>
                <a:ea typeface="Times New Roman" panose="02020603050405020304" pitchFamily="18" charset="0"/>
              </a:rPr>
              <a:t> in this issue.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You can get lots of </a:t>
            </a:r>
            <a:r>
              <a:rPr lang="en-CA" sz="1800" b="1" dirty="0">
                <a:effectLst/>
                <a:latin typeface="Arial Narrow" panose="020B0606020202030204" pitchFamily="34" charset="0"/>
                <a:ea typeface="Times New Roman" panose="02020603050405020304" pitchFamily="18" charset="0"/>
              </a:rPr>
              <a:t>information</a:t>
            </a:r>
            <a:r>
              <a:rPr lang="en-CA" sz="1800" dirty="0">
                <a:effectLst/>
                <a:latin typeface="Arial Narrow" panose="020B0606020202030204" pitchFamily="34" charset="0"/>
                <a:ea typeface="Times New Roman" panose="02020603050405020304" pitchFamily="18" charset="0"/>
              </a:rPr>
              <a:t> on their web site.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All the money </a:t>
            </a:r>
            <a:r>
              <a:rPr lang="en-CA" sz="1800" b="1" dirty="0">
                <a:effectLst/>
                <a:latin typeface="Arial Narrow" panose="020B0606020202030204" pitchFamily="34" charset="0"/>
                <a:ea typeface="Times New Roman" panose="02020603050405020304" pitchFamily="18" charset="0"/>
              </a:rPr>
              <a:t>was</a:t>
            </a:r>
            <a:r>
              <a:rPr lang="en-CA" sz="1800" dirty="0">
                <a:effectLst/>
                <a:latin typeface="Arial Narrow" panose="020B0606020202030204" pitchFamily="34" charset="0"/>
                <a:ea typeface="Times New Roman" panose="02020603050405020304" pitchFamily="18" charset="0"/>
              </a:rPr>
              <a:t> donated to the NGO.</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The bird was feeding</a:t>
            </a:r>
            <a:r>
              <a:rPr lang="en-CA" sz="1800" b="1" dirty="0">
                <a:effectLst/>
                <a:latin typeface="Arial Narrow" panose="020B0606020202030204" pitchFamily="34" charset="0"/>
                <a:ea typeface="Times New Roman" panose="02020603050405020304" pitchFamily="18" charset="0"/>
              </a:rPr>
              <a:t> its</a:t>
            </a:r>
            <a:r>
              <a:rPr lang="en-CA" sz="1800" dirty="0">
                <a:effectLst/>
                <a:latin typeface="Arial Narrow" panose="020B0606020202030204" pitchFamily="34" charset="0"/>
                <a:ea typeface="Times New Roman" panose="02020603050405020304" pitchFamily="18" charset="0"/>
              </a:rPr>
              <a:t> young in the nest.</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I </a:t>
            </a:r>
            <a:r>
              <a:rPr lang="en-CA" sz="1800" b="1" dirty="0">
                <a:effectLst/>
                <a:latin typeface="Arial Narrow" panose="020B0606020202030204" pitchFamily="34" charset="0"/>
                <a:ea typeface="Times New Roman" panose="02020603050405020304" pitchFamily="18" charset="0"/>
              </a:rPr>
              <a:t>don’t</a:t>
            </a:r>
            <a:r>
              <a:rPr lang="en-CA" sz="1800" dirty="0">
                <a:effectLst/>
                <a:latin typeface="Arial Narrow" panose="020B0606020202030204" pitchFamily="34" charset="0"/>
                <a:ea typeface="Times New Roman" panose="02020603050405020304" pitchFamily="18" charset="0"/>
              </a:rPr>
              <a:t> have any lessons to prepare for, so I can relax.</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b="1" dirty="0">
                <a:effectLst/>
                <a:latin typeface="Arial Narrow" panose="020B0606020202030204" pitchFamily="34" charset="0"/>
                <a:ea typeface="Times New Roman" panose="02020603050405020304" pitchFamily="18" charset="0"/>
              </a:rPr>
              <a:t>Gold</a:t>
            </a:r>
            <a:r>
              <a:rPr lang="en-CA" sz="1800" dirty="0">
                <a:effectLst/>
                <a:latin typeface="Arial Narrow" panose="020B0606020202030204" pitchFamily="34" charset="0"/>
                <a:ea typeface="Times New Roman" panose="02020603050405020304" pitchFamily="18" charset="0"/>
              </a:rPr>
              <a:t> is still a valuable commodity these days.</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There </a:t>
            </a:r>
            <a:r>
              <a:rPr lang="en-CA" sz="1800" b="1" dirty="0">
                <a:effectLst/>
                <a:latin typeface="Arial Narrow" panose="020B0606020202030204" pitchFamily="34" charset="0"/>
                <a:ea typeface="Times New Roman" panose="02020603050405020304" pitchFamily="18" charset="0"/>
              </a:rPr>
              <a:t>are</a:t>
            </a:r>
            <a:r>
              <a:rPr lang="en-CA" sz="1800" dirty="0">
                <a:effectLst/>
                <a:latin typeface="Arial Narrow" panose="020B0606020202030204" pitchFamily="34" charset="0"/>
                <a:ea typeface="Times New Roman" panose="02020603050405020304" pitchFamily="18" charset="0"/>
              </a:rPr>
              <a:t> many people waiting outside.</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4476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FE187-461D-905C-BAFE-EB40B61ACF49}"/>
              </a:ext>
            </a:extLst>
          </p:cNvPr>
          <p:cNvSpPr>
            <a:spLocks noGrp="1"/>
          </p:cNvSpPr>
          <p:nvPr>
            <p:ph type="title"/>
          </p:nvPr>
        </p:nvSpPr>
        <p:spPr/>
        <p:txBody>
          <a:bodyPr/>
          <a:lstStyle/>
          <a:p>
            <a:r>
              <a:rPr lang="en-GB" dirty="0"/>
              <a:t>Task 7: Research</a:t>
            </a:r>
            <a:endParaRPr lang="en-US" dirty="0"/>
          </a:p>
        </p:txBody>
      </p:sp>
      <p:sp>
        <p:nvSpPr>
          <p:cNvPr id="3" name="Slide Number Placeholder 2">
            <a:extLst>
              <a:ext uri="{FF2B5EF4-FFF2-40B4-BE49-F238E27FC236}">
                <a16:creationId xmlns:a16="http://schemas.microsoft.com/office/drawing/2014/main" id="{C5BC8C12-8B83-48A0-AA74-AE20B9CFCFAF}"/>
              </a:ext>
            </a:extLst>
          </p:cNvPr>
          <p:cNvSpPr>
            <a:spLocks noGrp="1"/>
          </p:cNvSpPr>
          <p:nvPr>
            <p:ph type="sldNum" sz="quarter" idx="12"/>
          </p:nvPr>
        </p:nvSpPr>
        <p:spPr/>
        <p:txBody>
          <a:bodyPr/>
          <a:lstStyle/>
          <a:p>
            <a:fld id="{9CD8D479-8942-46E8-A226-A4E01F7A105C}" type="slidenum">
              <a:rPr lang="en-US" smtClean="0"/>
              <a:t>13</a:t>
            </a:fld>
            <a:endParaRPr lang="en-US"/>
          </a:p>
        </p:txBody>
      </p:sp>
      <p:sp>
        <p:nvSpPr>
          <p:cNvPr id="4" name="Date Placeholder 3">
            <a:extLst>
              <a:ext uri="{FF2B5EF4-FFF2-40B4-BE49-F238E27FC236}">
                <a16:creationId xmlns:a16="http://schemas.microsoft.com/office/drawing/2014/main" id="{96B5B94F-2A92-071C-BEB0-951033FF17E1}"/>
              </a:ext>
            </a:extLst>
          </p:cNvPr>
          <p:cNvSpPr>
            <a:spLocks noGrp="1"/>
          </p:cNvSpPr>
          <p:nvPr>
            <p:ph type="dt" sz="half" idx="10"/>
          </p:nvPr>
        </p:nvSpPr>
        <p:spPr/>
        <p:txBody>
          <a:bodyPr/>
          <a:lstStyle/>
          <a:p>
            <a:fld id="{9386AC23-C97B-41FB-9B89-C7FE0FB631CA}" type="datetime1">
              <a:rPr lang="en-US" smtClean="0"/>
              <a:pPr/>
              <a:t>10/24/2022</a:t>
            </a:fld>
            <a:endParaRPr lang="en-US" dirty="0"/>
          </a:p>
        </p:txBody>
      </p:sp>
      <p:sp>
        <p:nvSpPr>
          <p:cNvPr id="5" name="Footer Placeholder 4">
            <a:extLst>
              <a:ext uri="{FF2B5EF4-FFF2-40B4-BE49-F238E27FC236}">
                <a16:creationId xmlns:a16="http://schemas.microsoft.com/office/drawing/2014/main" id="{E1816F52-4E1B-F6B2-7432-E18E282B0EF0}"/>
              </a:ext>
            </a:extLst>
          </p:cNvPr>
          <p:cNvSpPr>
            <a:spLocks noGrp="1"/>
          </p:cNvSpPr>
          <p:nvPr>
            <p:ph type="ftr" sz="quarter" idx="11"/>
          </p:nvPr>
        </p:nvSpPr>
        <p:spPr/>
        <p:txBody>
          <a:bodyPr/>
          <a:lstStyle/>
          <a:p>
            <a:r>
              <a:rPr lang="en-US"/>
              <a:t>Add a footer</a:t>
            </a:r>
            <a:endParaRPr lang="en-US" dirty="0"/>
          </a:p>
        </p:txBody>
      </p:sp>
      <p:sp>
        <p:nvSpPr>
          <p:cNvPr id="9" name="TextBox 8">
            <a:extLst>
              <a:ext uri="{FF2B5EF4-FFF2-40B4-BE49-F238E27FC236}">
                <a16:creationId xmlns:a16="http://schemas.microsoft.com/office/drawing/2014/main" id="{02CF96C6-FE3A-B629-BC2F-DC290194DB8A}"/>
              </a:ext>
            </a:extLst>
          </p:cNvPr>
          <p:cNvSpPr txBox="1"/>
          <p:nvPr/>
        </p:nvSpPr>
        <p:spPr>
          <a:xfrm>
            <a:off x="603802" y="1706361"/>
            <a:ext cx="11422546" cy="1200329"/>
          </a:xfrm>
          <a:prstGeom prst="rect">
            <a:avLst/>
          </a:prstGeom>
          <a:noFill/>
        </p:spPr>
        <p:txBody>
          <a:bodyPr wrap="square">
            <a:spAutoFit/>
          </a:bodyPr>
          <a:lstStyle/>
          <a:p>
            <a:r>
              <a:rPr lang="en-US" sz="2400" dirty="0"/>
              <a:t>Try finding some more recent information on Steffen’s current activities and/or another equally positive video with suggestions for dealing with environmental and social change. Take notes and bring your ideas to the next lesson.</a:t>
            </a:r>
          </a:p>
        </p:txBody>
      </p:sp>
    </p:spTree>
    <p:extLst>
      <p:ext uri="{BB962C8B-B14F-4D97-AF65-F5344CB8AC3E}">
        <p14:creationId xmlns:p14="http://schemas.microsoft.com/office/powerpoint/2010/main" val="136322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E34F8-54BC-EA3F-241E-6B1381FF79A5}"/>
              </a:ext>
            </a:extLst>
          </p:cNvPr>
          <p:cNvSpPr>
            <a:spLocks noGrp="1"/>
          </p:cNvSpPr>
          <p:nvPr>
            <p:ph type="title"/>
          </p:nvPr>
        </p:nvSpPr>
        <p:spPr/>
        <p:txBody>
          <a:bodyPr/>
          <a:lstStyle/>
          <a:p>
            <a:r>
              <a:rPr lang="en-GB" dirty="0"/>
              <a:t>Other Inspirational Talks</a:t>
            </a:r>
            <a:endParaRPr lang="en-US" dirty="0"/>
          </a:p>
        </p:txBody>
      </p:sp>
      <p:sp>
        <p:nvSpPr>
          <p:cNvPr id="3" name="Slide Number Placeholder 2">
            <a:extLst>
              <a:ext uri="{FF2B5EF4-FFF2-40B4-BE49-F238E27FC236}">
                <a16:creationId xmlns:a16="http://schemas.microsoft.com/office/drawing/2014/main" id="{2FE5F35B-A363-1541-1BCC-6B311DF0CC83}"/>
              </a:ext>
            </a:extLst>
          </p:cNvPr>
          <p:cNvSpPr>
            <a:spLocks noGrp="1"/>
          </p:cNvSpPr>
          <p:nvPr>
            <p:ph type="sldNum" sz="quarter" idx="12"/>
          </p:nvPr>
        </p:nvSpPr>
        <p:spPr/>
        <p:txBody>
          <a:bodyPr/>
          <a:lstStyle/>
          <a:p>
            <a:fld id="{9CD8D479-8942-46E8-A226-A4E01F7A105C}" type="slidenum">
              <a:rPr lang="en-US" smtClean="0"/>
              <a:t>14</a:t>
            </a:fld>
            <a:endParaRPr lang="en-US"/>
          </a:p>
        </p:txBody>
      </p:sp>
      <p:sp>
        <p:nvSpPr>
          <p:cNvPr id="4" name="Date Placeholder 3">
            <a:extLst>
              <a:ext uri="{FF2B5EF4-FFF2-40B4-BE49-F238E27FC236}">
                <a16:creationId xmlns:a16="http://schemas.microsoft.com/office/drawing/2014/main" id="{AFAE5EC6-9322-4C8A-6646-790A5C27E8B9}"/>
              </a:ext>
            </a:extLst>
          </p:cNvPr>
          <p:cNvSpPr>
            <a:spLocks noGrp="1"/>
          </p:cNvSpPr>
          <p:nvPr>
            <p:ph type="dt" sz="half" idx="10"/>
          </p:nvPr>
        </p:nvSpPr>
        <p:spPr/>
        <p:txBody>
          <a:bodyPr/>
          <a:lstStyle/>
          <a:p>
            <a:fld id="{9386AC23-C97B-41FB-9B89-C7FE0FB631CA}" type="datetime1">
              <a:rPr lang="en-US" smtClean="0"/>
              <a:pPr/>
              <a:t>10/24/2022</a:t>
            </a:fld>
            <a:endParaRPr lang="en-US" dirty="0"/>
          </a:p>
        </p:txBody>
      </p:sp>
      <p:sp>
        <p:nvSpPr>
          <p:cNvPr id="5" name="Footer Placeholder 4">
            <a:extLst>
              <a:ext uri="{FF2B5EF4-FFF2-40B4-BE49-F238E27FC236}">
                <a16:creationId xmlns:a16="http://schemas.microsoft.com/office/drawing/2014/main" id="{7F6CCC94-DDA5-C597-1464-62846408D38A}"/>
              </a:ext>
            </a:extLst>
          </p:cNvPr>
          <p:cNvSpPr>
            <a:spLocks noGrp="1"/>
          </p:cNvSpPr>
          <p:nvPr>
            <p:ph type="ftr" sz="quarter" idx="11"/>
          </p:nvPr>
        </p:nvSpPr>
        <p:spPr/>
        <p:txBody>
          <a:bodyPr/>
          <a:lstStyle/>
          <a:p>
            <a:r>
              <a:rPr lang="en-US"/>
              <a:t>Add a footer</a:t>
            </a:r>
            <a:endParaRPr lang="en-US" dirty="0"/>
          </a:p>
        </p:txBody>
      </p:sp>
      <p:sp>
        <p:nvSpPr>
          <p:cNvPr id="9" name="TextBox 8">
            <a:extLst>
              <a:ext uri="{FF2B5EF4-FFF2-40B4-BE49-F238E27FC236}">
                <a16:creationId xmlns:a16="http://schemas.microsoft.com/office/drawing/2014/main" id="{9B1B7E3F-AD1F-AFB8-9FE4-45C62E7F01D3}"/>
              </a:ext>
            </a:extLst>
          </p:cNvPr>
          <p:cNvSpPr txBox="1"/>
          <p:nvPr/>
        </p:nvSpPr>
        <p:spPr>
          <a:xfrm>
            <a:off x="953734" y="1736202"/>
            <a:ext cx="8985396" cy="3416320"/>
          </a:xfrm>
          <a:prstGeom prst="rect">
            <a:avLst/>
          </a:prstGeom>
          <a:noFill/>
        </p:spPr>
        <p:txBody>
          <a:bodyPr wrap="square">
            <a:spAutoFit/>
          </a:bodyPr>
          <a:lstStyle/>
          <a:p>
            <a:r>
              <a:rPr lang="en-US" dirty="0"/>
              <a:t>How to Fight Desertification and Reverse Climate Change (21:44) by Allan Savory, who is working to promote the holistic management of the grasslands of the world:</a:t>
            </a:r>
          </a:p>
          <a:p>
            <a:endParaRPr lang="en-US" dirty="0"/>
          </a:p>
          <a:p>
            <a:r>
              <a:rPr lang="en-US" dirty="0"/>
              <a:t> </a:t>
            </a:r>
            <a:r>
              <a:rPr lang="en-CA" sz="1800" b="1" u="sng" strike="noStrike" dirty="0">
                <a:solidFill>
                  <a:srgbClr val="FF2B06"/>
                </a:solidFill>
                <a:effectLst/>
                <a:latin typeface="Arial Narrow" panose="020B0606020202030204" pitchFamily="34" charset="0"/>
                <a:ea typeface="Times New Roman" panose="02020603050405020304" pitchFamily="18" charset="0"/>
                <a:cs typeface="Arial" panose="020B0604020202020204" pitchFamily="34" charset="0"/>
                <a:hlinkClick r:id="rId2"/>
              </a:rPr>
              <a:t>https://www.ted.com/talks/allan_savory_how_to_fight_desertification_and_reverse_climate_change</a:t>
            </a:r>
            <a:r>
              <a:rPr lang="cs-CZ"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p>
            <a:endParaRPr lang="en-GB" dirty="0">
              <a:latin typeface="Arial Narrow" panose="020B0606020202030204" pitchFamily="34" charset="0"/>
              <a:cs typeface="Times New Roman" panose="02020603050405020304" pitchFamily="18" charset="0"/>
            </a:endParaRPr>
          </a:p>
          <a:p>
            <a:r>
              <a:rPr lang="en-US" dirty="0"/>
              <a:t>Why I Live a Zero-waste Life (13:30) by Lauren Singer at </a:t>
            </a:r>
            <a:r>
              <a:rPr lang="en-US" dirty="0" err="1"/>
              <a:t>TEDxTeen</a:t>
            </a:r>
            <a:r>
              <a:rPr lang="en-US" dirty="0"/>
              <a:t>    </a:t>
            </a:r>
          </a:p>
          <a:p>
            <a:r>
              <a:rPr lang="en-CA" sz="1800" b="1" u="sng" strike="noStrike" dirty="0">
                <a:solidFill>
                  <a:srgbClr val="FF2B06"/>
                </a:solidFill>
                <a:effectLst/>
                <a:latin typeface="Arial Narrow" panose="020B0606020202030204" pitchFamily="34" charset="0"/>
                <a:ea typeface="Times New Roman" panose="02020603050405020304" pitchFamily="18" charset="0"/>
                <a:cs typeface="Arial" panose="020B0604020202020204" pitchFamily="34" charset="0"/>
                <a:hlinkClick r:id="rId3"/>
              </a:rPr>
              <a:t>https://www.youtube.com/watch?v=pF72px2R3Hg</a:t>
            </a:r>
            <a:r>
              <a:rPr lang="en-CA" sz="1800" b="1" u="sng" dirty="0">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endParaRPr lang="en-US" dirty="0"/>
          </a:p>
          <a:p>
            <a:endParaRPr lang="en-US" dirty="0"/>
          </a:p>
          <a:p>
            <a:endParaRPr lang="en-US" dirty="0"/>
          </a:p>
        </p:txBody>
      </p:sp>
    </p:spTree>
    <p:extLst>
      <p:ext uri="{BB962C8B-B14F-4D97-AF65-F5344CB8AC3E}">
        <p14:creationId xmlns:p14="http://schemas.microsoft.com/office/powerpoint/2010/main" val="389365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E7DE4B-3C90-41A5-BF87-A6AE31B2D0CF}"/>
              </a:ext>
            </a:extLst>
          </p:cNvPr>
          <p:cNvSpPr txBox="1"/>
          <p:nvPr/>
        </p:nvSpPr>
        <p:spPr>
          <a:xfrm>
            <a:off x="695400" y="404665"/>
            <a:ext cx="9433048" cy="584775"/>
          </a:xfrm>
          <a:prstGeom prst="rect">
            <a:avLst/>
          </a:prstGeom>
          <a:noFill/>
        </p:spPr>
        <p:txBody>
          <a:bodyPr wrap="square" rtlCol="0">
            <a:spAutoFit/>
          </a:bodyPr>
          <a:lstStyle/>
          <a:p>
            <a:r>
              <a:rPr lang="en-US" sz="3200" dirty="0"/>
              <a:t>Cities</a:t>
            </a:r>
          </a:p>
        </p:txBody>
      </p:sp>
      <p:sp>
        <p:nvSpPr>
          <p:cNvPr id="9" name="TextBox 8">
            <a:extLst>
              <a:ext uri="{FF2B5EF4-FFF2-40B4-BE49-F238E27FC236}">
                <a16:creationId xmlns:a16="http://schemas.microsoft.com/office/drawing/2014/main" id="{89F81EA1-1066-42E9-B994-9BCFF86A7002}"/>
              </a:ext>
            </a:extLst>
          </p:cNvPr>
          <p:cNvSpPr txBox="1"/>
          <p:nvPr/>
        </p:nvSpPr>
        <p:spPr>
          <a:xfrm>
            <a:off x="623392" y="1268760"/>
            <a:ext cx="8352928" cy="3889078"/>
          </a:xfrm>
          <a:prstGeom prst="rect">
            <a:avLst/>
          </a:prstGeom>
          <a:noFill/>
        </p:spPr>
        <p:txBody>
          <a:bodyPr wrap="square">
            <a:spAutoFit/>
          </a:bodyPr>
          <a:lstStyle/>
          <a:p>
            <a:pPr marL="342900" indent="-342900">
              <a:lnSpc>
                <a:spcPct val="115000"/>
              </a:lnSpc>
              <a:buFont typeface="+mj-lt"/>
              <a:buAutoNum type="arabicPeriod"/>
            </a:pPr>
            <a:r>
              <a:rPr lang="en-GB" dirty="0">
                <a:latin typeface="Arial" panose="020B0604020202020204" pitchFamily="34" charset="0"/>
                <a:ea typeface="Calibri" panose="020F0502020204030204" pitchFamily="34" charset="0"/>
                <a:cs typeface="Calibri" panose="020F0502020204030204" pitchFamily="34" charset="0"/>
              </a:rPr>
              <a:t>What are some of the advantages of living in a city?</a:t>
            </a:r>
          </a:p>
          <a:p>
            <a:pPr marL="342900" indent="-342900">
              <a:lnSpc>
                <a:spcPct val="115000"/>
              </a:lnSpc>
              <a:buFont typeface="+mj-lt"/>
              <a:buAutoNum type="arabicPeriod"/>
            </a:pPr>
            <a:endParaRPr lang="en-US" dirty="0">
              <a:latin typeface="Times New Roman" panose="02020603050405020304" pitchFamily="18" charset="0"/>
              <a:ea typeface="Calibri" panose="020F0502020204030204" pitchFamily="34" charset="0"/>
              <a:cs typeface="Calibri" panose="020F0502020204030204" pitchFamily="34" charset="0"/>
            </a:endParaRPr>
          </a:p>
          <a:p>
            <a:pPr marL="342900" indent="-342900">
              <a:lnSpc>
                <a:spcPct val="115000"/>
              </a:lnSpc>
              <a:buFont typeface="+mj-lt"/>
              <a:buAutoNum type="arabicPeriod"/>
            </a:pPr>
            <a:r>
              <a:rPr lang="en-GB" dirty="0">
                <a:latin typeface="Arial" panose="020B0604020202020204" pitchFamily="34" charset="0"/>
                <a:ea typeface="Calibri" panose="020F0502020204030204" pitchFamily="34" charset="0"/>
                <a:cs typeface="Calibri" panose="020F0502020204030204" pitchFamily="34" charset="0"/>
              </a:rPr>
              <a:t>What aspects of life in the city would you complain about?</a:t>
            </a:r>
          </a:p>
          <a:p>
            <a:pPr marL="342900" indent="-342900">
              <a:lnSpc>
                <a:spcPct val="115000"/>
              </a:lnSpc>
              <a:buFont typeface="+mj-lt"/>
              <a:buAutoNum type="arabicPeriod"/>
            </a:pPr>
            <a:endParaRPr lang="en-US" dirty="0">
              <a:latin typeface="Times New Roman" panose="02020603050405020304" pitchFamily="18" charset="0"/>
              <a:ea typeface="Calibri" panose="020F0502020204030204" pitchFamily="34" charset="0"/>
              <a:cs typeface="Calibri" panose="020F0502020204030204" pitchFamily="34" charset="0"/>
            </a:endParaRPr>
          </a:p>
          <a:p>
            <a:pPr marL="342900" indent="-342900">
              <a:lnSpc>
                <a:spcPct val="115000"/>
              </a:lnSpc>
              <a:buFont typeface="+mj-lt"/>
              <a:buAutoNum type="arabicPeriod"/>
            </a:pPr>
            <a:r>
              <a:rPr lang="en-GB" dirty="0">
                <a:latin typeface="Arial" panose="020B0604020202020204" pitchFamily="34" charset="0"/>
                <a:ea typeface="Calibri" panose="020F0502020204030204" pitchFamily="34" charset="0"/>
                <a:cs typeface="Calibri" panose="020F0502020204030204" pitchFamily="34" charset="0"/>
              </a:rPr>
              <a:t>If you had grown up in a different place, how would your </a:t>
            </a:r>
            <a:br>
              <a:rPr lang="en-GB" dirty="0">
                <a:latin typeface="Arial" panose="020B0604020202020204" pitchFamily="34" charset="0"/>
                <a:ea typeface="Calibri" panose="020F0502020204030204" pitchFamily="34" charset="0"/>
                <a:cs typeface="Calibri" panose="020F0502020204030204" pitchFamily="34" charset="0"/>
              </a:rPr>
            </a:br>
            <a:r>
              <a:rPr lang="en-GB" dirty="0">
                <a:latin typeface="Arial" panose="020B0604020202020204" pitchFamily="34" charset="0"/>
                <a:ea typeface="Calibri" panose="020F0502020204030204" pitchFamily="34" charset="0"/>
                <a:cs typeface="Calibri" panose="020F0502020204030204" pitchFamily="34" charset="0"/>
              </a:rPr>
              <a:t>life have been different?</a:t>
            </a:r>
          </a:p>
          <a:p>
            <a:pPr marL="342900" indent="-342900">
              <a:lnSpc>
                <a:spcPct val="115000"/>
              </a:lnSpc>
              <a:buFont typeface="+mj-lt"/>
              <a:buAutoNum type="arabicPeriod"/>
            </a:pPr>
            <a:endParaRPr lang="en-US" dirty="0">
              <a:latin typeface="Times New Roman" panose="02020603050405020304" pitchFamily="18" charset="0"/>
              <a:ea typeface="Calibri" panose="020F0502020204030204" pitchFamily="34" charset="0"/>
              <a:cs typeface="Calibri" panose="020F0502020204030204" pitchFamily="34" charset="0"/>
            </a:endParaRPr>
          </a:p>
          <a:p>
            <a:pPr marL="342900" indent="-342900">
              <a:lnSpc>
                <a:spcPct val="115000"/>
              </a:lnSpc>
              <a:buFont typeface="+mj-lt"/>
              <a:buAutoNum type="arabicPeriod"/>
            </a:pPr>
            <a:r>
              <a:rPr lang="en-GB" dirty="0">
                <a:latin typeface="Arial" panose="020B0604020202020204" pitchFamily="34" charset="0"/>
                <a:ea typeface="Calibri" panose="020F0502020204030204" pitchFamily="34" charset="0"/>
                <a:cs typeface="Calibri" panose="020F0502020204030204" pitchFamily="34" charset="0"/>
              </a:rPr>
              <a:t>Would you enjoy designing a new city?</a:t>
            </a:r>
          </a:p>
          <a:p>
            <a:pPr marL="342900" indent="-342900">
              <a:lnSpc>
                <a:spcPct val="115000"/>
              </a:lnSpc>
              <a:buFont typeface="+mj-lt"/>
              <a:buAutoNum type="arabicPeriod"/>
            </a:pPr>
            <a:endParaRPr lang="en-US" dirty="0">
              <a:latin typeface="Times New Roman" panose="02020603050405020304" pitchFamily="18" charset="0"/>
              <a:ea typeface="Calibri" panose="020F0502020204030204" pitchFamily="34" charset="0"/>
              <a:cs typeface="Calibri" panose="020F0502020204030204" pitchFamily="34" charset="0"/>
            </a:endParaRPr>
          </a:p>
          <a:p>
            <a:pPr marL="342900" indent="-342900">
              <a:lnSpc>
                <a:spcPct val="115000"/>
              </a:lnSpc>
              <a:buFont typeface="+mj-lt"/>
              <a:buAutoNum type="arabicPeriod"/>
            </a:pPr>
            <a:r>
              <a:rPr lang="en-GB" dirty="0">
                <a:latin typeface="Arial" panose="020B0604020202020204" pitchFamily="34" charset="0"/>
                <a:ea typeface="Calibri" panose="020F0502020204030204" pitchFamily="34" charset="0"/>
                <a:cs typeface="Calibri" panose="020F0502020204030204" pitchFamily="34" charset="0"/>
              </a:rPr>
              <a:t>Do you think some cities are becoming too large? </a:t>
            </a:r>
          </a:p>
          <a:p>
            <a:pPr marL="342900" indent="-342900">
              <a:lnSpc>
                <a:spcPct val="115000"/>
              </a:lnSpc>
              <a:buFont typeface="+mj-lt"/>
              <a:buAutoNum type="arabicPeriod"/>
            </a:pPr>
            <a:endParaRPr lang="en-US" dirty="0">
              <a:latin typeface="Times New Roman" panose="02020603050405020304" pitchFamily="18" charset="0"/>
              <a:ea typeface="Calibri" panose="020F0502020204030204" pitchFamily="34" charset="0"/>
              <a:cs typeface="Calibri" panose="020F0502020204030204" pitchFamily="34" charset="0"/>
            </a:endParaRPr>
          </a:p>
          <a:p>
            <a:pPr marL="342900" indent="-342900">
              <a:lnSpc>
                <a:spcPct val="115000"/>
              </a:lnSpc>
              <a:spcAft>
                <a:spcPts val="2270"/>
              </a:spcAft>
              <a:buFont typeface="+mj-lt"/>
              <a:buAutoNum type="arabicPeriod"/>
            </a:pPr>
            <a:r>
              <a:rPr lang="en-GB" dirty="0">
                <a:latin typeface="Arial" panose="020B0604020202020204" pitchFamily="34" charset="0"/>
                <a:ea typeface="Calibri" panose="020F0502020204030204" pitchFamily="34" charset="0"/>
                <a:cs typeface="Calibri" panose="020F0502020204030204" pitchFamily="34" charset="0"/>
              </a:rPr>
              <a:t>Which cities would you like to visit around the world?</a:t>
            </a:r>
            <a:endParaRPr lang="en-US" dirty="0">
              <a:latin typeface="Times New Roman" panose="02020603050405020304" pitchFamily="18"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897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BA3CED-3D11-4065-0342-41776E778CB0}"/>
              </a:ext>
            </a:extLst>
          </p:cNvPr>
          <p:cNvSpPr>
            <a:spLocks noGrp="1"/>
          </p:cNvSpPr>
          <p:nvPr>
            <p:ph type="sldNum" sz="quarter" idx="12"/>
          </p:nvPr>
        </p:nvSpPr>
        <p:spPr/>
        <p:txBody>
          <a:bodyPr/>
          <a:lstStyle/>
          <a:p>
            <a:fld id="{9CD8D479-8942-46E8-A226-A4E01F7A105C}" type="slidenum">
              <a:rPr lang="en-US" smtClean="0"/>
              <a:t>16</a:t>
            </a:fld>
            <a:endParaRPr lang="en-US"/>
          </a:p>
        </p:txBody>
      </p:sp>
      <p:sp>
        <p:nvSpPr>
          <p:cNvPr id="3" name="Date Placeholder 2">
            <a:extLst>
              <a:ext uri="{FF2B5EF4-FFF2-40B4-BE49-F238E27FC236}">
                <a16:creationId xmlns:a16="http://schemas.microsoft.com/office/drawing/2014/main" id="{74222B3D-6DA3-7393-A4B9-8249D7973145}"/>
              </a:ext>
            </a:extLst>
          </p:cNvPr>
          <p:cNvSpPr>
            <a:spLocks noGrp="1"/>
          </p:cNvSpPr>
          <p:nvPr>
            <p:ph type="dt" sz="half" idx="10"/>
          </p:nvPr>
        </p:nvSpPr>
        <p:spPr/>
        <p:txBody>
          <a:bodyPr/>
          <a:lstStyle/>
          <a:p>
            <a:fld id="{C81B9673-AC7F-4F1F-84E4-F0E5EAAE106D}" type="datetime1">
              <a:rPr lang="en-US" smtClean="0"/>
              <a:pPr/>
              <a:t>10/24/2022</a:t>
            </a:fld>
            <a:endParaRPr lang="en-US" dirty="0"/>
          </a:p>
        </p:txBody>
      </p:sp>
      <p:sp>
        <p:nvSpPr>
          <p:cNvPr id="6" name="TextBox 5">
            <a:extLst>
              <a:ext uri="{FF2B5EF4-FFF2-40B4-BE49-F238E27FC236}">
                <a16:creationId xmlns:a16="http://schemas.microsoft.com/office/drawing/2014/main" id="{37FA3956-E31A-85B3-29E9-350C90B7EEAB}"/>
              </a:ext>
            </a:extLst>
          </p:cNvPr>
          <p:cNvSpPr txBox="1"/>
          <p:nvPr/>
        </p:nvSpPr>
        <p:spPr>
          <a:xfrm>
            <a:off x="453403" y="352695"/>
            <a:ext cx="11334406" cy="6838795"/>
          </a:xfrm>
          <a:prstGeom prst="rect">
            <a:avLst/>
          </a:prstGeom>
          <a:noFill/>
        </p:spPr>
        <p:txBody>
          <a:bodyPr wrap="square">
            <a:spAutoFit/>
          </a:bodyPr>
          <a:lstStyle/>
          <a:p>
            <a:pPr algn="ctr"/>
            <a:r>
              <a:rPr lang="en-US" sz="2800" b="1" i="1" dirty="0">
                <a:effectLst/>
                <a:latin typeface="Arial" panose="020B0604020202020204" pitchFamily="34" charset="0"/>
              </a:rPr>
              <a:t>Do Sustainable Cities Matter?</a:t>
            </a:r>
          </a:p>
          <a:p>
            <a:pPr algn="ctr"/>
            <a:endParaRPr lang="en-US" sz="2800" b="1" i="1" dirty="0">
              <a:effectLst/>
              <a:latin typeface="Arial" panose="020B0604020202020204" pitchFamily="34" charset="0"/>
            </a:endParaRPr>
          </a:p>
          <a:p>
            <a:r>
              <a:rPr lang="en-US" sz="2000" b="1" dirty="0">
                <a:effectLst/>
                <a:latin typeface="Arial" panose="020B0604020202020204" pitchFamily="34" charset="0"/>
              </a:rPr>
              <a:t>What are some of the most pressing challenges that cities face today?</a:t>
            </a:r>
          </a:p>
          <a:p>
            <a:endParaRPr lang="en-US" sz="2000" dirty="0">
              <a:latin typeface="Arial" panose="020B0604020202020204" pitchFamily="34" charset="0"/>
            </a:endParaRPr>
          </a:p>
          <a:p>
            <a:pPr marL="285750" indent="-285750">
              <a:lnSpc>
                <a:spcPct val="200000"/>
              </a:lnSpc>
              <a:buFont typeface="Arial" panose="020B0604020202020204" pitchFamily="34" charset="0"/>
              <a:buChar char="•"/>
            </a:pPr>
            <a:r>
              <a:rPr lang="en-US" sz="2000" b="1" i="1" dirty="0">
                <a:effectLst/>
                <a:latin typeface="Arial" panose="020B0604020202020204" pitchFamily="34" charset="0"/>
              </a:rPr>
              <a:t>Inequality</a:t>
            </a:r>
            <a:r>
              <a:rPr lang="en-US" sz="2000" dirty="0">
                <a:effectLst/>
                <a:latin typeface="Arial" panose="020B0604020202020204" pitchFamily="34" charset="0"/>
              </a:rPr>
              <a:t> and the levels of urban </a:t>
            </a:r>
            <a:r>
              <a:rPr lang="en-US" sz="2000" b="1" i="1" dirty="0">
                <a:effectLst/>
                <a:latin typeface="Arial" panose="020B0604020202020204" pitchFamily="34" charset="0"/>
              </a:rPr>
              <a:t>energy consumption </a:t>
            </a:r>
            <a:r>
              <a:rPr lang="en-US" sz="2000" dirty="0">
                <a:effectLst/>
                <a:latin typeface="Arial" panose="020B0604020202020204" pitchFamily="34" charset="0"/>
              </a:rPr>
              <a:t>and </a:t>
            </a:r>
            <a:r>
              <a:rPr lang="en-US" sz="2000" b="1" i="1" dirty="0">
                <a:effectLst/>
                <a:latin typeface="Arial" panose="020B0604020202020204" pitchFamily="34" charset="0"/>
              </a:rPr>
              <a:t>pollution</a:t>
            </a:r>
            <a:r>
              <a:rPr lang="en-US" sz="2000" dirty="0">
                <a:effectLst/>
                <a:latin typeface="Arial" panose="020B0604020202020204" pitchFamily="34" charset="0"/>
              </a:rPr>
              <a:t>.</a:t>
            </a:r>
            <a:endParaRPr lang="en-US" sz="2000" b="1" i="1" dirty="0">
              <a:effectLst/>
              <a:latin typeface="Arial" panose="020B0604020202020204" pitchFamily="34" charset="0"/>
            </a:endParaRPr>
          </a:p>
          <a:p>
            <a:pPr marL="342900" indent="-342900">
              <a:lnSpc>
                <a:spcPct val="200000"/>
              </a:lnSpc>
              <a:buFont typeface="Wingdings" panose="05000000000000000000" pitchFamily="2" charset="2"/>
              <a:buChar char="Ø"/>
            </a:pPr>
            <a:r>
              <a:rPr lang="en-US" sz="2000" dirty="0">
                <a:effectLst/>
                <a:latin typeface="Arial" panose="020B0604020202020204" pitchFamily="34" charset="0"/>
              </a:rPr>
              <a:t>Cities occupy just 3 per cent of the Earth’s land, but account for 60-80 percent of energy consumption and 75 per cent of carbon emissions.</a:t>
            </a:r>
          </a:p>
          <a:p>
            <a:pPr marL="342900" indent="-342900">
              <a:lnSpc>
                <a:spcPct val="200000"/>
              </a:lnSpc>
              <a:buFont typeface="Wingdings" panose="05000000000000000000" pitchFamily="2" charset="2"/>
              <a:buChar char="Ø"/>
            </a:pPr>
            <a:r>
              <a:rPr lang="en-US" sz="2000" dirty="0">
                <a:effectLst/>
                <a:latin typeface="Arial" panose="020B0604020202020204" pitchFamily="34" charset="0"/>
              </a:rPr>
              <a:t>Many cities are also more vulnerable to climate change and natural disasters due to their high concentration of people and location</a:t>
            </a:r>
          </a:p>
          <a:p>
            <a:pPr marL="342900" indent="-342900">
              <a:lnSpc>
                <a:spcPct val="200000"/>
              </a:lnSpc>
              <a:buFont typeface="Wingdings" panose="05000000000000000000" pitchFamily="2" charset="2"/>
              <a:buChar char="Ø"/>
            </a:pPr>
            <a:r>
              <a:rPr lang="en-US" sz="2000" dirty="0">
                <a:effectLst/>
                <a:latin typeface="Arial" panose="020B0604020202020204" pitchFamily="34" charset="0"/>
              </a:rPr>
              <a:t>The cost of poorly planned urbanization can be seen in some of the huge slums, tangled</a:t>
            </a:r>
            <a:br>
              <a:rPr lang="en-US" sz="2000" dirty="0"/>
            </a:br>
            <a:r>
              <a:rPr lang="en-US" sz="2000" dirty="0">
                <a:effectLst/>
                <a:latin typeface="Arial" panose="020B0604020202020204" pitchFamily="34" charset="0"/>
              </a:rPr>
              <a:t>traffic, greenhouse gas emissions and sprawling suburbs all over the world. </a:t>
            </a:r>
          </a:p>
          <a:p>
            <a:pPr>
              <a:lnSpc>
                <a:spcPct val="200000"/>
              </a:lnSpc>
            </a:pPr>
            <a:r>
              <a:rPr lang="en-US" sz="1400" dirty="0">
                <a:latin typeface="Arial" panose="020B0604020202020204" pitchFamily="34" charset="0"/>
              </a:rPr>
              <a:t>2022 The sustainable goals report: </a:t>
            </a:r>
            <a:r>
              <a:rPr lang="en-US" sz="1400" dirty="0">
                <a:latin typeface="Arial" panose="020B0604020202020204" pitchFamily="34" charset="0"/>
                <a:hlinkClick r:id="rId2"/>
              </a:rPr>
              <a:t>https://www.un.org/sustainabledevelopment/wp-content/uploads/2022/07/Goal-11-infographic.pdf</a:t>
            </a:r>
            <a:endParaRPr lang="en-US" sz="1400" dirty="0">
              <a:latin typeface="Arial" panose="020B0604020202020204" pitchFamily="34" charset="0"/>
            </a:endParaRPr>
          </a:p>
          <a:p>
            <a:pPr>
              <a:lnSpc>
                <a:spcPct val="200000"/>
              </a:lnSpc>
            </a:pPr>
            <a:endParaRPr lang="en-US" sz="2000" dirty="0"/>
          </a:p>
        </p:txBody>
      </p:sp>
    </p:spTree>
    <p:extLst>
      <p:ext uri="{BB962C8B-B14F-4D97-AF65-F5344CB8AC3E}">
        <p14:creationId xmlns:p14="http://schemas.microsoft.com/office/powerpoint/2010/main" val="53125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836CB7-96CD-8F29-7B9B-2E727AA29ED8}"/>
              </a:ext>
            </a:extLst>
          </p:cNvPr>
          <p:cNvSpPr>
            <a:spLocks noGrp="1"/>
          </p:cNvSpPr>
          <p:nvPr>
            <p:ph type="sldNum" sz="quarter" idx="12"/>
          </p:nvPr>
        </p:nvSpPr>
        <p:spPr/>
        <p:txBody>
          <a:bodyPr/>
          <a:lstStyle/>
          <a:p>
            <a:fld id="{9CD8D479-8942-46E8-A226-A4E01F7A105C}" type="slidenum">
              <a:rPr lang="en-US" smtClean="0"/>
              <a:t>17</a:t>
            </a:fld>
            <a:endParaRPr lang="en-US"/>
          </a:p>
        </p:txBody>
      </p:sp>
      <p:sp>
        <p:nvSpPr>
          <p:cNvPr id="3" name="Date Placeholder 2">
            <a:extLst>
              <a:ext uri="{FF2B5EF4-FFF2-40B4-BE49-F238E27FC236}">
                <a16:creationId xmlns:a16="http://schemas.microsoft.com/office/drawing/2014/main" id="{8E701BF1-9DA8-ED3F-DC75-2FC489917093}"/>
              </a:ext>
            </a:extLst>
          </p:cNvPr>
          <p:cNvSpPr>
            <a:spLocks noGrp="1"/>
          </p:cNvSpPr>
          <p:nvPr>
            <p:ph type="dt" sz="half" idx="10"/>
          </p:nvPr>
        </p:nvSpPr>
        <p:spPr/>
        <p:txBody>
          <a:bodyPr/>
          <a:lstStyle/>
          <a:p>
            <a:fld id="{C81B9673-AC7F-4F1F-84E4-F0E5EAAE106D}" type="datetime1">
              <a:rPr lang="en-US" smtClean="0"/>
              <a:pPr/>
              <a:t>10/24/2022</a:t>
            </a:fld>
            <a:endParaRPr lang="en-US" dirty="0"/>
          </a:p>
        </p:txBody>
      </p:sp>
      <p:sp>
        <p:nvSpPr>
          <p:cNvPr id="6" name="TextBox 5">
            <a:extLst>
              <a:ext uri="{FF2B5EF4-FFF2-40B4-BE49-F238E27FC236}">
                <a16:creationId xmlns:a16="http://schemas.microsoft.com/office/drawing/2014/main" id="{8AB008AF-0176-124F-BAEE-241C046E507A}"/>
              </a:ext>
            </a:extLst>
          </p:cNvPr>
          <p:cNvSpPr txBox="1"/>
          <p:nvPr/>
        </p:nvSpPr>
        <p:spPr>
          <a:xfrm>
            <a:off x="572671" y="395988"/>
            <a:ext cx="11354286" cy="5478423"/>
          </a:xfrm>
          <a:prstGeom prst="rect">
            <a:avLst/>
          </a:prstGeom>
          <a:noFill/>
        </p:spPr>
        <p:txBody>
          <a:bodyPr wrap="square">
            <a:spAutoFit/>
          </a:bodyPr>
          <a:lstStyle/>
          <a:p>
            <a:pPr marL="285750" indent="-285750">
              <a:buFont typeface="Wingdings" panose="05000000000000000000" pitchFamily="2" charset="2"/>
              <a:buChar char="Ø"/>
            </a:pPr>
            <a:endParaRPr lang="en-US" sz="2000" b="1" dirty="0">
              <a:effectLst/>
              <a:latin typeface="Arial" panose="020B0604020202020204" pitchFamily="34" charset="0"/>
            </a:endParaRPr>
          </a:p>
          <a:p>
            <a:r>
              <a:rPr lang="en-US" sz="2400" b="1" dirty="0">
                <a:latin typeface="Arial" panose="020B0604020202020204" pitchFamily="34" charset="0"/>
              </a:rPr>
              <a:t>What can we do to help cities be more inclusive, safe, resilient, sustainable?</a:t>
            </a:r>
          </a:p>
          <a:p>
            <a:endParaRPr lang="en-US" sz="2400" dirty="0">
              <a:effectLst/>
              <a:latin typeface="Arial" panose="020B0604020202020204" pitchFamily="34" charset="0"/>
            </a:endParaRPr>
          </a:p>
          <a:p>
            <a:pPr marL="285750" indent="-285750">
              <a:buFont typeface="Wingdings" panose="05000000000000000000" pitchFamily="2" charset="2"/>
              <a:buChar char="Ø"/>
            </a:pPr>
            <a:r>
              <a:rPr lang="en-US" sz="2000" dirty="0">
                <a:effectLst/>
                <a:latin typeface="Arial" panose="020B0604020202020204" pitchFamily="34" charset="0"/>
              </a:rPr>
              <a:t>Take an active interest in the governance and management of your city.</a:t>
            </a:r>
          </a:p>
          <a:p>
            <a:pPr marL="285750" indent="-285750">
              <a:buFont typeface="Wingdings" panose="05000000000000000000" pitchFamily="2" charset="2"/>
              <a:buChar char="Ø"/>
            </a:pPr>
            <a:r>
              <a:rPr lang="en-US" sz="2000" dirty="0">
                <a:effectLst/>
                <a:latin typeface="Arial" panose="020B0604020202020204" pitchFamily="34" charset="0"/>
              </a:rPr>
              <a:t>Advocate for the kind of city you believe you need.</a:t>
            </a:r>
          </a:p>
          <a:p>
            <a:pPr marL="285750" indent="-285750">
              <a:buFont typeface="Wingdings" panose="05000000000000000000" pitchFamily="2" charset="2"/>
              <a:buChar char="Ø"/>
            </a:pPr>
            <a:r>
              <a:rPr lang="en-US" sz="2000" dirty="0">
                <a:effectLst/>
                <a:latin typeface="Arial" panose="020B0604020202020204" pitchFamily="34" charset="0"/>
              </a:rPr>
              <a:t>Develop a vision for your building, street, and neighborhood, and act on that vision. </a:t>
            </a:r>
          </a:p>
          <a:p>
            <a:endParaRPr lang="en-US" sz="2000" dirty="0">
              <a:effectLst/>
              <a:latin typeface="Arial" panose="020B0604020202020204" pitchFamily="34" charset="0"/>
            </a:endParaRPr>
          </a:p>
          <a:p>
            <a:r>
              <a:rPr lang="en-US" sz="2000" dirty="0">
                <a:effectLst/>
                <a:latin typeface="Arial" panose="020B0604020202020204" pitchFamily="34" charset="0"/>
              </a:rPr>
              <a:t>Are there enough jobs? </a:t>
            </a:r>
          </a:p>
          <a:p>
            <a:r>
              <a:rPr lang="en-US" sz="2000" dirty="0">
                <a:effectLst/>
                <a:latin typeface="Arial" panose="020B0604020202020204" pitchFamily="34" charset="0"/>
              </a:rPr>
              <a:t>Can your children walk to school safely? </a:t>
            </a:r>
          </a:p>
          <a:p>
            <a:r>
              <a:rPr lang="en-US" sz="2000" dirty="0">
                <a:effectLst/>
                <a:latin typeface="Arial" panose="020B0604020202020204" pitchFamily="34" charset="0"/>
              </a:rPr>
              <a:t>Can you walk with your family at night?</a:t>
            </a:r>
            <a:br>
              <a:rPr lang="en-US" sz="2000" dirty="0"/>
            </a:br>
            <a:r>
              <a:rPr lang="en-US" sz="2000" dirty="0">
                <a:effectLst/>
                <a:latin typeface="Arial" panose="020B0604020202020204" pitchFamily="34" charset="0"/>
              </a:rPr>
              <a:t>How far is the nearest public transport? </a:t>
            </a:r>
          </a:p>
          <a:p>
            <a:r>
              <a:rPr lang="en-US" sz="2000" dirty="0">
                <a:effectLst/>
                <a:latin typeface="Arial" panose="020B0604020202020204" pitchFamily="34" charset="0"/>
              </a:rPr>
              <a:t>What’s the air quality like? </a:t>
            </a:r>
          </a:p>
          <a:p>
            <a:r>
              <a:rPr lang="en-US" sz="2000" dirty="0">
                <a:effectLst/>
                <a:latin typeface="Arial" panose="020B0604020202020204" pitchFamily="34" charset="0"/>
              </a:rPr>
              <a:t>What are your shared public spaces like? </a:t>
            </a:r>
          </a:p>
          <a:p>
            <a:endParaRPr lang="en-US" dirty="0">
              <a:effectLst/>
              <a:latin typeface="Arial" panose="020B0604020202020204" pitchFamily="34" charset="0"/>
            </a:endParaRPr>
          </a:p>
          <a:p>
            <a:r>
              <a:rPr lang="en-US" dirty="0">
                <a:effectLst/>
                <a:latin typeface="Arial" panose="020B0604020202020204" pitchFamily="34" charset="0"/>
              </a:rPr>
              <a:t>The better the conditions you create in your community, the greater the effect on quality of life</a:t>
            </a:r>
          </a:p>
          <a:p>
            <a:endParaRPr lang="en-US" dirty="0">
              <a:latin typeface="Arial" panose="020B0604020202020204" pitchFamily="34" charset="0"/>
            </a:endParaRPr>
          </a:p>
          <a:p>
            <a:r>
              <a:rPr lang="en-US" sz="1400" dirty="0"/>
              <a:t>Source: </a:t>
            </a:r>
            <a:r>
              <a:rPr lang="en-US" sz="1400" dirty="0">
                <a:hlinkClick r:id="rId2"/>
              </a:rPr>
              <a:t>https://www.un.org/sustainabledevelopment/wp-content/uploads/2019/07/11_Why-It-Matters-2020.pdf</a:t>
            </a:r>
            <a:endParaRPr lang="en-US" sz="1400" dirty="0"/>
          </a:p>
          <a:p>
            <a:endParaRPr lang="en-US" sz="1400" dirty="0"/>
          </a:p>
        </p:txBody>
      </p:sp>
    </p:spTree>
    <p:extLst>
      <p:ext uri="{BB962C8B-B14F-4D97-AF65-F5344CB8AC3E}">
        <p14:creationId xmlns:p14="http://schemas.microsoft.com/office/powerpoint/2010/main" val="260759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85BDD-7ADF-F6FF-FF6F-9B62913835EC}"/>
              </a:ext>
            </a:extLst>
          </p:cNvPr>
          <p:cNvSpPr>
            <a:spLocks noGrp="1"/>
          </p:cNvSpPr>
          <p:nvPr>
            <p:ph type="title"/>
          </p:nvPr>
        </p:nvSpPr>
        <p:spPr>
          <a:xfrm>
            <a:off x="1051061" y="305904"/>
            <a:ext cx="9371949" cy="1183566"/>
          </a:xfrm>
        </p:spPr>
        <p:txBody>
          <a:bodyPr/>
          <a:lstStyle/>
          <a:p>
            <a:r>
              <a:rPr lang="en-GB" dirty="0"/>
              <a:t>Urban Planning</a:t>
            </a:r>
            <a:endParaRPr lang="en-US" dirty="0"/>
          </a:p>
        </p:txBody>
      </p:sp>
      <p:sp>
        <p:nvSpPr>
          <p:cNvPr id="3" name="Slide Number Placeholder 2">
            <a:extLst>
              <a:ext uri="{FF2B5EF4-FFF2-40B4-BE49-F238E27FC236}">
                <a16:creationId xmlns:a16="http://schemas.microsoft.com/office/drawing/2014/main" id="{25AC91ED-44CA-DFCC-A309-7D307701491D}"/>
              </a:ext>
            </a:extLst>
          </p:cNvPr>
          <p:cNvSpPr>
            <a:spLocks noGrp="1"/>
          </p:cNvSpPr>
          <p:nvPr>
            <p:ph type="sldNum" sz="quarter" idx="12"/>
          </p:nvPr>
        </p:nvSpPr>
        <p:spPr/>
        <p:txBody>
          <a:bodyPr/>
          <a:lstStyle/>
          <a:p>
            <a:fld id="{9CD8D479-8942-46E8-A226-A4E01F7A105C}" type="slidenum">
              <a:rPr lang="en-US" smtClean="0"/>
              <a:t>18</a:t>
            </a:fld>
            <a:endParaRPr lang="en-US"/>
          </a:p>
        </p:txBody>
      </p:sp>
      <p:sp>
        <p:nvSpPr>
          <p:cNvPr id="4" name="Date Placeholder 3">
            <a:extLst>
              <a:ext uri="{FF2B5EF4-FFF2-40B4-BE49-F238E27FC236}">
                <a16:creationId xmlns:a16="http://schemas.microsoft.com/office/drawing/2014/main" id="{5AD5F0E2-86C9-2B9D-257C-9AF5B9C01D58}"/>
              </a:ext>
            </a:extLst>
          </p:cNvPr>
          <p:cNvSpPr>
            <a:spLocks noGrp="1"/>
          </p:cNvSpPr>
          <p:nvPr>
            <p:ph type="dt" sz="half" idx="10"/>
          </p:nvPr>
        </p:nvSpPr>
        <p:spPr/>
        <p:txBody>
          <a:bodyPr/>
          <a:lstStyle/>
          <a:p>
            <a:fld id="{9386AC23-C97B-41FB-9B89-C7FE0FB631CA}" type="datetime1">
              <a:rPr lang="en-US" smtClean="0"/>
              <a:pPr/>
              <a:t>10/24/2022</a:t>
            </a:fld>
            <a:endParaRPr lang="en-US" dirty="0"/>
          </a:p>
        </p:txBody>
      </p:sp>
      <p:sp>
        <p:nvSpPr>
          <p:cNvPr id="7" name="TextBox 6">
            <a:extLst>
              <a:ext uri="{FF2B5EF4-FFF2-40B4-BE49-F238E27FC236}">
                <a16:creationId xmlns:a16="http://schemas.microsoft.com/office/drawing/2014/main" id="{ABCCFE36-B284-A37A-7AA2-F6A96E856DD2}"/>
              </a:ext>
            </a:extLst>
          </p:cNvPr>
          <p:cNvSpPr txBox="1"/>
          <p:nvPr/>
        </p:nvSpPr>
        <p:spPr>
          <a:xfrm>
            <a:off x="1051062" y="1828534"/>
            <a:ext cx="9371949" cy="1754326"/>
          </a:xfrm>
          <a:prstGeom prst="rect">
            <a:avLst/>
          </a:prstGeom>
          <a:noFill/>
        </p:spPr>
        <p:txBody>
          <a:bodyPr wrap="square">
            <a:spAutoFit/>
          </a:bodyPr>
          <a:lstStyle/>
          <a:p>
            <a:r>
              <a:rPr lang="en-US" dirty="0"/>
              <a:t>Shaping future cities and the future of architecture.</a:t>
            </a:r>
          </a:p>
          <a:p>
            <a:endParaRPr lang="en-US" dirty="0"/>
          </a:p>
          <a:p>
            <a:r>
              <a:rPr lang="en-US" dirty="0" err="1"/>
              <a:t>Eartscraper</a:t>
            </a:r>
            <a:r>
              <a:rPr lang="en-US" dirty="0"/>
              <a:t> proposals: watch the following video:</a:t>
            </a:r>
          </a:p>
          <a:p>
            <a:r>
              <a:rPr lang="en-US" dirty="0">
                <a:hlinkClick r:id="rId2"/>
              </a:rPr>
              <a:t>https://www.youtube.com/watch?v=SoGcnJ15TlM</a:t>
            </a:r>
            <a:endParaRPr lang="en-US" dirty="0"/>
          </a:p>
          <a:p>
            <a:endParaRPr lang="en-US" dirty="0"/>
          </a:p>
          <a:p>
            <a:r>
              <a:rPr lang="en-US" dirty="0"/>
              <a:t>What are you first impressions of the idea? What are the challenges of urban renewal?</a:t>
            </a:r>
          </a:p>
        </p:txBody>
      </p:sp>
    </p:spTree>
    <p:extLst>
      <p:ext uri="{BB962C8B-B14F-4D97-AF65-F5344CB8AC3E}">
        <p14:creationId xmlns:p14="http://schemas.microsoft.com/office/powerpoint/2010/main" val="369164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C3628-1775-BBEB-9E50-20E7A803B1FB}"/>
              </a:ext>
            </a:extLst>
          </p:cNvPr>
          <p:cNvSpPr>
            <a:spLocks noGrp="1"/>
          </p:cNvSpPr>
          <p:nvPr>
            <p:ph type="title"/>
          </p:nvPr>
        </p:nvSpPr>
        <p:spPr>
          <a:xfrm>
            <a:off x="453403" y="156818"/>
            <a:ext cx="9371949" cy="1183566"/>
          </a:xfrm>
        </p:spPr>
        <p:txBody>
          <a:bodyPr anchor="t"/>
          <a:lstStyle/>
          <a:p>
            <a:r>
              <a:rPr lang="en-US" dirty="0"/>
              <a:t>The Sustainable Development Goals (SDGs) </a:t>
            </a:r>
          </a:p>
        </p:txBody>
      </p:sp>
      <p:sp>
        <p:nvSpPr>
          <p:cNvPr id="3" name="Slide Number Placeholder 2">
            <a:extLst>
              <a:ext uri="{FF2B5EF4-FFF2-40B4-BE49-F238E27FC236}">
                <a16:creationId xmlns:a16="http://schemas.microsoft.com/office/drawing/2014/main" id="{E58B34D1-F0EE-A363-DCB6-6A3756C110D8}"/>
              </a:ext>
            </a:extLst>
          </p:cNvPr>
          <p:cNvSpPr>
            <a:spLocks noGrp="1"/>
          </p:cNvSpPr>
          <p:nvPr>
            <p:ph type="sldNum" sz="quarter" idx="12"/>
          </p:nvPr>
        </p:nvSpPr>
        <p:spPr/>
        <p:txBody>
          <a:bodyPr/>
          <a:lstStyle/>
          <a:p>
            <a:fld id="{9CD8D479-8942-46E8-A226-A4E01F7A105C}" type="slidenum">
              <a:rPr lang="en-US" smtClean="0"/>
              <a:t>19</a:t>
            </a:fld>
            <a:endParaRPr lang="en-US"/>
          </a:p>
        </p:txBody>
      </p:sp>
      <p:sp>
        <p:nvSpPr>
          <p:cNvPr id="4" name="Date Placeholder 3">
            <a:extLst>
              <a:ext uri="{FF2B5EF4-FFF2-40B4-BE49-F238E27FC236}">
                <a16:creationId xmlns:a16="http://schemas.microsoft.com/office/drawing/2014/main" id="{4F730130-AD19-05A4-FAA3-36B49D51ED47}"/>
              </a:ext>
            </a:extLst>
          </p:cNvPr>
          <p:cNvSpPr>
            <a:spLocks noGrp="1"/>
          </p:cNvSpPr>
          <p:nvPr>
            <p:ph type="dt" sz="half" idx="10"/>
          </p:nvPr>
        </p:nvSpPr>
        <p:spPr/>
        <p:txBody>
          <a:bodyPr/>
          <a:lstStyle/>
          <a:p>
            <a:fld id="{9386AC23-C97B-41FB-9B89-C7FE0FB631CA}" type="datetime1">
              <a:rPr lang="en-US" smtClean="0"/>
              <a:pPr/>
              <a:t>10/24/2022</a:t>
            </a:fld>
            <a:endParaRPr lang="en-US" dirty="0"/>
          </a:p>
        </p:txBody>
      </p:sp>
      <p:sp>
        <p:nvSpPr>
          <p:cNvPr id="5" name="Footer Placeholder 4">
            <a:extLst>
              <a:ext uri="{FF2B5EF4-FFF2-40B4-BE49-F238E27FC236}">
                <a16:creationId xmlns:a16="http://schemas.microsoft.com/office/drawing/2014/main" id="{B57599DB-FDCC-9A98-285B-0EBF6FBDA2AE}"/>
              </a:ext>
            </a:extLst>
          </p:cNvPr>
          <p:cNvSpPr>
            <a:spLocks noGrp="1"/>
          </p:cNvSpPr>
          <p:nvPr>
            <p:ph type="ftr" sz="quarter" idx="11"/>
          </p:nvPr>
        </p:nvSpPr>
        <p:spPr/>
        <p:txBody>
          <a:bodyPr/>
          <a:lstStyle/>
          <a:p>
            <a:r>
              <a:rPr lang="en-US" dirty="0"/>
              <a:t>r</a:t>
            </a:r>
          </a:p>
        </p:txBody>
      </p:sp>
      <p:pic>
        <p:nvPicPr>
          <p:cNvPr id="7" name="Picture 6">
            <a:extLst>
              <a:ext uri="{FF2B5EF4-FFF2-40B4-BE49-F238E27FC236}">
                <a16:creationId xmlns:a16="http://schemas.microsoft.com/office/drawing/2014/main" id="{8A223751-ED3C-0F6B-FFDD-4CA480868DA5}"/>
              </a:ext>
            </a:extLst>
          </p:cNvPr>
          <p:cNvPicPr>
            <a:picLocks noChangeAspect="1"/>
          </p:cNvPicPr>
          <p:nvPr/>
        </p:nvPicPr>
        <p:blipFill>
          <a:blip r:embed="rId2"/>
          <a:stretch>
            <a:fillRect/>
          </a:stretch>
        </p:blipFill>
        <p:spPr>
          <a:xfrm>
            <a:off x="289367" y="895556"/>
            <a:ext cx="8100149" cy="4233035"/>
          </a:xfrm>
          <a:prstGeom prst="rect">
            <a:avLst/>
          </a:prstGeom>
        </p:spPr>
      </p:pic>
      <p:sp>
        <p:nvSpPr>
          <p:cNvPr id="9" name="TextBox 8">
            <a:extLst>
              <a:ext uri="{FF2B5EF4-FFF2-40B4-BE49-F238E27FC236}">
                <a16:creationId xmlns:a16="http://schemas.microsoft.com/office/drawing/2014/main" id="{E4C0E3A0-5380-5DDF-4BC2-632EB97CD0DA}"/>
              </a:ext>
            </a:extLst>
          </p:cNvPr>
          <p:cNvSpPr txBox="1"/>
          <p:nvPr/>
        </p:nvSpPr>
        <p:spPr>
          <a:xfrm>
            <a:off x="410402" y="5161650"/>
            <a:ext cx="10969902" cy="646331"/>
          </a:xfrm>
          <a:prstGeom prst="rect">
            <a:avLst/>
          </a:prstGeom>
          <a:noFill/>
        </p:spPr>
        <p:txBody>
          <a:bodyPr wrap="square">
            <a:spAutoFit/>
          </a:bodyPr>
          <a:lstStyle/>
          <a:p>
            <a:r>
              <a:rPr lang="en-CA" b="1" dirty="0">
                <a:latin typeface="Arial Narrow" panose="020B0606020202030204" pitchFamily="34" charset="0"/>
                <a:ea typeface="Times New Roman" panose="02020603050405020304" pitchFamily="18" charset="0"/>
                <a:cs typeface="Arial" panose="020B0604020202020204" pitchFamily="34" charset="0"/>
              </a:rPr>
              <a:t>Task: </a:t>
            </a:r>
            <a:r>
              <a:rPr lang="en-CA" sz="1800" dirty="0">
                <a:effectLst/>
                <a:latin typeface="Arial Narrow" panose="020B0606020202030204" pitchFamily="34" charset="0"/>
                <a:ea typeface="Times New Roman" panose="02020603050405020304" pitchFamily="18" charset="0"/>
                <a:cs typeface="Arial" panose="020B0604020202020204" pitchFamily="34" charset="0"/>
              </a:rPr>
              <a:t>Find out more about each goal and its ongoing projects at </a:t>
            </a:r>
            <a:endParaRPr lang="en-US" sz="1200" dirty="0">
              <a:effectLst/>
              <a:latin typeface="Times New Roman" panose="02020603050405020304" pitchFamily="18" charset="0"/>
              <a:ea typeface="Times New Roman" panose="02020603050405020304" pitchFamily="18" charset="0"/>
            </a:endParaRPr>
          </a:p>
          <a:p>
            <a:r>
              <a:rPr lang="en-CA" sz="1800" b="1" u="sng" strike="noStrike" dirty="0">
                <a:solidFill>
                  <a:srgbClr val="FF2B06"/>
                </a:solidFill>
                <a:effectLst/>
                <a:latin typeface="Arial Narrow" panose="020B0606020202030204" pitchFamily="34" charset="0"/>
                <a:ea typeface="Times New Roman" panose="02020603050405020304" pitchFamily="18" charset="0"/>
                <a:cs typeface="Arial" panose="020B0604020202020204" pitchFamily="34" charset="0"/>
                <a:hlinkClick r:id="rId3"/>
              </a:rPr>
              <a:t>http://www.un.org/sustainabledevelopment/sustainable-development-goals/</a:t>
            </a:r>
            <a:endParaRPr lang="en-US" sz="12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415EAB71-A7CC-C948-4BE5-4BE8E27BE65E}"/>
              </a:ext>
            </a:extLst>
          </p:cNvPr>
          <p:cNvSpPr txBox="1"/>
          <p:nvPr/>
        </p:nvSpPr>
        <p:spPr>
          <a:xfrm>
            <a:off x="8389516" y="995409"/>
            <a:ext cx="3595981" cy="5163080"/>
          </a:xfrm>
          <a:prstGeom prst="rect">
            <a:avLst/>
          </a:prstGeom>
          <a:noFill/>
        </p:spPr>
        <p:txBody>
          <a:bodyPr wrap="square">
            <a:spAutoFit/>
          </a:bodyPr>
          <a:lstStyle/>
          <a:p>
            <a:pPr>
              <a:lnSpc>
                <a:spcPct val="115000"/>
              </a:lnSpc>
            </a:pPr>
            <a:r>
              <a:rPr lang="en-CA" sz="1800" dirty="0">
                <a:effectLst/>
                <a:latin typeface="Arial Narrow" panose="020B0606020202030204" pitchFamily="34" charset="0"/>
                <a:ea typeface="Times New Roman" panose="02020603050405020304" pitchFamily="18" charset="0"/>
              </a:rPr>
              <a:t>also known as "Transforming our World: the 2030 Agenda for Sustainable Development" or </a:t>
            </a:r>
            <a:r>
              <a:rPr lang="en-CA" sz="1800" b="1" dirty="0">
                <a:effectLst/>
                <a:latin typeface="Arial Narrow" panose="020B0606020202030204" pitchFamily="34" charset="0"/>
                <a:ea typeface="Times New Roman" panose="02020603050405020304" pitchFamily="18" charset="0"/>
              </a:rPr>
              <a:t>2030 Agenda</a:t>
            </a:r>
            <a:r>
              <a:rPr lang="en-CA" sz="1800" dirty="0">
                <a:effectLst/>
                <a:latin typeface="Arial Narrow" panose="020B0606020202030204" pitchFamily="34" charset="0"/>
                <a:ea typeface="Times New Roman" panose="02020603050405020304" pitchFamily="18" charset="0"/>
              </a:rPr>
              <a:t> in short, are a collection of 17 global objectives set by the United Nations. The 17 broad goals are interrelated though each has its own targets (169 in total). The SDGs cover a range of social and economic development issues, as indicated in the colour icons. The goals were developed to replace the Millennium Development Goals (MDGs), which ended in 2015. Unlike the MDGs, the SDG framework does not distinguish between "developed" and "developing" nations. Instead, the goals apply to all countries.</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736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5" y="79534"/>
            <a:ext cx="9371949" cy="1183566"/>
          </a:xfrm>
        </p:spPr>
        <p:txBody>
          <a:bodyPr/>
          <a:lstStyle/>
          <a:p>
            <a:r>
              <a:rPr lang="en-GB" dirty="0"/>
              <a:t>Listening</a:t>
            </a:r>
          </a:p>
        </p:txBody>
      </p:sp>
      <p:sp>
        <p:nvSpPr>
          <p:cNvPr id="3" name="Content Placeholder 2"/>
          <p:cNvSpPr>
            <a:spLocks noGrp="1"/>
          </p:cNvSpPr>
          <p:nvPr>
            <p:ph idx="1"/>
          </p:nvPr>
        </p:nvSpPr>
        <p:spPr>
          <a:xfrm>
            <a:off x="1454065" y="1233262"/>
            <a:ext cx="10169060" cy="4968735"/>
          </a:xfrm>
        </p:spPr>
        <p:txBody>
          <a:bodyPr>
            <a:normAutofit/>
          </a:bodyPr>
          <a:lstStyle/>
          <a:p>
            <a:endParaRPr lang="en-GB" dirty="0"/>
          </a:p>
          <a:p>
            <a:r>
              <a:rPr lang="en-GB" dirty="0"/>
              <a:t>Y</a:t>
            </a:r>
            <a:r>
              <a:rPr lang="en-US" dirty="0" err="1"/>
              <a:t>ou</a:t>
            </a:r>
            <a:r>
              <a:rPr lang="en-US" dirty="0"/>
              <a:t> will be watching the lecture </a:t>
            </a:r>
            <a:r>
              <a:rPr lang="en-US" b="1" dirty="0"/>
              <a:t>The Route to a Sustainable Future </a:t>
            </a:r>
            <a:r>
              <a:rPr lang="en-US" dirty="0"/>
              <a:t>(17:31) by </a:t>
            </a:r>
            <a:r>
              <a:rPr lang="en-US" b="1" dirty="0"/>
              <a:t>Alex Steffen </a:t>
            </a:r>
            <a:r>
              <a:rPr lang="en-US" dirty="0"/>
              <a:t>at:</a:t>
            </a:r>
          </a:p>
          <a:p>
            <a:pPr marL="0" indent="0">
              <a:buNone/>
            </a:pPr>
            <a:r>
              <a:rPr lang="en-US" dirty="0"/>
              <a:t> </a:t>
            </a:r>
            <a:r>
              <a:rPr lang="en-US" dirty="0">
                <a:hlinkClick r:id="rId2"/>
              </a:rPr>
              <a:t>https://www.ted.com/talks/alex_steffen_sees_a_sustainable_future</a:t>
            </a:r>
            <a:endParaRPr lang="en-US" dirty="0"/>
          </a:p>
          <a:p>
            <a:pPr marL="0" indent="0">
              <a:buNone/>
            </a:pPr>
            <a:endParaRPr lang="en-US" dirty="0"/>
          </a:p>
          <a:p>
            <a:pPr marL="0" indent="0">
              <a:buNone/>
            </a:pPr>
            <a:r>
              <a:rPr lang="en-US" dirty="0"/>
              <a:t>Alex Steffen, co-founder of </a:t>
            </a:r>
            <a:r>
              <a:rPr lang="en-US" i="1" dirty="0"/>
              <a:t>WorldChanging.com</a:t>
            </a:r>
            <a:r>
              <a:rPr lang="en-US" dirty="0"/>
              <a:t>, argues that reducing humanity’s ecological footprint is incredibly vital now, as the western consumer lifestyle spreads to developing countries.</a:t>
            </a:r>
          </a:p>
          <a:p>
            <a:pPr marL="0" indent="0">
              <a:buNone/>
            </a:pPr>
            <a:endParaRPr lang="en-US" dirty="0"/>
          </a:p>
          <a:p>
            <a:pPr marL="0" indent="0">
              <a:buNone/>
            </a:pPr>
            <a:r>
              <a:rPr lang="en-US" i="1" dirty="0"/>
              <a:t>WorldChanging.com </a:t>
            </a:r>
            <a:r>
              <a:rPr lang="en-US" dirty="0"/>
              <a:t>serves as a source of information and inspiration dedicated to increasing sustainability and livability in the 21st century, emphasizing solutions over problems. </a:t>
            </a:r>
          </a:p>
        </p:txBody>
      </p:sp>
      <p:sp>
        <p:nvSpPr>
          <p:cNvPr id="4" name="Slide Number Placeholder 3"/>
          <p:cNvSpPr>
            <a:spLocks noGrp="1"/>
          </p:cNvSpPr>
          <p:nvPr>
            <p:ph type="sldNum" sz="quarter" idx="12"/>
          </p:nvPr>
        </p:nvSpPr>
        <p:spPr/>
        <p:txBody>
          <a:bodyPr/>
          <a:lstStyle/>
          <a:p>
            <a:fld id="{9CD8D479-8942-46E8-A226-A4E01F7A105C}" type="slidenum">
              <a:rPr lang="en-US" smtClean="0"/>
              <a:t>2</a:t>
            </a:fld>
            <a:endParaRPr lang="en-US"/>
          </a:p>
        </p:txBody>
      </p:sp>
      <p:sp>
        <p:nvSpPr>
          <p:cNvPr id="5" name="Date Placeholder 4"/>
          <p:cNvSpPr>
            <a:spLocks noGrp="1"/>
          </p:cNvSpPr>
          <p:nvPr>
            <p:ph type="dt" sz="half" idx="10"/>
          </p:nvPr>
        </p:nvSpPr>
        <p:spPr>
          <a:xfrm>
            <a:off x="453403" y="6778466"/>
            <a:ext cx="1000662" cy="79534"/>
          </a:xfrm>
        </p:spPr>
        <p:txBody>
          <a:bodyPr/>
          <a:lstStyle/>
          <a:p>
            <a:r>
              <a:rPr lang="en-GB" dirty="0"/>
              <a:t>17/10/2022</a:t>
            </a:r>
          </a:p>
          <a:p>
            <a:endParaRPr lang="en-GB" dirty="0"/>
          </a:p>
          <a:p>
            <a:endParaRPr lang="en-US" dirty="0"/>
          </a:p>
        </p:txBody>
      </p:sp>
    </p:spTree>
    <p:extLst>
      <p:ext uri="{BB962C8B-B14F-4D97-AF65-F5344CB8AC3E}">
        <p14:creationId xmlns:p14="http://schemas.microsoft.com/office/powerpoint/2010/main" val="16276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5" y="79534"/>
            <a:ext cx="9371949" cy="1183566"/>
          </a:xfrm>
        </p:spPr>
        <p:txBody>
          <a:bodyPr/>
          <a:lstStyle/>
          <a:p>
            <a:r>
              <a:rPr lang="en-GB" dirty="0"/>
              <a:t>Task 1: Pre-Listening</a:t>
            </a:r>
          </a:p>
        </p:txBody>
      </p:sp>
      <p:sp>
        <p:nvSpPr>
          <p:cNvPr id="3" name="Content Placeholder 2"/>
          <p:cNvSpPr>
            <a:spLocks noGrp="1"/>
          </p:cNvSpPr>
          <p:nvPr>
            <p:ph idx="1"/>
          </p:nvPr>
        </p:nvSpPr>
        <p:spPr>
          <a:xfrm>
            <a:off x="1454065" y="1586941"/>
            <a:ext cx="10169060" cy="4968735"/>
          </a:xfrm>
        </p:spPr>
        <p:txBody>
          <a:bodyPr>
            <a:normAutofit/>
          </a:bodyPr>
          <a:lstStyle/>
          <a:p>
            <a:pPr marL="0" indent="0">
              <a:buNone/>
            </a:pPr>
            <a:r>
              <a:rPr lang="en-US" dirty="0"/>
              <a:t>Before you listen, think about the following concepts and formulate your own definitions:</a:t>
            </a:r>
          </a:p>
          <a:p>
            <a:pPr marL="0" indent="0">
              <a:buNone/>
            </a:pPr>
            <a:endParaRPr lang="en-US" dirty="0"/>
          </a:p>
          <a:p>
            <a:r>
              <a:rPr lang="en-US" b="1" dirty="0"/>
              <a:t>ecological footprint</a:t>
            </a:r>
          </a:p>
          <a:p>
            <a:r>
              <a:rPr lang="en-US" b="1" dirty="0"/>
              <a:t>consumer lifestyle </a:t>
            </a:r>
          </a:p>
          <a:p>
            <a:r>
              <a:rPr lang="en-US" b="1" dirty="0"/>
              <a:t>environmental sustainability </a:t>
            </a:r>
          </a:p>
          <a:p>
            <a:r>
              <a:rPr lang="en-US" b="1" dirty="0"/>
              <a:t>technological progress </a:t>
            </a:r>
          </a:p>
          <a:p>
            <a:r>
              <a:rPr lang="en-US" b="1" dirty="0"/>
              <a:t>global equity</a:t>
            </a:r>
          </a:p>
          <a:p>
            <a:r>
              <a:rPr lang="en-US" b="1" dirty="0"/>
              <a:t>techno-optimism</a:t>
            </a:r>
          </a:p>
          <a:p>
            <a:endParaRPr lang="en-GB" dirty="0"/>
          </a:p>
        </p:txBody>
      </p:sp>
      <p:sp>
        <p:nvSpPr>
          <p:cNvPr id="4" name="Slide Number Placeholder 3"/>
          <p:cNvSpPr>
            <a:spLocks noGrp="1"/>
          </p:cNvSpPr>
          <p:nvPr>
            <p:ph type="sldNum" sz="quarter" idx="12"/>
          </p:nvPr>
        </p:nvSpPr>
        <p:spPr/>
        <p:txBody>
          <a:bodyPr/>
          <a:lstStyle/>
          <a:p>
            <a:fld id="{9CD8D479-8942-46E8-A226-A4E01F7A105C}" type="slidenum">
              <a:rPr lang="en-US" smtClean="0"/>
              <a:t>3</a:t>
            </a:fld>
            <a:endParaRPr lang="en-US"/>
          </a:p>
        </p:txBody>
      </p:sp>
      <p:sp>
        <p:nvSpPr>
          <p:cNvPr id="5" name="Date Placeholder 4"/>
          <p:cNvSpPr>
            <a:spLocks noGrp="1"/>
          </p:cNvSpPr>
          <p:nvPr>
            <p:ph type="dt" sz="half" idx="10"/>
          </p:nvPr>
        </p:nvSpPr>
        <p:spPr>
          <a:xfrm>
            <a:off x="453403" y="6778466"/>
            <a:ext cx="1000662" cy="79534"/>
          </a:xfrm>
        </p:spPr>
        <p:txBody>
          <a:bodyPr/>
          <a:lstStyle/>
          <a:p>
            <a:r>
              <a:rPr lang="en-GB" dirty="0"/>
              <a:t>17/10/2022</a:t>
            </a:r>
          </a:p>
          <a:p>
            <a:endParaRPr lang="en-GB" dirty="0"/>
          </a:p>
          <a:p>
            <a:endParaRPr lang="en-US" dirty="0"/>
          </a:p>
        </p:txBody>
      </p:sp>
    </p:spTree>
    <p:extLst>
      <p:ext uri="{BB962C8B-B14F-4D97-AF65-F5344CB8AC3E}">
        <p14:creationId xmlns:p14="http://schemas.microsoft.com/office/powerpoint/2010/main" val="362652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5" y="79534"/>
            <a:ext cx="9371949" cy="1183566"/>
          </a:xfrm>
        </p:spPr>
        <p:txBody>
          <a:bodyPr/>
          <a:lstStyle/>
          <a:p>
            <a:r>
              <a:rPr lang="en-GB" dirty="0"/>
              <a:t>Task 1: Pre-Listening / key:</a:t>
            </a:r>
          </a:p>
        </p:txBody>
      </p:sp>
      <p:sp>
        <p:nvSpPr>
          <p:cNvPr id="3" name="Content Placeholder 2"/>
          <p:cNvSpPr>
            <a:spLocks noGrp="1"/>
          </p:cNvSpPr>
          <p:nvPr>
            <p:ph idx="1"/>
          </p:nvPr>
        </p:nvSpPr>
        <p:spPr>
          <a:xfrm>
            <a:off x="1011469" y="1263100"/>
            <a:ext cx="10169060" cy="4968735"/>
          </a:xfrm>
        </p:spPr>
        <p:txBody>
          <a:bodyPr>
            <a:normAutofit/>
          </a:bodyPr>
          <a:lstStyle/>
          <a:p>
            <a:pPr marL="0" indent="0">
              <a:buNone/>
            </a:pPr>
            <a:endParaRPr lang="en-US" dirty="0"/>
          </a:p>
          <a:p>
            <a:pPr marL="0" indent="0">
              <a:buNone/>
            </a:pPr>
            <a:r>
              <a:rPr lang="en-US" b="1" dirty="0"/>
              <a:t>ecological footprint </a:t>
            </a:r>
            <a:r>
              <a:rPr lang="en-US" dirty="0"/>
              <a:t>– the amount of impact we have on the planet that is measurable (resources used, waste created)</a:t>
            </a:r>
          </a:p>
          <a:p>
            <a:pPr marL="0" indent="0">
              <a:buNone/>
            </a:pPr>
            <a:r>
              <a:rPr lang="en-US" b="1" dirty="0"/>
              <a:t>consumer lifestyle </a:t>
            </a:r>
            <a:r>
              <a:rPr lang="en-US" dirty="0"/>
              <a:t>– way of living that is based on rapid consumption and disregard for waste</a:t>
            </a:r>
          </a:p>
          <a:p>
            <a:pPr marL="0" indent="0">
              <a:buNone/>
            </a:pPr>
            <a:r>
              <a:rPr lang="en-US" b="1" dirty="0"/>
              <a:t>environmental sustainability </a:t>
            </a:r>
            <a:r>
              <a:rPr lang="en-US" dirty="0"/>
              <a:t>– a way of using the planet’s resources that does not deplete or damage the environment</a:t>
            </a:r>
          </a:p>
          <a:p>
            <a:pPr marL="0" indent="0">
              <a:buNone/>
            </a:pPr>
            <a:r>
              <a:rPr lang="en-US" b="1" dirty="0"/>
              <a:t>technological progress </a:t>
            </a:r>
            <a:r>
              <a:rPr lang="en-US" dirty="0"/>
              <a:t>– scientific and technical innovations that may advance the well being of humans (and other life forms on earth)</a:t>
            </a:r>
          </a:p>
          <a:p>
            <a:pPr marL="0" indent="0">
              <a:buNone/>
            </a:pPr>
            <a:r>
              <a:rPr lang="en-US" b="1" dirty="0"/>
              <a:t>global equity </a:t>
            </a:r>
            <a:r>
              <a:rPr lang="en-US" dirty="0"/>
              <a:t>– more equal distribution of resources and power to people and countries around the world</a:t>
            </a:r>
          </a:p>
          <a:p>
            <a:pPr marL="0" indent="0">
              <a:buNone/>
            </a:pPr>
            <a:r>
              <a:rPr lang="en-US" b="1" dirty="0"/>
              <a:t>techno-optimism</a:t>
            </a:r>
            <a:r>
              <a:rPr lang="en-US" dirty="0"/>
              <a:t> – a liberal belief that modern technology will prove to be beneficial for society </a:t>
            </a:r>
          </a:p>
          <a:p>
            <a:pPr marL="0" indent="0">
              <a:buNone/>
            </a:pPr>
            <a:endParaRPr lang="en-GB" dirty="0"/>
          </a:p>
        </p:txBody>
      </p:sp>
      <p:sp>
        <p:nvSpPr>
          <p:cNvPr id="4" name="Slide Number Placeholder 3"/>
          <p:cNvSpPr>
            <a:spLocks noGrp="1"/>
          </p:cNvSpPr>
          <p:nvPr>
            <p:ph type="sldNum" sz="quarter" idx="12"/>
          </p:nvPr>
        </p:nvSpPr>
        <p:spPr/>
        <p:txBody>
          <a:bodyPr/>
          <a:lstStyle/>
          <a:p>
            <a:fld id="{9CD8D479-8942-46E8-A226-A4E01F7A105C}" type="slidenum">
              <a:rPr lang="en-US" smtClean="0"/>
              <a:t>4</a:t>
            </a:fld>
            <a:endParaRPr lang="en-US"/>
          </a:p>
        </p:txBody>
      </p:sp>
      <p:sp>
        <p:nvSpPr>
          <p:cNvPr id="5" name="Date Placeholder 4"/>
          <p:cNvSpPr>
            <a:spLocks noGrp="1"/>
          </p:cNvSpPr>
          <p:nvPr>
            <p:ph type="dt" sz="half" idx="10"/>
          </p:nvPr>
        </p:nvSpPr>
        <p:spPr>
          <a:xfrm>
            <a:off x="453403" y="6778466"/>
            <a:ext cx="1000662" cy="79534"/>
          </a:xfrm>
        </p:spPr>
        <p:txBody>
          <a:bodyPr/>
          <a:lstStyle/>
          <a:p>
            <a:r>
              <a:rPr lang="en-GB" dirty="0"/>
              <a:t>17/10/2022</a:t>
            </a:r>
          </a:p>
          <a:p>
            <a:endParaRPr lang="en-GB" dirty="0"/>
          </a:p>
          <a:p>
            <a:endParaRPr lang="en-US" dirty="0"/>
          </a:p>
        </p:txBody>
      </p:sp>
    </p:spTree>
    <p:extLst>
      <p:ext uri="{BB962C8B-B14F-4D97-AF65-F5344CB8AC3E}">
        <p14:creationId xmlns:p14="http://schemas.microsoft.com/office/powerpoint/2010/main" val="357286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5" y="79534"/>
            <a:ext cx="9371949" cy="1183566"/>
          </a:xfrm>
        </p:spPr>
        <p:txBody>
          <a:bodyPr anchor="t"/>
          <a:lstStyle/>
          <a:p>
            <a:r>
              <a:rPr lang="en-GB" dirty="0"/>
              <a:t>Task 2: Vocabulary development</a:t>
            </a:r>
          </a:p>
        </p:txBody>
      </p:sp>
      <p:sp>
        <p:nvSpPr>
          <p:cNvPr id="3" name="Content Placeholder 2"/>
          <p:cNvSpPr>
            <a:spLocks noGrp="1"/>
          </p:cNvSpPr>
          <p:nvPr>
            <p:ph idx="1"/>
          </p:nvPr>
        </p:nvSpPr>
        <p:spPr>
          <a:xfrm>
            <a:off x="659295" y="944632"/>
            <a:ext cx="10873408" cy="4968735"/>
          </a:xfrm>
        </p:spPr>
        <p:txBody>
          <a:bodyPr>
            <a:normAutofit/>
          </a:bodyPr>
          <a:lstStyle/>
          <a:p>
            <a:pPr marL="0" indent="0">
              <a:buNone/>
            </a:pPr>
            <a:r>
              <a:rPr lang="en-US" dirty="0"/>
              <a:t>In this lecture a lot of </a:t>
            </a:r>
            <a:r>
              <a:rPr lang="en-US" b="1" dirty="0"/>
              <a:t>jargon</a:t>
            </a:r>
            <a:r>
              <a:rPr lang="en-US" dirty="0"/>
              <a:t> and </a:t>
            </a:r>
            <a:r>
              <a:rPr lang="en-US" b="1" dirty="0"/>
              <a:t>colloquialisms</a:t>
            </a:r>
            <a:r>
              <a:rPr lang="en-US" dirty="0"/>
              <a:t> are used. In order to prepare yourself to listen to the presentation, match the words from the transcript in list A with the synonyms/explanations in list B. </a:t>
            </a:r>
          </a:p>
          <a:p>
            <a:pPr marL="0" indent="0">
              <a:buNone/>
            </a:pPr>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t>5</a:t>
            </a:fld>
            <a:endParaRPr lang="en-US"/>
          </a:p>
        </p:txBody>
      </p:sp>
      <p:sp>
        <p:nvSpPr>
          <p:cNvPr id="5" name="Date Placeholder 4"/>
          <p:cNvSpPr>
            <a:spLocks noGrp="1"/>
          </p:cNvSpPr>
          <p:nvPr>
            <p:ph type="dt" sz="half" idx="10"/>
          </p:nvPr>
        </p:nvSpPr>
        <p:spPr>
          <a:xfrm>
            <a:off x="453403" y="6778466"/>
            <a:ext cx="1000662" cy="79534"/>
          </a:xfrm>
        </p:spPr>
        <p:txBody>
          <a:bodyPr/>
          <a:lstStyle/>
          <a:p>
            <a:r>
              <a:rPr lang="en-GB" dirty="0"/>
              <a:t>17/10/2022</a:t>
            </a:r>
          </a:p>
          <a:p>
            <a:endParaRPr lang="en-GB" dirty="0"/>
          </a:p>
          <a:p>
            <a:endParaRPr lang="en-US" dirty="0"/>
          </a:p>
        </p:txBody>
      </p:sp>
      <p:pic>
        <p:nvPicPr>
          <p:cNvPr id="7" name="Picture 6">
            <a:extLst>
              <a:ext uri="{FF2B5EF4-FFF2-40B4-BE49-F238E27FC236}">
                <a16:creationId xmlns:a16="http://schemas.microsoft.com/office/drawing/2014/main" id="{52DA7723-3ABA-753E-880E-9E5362594AFD}"/>
              </a:ext>
            </a:extLst>
          </p:cNvPr>
          <p:cNvPicPr>
            <a:picLocks noChangeAspect="1"/>
          </p:cNvPicPr>
          <p:nvPr/>
        </p:nvPicPr>
        <p:blipFill>
          <a:blip r:embed="rId2"/>
          <a:stretch>
            <a:fillRect/>
          </a:stretch>
        </p:blipFill>
        <p:spPr>
          <a:xfrm>
            <a:off x="1668889" y="1899699"/>
            <a:ext cx="8173194" cy="5038746"/>
          </a:xfrm>
          <a:prstGeom prst="rect">
            <a:avLst/>
          </a:prstGeom>
        </p:spPr>
      </p:pic>
    </p:spTree>
    <p:extLst>
      <p:ext uri="{BB962C8B-B14F-4D97-AF65-F5344CB8AC3E}">
        <p14:creationId xmlns:p14="http://schemas.microsoft.com/office/powerpoint/2010/main" val="328684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5" y="79534"/>
            <a:ext cx="9371949" cy="1183566"/>
          </a:xfrm>
        </p:spPr>
        <p:txBody>
          <a:bodyPr anchor="t"/>
          <a:lstStyle/>
          <a:p>
            <a:r>
              <a:rPr lang="en-GB" dirty="0"/>
              <a:t>Task 2: Vocabulary development / key:</a:t>
            </a:r>
          </a:p>
        </p:txBody>
      </p:sp>
      <p:sp>
        <p:nvSpPr>
          <p:cNvPr id="3" name="Content Placeholder 2"/>
          <p:cNvSpPr>
            <a:spLocks noGrp="1"/>
          </p:cNvSpPr>
          <p:nvPr>
            <p:ph idx="1"/>
          </p:nvPr>
        </p:nvSpPr>
        <p:spPr>
          <a:xfrm>
            <a:off x="659295" y="944632"/>
            <a:ext cx="10873408" cy="4968735"/>
          </a:xfrm>
        </p:spPr>
        <p:txBody>
          <a:bodyPr>
            <a:normAutofit/>
          </a:bodyPr>
          <a:lstStyle/>
          <a:p>
            <a:pPr marL="0" indent="0">
              <a:buNone/>
            </a:pPr>
            <a:r>
              <a:rPr lang="pt-BR" dirty="0"/>
              <a:t>Answers: 1D, 2L, 3M, 4H, 5B, 6K, 7N, 8J, 9E, 10G, 11I, 12C, 13A, 14F, 15P, 16O, 17R, 18Q </a:t>
            </a:r>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t>6</a:t>
            </a:fld>
            <a:endParaRPr lang="en-US"/>
          </a:p>
        </p:txBody>
      </p:sp>
      <p:sp>
        <p:nvSpPr>
          <p:cNvPr id="5" name="Date Placeholder 4"/>
          <p:cNvSpPr>
            <a:spLocks noGrp="1"/>
          </p:cNvSpPr>
          <p:nvPr>
            <p:ph type="dt" sz="half" idx="10"/>
          </p:nvPr>
        </p:nvSpPr>
        <p:spPr>
          <a:xfrm>
            <a:off x="453403" y="6778466"/>
            <a:ext cx="1000662" cy="79534"/>
          </a:xfrm>
        </p:spPr>
        <p:txBody>
          <a:bodyPr/>
          <a:lstStyle/>
          <a:p>
            <a:r>
              <a:rPr lang="en-GB" dirty="0"/>
              <a:t>17/10/2022</a:t>
            </a:r>
          </a:p>
          <a:p>
            <a:endParaRPr lang="en-GB" dirty="0"/>
          </a:p>
          <a:p>
            <a:endParaRPr lang="en-US" dirty="0"/>
          </a:p>
        </p:txBody>
      </p:sp>
      <p:pic>
        <p:nvPicPr>
          <p:cNvPr id="7" name="Picture 6">
            <a:extLst>
              <a:ext uri="{FF2B5EF4-FFF2-40B4-BE49-F238E27FC236}">
                <a16:creationId xmlns:a16="http://schemas.microsoft.com/office/drawing/2014/main" id="{52DA7723-3ABA-753E-880E-9E5362594AFD}"/>
              </a:ext>
            </a:extLst>
          </p:cNvPr>
          <p:cNvPicPr>
            <a:picLocks noChangeAspect="1"/>
          </p:cNvPicPr>
          <p:nvPr/>
        </p:nvPicPr>
        <p:blipFill>
          <a:blip r:embed="rId2"/>
          <a:stretch>
            <a:fillRect/>
          </a:stretch>
        </p:blipFill>
        <p:spPr>
          <a:xfrm>
            <a:off x="2009402" y="1779487"/>
            <a:ext cx="8173194" cy="5038746"/>
          </a:xfrm>
          <a:prstGeom prst="rect">
            <a:avLst/>
          </a:prstGeom>
        </p:spPr>
      </p:pic>
    </p:spTree>
    <p:extLst>
      <p:ext uri="{BB962C8B-B14F-4D97-AF65-F5344CB8AC3E}">
        <p14:creationId xmlns:p14="http://schemas.microsoft.com/office/powerpoint/2010/main" val="86010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5" y="79534"/>
            <a:ext cx="9371949" cy="1183566"/>
          </a:xfrm>
        </p:spPr>
        <p:txBody>
          <a:bodyPr anchor="t"/>
          <a:lstStyle/>
          <a:p>
            <a:r>
              <a:rPr lang="en-GB" dirty="0"/>
              <a:t>Task 3: Listening and Note-taking</a:t>
            </a:r>
          </a:p>
        </p:txBody>
      </p:sp>
      <p:sp>
        <p:nvSpPr>
          <p:cNvPr id="3" name="Content Placeholder 2"/>
          <p:cNvSpPr>
            <a:spLocks noGrp="1"/>
          </p:cNvSpPr>
          <p:nvPr>
            <p:ph idx="1"/>
          </p:nvPr>
        </p:nvSpPr>
        <p:spPr>
          <a:xfrm>
            <a:off x="1011469" y="924340"/>
            <a:ext cx="10845914" cy="5705060"/>
          </a:xfrm>
        </p:spPr>
        <p:txBody>
          <a:bodyPr>
            <a:normAutofit/>
          </a:bodyPr>
          <a:lstStyle/>
          <a:p>
            <a:pPr marL="0" indent="0">
              <a:buNone/>
            </a:pPr>
            <a:r>
              <a:rPr lang="en-US" dirty="0"/>
              <a:t>Listen to the lecture The Route to a Sustainable Future (17:31) by Alex Steffen at </a:t>
            </a:r>
            <a:r>
              <a:rPr lang="en-US" dirty="0">
                <a:hlinkClick r:id="rId2"/>
              </a:rPr>
              <a:t>https://www.ted.com/talks/alex_steffen_sees_a_sustainable_future</a:t>
            </a:r>
            <a:endParaRPr lang="en-US" dirty="0"/>
          </a:p>
          <a:p>
            <a:pPr marL="0" indent="0">
              <a:buNone/>
            </a:pPr>
            <a:r>
              <a:rPr lang="en-US" dirty="0"/>
              <a:t>Take notes while listening then formulate answers to the following questions in writing.</a:t>
            </a:r>
          </a:p>
          <a:p>
            <a:pPr marL="0" indent="0">
              <a:buNone/>
            </a:pPr>
            <a:endParaRPr lang="en-US" dirty="0"/>
          </a:p>
          <a:p>
            <a:pPr marL="0" indent="0">
              <a:buNone/>
            </a:pPr>
            <a:r>
              <a:rPr lang="en-US" sz="2400" dirty="0"/>
              <a:t>1) What is the organization </a:t>
            </a:r>
            <a:r>
              <a:rPr lang="en-US" sz="2400" dirty="0" err="1"/>
              <a:t>Worldchanging</a:t>
            </a:r>
            <a:r>
              <a:rPr lang="en-US" sz="2400" dirty="0"/>
              <a:t> trying to accomplish?</a:t>
            </a:r>
          </a:p>
          <a:p>
            <a:pPr marL="0" indent="0">
              <a:buNone/>
            </a:pPr>
            <a:r>
              <a:rPr lang="en-US" sz="2400" dirty="0"/>
              <a:t>2) What are some qualities of Bright Green cities?</a:t>
            </a:r>
          </a:p>
          <a:p>
            <a:pPr marL="0" indent="0">
              <a:buNone/>
            </a:pPr>
            <a:r>
              <a:rPr lang="en-US" sz="2400" dirty="0"/>
              <a:t>3) What is meant by leap-frogging in the mega-cities of the developing world?</a:t>
            </a:r>
          </a:p>
          <a:p>
            <a:pPr marL="0" indent="0">
              <a:buNone/>
            </a:pPr>
            <a:r>
              <a:rPr lang="en-US" sz="2400" dirty="0"/>
              <a:t>4) How can tools for collaboration be used to provide social and environmental benefits?</a:t>
            </a:r>
          </a:p>
          <a:p>
            <a:pPr marL="0" indent="0">
              <a:buNone/>
            </a:pPr>
            <a:r>
              <a:rPr lang="en-US" sz="2400" dirty="0"/>
              <a:t>5) List three of your favourite inventions mentioned by Steffen and describe the implications of their implementation.                                                                                                                                                                                                          </a:t>
            </a:r>
          </a:p>
          <a:p>
            <a:pPr marL="0" indent="0">
              <a:buNone/>
            </a:pPr>
            <a:r>
              <a:rPr lang="en-US" sz="2400" dirty="0"/>
              <a:t>6) Can you think of any similar inventions or organizations that promote such invention? </a:t>
            </a:r>
          </a:p>
          <a:p>
            <a:pPr marL="0" indent="0">
              <a:buNone/>
            </a:pPr>
            <a:endParaRPr lang="en-GB" dirty="0"/>
          </a:p>
        </p:txBody>
      </p:sp>
      <p:sp>
        <p:nvSpPr>
          <p:cNvPr id="4" name="Slide Number Placeholder 3"/>
          <p:cNvSpPr>
            <a:spLocks noGrp="1"/>
          </p:cNvSpPr>
          <p:nvPr>
            <p:ph type="sldNum" sz="quarter" idx="12"/>
          </p:nvPr>
        </p:nvSpPr>
        <p:spPr/>
        <p:txBody>
          <a:bodyPr/>
          <a:lstStyle/>
          <a:p>
            <a:fld id="{9CD8D479-8942-46E8-A226-A4E01F7A105C}" type="slidenum">
              <a:rPr lang="en-US" smtClean="0"/>
              <a:t>7</a:t>
            </a:fld>
            <a:endParaRPr lang="en-US"/>
          </a:p>
        </p:txBody>
      </p:sp>
      <p:sp>
        <p:nvSpPr>
          <p:cNvPr id="5" name="Date Placeholder 4"/>
          <p:cNvSpPr>
            <a:spLocks noGrp="1"/>
          </p:cNvSpPr>
          <p:nvPr>
            <p:ph type="dt" sz="half" idx="10"/>
          </p:nvPr>
        </p:nvSpPr>
        <p:spPr>
          <a:xfrm>
            <a:off x="453403" y="6778466"/>
            <a:ext cx="1000662" cy="79534"/>
          </a:xfrm>
        </p:spPr>
        <p:txBody>
          <a:bodyPr/>
          <a:lstStyle/>
          <a:p>
            <a:r>
              <a:rPr lang="en-GB" dirty="0"/>
              <a:t>17/10/2022</a:t>
            </a:r>
          </a:p>
          <a:p>
            <a:endParaRPr lang="en-GB" dirty="0"/>
          </a:p>
          <a:p>
            <a:endParaRPr lang="en-US" dirty="0"/>
          </a:p>
        </p:txBody>
      </p:sp>
    </p:spTree>
    <p:extLst>
      <p:ext uri="{BB962C8B-B14F-4D97-AF65-F5344CB8AC3E}">
        <p14:creationId xmlns:p14="http://schemas.microsoft.com/office/powerpoint/2010/main" val="340804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5" y="79534"/>
            <a:ext cx="9371949" cy="1183566"/>
          </a:xfrm>
        </p:spPr>
        <p:txBody>
          <a:bodyPr anchor="t"/>
          <a:lstStyle/>
          <a:p>
            <a:r>
              <a:rPr lang="en-GB" dirty="0"/>
              <a:t>Task 3: Listening and Note-taking / key:</a:t>
            </a:r>
          </a:p>
        </p:txBody>
      </p:sp>
      <p:sp>
        <p:nvSpPr>
          <p:cNvPr id="3" name="Content Placeholder 2"/>
          <p:cNvSpPr>
            <a:spLocks noGrp="1"/>
          </p:cNvSpPr>
          <p:nvPr>
            <p:ph idx="1"/>
          </p:nvPr>
        </p:nvSpPr>
        <p:spPr>
          <a:xfrm>
            <a:off x="953734" y="815010"/>
            <a:ext cx="10845914" cy="5705060"/>
          </a:xfrm>
        </p:spPr>
        <p:txBody>
          <a:bodyPr>
            <a:normAutofit lnSpcReduction="10000"/>
          </a:bodyPr>
          <a:lstStyle/>
          <a:p>
            <a:pPr marL="0" indent="0">
              <a:buNone/>
            </a:pPr>
            <a:r>
              <a:rPr lang="en-US" dirty="0"/>
              <a:t>Possible answers:</a:t>
            </a:r>
          </a:p>
          <a:p>
            <a:pPr marL="0" indent="0">
              <a:buNone/>
            </a:pPr>
            <a:r>
              <a:rPr lang="en-US" dirty="0"/>
              <a:t>1) </a:t>
            </a:r>
            <a:r>
              <a:rPr lang="en-US" b="1" dirty="0"/>
              <a:t>What is the organization </a:t>
            </a:r>
            <a:r>
              <a:rPr lang="en-US" b="1" dirty="0" err="1"/>
              <a:t>Worldchanging</a:t>
            </a:r>
            <a:r>
              <a:rPr lang="en-US" b="1" dirty="0"/>
              <a:t> trying to accomplish? </a:t>
            </a:r>
            <a:r>
              <a:rPr lang="en-US" dirty="0"/>
              <a:t>The organization called </a:t>
            </a:r>
            <a:r>
              <a:rPr lang="en-US" dirty="0" err="1"/>
              <a:t>Worldchanging</a:t>
            </a:r>
            <a:r>
              <a:rPr lang="en-US" dirty="0"/>
              <a:t> is searching for examples of tools, models and ideas which, if widely adopted, would change societies and help them function in more sustainable ways.   </a:t>
            </a:r>
          </a:p>
          <a:p>
            <a:pPr marL="0" indent="0">
              <a:buNone/>
            </a:pPr>
            <a:r>
              <a:rPr lang="en-US" dirty="0"/>
              <a:t>2) </a:t>
            </a:r>
            <a:r>
              <a:rPr lang="en-US" b="1" dirty="0"/>
              <a:t>What are some qualities of Bright Green cities? </a:t>
            </a:r>
            <a:r>
              <a:rPr lang="en-US" dirty="0"/>
              <a:t>Bright Green cities are denser but more livable urban spaces which use concepts like greener urban planning, public transport, growth management, green spaces, zero energy developments and architecture, and information sharing such as car-share clubs.</a:t>
            </a:r>
          </a:p>
          <a:p>
            <a:pPr marL="0" indent="0">
              <a:buNone/>
            </a:pPr>
            <a:r>
              <a:rPr lang="en-US" dirty="0"/>
              <a:t>3) </a:t>
            </a:r>
            <a:r>
              <a:rPr lang="en-US" b="1" dirty="0"/>
              <a:t>What is meant by leap-frogging in the mega-cities of the developing world? </a:t>
            </a:r>
            <a:r>
              <a:rPr lang="en-US" dirty="0"/>
              <a:t>Using the latest technology, the developing world can skip over less efficient older technology in order to attain the maximum social and environmental benefits (e.g. cell phones) more quickly.</a:t>
            </a:r>
          </a:p>
          <a:p>
            <a:pPr marL="0" indent="0">
              <a:buNone/>
            </a:pPr>
            <a:r>
              <a:rPr lang="en-US" dirty="0"/>
              <a:t>4) </a:t>
            </a:r>
            <a:r>
              <a:rPr lang="en-US" b="1" dirty="0"/>
              <a:t>How can tools for collaboration be used to provide social and environmental benefits? </a:t>
            </a:r>
            <a:r>
              <a:rPr lang="en-US" dirty="0"/>
              <a:t>Collaboration tools allow people to work together freely to come up with alternative and innovative solutions to all kinds of problems at a low cost, thereby helping to craft new political realities, such as the </a:t>
            </a:r>
            <a:r>
              <a:rPr lang="en-US" dirty="0" err="1"/>
              <a:t>Telecentro</a:t>
            </a:r>
            <a:r>
              <a:rPr lang="en-US" dirty="0"/>
              <a:t> open source software facility in Sao Paulo.</a:t>
            </a:r>
          </a:p>
          <a:p>
            <a:pPr marL="0" indent="0">
              <a:buNone/>
            </a:pPr>
            <a:r>
              <a:rPr lang="en-US" dirty="0"/>
              <a:t>5) </a:t>
            </a:r>
            <a:r>
              <a:rPr lang="en-US" b="1" dirty="0"/>
              <a:t>List three of your favorite inventions mentioned by Steffen and describe the implications of their implementation</a:t>
            </a:r>
            <a:endParaRPr lang="en-US" dirty="0"/>
          </a:p>
          <a:p>
            <a:pPr marL="0" indent="0">
              <a:buNone/>
            </a:pPr>
            <a:endParaRPr lang="en-US" dirty="0"/>
          </a:p>
          <a:p>
            <a:pPr marL="0" indent="0">
              <a:buNone/>
            </a:pPr>
            <a:endParaRPr lang="en-GB" dirty="0"/>
          </a:p>
        </p:txBody>
      </p:sp>
      <p:sp>
        <p:nvSpPr>
          <p:cNvPr id="4" name="Slide Number Placeholder 3"/>
          <p:cNvSpPr>
            <a:spLocks noGrp="1"/>
          </p:cNvSpPr>
          <p:nvPr>
            <p:ph type="sldNum" sz="quarter" idx="12"/>
          </p:nvPr>
        </p:nvSpPr>
        <p:spPr/>
        <p:txBody>
          <a:bodyPr/>
          <a:lstStyle/>
          <a:p>
            <a:fld id="{9CD8D479-8942-46E8-A226-A4E01F7A105C}" type="slidenum">
              <a:rPr lang="en-US" smtClean="0"/>
              <a:t>8</a:t>
            </a:fld>
            <a:endParaRPr lang="en-US"/>
          </a:p>
        </p:txBody>
      </p:sp>
      <p:sp>
        <p:nvSpPr>
          <p:cNvPr id="5" name="Date Placeholder 4"/>
          <p:cNvSpPr>
            <a:spLocks noGrp="1"/>
          </p:cNvSpPr>
          <p:nvPr>
            <p:ph type="dt" sz="half" idx="10"/>
          </p:nvPr>
        </p:nvSpPr>
        <p:spPr>
          <a:xfrm>
            <a:off x="453403" y="6778466"/>
            <a:ext cx="1000662" cy="79534"/>
          </a:xfrm>
        </p:spPr>
        <p:txBody>
          <a:bodyPr/>
          <a:lstStyle/>
          <a:p>
            <a:r>
              <a:rPr lang="en-GB" dirty="0"/>
              <a:t>17/10/2022</a:t>
            </a:r>
          </a:p>
          <a:p>
            <a:endParaRPr lang="en-GB" dirty="0"/>
          </a:p>
          <a:p>
            <a:endParaRPr lang="en-US" dirty="0"/>
          </a:p>
        </p:txBody>
      </p:sp>
    </p:spTree>
    <p:extLst>
      <p:ext uri="{BB962C8B-B14F-4D97-AF65-F5344CB8AC3E}">
        <p14:creationId xmlns:p14="http://schemas.microsoft.com/office/powerpoint/2010/main" val="2911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D8D479-8942-46E8-A226-A4E01F7A105C}" type="slidenum">
              <a:rPr lang="en-US" smtClean="0"/>
              <a:t>9</a:t>
            </a:fld>
            <a:endParaRPr lang="en-US"/>
          </a:p>
        </p:txBody>
      </p:sp>
      <p:sp>
        <p:nvSpPr>
          <p:cNvPr id="3" name="Date Placeholder 2"/>
          <p:cNvSpPr>
            <a:spLocks noGrp="1"/>
          </p:cNvSpPr>
          <p:nvPr>
            <p:ph type="dt" sz="half" idx="10"/>
          </p:nvPr>
        </p:nvSpPr>
        <p:spPr/>
        <p:txBody>
          <a:bodyPr/>
          <a:lstStyle/>
          <a:p>
            <a:fld id="{C81B9673-AC7F-4F1F-84E4-F0E5EAAE106D}" type="datetime1">
              <a:rPr lang="en-US" smtClean="0"/>
              <a:pPr/>
              <a:t>10/24/2022</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Title 1">
            <a:extLst>
              <a:ext uri="{FF2B5EF4-FFF2-40B4-BE49-F238E27FC236}">
                <a16:creationId xmlns:a16="http://schemas.microsoft.com/office/drawing/2014/main" id="{8EA817E4-7F15-8199-4FD2-2F0C6BD1F5D1}"/>
              </a:ext>
            </a:extLst>
          </p:cNvPr>
          <p:cNvSpPr txBox="1">
            <a:spLocks/>
          </p:cNvSpPr>
          <p:nvPr/>
        </p:nvSpPr>
        <p:spPr>
          <a:xfrm>
            <a:off x="1410025" y="79534"/>
            <a:ext cx="9371949" cy="1183566"/>
          </a:xfrm>
          <a:prstGeom prst="rect">
            <a:avLst/>
          </a:prstGeom>
        </p:spPr>
        <p:txBody>
          <a:bodyPr anchor="t"/>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r>
              <a:rPr lang="en-GB" dirty="0"/>
              <a:t>Task 4: Responding to opinions</a:t>
            </a:r>
          </a:p>
        </p:txBody>
      </p:sp>
      <p:sp>
        <p:nvSpPr>
          <p:cNvPr id="11" name="TextBox 10">
            <a:extLst>
              <a:ext uri="{FF2B5EF4-FFF2-40B4-BE49-F238E27FC236}">
                <a16:creationId xmlns:a16="http://schemas.microsoft.com/office/drawing/2014/main" id="{C3AE34B2-FCD1-068B-6713-75A5900847C4}"/>
              </a:ext>
            </a:extLst>
          </p:cNvPr>
          <p:cNvSpPr txBox="1"/>
          <p:nvPr/>
        </p:nvSpPr>
        <p:spPr>
          <a:xfrm>
            <a:off x="410402" y="702080"/>
            <a:ext cx="10935529" cy="3231654"/>
          </a:xfrm>
          <a:prstGeom prst="rect">
            <a:avLst/>
          </a:prstGeom>
          <a:noFill/>
        </p:spPr>
        <p:txBody>
          <a:bodyPr wrap="square">
            <a:spAutoFit/>
          </a:bodyPr>
          <a:lstStyle/>
          <a:p>
            <a:r>
              <a:rPr lang="en-US" i="1" dirty="0"/>
              <a:t>The text below is a response to Steffen’s talk. Read the text and then answer the questions that follow. </a:t>
            </a:r>
          </a:p>
          <a:p>
            <a:endParaRPr lang="en-US" i="1" dirty="0"/>
          </a:p>
          <a:p>
            <a:r>
              <a:rPr lang="en-US" sz="2400" dirty="0"/>
              <a:t>“All the resources needed to resolve the major problems on the planet have been available for years, but the will to change political and economic priorities of society have not. As a result, increasing global wealth has been accompanied by increasing global poverty. Even though leaders may have good intentions, their efforts to implement change are constrained by the existing system. Our current worldview, values and structures oppose the development of new priorities such as the reduction of consumption.”   </a:t>
            </a:r>
            <a:r>
              <a:rPr lang="en-US" sz="1200" dirty="0"/>
              <a:t>Amit Patel, 6 January 2010, commentary on Steffen’s presentation.</a:t>
            </a:r>
          </a:p>
        </p:txBody>
      </p:sp>
      <p:pic>
        <p:nvPicPr>
          <p:cNvPr id="13" name="Picture 12">
            <a:extLst>
              <a:ext uri="{FF2B5EF4-FFF2-40B4-BE49-F238E27FC236}">
                <a16:creationId xmlns:a16="http://schemas.microsoft.com/office/drawing/2014/main" id="{3194EBEC-B29E-4666-D61A-4DA0CD911AF1}"/>
              </a:ext>
            </a:extLst>
          </p:cNvPr>
          <p:cNvPicPr>
            <a:picLocks noChangeAspect="1"/>
          </p:cNvPicPr>
          <p:nvPr/>
        </p:nvPicPr>
        <p:blipFill>
          <a:blip r:embed="rId2"/>
          <a:stretch>
            <a:fillRect/>
          </a:stretch>
        </p:blipFill>
        <p:spPr>
          <a:xfrm>
            <a:off x="1497066" y="4038300"/>
            <a:ext cx="10460932" cy="2819700"/>
          </a:xfrm>
          <a:prstGeom prst="rect">
            <a:avLst/>
          </a:prstGeom>
        </p:spPr>
      </p:pic>
    </p:spTree>
    <p:extLst>
      <p:ext uri="{BB962C8B-B14F-4D97-AF65-F5344CB8AC3E}">
        <p14:creationId xmlns:p14="http://schemas.microsoft.com/office/powerpoint/2010/main" val="10906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 ecology education photo presentation</Template>
  <TotalTime>286</TotalTime>
  <Words>2129</Words>
  <Application>Microsoft Office PowerPoint</Application>
  <PresentationFormat>Widescreen</PresentationFormat>
  <Paragraphs>208</Paragraphs>
  <Slides>19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Narrow</vt:lpstr>
      <vt:lpstr>Calibri</vt:lpstr>
      <vt:lpstr>Corbel</vt:lpstr>
      <vt:lpstr>Times New Roman</vt:lpstr>
      <vt:lpstr>Wingdings</vt:lpstr>
      <vt:lpstr>Ecology 16x9</vt:lpstr>
      <vt:lpstr>Environment</vt:lpstr>
      <vt:lpstr>Listening</vt:lpstr>
      <vt:lpstr>Task 1: Pre-Listening</vt:lpstr>
      <vt:lpstr>Task 1: Pre-Listening / key:</vt:lpstr>
      <vt:lpstr>Task 2: Vocabulary development</vt:lpstr>
      <vt:lpstr>Task 2: Vocabulary development / key:</vt:lpstr>
      <vt:lpstr>Task 3: Listening and Note-taking</vt:lpstr>
      <vt:lpstr>Task 3: Listening and Note-taking / key:</vt:lpstr>
      <vt:lpstr>PowerPoint Presentation</vt:lpstr>
      <vt:lpstr>Task 5: Word Formation</vt:lpstr>
      <vt:lpstr>Task 5: Word Formation / key:</vt:lpstr>
      <vt:lpstr>Task 6: Sentence correction of common grammatical mistakes</vt:lpstr>
      <vt:lpstr>Task 7: Research</vt:lpstr>
      <vt:lpstr>Other Inspirational Talks</vt:lpstr>
      <vt:lpstr>PowerPoint Presentation</vt:lpstr>
      <vt:lpstr>PowerPoint Presentation</vt:lpstr>
      <vt:lpstr>PowerPoint Presentation</vt:lpstr>
      <vt:lpstr>Urban Planning</vt:lpstr>
      <vt:lpstr>The Sustainable Development Goals (SDGs)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dc:title>
  <dc:creator>katerina.gratrix@gmail.com</dc:creator>
  <cp:lastModifiedBy>Kateřina Gratrix</cp:lastModifiedBy>
  <cp:revision>38</cp:revision>
  <dcterms:created xsi:type="dcterms:W3CDTF">2022-10-16T14:22:15Z</dcterms:created>
  <dcterms:modified xsi:type="dcterms:W3CDTF">2022-10-24T10:22:48Z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