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1"/>
  </p:notesMasterIdLst>
  <p:sldIdLst>
    <p:sldId id="257" r:id="rId5"/>
    <p:sldId id="323" r:id="rId6"/>
    <p:sldId id="324" r:id="rId7"/>
    <p:sldId id="325" r:id="rId8"/>
    <p:sldId id="322" r:id="rId9"/>
    <p:sldId id="313" r:id="rId10"/>
    <p:sldId id="314" r:id="rId11"/>
    <p:sldId id="310" r:id="rId12"/>
    <p:sldId id="311" r:id="rId13"/>
    <p:sldId id="315" r:id="rId14"/>
    <p:sldId id="316" r:id="rId15"/>
    <p:sldId id="317" r:id="rId16"/>
    <p:sldId id="318" r:id="rId17"/>
    <p:sldId id="319" r:id="rId18"/>
    <p:sldId id="321" r:id="rId19"/>
    <p:sldId id="32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B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19" autoAdjust="0"/>
  </p:normalViewPr>
  <p:slideViewPr>
    <p:cSldViewPr snapToGrid="0">
      <p:cViewPr varScale="1">
        <p:scale>
          <a:sx n="106" d="100"/>
          <a:sy n="106" d="100"/>
        </p:scale>
        <p:origin x="126" y="204"/>
      </p:cViewPr>
      <p:guideLst/>
    </p:cSldViewPr>
  </p:slideViewPr>
  <p:notesTextViewPr>
    <p:cViewPr>
      <p:scale>
        <a:sx n="1" d="1"/>
        <a:sy n="1" d="1"/>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62CBAF-49B0-4E7E-AC20-71790618B9D0}" type="datetimeFigureOut">
              <a:rPr lang="en-US" smtClean="0"/>
              <a:t>10/17/2022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43186F-3E09-4AC4-ACEA-8FB32F2641CF}" type="slidenum">
              <a:rPr lang="en-US" smtClean="0"/>
              <a:t>‹#›</a:t>
            </a:fld>
            <a:endParaRPr lang="en-US"/>
          </a:p>
        </p:txBody>
      </p:sp>
    </p:spTree>
    <p:extLst>
      <p:ext uri="{BB962C8B-B14F-4D97-AF65-F5344CB8AC3E}">
        <p14:creationId xmlns:p14="http://schemas.microsoft.com/office/powerpoint/2010/main" val="3132368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343186F-3E09-4AC4-ACEA-8FB32F2641CF}" type="slidenum">
              <a:rPr lang="en-US" smtClean="0"/>
              <a:t>1</a:t>
            </a:fld>
            <a:endParaRPr lang="en-US"/>
          </a:p>
        </p:txBody>
      </p:sp>
    </p:spTree>
    <p:extLst>
      <p:ext uri="{BB962C8B-B14F-4D97-AF65-F5344CB8AC3E}">
        <p14:creationId xmlns:p14="http://schemas.microsoft.com/office/powerpoint/2010/main" val="1585169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13</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44805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14</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265341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15</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46553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5</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918990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6</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69761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7</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603671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8</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377850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9</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364993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10</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480209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11</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08853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343186F-3E09-4AC4-ACEA-8FB32F2641CF}" type="slidenum">
              <a:rPr lang="en-US" smtClean="0"/>
              <a:t>12</a:t>
            </a:fld>
            <a:endParaRPr lang="en-US"/>
          </a:p>
        </p:txBody>
      </p:sp>
      <p:sp>
        <p:nvSpPr>
          <p:cNvPr id="6" name="Notes Placeholder 5">
            <a:extLst>
              <a:ext uri="{FF2B5EF4-FFF2-40B4-BE49-F238E27FC236}">
                <a16:creationId xmlns:a16="http://schemas.microsoft.com/office/drawing/2014/main" id="{D4D23FEE-D38C-4158-A314-06BB7EF25508}"/>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560011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10/17/2022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10/17/2022</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10/17/2022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10/17/2022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10/17/2022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10/17/2022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10/17/2022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scribbr.com/citing-sources/how-to-paraphrase/"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scribbr.com/citing-sources/how-to-paraphrase/"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eGWO1ldEhtQ"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sz="3600" dirty="0"/>
              <a:t>Writing a summary</a:t>
            </a:r>
            <a:endParaRPr lang="en-US"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pPr algn="l"/>
            <a:r>
              <a:rPr lang="en-GB" dirty="0"/>
              <a:t>Mgr. </a:t>
            </a:r>
            <a:r>
              <a:rPr lang="cs-CZ" dirty="0"/>
              <a:t>Kateřina Gratrix</a:t>
            </a:r>
            <a:endParaRPr lang="en-US" dirty="0"/>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3" name="TextBox 2">
            <a:extLst>
              <a:ext uri="{FF2B5EF4-FFF2-40B4-BE49-F238E27FC236}">
                <a16:creationId xmlns:a16="http://schemas.microsoft.com/office/drawing/2014/main" id="{C3F737B5-F7DA-4119-9FE7-42B6AE677F01}"/>
              </a:ext>
            </a:extLst>
          </p:cNvPr>
          <p:cNvSpPr txBox="1"/>
          <p:nvPr/>
        </p:nvSpPr>
        <p:spPr>
          <a:xfrm>
            <a:off x="528250" y="2339605"/>
            <a:ext cx="9255440" cy="3139321"/>
          </a:xfrm>
          <a:prstGeom prst="rect">
            <a:avLst/>
          </a:prstGeom>
          <a:noFill/>
        </p:spPr>
        <p:txBody>
          <a:bodyPr wrap="square" rtlCol="0">
            <a:spAutoFit/>
          </a:bodyPr>
          <a:lstStyle/>
          <a:p>
            <a:r>
              <a:rPr lang="en-GB" b="1" dirty="0">
                <a:latin typeface="Inter"/>
              </a:rPr>
              <a:t>Replace the underlined word with a synonym. </a:t>
            </a:r>
            <a:endParaRPr lang="en-US" dirty="0">
              <a:latin typeface="Inter"/>
            </a:endParaRPr>
          </a:p>
          <a:p>
            <a:r>
              <a:rPr lang="en-GB" dirty="0">
                <a:latin typeface="Inter"/>
              </a:rPr>
              <a:t>1. Fortunately, no </a:t>
            </a:r>
            <a:r>
              <a:rPr lang="en-GB" u="sng" dirty="0">
                <a:latin typeface="Inter"/>
              </a:rPr>
              <a:t>harm </a:t>
            </a:r>
            <a:r>
              <a:rPr lang="en-GB" dirty="0">
                <a:latin typeface="Inter"/>
              </a:rPr>
              <a:t>     ……….     was done to the unique ecosystem.</a:t>
            </a:r>
            <a:endParaRPr lang="en-US" dirty="0">
              <a:latin typeface="Inter"/>
            </a:endParaRPr>
          </a:p>
          <a:p>
            <a:r>
              <a:rPr lang="en-GB" dirty="0">
                <a:latin typeface="Inter"/>
              </a:rPr>
              <a:t>2. A </a:t>
            </a:r>
            <a:r>
              <a:rPr lang="en-GB" u="sng" dirty="0">
                <a:latin typeface="Inter"/>
              </a:rPr>
              <a:t>financia</a:t>
            </a:r>
            <a:r>
              <a:rPr lang="en-GB" dirty="0">
                <a:latin typeface="Inter"/>
              </a:rPr>
              <a:t>l </a:t>
            </a:r>
            <a:r>
              <a:rPr lang="en-GB" u="sng" dirty="0">
                <a:latin typeface="Inter"/>
              </a:rPr>
              <a:t>penalty</a:t>
            </a:r>
            <a:r>
              <a:rPr lang="en-GB" dirty="0">
                <a:latin typeface="Inter"/>
              </a:rPr>
              <a:t>    ………..   was imposed on the company found guilty of polluting the river.</a:t>
            </a:r>
            <a:endParaRPr lang="en-US" dirty="0">
              <a:latin typeface="Inter"/>
            </a:endParaRPr>
          </a:p>
          <a:p>
            <a:r>
              <a:rPr lang="en-GB" dirty="0">
                <a:latin typeface="Inter"/>
              </a:rPr>
              <a:t>3. This was an interesting experiment to </a:t>
            </a:r>
            <a:r>
              <a:rPr lang="en-GB" u="sng" dirty="0">
                <a:latin typeface="Inter"/>
              </a:rPr>
              <a:t>investigate</a:t>
            </a:r>
            <a:r>
              <a:rPr lang="en-GB" dirty="0">
                <a:latin typeface="Inter"/>
              </a:rPr>
              <a:t>     ………..     the effects of long-term isolation.</a:t>
            </a:r>
            <a:endParaRPr lang="en-US" dirty="0">
              <a:latin typeface="Inter"/>
            </a:endParaRPr>
          </a:p>
          <a:p>
            <a:r>
              <a:rPr lang="en-GB" dirty="0">
                <a:latin typeface="Inter"/>
              </a:rPr>
              <a:t>4. The cuts are likely to have </a:t>
            </a:r>
            <a:r>
              <a:rPr lang="en-GB" u="sng" dirty="0">
                <a:latin typeface="Inter"/>
              </a:rPr>
              <a:t>negative </a:t>
            </a:r>
            <a:r>
              <a:rPr lang="en-GB" dirty="0">
                <a:latin typeface="Inter"/>
              </a:rPr>
              <a:t>   ………   effects on the economy.</a:t>
            </a:r>
            <a:endParaRPr lang="en-US" dirty="0">
              <a:latin typeface="Inter"/>
            </a:endParaRPr>
          </a:p>
          <a:p>
            <a:r>
              <a:rPr lang="en-GB" dirty="0">
                <a:latin typeface="Inter"/>
              </a:rPr>
              <a:t>5. The problem was </a:t>
            </a:r>
            <a:r>
              <a:rPr lang="en-GB" u="sng" dirty="0">
                <a:latin typeface="Inter"/>
              </a:rPr>
              <a:t>extraordinarily</a:t>
            </a:r>
            <a:r>
              <a:rPr lang="en-GB" dirty="0">
                <a:latin typeface="Inter"/>
              </a:rPr>
              <a:t>    ………..      difficult to solve.</a:t>
            </a:r>
            <a:endParaRPr lang="en-US" dirty="0">
              <a:latin typeface="Inter"/>
            </a:endParaRPr>
          </a:p>
          <a:p>
            <a:endParaRPr lang="en-US" b="0" i="0" dirty="0">
              <a:effectLst/>
              <a:latin typeface="Inter"/>
            </a:endParaRPr>
          </a:p>
          <a:p>
            <a:endParaRPr lang="en-US" b="0" i="0" dirty="0">
              <a:effectLst/>
              <a:latin typeface="Inter"/>
            </a:endParaRPr>
          </a:p>
          <a:p>
            <a:endParaRPr lang="en-US" sz="1800" dirty="0">
              <a:solidFill>
                <a:srgbClr val="0D405F"/>
              </a:solidFill>
              <a:latin typeface="Inter"/>
              <a:ea typeface="Times New Roman" panose="02020603050405020304" pitchFamily="18" charset="0"/>
              <a:cs typeface="Calibri" panose="020F0502020204030204" pitchFamily="34" charset="0"/>
            </a:endParaRPr>
          </a:p>
          <a:p>
            <a:endParaRPr lang="en-US" dirty="0">
              <a:solidFill>
                <a:srgbClr val="0D405F"/>
              </a:solidFill>
              <a:effectLst/>
              <a:latin typeface="Inter"/>
              <a:ea typeface="Times New Roman" panose="02020603050405020304" pitchFamily="18" charset="0"/>
              <a:cs typeface="Calibri" panose="020F0502020204030204" pitchFamily="34" charset="0"/>
            </a:endParaRPr>
          </a:p>
          <a:p>
            <a:pPr marL="285750" indent="-285750">
              <a:buFont typeface="Wingdings" panose="05000000000000000000" pitchFamily="2" charset="2"/>
              <a:buChar char="§"/>
            </a:pPr>
            <a:endParaRPr lang="en-US" dirty="0"/>
          </a:p>
        </p:txBody>
      </p:sp>
      <p:sp>
        <p:nvSpPr>
          <p:cNvPr id="8" name="TextBox 7">
            <a:extLst>
              <a:ext uri="{FF2B5EF4-FFF2-40B4-BE49-F238E27FC236}">
                <a16:creationId xmlns:a16="http://schemas.microsoft.com/office/drawing/2014/main" id="{BD797D2F-3CF2-43F7-91F0-0D4B9E815DCF}"/>
              </a:ext>
            </a:extLst>
          </p:cNvPr>
          <p:cNvSpPr txBox="1"/>
          <p:nvPr/>
        </p:nvSpPr>
        <p:spPr>
          <a:xfrm>
            <a:off x="413432" y="915116"/>
            <a:ext cx="11186689" cy="2215991"/>
          </a:xfrm>
          <a:prstGeom prst="rect">
            <a:avLst/>
          </a:prstGeom>
          <a:noFill/>
        </p:spPr>
        <p:txBody>
          <a:bodyPr wrap="square" rtlCol="0">
            <a:spAutoFit/>
          </a:bodyPr>
          <a:lstStyle/>
          <a:p>
            <a:r>
              <a:rPr lang="en-US" sz="2400" i="0" dirty="0">
                <a:effectLst/>
                <a:latin typeface="Inter"/>
              </a:rPr>
              <a:t>Use of synonyms</a:t>
            </a:r>
          </a:p>
          <a:p>
            <a:endParaRPr lang="en-US" sz="2400" i="0" dirty="0">
              <a:effectLst/>
              <a:latin typeface="Inter"/>
            </a:endParaRPr>
          </a:p>
          <a:p>
            <a:pPr marL="285750" indent="-285750">
              <a:buFont typeface="Wingdings" panose="05000000000000000000" pitchFamily="2" charset="2"/>
              <a:buChar char="Ø"/>
            </a:pPr>
            <a:r>
              <a:rPr lang="en-GB" dirty="0">
                <a:latin typeface="Inter"/>
              </a:rPr>
              <a:t>Make sure that the synonym you choose represents the meaning of the original word in its particular context, see the definition and examples of use.</a:t>
            </a:r>
            <a:endParaRPr lang="en-US" dirty="0">
              <a:latin typeface="Inter"/>
            </a:endParaRPr>
          </a:p>
          <a:p>
            <a:endParaRPr lang="en-US" i="0" dirty="0">
              <a:effectLst/>
              <a:latin typeface="Inter"/>
            </a:endParaRPr>
          </a:p>
          <a:p>
            <a:endParaRPr lang="en-US" i="0" dirty="0">
              <a:effectLst/>
              <a:latin typeface="Inter"/>
            </a:endParaRPr>
          </a:p>
          <a:p>
            <a:endParaRPr lang="en-US" dirty="0"/>
          </a:p>
        </p:txBody>
      </p:sp>
      <p:sp>
        <p:nvSpPr>
          <p:cNvPr id="9" name="TextBox 8">
            <a:extLst>
              <a:ext uri="{FF2B5EF4-FFF2-40B4-BE49-F238E27FC236}">
                <a16:creationId xmlns:a16="http://schemas.microsoft.com/office/drawing/2014/main" id="{C9B302BE-CF0C-4660-8CF6-BD468EACD02C}"/>
              </a:ext>
            </a:extLst>
          </p:cNvPr>
          <p:cNvSpPr txBox="1"/>
          <p:nvPr/>
        </p:nvSpPr>
        <p:spPr>
          <a:xfrm>
            <a:off x="528250" y="4402402"/>
            <a:ext cx="9255440" cy="2431435"/>
          </a:xfrm>
          <a:prstGeom prst="rect">
            <a:avLst/>
          </a:prstGeom>
          <a:noFill/>
        </p:spPr>
        <p:txBody>
          <a:bodyPr wrap="square" rtlCol="0">
            <a:spAutoFit/>
          </a:bodyPr>
          <a:lstStyle/>
          <a:p>
            <a:r>
              <a:rPr lang="en-GB" sz="1600" dirty="0">
                <a:solidFill>
                  <a:schemeClr val="tx1">
                    <a:lumMod val="65000"/>
                    <a:lumOff val="35000"/>
                  </a:schemeClr>
                </a:solidFill>
              </a:rPr>
              <a:t>1. Fortunately, no </a:t>
            </a:r>
            <a:r>
              <a:rPr lang="en-GB" sz="1600" u="sng" dirty="0">
                <a:solidFill>
                  <a:schemeClr val="tx1">
                    <a:lumMod val="65000"/>
                    <a:lumOff val="35000"/>
                  </a:schemeClr>
                </a:solidFill>
              </a:rPr>
              <a:t>harm </a:t>
            </a:r>
            <a:r>
              <a:rPr lang="en-GB" sz="1600" dirty="0">
                <a:solidFill>
                  <a:schemeClr val="tx1">
                    <a:lumMod val="65000"/>
                    <a:lumOff val="35000"/>
                  </a:schemeClr>
                </a:solidFill>
              </a:rPr>
              <a:t>     </a:t>
            </a:r>
            <a:r>
              <a:rPr lang="en-GB" sz="1600" dirty="0">
                <a:solidFill>
                  <a:srgbClr val="FF0000"/>
                </a:solidFill>
              </a:rPr>
              <a:t>damage</a:t>
            </a:r>
            <a:r>
              <a:rPr lang="en-GB" sz="1600" dirty="0">
                <a:solidFill>
                  <a:schemeClr val="tx1">
                    <a:lumMod val="65000"/>
                    <a:lumOff val="35000"/>
                  </a:schemeClr>
                </a:solidFill>
              </a:rPr>
              <a:t>    was done to the unique ecosystem.</a:t>
            </a:r>
            <a:endParaRPr lang="en-US" sz="1600" dirty="0">
              <a:solidFill>
                <a:schemeClr val="tx1">
                  <a:lumMod val="65000"/>
                  <a:lumOff val="35000"/>
                </a:schemeClr>
              </a:solidFill>
            </a:endParaRPr>
          </a:p>
          <a:p>
            <a:r>
              <a:rPr lang="en-GB" sz="1600" dirty="0">
                <a:solidFill>
                  <a:schemeClr val="tx1">
                    <a:lumMod val="65000"/>
                    <a:lumOff val="35000"/>
                  </a:schemeClr>
                </a:solidFill>
              </a:rPr>
              <a:t>2. A </a:t>
            </a:r>
            <a:r>
              <a:rPr lang="en-GB" sz="1600" u="sng" dirty="0">
                <a:solidFill>
                  <a:schemeClr val="tx1">
                    <a:lumMod val="65000"/>
                    <a:lumOff val="35000"/>
                  </a:schemeClr>
                </a:solidFill>
              </a:rPr>
              <a:t>financia</a:t>
            </a:r>
            <a:r>
              <a:rPr lang="en-GB" sz="1600" dirty="0">
                <a:solidFill>
                  <a:schemeClr val="tx1">
                    <a:lumMod val="65000"/>
                    <a:lumOff val="35000"/>
                  </a:schemeClr>
                </a:solidFill>
              </a:rPr>
              <a:t>l </a:t>
            </a:r>
            <a:r>
              <a:rPr lang="en-GB" sz="1600" u="sng" dirty="0">
                <a:solidFill>
                  <a:schemeClr val="tx1">
                    <a:lumMod val="65000"/>
                    <a:lumOff val="35000"/>
                  </a:schemeClr>
                </a:solidFill>
              </a:rPr>
              <a:t>penalty</a:t>
            </a:r>
            <a:r>
              <a:rPr lang="en-GB" sz="1600" dirty="0">
                <a:solidFill>
                  <a:schemeClr val="tx1">
                    <a:lumMod val="65000"/>
                    <a:lumOff val="35000"/>
                  </a:schemeClr>
                </a:solidFill>
              </a:rPr>
              <a:t>    </a:t>
            </a:r>
            <a:r>
              <a:rPr lang="en-GB" sz="1600" dirty="0">
                <a:solidFill>
                  <a:srgbClr val="FF0000"/>
                </a:solidFill>
              </a:rPr>
              <a:t>fine</a:t>
            </a:r>
            <a:r>
              <a:rPr lang="en-GB" sz="1600" dirty="0">
                <a:solidFill>
                  <a:schemeClr val="tx1">
                    <a:lumMod val="65000"/>
                    <a:lumOff val="35000"/>
                  </a:schemeClr>
                </a:solidFill>
              </a:rPr>
              <a:t>   was imposed on the company found guilty of polluting the river.</a:t>
            </a:r>
            <a:endParaRPr lang="en-US" sz="1600" dirty="0">
              <a:solidFill>
                <a:schemeClr val="tx1">
                  <a:lumMod val="65000"/>
                  <a:lumOff val="35000"/>
                </a:schemeClr>
              </a:solidFill>
            </a:endParaRPr>
          </a:p>
          <a:p>
            <a:r>
              <a:rPr lang="en-GB" sz="1600" dirty="0">
                <a:solidFill>
                  <a:schemeClr val="tx1">
                    <a:lumMod val="65000"/>
                    <a:lumOff val="35000"/>
                  </a:schemeClr>
                </a:solidFill>
              </a:rPr>
              <a:t>3. This was an interesting experiment to </a:t>
            </a:r>
            <a:r>
              <a:rPr lang="en-GB" sz="1600" u="sng" dirty="0">
                <a:solidFill>
                  <a:schemeClr val="tx1">
                    <a:lumMod val="65000"/>
                    <a:lumOff val="35000"/>
                  </a:schemeClr>
                </a:solidFill>
              </a:rPr>
              <a:t>investigate</a:t>
            </a:r>
            <a:r>
              <a:rPr lang="en-GB" sz="1600" dirty="0">
                <a:solidFill>
                  <a:schemeClr val="tx1">
                    <a:lumMod val="65000"/>
                    <a:lumOff val="35000"/>
                  </a:schemeClr>
                </a:solidFill>
              </a:rPr>
              <a:t>    </a:t>
            </a:r>
            <a:r>
              <a:rPr lang="en-GB" sz="1600" dirty="0">
                <a:solidFill>
                  <a:srgbClr val="FF0000"/>
                </a:solidFill>
              </a:rPr>
              <a:t>observe</a:t>
            </a:r>
            <a:r>
              <a:rPr lang="en-GB" sz="1600" dirty="0">
                <a:solidFill>
                  <a:schemeClr val="tx1">
                    <a:lumMod val="65000"/>
                    <a:lumOff val="35000"/>
                  </a:schemeClr>
                </a:solidFill>
              </a:rPr>
              <a:t>     the effects of long-term isolation.</a:t>
            </a:r>
            <a:endParaRPr lang="en-US" sz="1600" dirty="0">
              <a:solidFill>
                <a:schemeClr val="tx1">
                  <a:lumMod val="65000"/>
                  <a:lumOff val="35000"/>
                </a:schemeClr>
              </a:solidFill>
            </a:endParaRPr>
          </a:p>
          <a:p>
            <a:r>
              <a:rPr lang="en-GB" sz="1600" dirty="0">
                <a:solidFill>
                  <a:schemeClr val="tx1">
                    <a:lumMod val="65000"/>
                    <a:lumOff val="35000"/>
                  </a:schemeClr>
                </a:solidFill>
              </a:rPr>
              <a:t>4. The cuts are likely to have </a:t>
            </a:r>
            <a:r>
              <a:rPr lang="en-GB" sz="1600" u="sng" dirty="0">
                <a:solidFill>
                  <a:schemeClr val="tx1">
                    <a:lumMod val="65000"/>
                    <a:lumOff val="35000"/>
                  </a:schemeClr>
                </a:solidFill>
              </a:rPr>
              <a:t>negative </a:t>
            </a:r>
            <a:r>
              <a:rPr lang="en-GB" sz="1600" dirty="0">
                <a:solidFill>
                  <a:schemeClr val="tx1">
                    <a:lumMod val="65000"/>
                    <a:lumOff val="35000"/>
                  </a:schemeClr>
                </a:solidFill>
              </a:rPr>
              <a:t>   </a:t>
            </a:r>
            <a:r>
              <a:rPr lang="en-GB" sz="1600" dirty="0">
                <a:solidFill>
                  <a:srgbClr val="FF0000"/>
                </a:solidFill>
              </a:rPr>
              <a:t>harmful</a:t>
            </a:r>
            <a:r>
              <a:rPr lang="en-GB" sz="1600" dirty="0">
                <a:solidFill>
                  <a:schemeClr val="tx1">
                    <a:lumMod val="65000"/>
                    <a:lumOff val="35000"/>
                  </a:schemeClr>
                </a:solidFill>
              </a:rPr>
              <a:t>   effects on the economy.</a:t>
            </a:r>
            <a:endParaRPr lang="en-US" sz="1600" dirty="0">
              <a:solidFill>
                <a:schemeClr val="tx1">
                  <a:lumMod val="65000"/>
                  <a:lumOff val="35000"/>
                </a:schemeClr>
              </a:solidFill>
            </a:endParaRPr>
          </a:p>
          <a:p>
            <a:r>
              <a:rPr lang="en-GB" sz="1600" dirty="0">
                <a:solidFill>
                  <a:schemeClr val="tx1">
                    <a:lumMod val="65000"/>
                    <a:lumOff val="35000"/>
                  </a:schemeClr>
                </a:solidFill>
              </a:rPr>
              <a:t>5. The problem was </a:t>
            </a:r>
            <a:r>
              <a:rPr lang="en-GB" sz="1600" u="sng" dirty="0">
                <a:solidFill>
                  <a:schemeClr val="tx1">
                    <a:lumMod val="65000"/>
                    <a:lumOff val="35000"/>
                  </a:schemeClr>
                </a:solidFill>
              </a:rPr>
              <a:t>extraordinarily</a:t>
            </a:r>
            <a:r>
              <a:rPr lang="en-GB" sz="1600" dirty="0">
                <a:solidFill>
                  <a:schemeClr val="tx1">
                    <a:lumMod val="65000"/>
                    <a:lumOff val="35000"/>
                  </a:schemeClr>
                </a:solidFill>
              </a:rPr>
              <a:t> </a:t>
            </a:r>
            <a:r>
              <a:rPr lang="en-GB" sz="1600" dirty="0">
                <a:solidFill>
                  <a:srgbClr val="FF0000"/>
                </a:solidFill>
              </a:rPr>
              <a:t>extremely</a:t>
            </a:r>
            <a:r>
              <a:rPr lang="en-GB" sz="1600" dirty="0">
                <a:solidFill>
                  <a:schemeClr val="tx1">
                    <a:lumMod val="65000"/>
                    <a:lumOff val="35000"/>
                  </a:schemeClr>
                </a:solidFill>
              </a:rPr>
              <a:t> difficult to solve</a:t>
            </a:r>
            <a:endParaRPr lang="en-US" sz="1600" dirty="0">
              <a:solidFill>
                <a:schemeClr val="tx1">
                  <a:lumMod val="65000"/>
                  <a:lumOff val="35000"/>
                </a:schemeClr>
              </a:solidFill>
            </a:endParaRPr>
          </a:p>
          <a:p>
            <a:endParaRPr lang="en-US" b="0" i="0" dirty="0">
              <a:effectLst/>
              <a:latin typeface="Inter"/>
            </a:endParaRPr>
          </a:p>
          <a:p>
            <a:r>
              <a:rPr lang="en-US" sz="1800" b="1" i="1" dirty="0">
                <a:latin typeface="Inter"/>
                <a:ea typeface="Times New Roman" panose="02020603050405020304" pitchFamily="18" charset="0"/>
                <a:cs typeface="Calibri" panose="020F0502020204030204" pitchFamily="34" charset="0"/>
              </a:rPr>
              <a:t>Exercise 1 </a:t>
            </a:r>
            <a:r>
              <a:rPr lang="en-US" sz="1800" dirty="0">
                <a:latin typeface="Inter"/>
                <a:ea typeface="Times New Roman" panose="02020603050405020304" pitchFamily="18" charset="0"/>
                <a:cs typeface="Calibri" panose="020F0502020204030204" pitchFamily="34" charset="0"/>
              </a:rPr>
              <a:t>(handout)</a:t>
            </a:r>
          </a:p>
          <a:p>
            <a:endParaRPr lang="en-US" dirty="0">
              <a:solidFill>
                <a:srgbClr val="0D405F"/>
              </a:solidFill>
              <a:effectLst/>
              <a:latin typeface="Inter"/>
              <a:ea typeface="Times New Roman" panose="02020603050405020304" pitchFamily="18" charset="0"/>
              <a:cs typeface="Calibri" panose="020F0502020204030204" pitchFamily="34" charset="0"/>
            </a:endParaRPr>
          </a:p>
          <a:p>
            <a:pPr marL="285750" indent="-285750">
              <a:buFont typeface="Wingdings" panose="05000000000000000000" pitchFamily="2" charset="2"/>
              <a:buChar char="§"/>
            </a:pPr>
            <a:endParaRPr lang="en-US" dirty="0"/>
          </a:p>
        </p:txBody>
      </p:sp>
    </p:spTree>
    <p:extLst>
      <p:ext uri="{BB962C8B-B14F-4D97-AF65-F5344CB8AC3E}">
        <p14:creationId xmlns:p14="http://schemas.microsoft.com/office/powerpoint/2010/main" val="384966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8" name="TextBox 7">
            <a:extLst>
              <a:ext uri="{FF2B5EF4-FFF2-40B4-BE49-F238E27FC236}">
                <a16:creationId xmlns:a16="http://schemas.microsoft.com/office/drawing/2014/main" id="{BD797D2F-3CF2-43F7-91F0-0D4B9E815DCF}"/>
              </a:ext>
            </a:extLst>
          </p:cNvPr>
          <p:cNvSpPr txBox="1"/>
          <p:nvPr/>
        </p:nvSpPr>
        <p:spPr>
          <a:xfrm>
            <a:off x="413432" y="915116"/>
            <a:ext cx="11186689" cy="2215991"/>
          </a:xfrm>
          <a:prstGeom prst="rect">
            <a:avLst/>
          </a:prstGeom>
          <a:noFill/>
        </p:spPr>
        <p:txBody>
          <a:bodyPr wrap="square" rtlCol="0">
            <a:spAutoFit/>
          </a:bodyPr>
          <a:lstStyle/>
          <a:p>
            <a:r>
              <a:rPr lang="en-US" sz="2400" i="0" dirty="0">
                <a:effectLst/>
                <a:latin typeface="Inter"/>
              </a:rPr>
              <a:t>Paraphrasing </a:t>
            </a:r>
          </a:p>
          <a:p>
            <a:endParaRPr lang="en-US" sz="2400" i="0" dirty="0">
              <a:effectLst/>
              <a:latin typeface="Inter"/>
            </a:endParaRPr>
          </a:p>
          <a:p>
            <a:pPr marL="285750" indent="-285750">
              <a:buFont typeface="Wingdings" panose="05000000000000000000" pitchFamily="2" charset="2"/>
              <a:buChar char="Ø"/>
            </a:pPr>
            <a:r>
              <a:rPr lang="en-US" dirty="0"/>
              <a:t>Paraphrasing means formulating someone else’s ideas in your own words. To paraphrase a source, you have to rewrite a passage without changing the meaning of the original text.</a:t>
            </a:r>
            <a:endParaRPr lang="en-US" i="0" dirty="0">
              <a:effectLst/>
              <a:latin typeface="Inter"/>
            </a:endParaRPr>
          </a:p>
          <a:p>
            <a:endParaRPr lang="en-US" dirty="0"/>
          </a:p>
          <a:p>
            <a:pPr marL="285750" indent="-285750">
              <a:buFont typeface="Wingdings" panose="05000000000000000000" pitchFamily="2" charset="2"/>
              <a:buChar char="Ø"/>
            </a:pPr>
            <a:r>
              <a:rPr lang="en-US" dirty="0">
                <a:latin typeface="Inter"/>
              </a:rPr>
              <a:t>Every time you paraphrase, it’s important to cite the source. You also have to be careful not to use wording that is too similar to the original. Otherwise, you could be at risk of committing plagiarism.</a:t>
            </a:r>
            <a:endParaRPr lang="en-US" i="0" dirty="0">
              <a:effectLst/>
              <a:latin typeface="Inter"/>
            </a:endParaRPr>
          </a:p>
        </p:txBody>
      </p:sp>
      <p:sp>
        <p:nvSpPr>
          <p:cNvPr id="5" name="Rectangle 4">
            <a:extLst>
              <a:ext uri="{FF2B5EF4-FFF2-40B4-BE49-F238E27FC236}">
                <a16:creationId xmlns:a16="http://schemas.microsoft.com/office/drawing/2014/main" id="{32840F0C-7154-4969-B003-F15D0B69322A}"/>
              </a:ext>
            </a:extLst>
          </p:cNvPr>
          <p:cNvSpPr/>
          <p:nvPr/>
        </p:nvSpPr>
        <p:spPr>
          <a:xfrm>
            <a:off x="681197" y="3221114"/>
            <a:ext cx="9058083" cy="143603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Original passage</a:t>
            </a:r>
          </a:p>
          <a:p>
            <a:endParaRPr lang="en-US" b="1" dirty="0">
              <a:solidFill>
                <a:schemeClr val="tx1"/>
              </a:solidFill>
            </a:endParaRPr>
          </a:p>
          <a:p>
            <a:r>
              <a:rPr lang="en-US" sz="1600" dirty="0">
                <a:solidFill>
                  <a:schemeClr val="tx1"/>
                </a:solidFill>
              </a:rPr>
              <a:t>“The number of foreign and domestic tourists in the Netherlands rose above 42 million in 2017, an increase of 9% and the sharpest growth rate since 2006, the national statistics office CBS reported on Wednesday” (DutchNews.nl, 2018).</a:t>
            </a:r>
          </a:p>
        </p:txBody>
      </p:sp>
      <p:sp>
        <p:nvSpPr>
          <p:cNvPr id="6" name="Rectangle 5">
            <a:extLst>
              <a:ext uri="{FF2B5EF4-FFF2-40B4-BE49-F238E27FC236}">
                <a16:creationId xmlns:a16="http://schemas.microsoft.com/office/drawing/2014/main" id="{CEF35701-2017-4441-9564-A2970891AF5D}"/>
              </a:ext>
            </a:extLst>
          </p:cNvPr>
          <p:cNvSpPr/>
          <p:nvPr/>
        </p:nvSpPr>
        <p:spPr>
          <a:xfrm>
            <a:off x="681197" y="4823612"/>
            <a:ext cx="9008988" cy="1620145"/>
          </a:xfrm>
          <a:prstGeom prst="rect">
            <a:avLst/>
          </a:prstGeom>
          <a:solidFill>
            <a:schemeClr val="accent4">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Paraphrased version</a:t>
            </a:r>
          </a:p>
          <a:p>
            <a:endParaRPr lang="en-US" b="1" dirty="0">
              <a:solidFill>
                <a:schemeClr val="tx1"/>
              </a:solidFill>
            </a:endParaRPr>
          </a:p>
          <a:p>
            <a:r>
              <a:rPr lang="en-US" sz="1600" dirty="0">
                <a:solidFill>
                  <a:schemeClr val="tx1"/>
                </a:solidFill>
              </a:rPr>
              <a:t>According to the national statistics office, the Netherlands experienced dramatic growth in tourist numbers in 2017. More than 42 million tourists travelled to or within the Netherlands that year, representing a 9% increase—the steepest in 12 years (DutchNews.nl, 2018).</a:t>
            </a:r>
          </a:p>
        </p:txBody>
      </p:sp>
      <p:sp>
        <p:nvSpPr>
          <p:cNvPr id="10" name="TextBox 9">
            <a:extLst>
              <a:ext uri="{FF2B5EF4-FFF2-40B4-BE49-F238E27FC236}">
                <a16:creationId xmlns:a16="http://schemas.microsoft.com/office/drawing/2014/main" id="{6B3BDA69-72E1-40EB-A42C-F1C56EF35CD0}"/>
              </a:ext>
            </a:extLst>
          </p:cNvPr>
          <p:cNvSpPr txBox="1"/>
          <p:nvPr/>
        </p:nvSpPr>
        <p:spPr>
          <a:xfrm>
            <a:off x="10033851" y="5250386"/>
            <a:ext cx="2080413" cy="1384995"/>
          </a:xfrm>
          <a:prstGeom prst="rect">
            <a:avLst/>
          </a:prstGeom>
          <a:noFill/>
        </p:spPr>
        <p:txBody>
          <a:bodyPr wrap="square" rtlCol="0">
            <a:spAutoFit/>
          </a:bodyPr>
          <a:lstStyle/>
          <a:p>
            <a:pPr marL="285750" indent="-285750">
              <a:buFont typeface="Wingdings" panose="05000000000000000000" pitchFamily="2" charset="2"/>
              <a:buChar char="Ø"/>
            </a:pPr>
            <a:r>
              <a:rPr lang="en-GB" sz="1200" dirty="0">
                <a:solidFill>
                  <a:srgbClr val="FF0000"/>
                </a:solidFill>
              </a:rPr>
              <a:t>The text is rewritten in our own words</a:t>
            </a:r>
          </a:p>
          <a:p>
            <a:pPr marL="285750" indent="-285750">
              <a:buFont typeface="Wingdings" panose="05000000000000000000" pitchFamily="2" charset="2"/>
              <a:buChar char="Ø"/>
            </a:pPr>
            <a:r>
              <a:rPr lang="en-GB" sz="1200" dirty="0">
                <a:solidFill>
                  <a:srgbClr val="FF0000"/>
                </a:solidFill>
              </a:rPr>
              <a:t>The meaning of the text did not change</a:t>
            </a:r>
          </a:p>
          <a:p>
            <a:pPr marL="285750" indent="-285750">
              <a:buFont typeface="Wingdings" panose="05000000000000000000" pitchFamily="2" charset="2"/>
              <a:buChar char="Ø"/>
            </a:pPr>
            <a:r>
              <a:rPr lang="en-GB" sz="1200" dirty="0">
                <a:solidFill>
                  <a:srgbClr val="FF0000"/>
                </a:solidFill>
              </a:rPr>
              <a:t>The source is cited correctly according to APA in text citation rules</a:t>
            </a:r>
            <a:endParaRPr lang="en-US" sz="1200" dirty="0">
              <a:solidFill>
                <a:srgbClr val="FF0000"/>
              </a:solidFill>
            </a:endParaRPr>
          </a:p>
        </p:txBody>
      </p:sp>
      <p:sp>
        <p:nvSpPr>
          <p:cNvPr id="11" name="Rectangle 10">
            <a:extLst>
              <a:ext uri="{FF2B5EF4-FFF2-40B4-BE49-F238E27FC236}">
                <a16:creationId xmlns:a16="http://schemas.microsoft.com/office/drawing/2014/main" id="{4DCE4024-AC69-4F9E-A434-CBA428A38206}"/>
              </a:ext>
            </a:extLst>
          </p:cNvPr>
          <p:cNvSpPr/>
          <p:nvPr/>
        </p:nvSpPr>
        <p:spPr>
          <a:xfrm>
            <a:off x="681198" y="3221114"/>
            <a:ext cx="9058083" cy="143603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Original passage</a:t>
            </a:r>
          </a:p>
          <a:p>
            <a:endParaRPr lang="en-US" b="1" dirty="0">
              <a:solidFill>
                <a:schemeClr val="tx1"/>
              </a:solidFill>
            </a:endParaRPr>
          </a:p>
          <a:p>
            <a:r>
              <a:rPr lang="en-US" sz="1600" dirty="0">
                <a:solidFill>
                  <a:schemeClr val="tx1"/>
                </a:solidFill>
              </a:rPr>
              <a:t>“The number of foreign and domestic tourists in the Netherlands rose above 42 million in 2017, an increase of 9% and the sharpest growth rate since 2006, the national statistics office CBS reported on Wednesday” (DutchNews.nl, 2018).</a:t>
            </a:r>
          </a:p>
        </p:txBody>
      </p:sp>
      <p:sp>
        <p:nvSpPr>
          <p:cNvPr id="12" name="TextBox 11">
            <a:extLst>
              <a:ext uri="{FF2B5EF4-FFF2-40B4-BE49-F238E27FC236}">
                <a16:creationId xmlns:a16="http://schemas.microsoft.com/office/drawing/2014/main" id="{30574A03-8565-4883-944F-C2A4DA430A07}"/>
              </a:ext>
            </a:extLst>
          </p:cNvPr>
          <p:cNvSpPr txBox="1"/>
          <p:nvPr/>
        </p:nvSpPr>
        <p:spPr>
          <a:xfrm>
            <a:off x="822346" y="6591044"/>
            <a:ext cx="4897257" cy="215444"/>
          </a:xfrm>
          <a:prstGeom prst="rect">
            <a:avLst/>
          </a:prstGeom>
          <a:noFill/>
        </p:spPr>
        <p:txBody>
          <a:bodyPr wrap="square" rtlCol="0">
            <a:spAutoFit/>
          </a:bodyPr>
          <a:lstStyle/>
          <a:p>
            <a:r>
              <a:rPr lang="en-US" sz="800" dirty="0">
                <a:solidFill>
                  <a:schemeClr val="tx1">
                    <a:lumMod val="65000"/>
                    <a:lumOff val="35000"/>
                  </a:schemeClr>
                </a:solidFill>
              </a:rPr>
              <a:t>From: </a:t>
            </a:r>
            <a:r>
              <a:rPr lang="en-US" sz="800" dirty="0">
                <a:solidFill>
                  <a:schemeClr val="tx1">
                    <a:lumMod val="65000"/>
                    <a:lumOff val="35000"/>
                  </a:schemeClr>
                </a:solidFill>
                <a:hlinkClick r:id="rId3">
                  <a:extLst>
                    <a:ext uri="{A12FA001-AC4F-418D-AE19-62706E023703}">
                      <ahyp:hlinkClr xmlns:ahyp="http://schemas.microsoft.com/office/drawing/2018/hyperlinkcolor" val="tx"/>
                    </a:ext>
                  </a:extLst>
                </a:hlinkClick>
              </a:rPr>
              <a:t>https://www.scribbr.com/citing-sources/how-to-paraphrase/</a:t>
            </a:r>
            <a:r>
              <a:rPr lang="en-US" sz="800" dirty="0">
                <a:solidFill>
                  <a:schemeClr val="tx1">
                    <a:lumMod val="65000"/>
                    <a:lumOff val="35000"/>
                  </a:schemeClr>
                </a:solidFill>
              </a:rPr>
              <a:t> Viewed 20</a:t>
            </a:r>
            <a:r>
              <a:rPr lang="en-US" sz="800" baseline="30000" dirty="0">
                <a:solidFill>
                  <a:schemeClr val="tx1">
                    <a:lumMod val="65000"/>
                    <a:lumOff val="35000"/>
                  </a:schemeClr>
                </a:solidFill>
              </a:rPr>
              <a:t>th</a:t>
            </a:r>
            <a:r>
              <a:rPr lang="en-US" sz="800" dirty="0">
                <a:solidFill>
                  <a:schemeClr val="tx1">
                    <a:lumMod val="65000"/>
                    <a:lumOff val="35000"/>
                  </a:schemeClr>
                </a:solidFill>
              </a:rPr>
              <a:t> March 2022</a:t>
            </a:r>
          </a:p>
        </p:txBody>
      </p:sp>
    </p:spTree>
    <p:extLst>
      <p:ext uri="{BB962C8B-B14F-4D97-AF65-F5344CB8AC3E}">
        <p14:creationId xmlns:p14="http://schemas.microsoft.com/office/powerpoint/2010/main" val="303618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8" name="TextBox 7">
            <a:extLst>
              <a:ext uri="{FF2B5EF4-FFF2-40B4-BE49-F238E27FC236}">
                <a16:creationId xmlns:a16="http://schemas.microsoft.com/office/drawing/2014/main" id="{BD797D2F-3CF2-43F7-91F0-0D4B9E815DCF}"/>
              </a:ext>
            </a:extLst>
          </p:cNvPr>
          <p:cNvSpPr txBox="1"/>
          <p:nvPr/>
        </p:nvSpPr>
        <p:spPr>
          <a:xfrm>
            <a:off x="413432" y="909012"/>
            <a:ext cx="11186689" cy="2215991"/>
          </a:xfrm>
          <a:prstGeom prst="rect">
            <a:avLst/>
          </a:prstGeom>
          <a:noFill/>
        </p:spPr>
        <p:txBody>
          <a:bodyPr wrap="square" rtlCol="0">
            <a:spAutoFit/>
          </a:bodyPr>
          <a:lstStyle/>
          <a:p>
            <a:r>
              <a:rPr lang="en-US" sz="2400" i="0" dirty="0">
                <a:solidFill>
                  <a:schemeClr val="tx1">
                    <a:lumMod val="50000"/>
                    <a:lumOff val="50000"/>
                  </a:schemeClr>
                </a:solidFill>
                <a:effectLst/>
                <a:latin typeface="Inter"/>
              </a:rPr>
              <a:t>Paraphrasing </a:t>
            </a:r>
          </a:p>
          <a:p>
            <a:endParaRPr lang="en-US" sz="2400" i="0" dirty="0">
              <a:solidFill>
                <a:schemeClr val="tx1">
                  <a:lumMod val="50000"/>
                  <a:lumOff val="50000"/>
                </a:schemeClr>
              </a:solidFill>
              <a:effectLst/>
              <a:latin typeface="Inter"/>
            </a:endParaRPr>
          </a:p>
          <a:p>
            <a:pPr marL="285750" indent="-285750">
              <a:buFont typeface="Wingdings" panose="05000000000000000000" pitchFamily="2" charset="2"/>
              <a:buChar char="Ø"/>
            </a:pPr>
            <a:r>
              <a:rPr lang="en-US" dirty="0">
                <a:solidFill>
                  <a:schemeClr val="tx1">
                    <a:lumMod val="50000"/>
                    <a:lumOff val="50000"/>
                  </a:schemeClr>
                </a:solidFill>
              </a:rPr>
              <a:t>Paraphrasing means formulating someone else’s ideas in your own words. To paraphrase a source, you have to rewrite a passage without changing the meaning of the original text.</a:t>
            </a:r>
            <a:endParaRPr lang="en-US" i="0" dirty="0">
              <a:solidFill>
                <a:schemeClr val="tx1">
                  <a:lumMod val="50000"/>
                  <a:lumOff val="50000"/>
                </a:schemeClr>
              </a:solidFill>
              <a:effectLst/>
              <a:latin typeface="Inter"/>
            </a:endParaRPr>
          </a:p>
          <a:p>
            <a:endParaRPr lang="en-US" dirty="0">
              <a:solidFill>
                <a:schemeClr val="tx1">
                  <a:lumMod val="50000"/>
                  <a:lumOff val="50000"/>
                </a:schemeClr>
              </a:solidFill>
            </a:endParaRPr>
          </a:p>
          <a:p>
            <a:pPr marL="285750" indent="-285750">
              <a:buFont typeface="Wingdings" panose="05000000000000000000" pitchFamily="2" charset="2"/>
              <a:buChar char="Ø"/>
            </a:pPr>
            <a:r>
              <a:rPr lang="en-US" dirty="0">
                <a:solidFill>
                  <a:schemeClr val="tx1">
                    <a:lumMod val="50000"/>
                    <a:lumOff val="50000"/>
                  </a:schemeClr>
                </a:solidFill>
                <a:latin typeface="Inter"/>
              </a:rPr>
              <a:t>Every time you paraphrase, it’s important to cite the source. You also have to be careful not to use wording that is too similar to the original. Otherwise, you could be at risk of committing plagiarism.</a:t>
            </a:r>
            <a:endParaRPr lang="en-US" i="0" dirty="0">
              <a:solidFill>
                <a:schemeClr val="tx1">
                  <a:lumMod val="50000"/>
                  <a:lumOff val="50000"/>
                </a:schemeClr>
              </a:solidFill>
              <a:effectLst/>
              <a:latin typeface="Inter"/>
            </a:endParaRPr>
          </a:p>
        </p:txBody>
      </p:sp>
      <p:sp>
        <p:nvSpPr>
          <p:cNvPr id="12" name="TextBox 11">
            <a:extLst>
              <a:ext uri="{FF2B5EF4-FFF2-40B4-BE49-F238E27FC236}">
                <a16:creationId xmlns:a16="http://schemas.microsoft.com/office/drawing/2014/main" id="{30574A03-8565-4883-944F-C2A4DA430A07}"/>
              </a:ext>
            </a:extLst>
          </p:cNvPr>
          <p:cNvSpPr txBox="1"/>
          <p:nvPr/>
        </p:nvSpPr>
        <p:spPr>
          <a:xfrm>
            <a:off x="822346" y="6591044"/>
            <a:ext cx="4897257" cy="215444"/>
          </a:xfrm>
          <a:prstGeom prst="rect">
            <a:avLst/>
          </a:prstGeom>
          <a:noFill/>
        </p:spPr>
        <p:txBody>
          <a:bodyPr wrap="square" rtlCol="0">
            <a:spAutoFit/>
          </a:bodyPr>
          <a:lstStyle/>
          <a:p>
            <a:r>
              <a:rPr lang="en-US" sz="800" dirty="0">
                <a:solidFill>
                  <a:schemeClr val="tx1">
                    <a:lumMod val="65000"/>
                    <a:lumOff val="35000"/>
                  </a:schemeClr>
                </a:solidFill>
              </a:rPr>
              <a:t>From: </a:t>
            </a:r>
            <a:r>
              <a:rPr lang="en-US" sz="800" dirty="0">
                <a:solidFill>
                  <a:schemeClr val="tx1">
                    <a:lumMod val="65000"/>
                    <a:lumOff val="35000"/>
                  </a:schemeClr>
                </a:solidFill>
                <a:hlinkClick r:id="rId3">
                  <a:extLst>
                    <a:ext uri="{A12FA001-AC4F-418D-AE19-62706E023703}">
                      <ahyp:hlinkClr xmlns:ahyp="http://schemas.microsoft.com/office/drawing/2018/hyperlinkcolor" val="tx"/>
                    </a:ext>
                  </a:extLst>
                </a:hlinkClick>
              </a:rPr>
              <a:t>https://www.scribbr.com/citing-sources/how-to-paraphrase/</a:t>
            </a:r>
            <a:r>
              <a:rPr lang="en-US" sz="800" dirty="0">
                <a:solidFill>
                  <a:schemeClr val="tx1">
                    <a:lumMod val="65000"/>
                    <a:lumOff val="35000"/>
                  </a:schemeClr>
                </a:solidFill>
              </a:rPr>
              <a:t> Viewed 20</a:t>
            </a:r>
            <a:r>
              <a:rPr lang="en-US" sz="800" baseline="30000" dirty="0">
                <a:solidFill>
                  <a:schemeClr val="tx1">
                    <a:lumMod val="65000"/>
                    <a:lumOff val="35000"/>
                  </a:schemeClr>
                </a:solidFill>
              </a:rPr>
              <a:t>th</a:t>
            </a:r>
            <a:r>
              <a:rPr lang="en-US" sz="800" dirty="0">
                <a:solidFill>
                  <a:schemeClr val="tx1">
                    <a:lumMod val="65000"/>
                    <a:lumOff val="35000"/>
                  </a:schemeClr>
                </a:solidFill>
              </a:rPr>
              <a:t> March 2022</a:t>
            </a:r>
          </a:p>
        </p:txBody>
      </p:sp>
      <p:sp>
        <p:nvSpPr>
          <p:cNvPr id="13" name="TextBox 12">
            <a:extLst>
              <a:ext uri="{FF2B5EF4-FFF2-40B4-BE49-F238E27FC236}">
                <a16:creationId xmlns:a16="http://schemas.microsoft.com/office/drawing/2014/main" id="{1183CB00-EFC5-4FF0-B1E6-4BC8B8D08E88}"/>
              </a:ext>
            </a:extLst>
          </p:cNvPr>
          <p:cNvSpPr txBox="1"/>
          <p:nvPr/>
        </p:nvSpPr>
        <p:spPr>
          <a:xfrm>
            <a:off x="327517" y="3206710"/>
            <a:ext cx="6416952" cy="2308324"/>
          </a:xfrm>
          <a:prstGeom prst="rect">
            <a:avLst/>
          </a:prstGeom>
          <a:noFill/>
        </p:spPr>
        <p:txBody>
          <a:bodyPr wrap="square">
            <a:spAutoFit/>
          </a:bodyPr>
          <a:lstStyle/>
          <a:p>
            <a:r>
              <a:rPr lang="en-US" b="1" dirty="0">
                <a:latin typeface="Inter"/>
              </a:rPr>
              <a:t>How to paraphrase in five steps</a:t>
            </a:r>
          </a:p>
          <a:p>
            <a:endParaRPr lang="en-US" b="1" dirty="0">
              <a:latin typeface="Inter"/>
            </a:endParaRPr>
          </a:p>
          <a:p>
            <a:pPr>
              <a:buFont typeface="+mj-lt"/>
              <a:buAutoNum type="arabicPeriod"/>
            </a:pPr>
            <a:r>
              <a:rPr lang="en-US" dirty="0">
                <a:latin typeface="Inter"/>
              </a:rPr>
              <a:t> Read the passage several times to fully understand the meaning</a:t>
            </a:r>
          </a:p>
          <a:p>
            <a:pPr>
              <a:buFont typeface="+mj-lt"/>
              <a:buAutoNum type="arabicPeriod"/>
            </a:pPr>
            <a:r>
              <a:rPr lang="en-US" dirty="0">
                <a:latin typeface="Inter"/>
              </a:rPr>
              <a:t> Note down key concepts</a:t>
            </a:r>
          </a:p>
          <a:p>
            <a:pPr>
              <a:buFont typeface="+mj-lt"/>
              <a:buAutoNum type="arabicPeriod"/>
            </a:pPr>
            <a:r>
              <a:rPr lang="en-US" dirty="0">
                <a:latin typeface="Inter"/>
              </a:rPr>
              <a:t> Write your version of the text without looking at the original</a:t>
            </a:r>
          </a:p>
          <a:p>
            <a:pPr>
              <a:buFont typeface="+mj-lt"/>
              <a:buAutoNum type="arabicPeriod"/>
            </a:pPr>
            <a:r>
              <a:rPr lang="en-US" dirty="0">
                <a:latin typeface="Inter"/>
              </a:rPr>
              <a:t> Compare your paraphrased text with the original passage and make minor adjustments to phrases that remain too similar</a:t>
            </a:r>
          </a:p>
          <a:p>
            <a:pPr>
              <a:buFont typeface="+mj-lt"/>
              <a:buAutoNum type="arabicPeriod"/>
            </a:pPr>
            <a:r>
              <a:rPr lang="en-US" dirty="0">
                <a:latin typeface="Inter"/>
              </a:rPr>
              <a:t> Cite the source where you found the idea</a:t>
            </a:r>
          </a:p>
        </p:txBody>
      </p:sp>
      <p:sp>
        <p:nvSpPr>
          <p:cNvPr id="7" name="Rectangle 6">
            <a:extLst>
              <a:ext uri="{FF2B5EF4-FFF2-40B4-BE49-F238E27FC236}">
                <a16:creationId xmlns:a16="http://schemas.microsoft.com/office/drawing/2014/main" id="{C4943711-8377-44D6-B985-9E4DE82E67E8}"/>
              </a:ext>
            </a:extLst>
          </p:cNvPr>
          <p:cNvSpPr/>
          <p:nvPr/>
        </p:nvSpPr>
        <p:spPr>
          <a:xfrm>
            <a:off x="6899246" y="4403831"/>
            <a:ext cx="4441769" cy="1652460"/>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latin typeface="Inter"/>
              </a:rPr>
              <a:t>Paraphrasing tips</a:t>
            </a:r>
          </a:p>
          <a:p>
            <a:endParaRPr lang="en-US" sz="1400" b="1" dirty="0">
              <a:solidFill>
                <a:schemeClr val="tx1"/>
              </a:solidFill>
              <a:latin typeface="Inter"/>
            </a:endParaRPr>
          </a:p>
          <a:p>
            <a:pPr marL="342900" indent="-342900">
              <a:buAutoNum type="arabicPeriod"/>
            </a:pPr>
            <a:r>
              <a:rPr lang="en-US" sz="1400" dirty="0">
                <a:solidFill>
                  <a:schemeClr val="tx1"/>
                </a:solidFill>
                <a:latin typeface="Inter"/>
              </a:rPr>
              <a:t>Start your first sentence at a different point from that of the original source</a:t>
            </a:r>
          </a:p>
          <a:p>
            <a:pPr marL="342900" indent="-342900">
              <a:buAutoNum type="arabicPeriod"/>
            </a:pPr>
            <a:r>
              <a:rPr lang="en-US" sz="1400" dirty="0">
                <a:solidFill>
                  <a:schemeClr val="tx1"/>
                </a:solidFill>
                <a:latin typeface="Inter"/>
              </a:rPr>
              <a:t>Use synonyms (words that mean the same thing)</a:t>
            </a:r>
          </a:p>
          <a:p>
            <a:pPr marL="342900" indent="-342900">
              <a:buAutoNum type="arabicPeriod"/>
            </a:pPr>
            <a:r>
              <a:rPr lang="en-US" sz="1400" dirty="0">
                <a:solidFill>
                  <a:schemeClr val="tx1"/>
                </a:solidFill>
                <a:latin typeface="Inter"/>
              </a:rPr>
              <a:t>Change the sentence structure (e.g., from active to passive voice)</a:t>
            </a:r>
          </a:p>
          <a:p>
            <a:pPr marL="342900" indent="-342900">
              <a:buAutoNum type="arabicPeriod"/>
            </a:pPr>
            <a:r>
              <a:rPr lang="en-US" sz="1400" dirty="0">
                <a:solidFill>
                  <a:schemeClr val="tx1"/>
                </a:solidFill>
                <a:latin typeface="Inter"/>
              </a:rPr>
              <a:t>Break the information into separate sentences</a:t>
            </a:r>
          </a:p>
        </p:txBody>
      </p:sp>
    </p:spTree>
    <p:extLst>
      <p:ext uri="{BB962C8B-B14F-4D97-AF65-F5344CB8AC3E}">
        <p14:creationId xmlns:p14="http://schemas.microsoft.com/office/powerpoint/2010/main" val="177176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8" name="TextBox 7">
            <a:extLst>
              <a:ext uri="{FF2B5EF4-FFF2-40B4-BE49-F238E27FC236}">
                <a16:creationId xmlns:a16="http://schemas.microsoft.com/office/drawing/2014/main" id="{BD797D2F-3CF2-43F7-91F0-0D4B9E815DCF}"/>
              </a:ext>
            </a:extLst>
          </p:cNvPr>
          <p:cNvSpPr txBox="1"/>
          <p:nvPr/>
        </p:nvSpPr>
        <p:spPr>
          <a:xfrm>
            <a:off x="502655" y="1153005"/>
            <a:ext cx="11186689" cy="738664"/>
          </a:xfrm>
          <a:prstGeom prst="rect">
            <a:avLst/>
          </a:prstGeom>
          <a:noFill/>
        </p:spPr>
        <p:txBody>
          <a:bodyPr wrap="square" rtlCol="0">
            <a:spAutoFit/>
          </a:bodyPr>
          <a:lstStyle/>
          <a:p>
            <a:r>
              <a:rPr lang="en-US" sz="2400" i="0" dirty="0">
                <a:effectLst/>
                <a:latin typeface="Inter"/>
              </a:rPr>
              <a:t>Paraphrasing</a:t>
            </a:r>
            <a:r>
              <a:rPr lang="en-US" sz="2400" i="0" dirty="0">
                <a:solidFill>
                  <a:schemeClr val="tx1">
                    <a:lumMod val="50000"/>
                    <a:lumOff val="50000"/>
                  </a:schemeClr>
                </a:solidFill>
                <a:effectLst/>
                <a:latin typeface="Inter"/>
              </a:rPr>
              <a:t> </a:t>
            </a:r>
            <a:endParaRPr lang="en-US" sz="2400" dirty="0">
              <a:solidFill>
                <a:schemeClr val="tx1">
                  <a:lumMod val="50000"/>
                  <a:lumOff val="50000"/>
                </a:schemeClr>
              </a:solidFill>
              <a:latin typeface="Inter"/>
            </a:endParaRPr>
          </a:p>
          <a:p>
            <a:pPr marL="285750" indent="-285750">
              <a:buFont typeface="Wingdings" panose="05000000000000000000" pitchFamily="2" charset="2"/>
              <a:buChar char="Ø"/>
            </a:pPr>
            <a:r>
              <a:rPr lang="en-GB" dirty="0">
                <a:latin typeface="Inter"/>
              </a:rPr>
              <a:t>The change in </a:t>
            </a:r>
            <a:r>
              <a:rPr lang="en-GB" u="sng" dirty="0">
                <a:latin typeface="Inter"/>
              </a:rPr>
              <a:t>the grammatical structure </a:t>
            </a:r>
            <a:r>
              <a:rPr lang="en-GB" dirty="0">
                <a:latin typeface="Inter"/>
              </a:rPr>
              <a:t>can help you to make a paraphrase. </a:t>
            </a:r>
            <a:endParaRPr lang="en-US" dirty="0">
              <a:latin typeface="Inter"/>
            </a:endParaRPr>
          </a:p>
        </p:txBody>
      </p:sp>
      <p:sp>
        <p:nvSpPr>
          <p:cNvPr id="9" name="TextBox 8">
            <a:extLst>
              <a:ext uri="{FF2B5EF4-FFF2-40B4-BE49-F238E27FC236}">
                <a16:creationId xmlns:a16="http://schemas.microsoft.com/office/drawing/2014/main" id="{71AB9022-3407-4CF2-A742-88D7E6065BFE}"/>
              </a:ext>
            </a:extLst>
          </p:cNvPr>
          <p:cNvSpPr txBox="1"/>
          <p:nvPr/>
        </p:nvSpPr>
        <p:spPr>
          <a:xfrm>
            <a:off x="507830" y="2097536"/>
            <a:ext cx="8998247" cy="3806298"/>
          </a:xfrm>
          <a:prstGeom prst="rect">
            <a:avLst/>
          </a:prstGeom>
          <a:noFill/>
        </p:spPr>
        <p:txBody>
          <a:bodyPr wrap="square">
            <a:spAutoFit/>
          </a:bodyPr>
          <a:lstStyle/>
          <a:p>
            <a:pPr>
              <a:tabLst>
                <a:tab pos="1828800" algn="l"/>
              </a:tabLst>
            </a:pPr>
            <a:r>
              <a:rPr lang="en-GB" sz="1800" b="1" dirty="0">
                <a:effectLst/>
                <a:latin typeface="Times New Roman" panose="02020603050405020304" pitchFamily="18" charset="0"/>
                <a:ea typeface="Times New Roman" panose="02020603050405020304" pitchFamily="18" charset="0"/>
              </a:rPr>
              <a:t>Paraphrase these sentences by changing the structure.</a:t>
            </a:r>
            <a:endParaRPr lang="en-US" sz="1800" dirty="0">
              <a:effectLst/>
              <a:latin typeface="Times New Roman" panose="02020603050405020304" pitchFamily="18" charset="0"/>
              <a:ea typeface="Times New Roman" panose="02020603050405020304" pitchFamily="18" charset="0"/>
            </a:endParaRPr>
          </a:p>
          <a:p>
            <a:pPr>
              <a:tabLst>
                <a:tab pos="1828800" algn="l"/>
              </a:tabLst>
            </a:pPr>
            <a:r>
              <a:rPr lang="en-GB"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1. The spread of GM trials led to a series of protests.     (use </a:t>
            </a:r>
            <a:r>
              <a:rPr lang="en-GB" sz="1800" i="1" dirty="0">
                <a:effectLst/>
                <a:latin typeface="Times New Roman" panose="02020603050405020304" pitchFamily="18" charset="0"/>
                <a:ea typeface="Times New Roman" panose="02020603050405020304" pitchFamily="18" charset="0"/>
              </a:rPr>
              <a:t>result from</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2. It may happen that paying a fine will be cheaper than going to court.   (use  </a:t>
            </a:r>
            <a:r>
              <a:rPr lang="en-GB" sz="1800" i="1" dirty="0">
                <a:effectLst/>
                <a:latin typeface="Times New Roman" panose="02020603050405020304" pitchFamily="18" charset="0"/>
                <a:ea typeface="Times New Roman" panose="02020603050405020304" pitchFamily="18" charset="0"/>
              </a:rPr>
              <a:t>as …as</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3. Despite their many advantages, lithium-ion batteries have some drawbacks.  (use </a:t>
            </a:r>
            <a:r>
              <a:rPr lang="en-GB" sz="1800" i="1" dirty="0">
                <a:effectLst/>
                <a:latin typeface="Times New Roman" panose="02020603050405020304" pitchFamily="18" charset="0"/>
                <a:ea typeface="Times New Roman" panose="02020603050405020304" pitchFamily="18" charset="0"/>
              </a:rPr>
              <a:t>although</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4. It is possible that a medical breakthrough in the field of cancer will happen in the next ten years. ( use</a:t>
            </a:r>
            <a:r>
              <a:rPr lang="en-GB" sz="1800" i="1" dirty="0">
                <a:effectLst/>
                <a:latin typeface="Times New Roman" panose="02020603050405020304" pitchFamily="18" charset="0"/>
                <a:ea typeface="Times New Roman" panose="02020603050405020304" pitchFamily="18" charset="0"/>
              </a:rPr>
              <a:t> a modal </a:t>
            </a:r>
            <a:r>
              <a:rPr lang="en-GB" sz="1800"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a:lnSpc>
                <a:spcPct val="115000"/>
              </a:lnSpc>
              <a:tabLst>
                <a:tab pos="1828800" algn="l"/>
              </a:tabLst>
            </a:pPr>
            <a:r>
              <a:rPr lang="en-GB" sz="1800" dirty="0">
                <a:effectLst/>
                <a:latin typeface="Times New Roman" panose="02020603050405020304" pitchFamily="18" charset="0"/>
                <a:ea typeface="Times New Roman" panose="02020603050405020304" pitchFamily="18" charset="0"/>
              </a:rPr>
              <a:t>5. After Tom </a:t>
            </a:r>
            <a:r>
              <a:rPr lang="en-GB" sz="1800" dirty="0" err="1">
                <a:effectLst/>
                <a:latin typeface="Times New Roman" panose="02020603050405020304" pitchFamily="18" charset="0"/>
                <a:ea typeface="Times New Roman" panose="02020603050405020304" pitchFamily="18" charset="0"/>
              </a:rPr>
              <a:t>Azezi</a:t>
            </a:r>
            <a:r>
              <a:rPr lang="en-GB" sz="1800" dirty="0">
                <a:effectLst/>
                <a:latin typeface="Times New Roman" panose="02020603050405020304" pitchFamily="18" charset="0"/>
                <a:ea typeface="Times New Roman" panose="02020603050405020304" pitchFamily="18" charset="0"/>
              </a:rPr>
              <a:t> left the team, his inventions were on a much smaller scale.  ( use  -</a:t>
            </a:r>
            <a:r>
              <a:rPr lang="en-GB" sz="1800" i="1" dirty="0" err="1">
                <a:effectLst/>
                <a:latin typeface="Times New Roman" panose="02020603050405020304" pitchFamily="18" charset="0"/>
                <a:ea typeface="Times New Roman" panose="02020603050405020304" pitchFamily="18" charset="0"/>
              </a:rPr>
              <a:t>ing</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2708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8" name="TextBox 7">
            <a:extLst>
              <a:ext uri="{FF2B5EF4-FFF2-40B4-BE49-F238E27FC236}">
                <a16:creationId xmlns:a16="http://schemas.microsoft.com/office/drawing/2014/main" id="{BD797D2F-3CF2-43F7-91F0-0D4B9E815DCF}"/>
              </a:ext>
            </a:extLst>
          </p:cNvPr>
          <p:cNvSpPr txBox="1"/>
          <p:nvPr/>
        </p:nvSpPr>
        <p:spPr>
          <a:xfrm>
            <a:off x="413432" y="909012"/>
            <a:ext cx="11186689" cy="738664"/>
          </a:xfrm>
          <a:prstGeom prst="rect">
            <a:avLst/>
          </a:prstGeom>
          <a:noFill/>
        </p:spPr>
        <p:txBody>
          <a:bodyPr wrap="square" rtlCol="0">
            <a:spAutoFit/>
          </a:bodyPr>
          <a:lstStyle/>
          <a:p>
            <a:r>
              <a:rPr lang="en-US" sz="2400" i="0" dirty="0">
                <a:effectLst/>
                <a:latin typeface="Inter"/>
              </a:rPr>
              <a:t>Paraphrasing</a:t>
            </a:r>
            <a:r>
              <a:rPr lang="en-US" sz="2400" i="0" dirty="0">
                <a:solidFill>
                  <a:schemeClr val="tx1">
                    <a:lumMod val="50000"/>
                    <a:lumOff val="50000"/>
                  </a:schemeClr>
                </a:solidFill>
                <a:effectLst/>
                <a:latin typeface="Inter"/>
              </a:rPr>
              <a:t> </a:t>
            </a:r>
            <a:endParaRPr lang="en-US" sz="2400" dirty="0">
              <a:solidFill>
                <a:schemeClr val="tx1">
                  <a:lumMod val="50000"/>
                  <a:lumOff val="50000"/>
                </a:schemeClr>
              </a:solidFill>
              <a:latin typeface="Inter"/>
            </a:endParaRPr>
          </a:p>
          <a:p>
            <a:pPr marL="285750" indent="-285750">
              <a:buFont typeface="Wingdings" panose="05000000000000000000" pitchFamily="2" charset="2"/>
              <a:buChar char="Ø"/>
            </a:pPr>
            <a:r>
              <a:rPr lang="en-GB" dirty="0">
                <a:latin typeface="Inter"/>
              </a:rPr>
              <a:t>The change in </a:t>
            </a:r>
            <a:r>
              <a:rPr lang="en-GB" u="sng" dirty="0">
                <a:latin typeface="Inter"/>
              </a:rPr>
              <a:t>the grammatical structure </a:t>
            </a:r>
            <a:r>
              <a:rPr lang="en-GB" dirty="0">
                <a:latin typeface="Inter"/>
              </a:rPr>
              <a:t>can help you to make a paraphrase. </a:t>
            </a:r>
            <a:endParaRPr lang="en-US" dirty="0">
              <a:latin typeface="Inter"/>
            </a:endParaRPr>
          </a:p>
        </p:txBody>
      </p:sp>
      <p:sp>
        <p:nvSpPr>
          <p:cNvPr id="9" name="TextBox 8">
            <a:extLst>
              <a:ext uri="{FF2B5EF4-FFF2-40B4-BE49-F238E27FC236}">
                <a16:creationId xmlns:a16="http://schemas.microsoft.com/office/drawing/2014/main" id="{71AB9022-3407-4CF2-A742-88D7E6065BFE}"/>
              </a:ext>
            </a:extLst>
          </p:cNvPr>
          <p:cNvSpPr txBox="1"/>
          <p:nvPr/>
        </p:nvSpPr>
        <p:spPr>
          <a:xfrm>
            <a:off x="513968" y="1722595"/>
            <a:ext cx="9298957" cy="4801314"/>
          </a:xfrm>
          <a:prstGeom prst="rect">
            <a:avLst/>
          </a:prstGeom>
          <a:noFill/>
        </p:spPr>
        <p:txBody>
          <a:bodyPr wrap="square">
            <a:spAutoFit/>
          </a:bodyPr>
          <a:lstStyle/>
          <a:p>
            <a:pPr>
              <a:tabLst>
                <a:tab pos="1828800" algn="l"/>
              </a:tabLst>
            </a:pPr>
            <a:r>
              <a:rPr lang="en-GB" sz="1800" b="1" dirty="0">
                <a:effectLst/>
                <a:latin typeface="Times New Roman" panose="02020603050405020304" pitchFamily="18" charset="0"/>
                <a:ea typeface="Times New Roman" panose="02020603050405020304" pitchFamily="18" charset="0"/>
              </a:rPr>
              <a:t>Paraphrase these sentences by changing the structure.</a:t>
            </a:r>
            <a:endParaRPr lang="en-US" sz="1800" dirty="0">
              <a:effectLst/>
              <a:latin typeface="Times New Roman" panose="02020603050405020304" pitchFamily="18" charset="0"/>
              <a:ea typeface="Times New Roman" panose="02020603050405020304" pitchFamily="18" charset="0"/>
            </a:endParaRPr>
          </a:p>
          <a:p>
            <a:pPr>
              <a:tabLst>
                <a:tab pos="1828800" algn="l"/>
              </a:tabLst>
            </a:pPr>
            <a:r>
              <a:rPr lang="en-GB" sz="1800" b="1"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42900" indent="-342900">
              <a:buFontTx/>
              <a:buAutoNum type="arabicPeriod"/>
            </a:pPr>
            <a:r>
              <a:rPr lang="en-GB" sz="1800" dirty="0">
                <a:effectLst/>
                <a:latin typeface="Times New Roman" panose="02020603050405020304" pitchFamily="18" charset="0"/>
                <a:ea typeface="Times New Roman" panose="02020603050405020304" pitchFamily="18" charset="0"/>
              </a:rPr>
              <a:t>The spread of GM trials led to a series of protests.     (use </a:t>
            </a:r>
            <a:r>
              <a:rPr lang="en-GB" sz="1800" i="1" dirty="0">
                <a:effectLst/>
                <a:latin typeface="Times New Roman" panose="02020603050405020304" pitchFamily="18" charset="0"/>
                <a:ea typeface="Times New Roman" panose="02020603050405020304" pitchFamily="18" charset="0"/>
              </a:rPr>
              <a:t>result from</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GB" sz="1800" dirty="0">
                <a:solidFill>
                  <a:srgbClr val="002060"/>
                </a:solidFill>
                <a:effectLst/>
                <a:latin typeface="Times New Roman" panose="02020603050405020304" pitchFamily="18" charset="0"/>
                <a:ea typeface="Times New Roman" panose="02020603050405020304" pitchFamily="18" charset="0"/>
              </a:rPr>
              <a:t>A series of protests resulted from the spread of GM trials.</a:t>
            </a:r>
            <a:endParaRPr lang="en-US" dirty="0">
              <a:solidFill>
                <a:srgbClr val="002060"/>
              </a:solidFill>
              <a:latin typeface="Times New Roman" panose="02020603050405020304" pitchFamily="18" charset="0"/>
              <a:ea typeface="Times New Roman" panose="02020603050405020304" pitchFamily="18" charset="0"/>
            </a:endParaRPr>
          </a:p>
          <a:p>
            <a:pPr marL="342900" indent="-342900">
              <a:buAutoNum type="arabicPeriod"/>
            </a:pPr>
            <a:endParaRPr lang="en-US"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2. It may happen that paying a fine will be cheaper than going to court.   (use  </a:t>
            </a:r>
            <a:r>
              <a:rPr lang="en-GB" sz="1800" i="1" dirty="0">
                <a:effectLst/>
                <a:latin typeface="Times New Roman" panose="02020603050405020304" pitchFamily="18" charset="0"/>
                <a:ea typeface="Times New Roman" panose="02020603050405020304" pitchFamily="18" charset="0"/>
              </a:rPr>
              <a:t>as …as</a:t>
            </a:r>
            <a:r>
              <a:rPr lang="en-GB" sz="1800" dirty="0">
                <a:effectLst/>
                <a:latin typeface="Times New Roman" panose="02020603050405020304" pitchFamily="18" charset="0"/>
                <a:ea typeface="Times New Roman" panose="02020603050405020304" pitchFamily="18" charset="0"/>
              </a:rPr>
              <a:t> ) </a:t>
            </a:r>
          </a:p>
          <a:p>
            <a:r>
              <a:rPr lang="en-GB" sz="1800" dirty="0">
                <a:solidFill>
                  <a:srgbClr val="002060"/>
                </a:solidFill>
                <a:effectLst/>
                <a:latin typeface="Times New Roman" panose="02020603050405020304" pitchFamily="18" charset="0"/>
                <a:ea typeface="Times New Roman" panose="02020603050405020304" pitchFamily="18" charset="0"/>
              </a:rPr>
              <a:t>It may happen that paying a fine will not be as expensive as  going to court.</a:t>
            </a:r>
            <a:endParaRPr lang="en-US" dirty="0">
              <a:solidFill>
                <a:srgbClr val="002060"/>
              </a:solidFill>
              <a:latin typeface="Times New Roman" panose="02020603050405020304" pitchFamily="18" charset="0"/>
              <a:ea typeface="Times New Roman" panose="02020603050405020304" pitchFamily="18" charset="0"/>
            </a:endParaRPr>
          </a:p>
          <a:p>
            <a:pPr marL="342900" indent="-342900">
              <a:buAutoNum type="arabicPeriod"/>
            </a:pPr>
            <a:endParaRPr lang="en-US"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3. Despite their many advantages, lithium-ion batteries have some drawbacks.  (use </a:t>
            </a:r>
            <a:r>
              <a:rPr lang="en-GB" sz="1800" i="1" dirty="0">
                <a:effectLst/>
                <a:latin typeface="Times New Roman" panose="02020603050405020304" pitchFamily="18" charset="0"/>
                <a:ea typeface="Times New Roman" panose="02020603050405020304" pitchFamily="18" charset="0"/>
              </a:rPr>
              <a:t>although</a:t>
            </a:r>
            <a:r>
              <a:rPr lang="en-GB" sz="1800" dirty="0">
                <a:effectLst/>
                <a:latin typeface="Times New Roman" panose="02020603050405020304" pitchFamily="18" charset="0"/>
                <a:ea typeface="Times New Roman" panose="02020603050405020304" pitchFamily="18" charset="0"/>
              </a:rPr>
              <a:t> ) </a:t>
            </a:r>
            <a:r>
              <a:rPr lang="en-GB" sz="1800" dirty="0">
                <a:solidFill>
                  <a:srgbClr val="002060"/>
                </a:solidFill>
                <a:effectLst/>
                <a:latin typeface="Times New Roman" panose="02020603050405020304" pitchFamily="18" charset="0"/>
                <a:ea typeface="Times New Roman" panose="02020603050405020304" pitchFamily="18" charset="0"/>
              </a:rPr>
              <a:t>Although lithium-ion batteries have many advantages, they have some drawbacks as well.</a:t>
            </a:r>
          </a:p>
          <a:p>
            <a:pPr marL="342900" indent="-342900">
              <a:buAutoNum type="arabicPeriod"/>
            </a:pPr>
            <a:endParaRPr lang="en-GB" dirty="0">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4. It is possible that a medical breakthrough in the field of cancer will happen in the next ten years. ( use a </a:t>
            </a:r>
            <a:r>
              <a:rPr lang="en-GB" sz="1800" i="1" dirty="0">
                <a:effectLst/>
                <a:latin typeface="Times New Roman" panose="02020603050405020304" pitchFamily="18" charset="0"/>
                <a:ea typeface="Times New Roman" panose="02020603050405020304" pitchFamily="18" charset="0"/>
              </a:rPr>
              <a:t>modal</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r>
              <a:rPr lang="en-GB" sz="1800" dirty="0">
                <a:solidFill>
                  <a:srgbClr val="002060"/>
                </a:solidFill>
                <a:effectLst/>
                <a:latin typeface="Times New Roman" panose="02020603050405020304" pitchFamily="18" charset="0"/>
                <a:ea typeface="Times New Roman" panose="02020603050405020304" pitchFamily="18" charset="0"/>
              </a:rPr>
              <a:t>A medical breakthrough in the field of cancer may / might / could  happen in the next ten years.</a:t>
            </a:r>
            <a:endParaRPr lang="en-US" dirty="0">
              <a:solidFill>
                <a:srgbClr val="002060"/>
              </a:solidFill>
              <a:latin typeface="Times New Roman" panose="02020603050405020304" pitchFamily="18" charset="0"/>
              <a:ea typeface="Times New Roman" panose="02020603050405020304" pitchFamily="18" charset="0"/>
            </a:endParaRPr>
          </a:p>
          <a:p>
            <a:pPr marL="342900" indent="-342900">
              <a:buAutoNum type="arabicPeriod"/>
            </a:pPr>
            <a:endParaRPr lang="en-US"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5. After Tom </a:t>
            </a:r>
            <a:r>
              <a:rPr lang="en-GB" sz="1800" dirty="0" err="1">
                <a:effectLst/>
                <a:latin typeface="Times New Roman" panose="02020603050405020304" pitchFamily="18" charset="0"/>
                <a:ea typeface="Times New Roman" panose="02020603050405020304" pitchFamily="18" charset="0"/>
              </a:rPr>
              <a:t>Azezi</a:t>
            </a:r>
            <a:r>
              <a:rPr lang="en-GB" sz="1800" dirty="0">
                <a:effectLst/>
                <a:latin typeface="Times New Roman" panose="02020603050405020304" pitchFamily="18" charset="0"/>
                <a:ea typeface="Times New Roman" panose="02020603050405020304" pitchFamily="18" charset="0"/>
              </a:rPr>
              <a:t> left the team, his inventions were on a much smaller scale.  ( use  -</a:t>
            </a:r>
            <a:r>
              <a:rPr lang="en-GB" sz="1800" i="1" dirty="0" err="1">
                <a:effectLst/>
                <a:latin typeface="Times New Roman" panose="02020603050405020304" pitchFamily="18" charset="0"/>
                <a:ea typeface="Times New Roman" panose="02020603050405020304" pitchFamily="18" charset="0"/>
              </a:rPr>
              <a:t>ing</a:t>
            </a:r>
            <a:r>
              <a:rPr lang="en-GB" sz="1800" dirty="0">
                <a:effectLst/>
                <a:latin typeface="Times New Roman" panose="02020603050405020304" pitchFamily="18" charset="0"/>
                <a:ea typeface="Times New Roman" panose="02020603050405020304" pitchFamily="18" charset="0"/>
              </a:rPr>
              <a:t> ) </a:t>
            </a:r>
          </a:p>
          <a:p>
            <a:r>
              <a:rPr lang="en-GB" sz="1800" dirty="0">
                <a:solidFill>
                  <a:srgbClr val="002060"/>
                </a:solidFill>
                <a:effectLst/>
                <a:latin typeface="Times New Roman" panose="02020603050405020304" pitchFamily="18" charset="0"/>
                <a:ea typeface="Times New Roman" panose="02020603050405020304" pitchFamily="18" charset="0"/>
              </a:rPr>
              <a:t>After leaving the team, Tom </a:t>
            </a:r>
            <a:r>
              <a:rPr lang="en-GB" sz="1800" dirty="0" err="1">
                <a:solidFill>
                  <a:srgbClr val="002060"/>
                </a:solidFill>
                <a:effectLst/>
                <a:latin typeface="Times New Roman" panose="02020603050405020304" pitchFamily="18" charset="0"/>
                <a:ea typeface="Times New Roman" panose="02020603050405020304" pitchFamily="18" charset="0"/>
              </a:rPr>
              <a:t>Azezi’s</a:t>
            </a:r>
            <a:r>
              <a:rPr lang="en-GB" sz="1800" dirty="0">
                <a:solidFill>
                  <a:srgbClr val="002060"/>
                </a:solidFill>
                <a:effectLst/>
                <a:latin typeface="Times New Roman" panose="02020603050405020304" pitchFamily="18" charset="0"/>
                <a:ea typeface="Times New Roman" panose="02020603050405020304" pitchFamily="18" charset="0"/>
              </a:rPr>
              <a:t> inventions were on a much smaller scale.</a:t>
            </a:r>
            <a:endParaRPr lang="en-US" sz="1800" dirty="0">
              <a:solidFill>
                <a:srgbClr val="00206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482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9">
                                            <p:txEl>
                                              <p:pRg st="10" end="10"/>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9">
                                            <p:txEl>
                                              <p:pRg st="13" end="13"/>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8" name="TextBox 7">
            <a:extLst>
              <a:ext uri="{FF2B5EF4-FFF2-40B4-BE49-F238E27FC236}">
                <a16:creationId xmlns:a16="http://schemas.microsoft.com/office/drawing/2014/main" id="{BD797D2F-3CF2-43F7-91F0-0D4B9E815DCF}"/>
              </a:ext>
            </a:extLst>
          </p:cNvPr>
          <p:cNvSpPr txBox="1"/>
          <p:nvPr/>
        </p:nvSpPr>
        <p:spPr>
          <a:xfrm>
            <a:off x="413432" y="921286"/>
            <a:ext cx="11186689" cy="2215991"/>
          </a:xfrm>
          <a:prstGeom prst="rect">
            <a:avLst/>
          </a:prstGeom>
          <a:noFill/>
        </p:spPr>
        <p:txBody>
          <a:bodyPr wrap="square" rtlCol="0">
            <a:spAutoFit/>
          </a:bodyPr>
          <a:lstStyle/>
          <a:p>
            <a:r>
              <a:rPr lang="en-GB" sz="2400" i="0" dirty="0">
                <a:effectLst/>
                <a:latin typeface="Inter"/>
              </a:rPr>
              <a:t>Changes in word forms</a:t>
            </a:r>
          </a:p>
          <a:p>
            <a:endParaRPr lang="en-GB" sz="2400" i="0" dirty="0">
              <a:effectLst/>
              <a:latin typeface="Inter"/>
            </a:endParaRPr>
          </a:p>
          <a:p>
            <a:pPr marL="285750" indent="-285750">
              <a:buFont typeface="Wingdings" panose="05000000000000000000" pitchFamily="2" charset="2"/>
              <a:buChar char="Ø"/>
            </a:pPr>
            <a:r>
              <a:rPr lang="en-GB" dirty="0">
                <a:latin typeface="Inter"/>
              </a:rPr>
              <a:t>Many words have several grammatical forms. These are called word families.</a:t>
            </a:r>
            <a:endParaRPr lang="en-US" dirty="0">
              <a:latin typeface="Inter"/>
            </a:endParaRPr>
          </a:p>
          <a:p>
            <a:r>
              <a:rPr lang="en-GB" i="1" dirty="0">
                <a:latin typeface="Inter"/>
              </a:rPr>
              <a:t>analyse  -  analysis, analyst  -  analytical  -  analytically</a:t>
            </a:r>
          </a:p>
          <a:p>
            <a:pPr marL="285750" indent="-285750">
              <a:buFont typeface="Wingdings" panose="05000000000000000000" pitchFamily="2" charset="2"/>
              <a:buChar char="Ø"/>
            </a:pPr>
            <a:r>
              <a:rPr lang="en-GB" dirty="0">
                <a:latin typeface="Inter"/>
              </a:rPr>
              <a:t>Changing the word into a different form makes you change the grammar of a sentence and paraphrase it in your own words.</a:t>
            </a:r>
            <a:endParaRPr lang="en-US" dirty="0">
              <a:latin typeface="Inter"/>
            </a:endParaRPr>
          </a:p>
          <a:p>
            <a:r>
              <a:rPr lang="en-GB" dirty="0">
                <a:latin typeface="Inter"/>
              </a:rPr>
              <a:t> </a:t>
            </a:r>
            <a:endParaRPr lang="en-US" dirty="0">
              <a:latin typeface="Inter"/>
            </a:endParaRPr>
          </a:p>
        </p:txBody>
      </p:sp>
      <p:sp>
        <p:nvSpPr>
          <p:cNvPr id="9" name="TextBox 8">
            <a:extLst>
              <a:ext uri="{FF2B5EF4-FFF2-40B4-BE49-F238E27FC236}">
                <a16:creationId xmlns:a16="http://schemas.microsoft.com/office/drawing/2014/main" id="{71AB9022-3407-4CF2-A742-88D7E6065BFE}"/>
              </a:ext>
            </a:extLst>
          </p:cNvPr>
          <p:cNvSpPr txBox="1"/>
          <p:nvPr/>
        </p:nvSpPr>
        <p:spPr>
          <a:xfrm>
            <a:off x="480964" y="3216037"/>
            <a:ext cx="10894552" cy="1477328"/>
          </a:xfrm>
          <a:prstGeom prst="rect">
            <a:avLst/>
          </a:prstGeom>
          <a:noFill/>
        </p:spPr>
        <p:txBody>
          <a:bodyPr wrap="square">
            <a:spAutoFit/>
          </a:bodyPr>
          <a:lstStyle/>
          <a:p>
            <a:r>
              <a:rPr lang="en-GB" b="1" i="1" dirty="0">
                <a:latin typeface="Inter"/>
              </a:rPr>
              <a:t>Task: Try to change these sentences, use the word in brackets:</a:t>
            </a:r>
          </a:p>
          <a:p>
            <a:endParaRPr lang="en-US" dirty="0">
              <a:latin typeface="Inter"/>
            </a:endParaRPr>
          </a:p>
          <a:p>
            <a:pPr lvl="0"/>
            <a:r>
              <a:rPr lang="en-GB" dirty="0">
                <a:latin typeface="Inter"/>
              </a:rPr>
              <a:t>1. Competition for quality jobs at postgraduate level is fierce at the moment. (</a:t>
            </a:r>
            <a:r>
              <a:rPr lang="en-GB" i="1" dirty="0">
                <a:latin typeface="Inter"/>
              </a:rPr>
              <a:t>compete</a:t>
            </a:r>
            <a:r>
              <a:rPr lang="en-GB" dirty="0">
                <a:latin typeface="Inter"/>
              </a:rPr>
              <a:t>)</a:t>
            </a:r>
            <a:endParaRPr lang="en-US" dirty="0">
              <a:latin typeface="Inter"/>
            </a:endParaRPr>
          </a:p>
          <a:p>
            <a:r>
              <a:rPr lang="en-GB" dirty="0">
                <a:latin typeface="Inter"/>
              </a:rPr>
              <a:t> </a:t>
            </a:r>
            <a:endParaRPr lang="en-US" dirty="0">
              <a:latin typeface="Inter"/>
            </a:endParaRPr>
          </a:p>
          <a:p>
            <a:pPr lvl="0"/>
            <a:r>
              <a:rPr lang="en-GB" dirty="0">
                <a:latin typeface="Inter"/>
              </a:rPr>
              <a:t>2. The mineral wealth of the Ural mountains has had a fundamental effect on the region’s history.  (</a:t>
            </a:r>
            <a:r>
              <a:rPr lang="en-GB" i="1" dirty="0">
                <a:latin typeface="Inter"/>
              </a:rPr>
              <a:t>fundamentally</a:t>
            </a:r>
            <a:r>
              <a:rPr lang="en-GB" dirty="0">
                <a:latin typeface="Inter"/>
              </a:rPr>
              <a:t>)</a:t>
            </a:r>
            <a:endParaRPr lang="en-US" dirty="0">
              <a:latin typeface="Inter"/>
            </a:endParaRPr>
          </a:p>
        </p:txBody>
      </p:sp>
      <p:sp>
        <p:nvSpPr>
          <p:cNvPr id="6" name="TextBox 5">
            <a:extLst>
              <a:ext uri="{FF2B5EF4-FFF2-40B4-BE49-F238E27FC236}">
                <a16:creationId xmlns:a16="http://schemas.microsoft.com/office/drawing/2014/main" id="{4E982AF5-4F4E-4F4D-95E3-89378FD6B576}"/>
              </a:ext>
            </a:extLst>
          </p:cNvPr>
          <p:cNvSpPr txBox="1"/>
          <p:nvPr/>
        </p:nvSpPr>
        <p:spPr>
          <a:xfrm>
            <a:off x="0" y="5258156"/>
            <a:ext cx="9820594" cy="1077218"/>
          </a:xfrm>
          <a:prstGeom prst="rect">
            <a:avLst/>
          </a:prstGeom>
          <a:noFill/>
        </p:spPr>
        <p:txBody>
          <a:bodyPr wrap="square">
            <a:spAutoFit/>
          </a:bodyPr>
          <a:lstStyle/>
          <a:p>
            <a:pPr marL="457200">
              <a:spcAft>
                <a:spcPts val="0"/>
              </a:spcAft>
            </a:pPr>
            <a:r>
              <a:rPr lang="en-GB" sz="1800" dirty="0">
                <a:solidFill>
                  <a:srgbClr val="002060"/>
                </a:solidFill>
                <a:effectLst/>
                <a:latin typeface="Inter"/>
                <a:ea typeface="Times New Roman" panose="02020603050405020304" pitchFamily="18" charset="0"/>
              </a:rPr>
              <a:t>1. Postgraduate students have to compete hard for quality jobs. </a:t>
            </a:r>
          </a:p>
          <a:p>
            <a:pPr marL="457200">
              <a:spcAft>
                <a:spcPts val="0"/>
              </a:spcAft>
            </a:pPr>
            <a:endParaRPr lang="en-US" sz="2800" dirty="0">
              <a:solidFill>
                <a:srgbClr val="002060"/>
              </a:solidFill>
              <a:effectLst/>
              <a:latin typeface="Inter"/>
              <a:ea typeface="Times New Roman" panose="02020603050405020304" pitchFamily="18" charset="0"/>
            </a:endParaRPr>
          </a:p>
          <a:p>
            <a:pPr marL="457200">
              <a:spcAft>
                <a:spcPts val="0"/>
              </a:spcAft>
            </a:pPr>
            <a:r>
              <a:rPr lang="en-GB" sz="1800" dirty="0">
                <a:solidFill>
                  <a:srgbClr val="002060"/>
                </a:solidFill>
                <a:effectLst/>
                <a:latin typeface="Inter"/>
                <a:ea typeface="Times New Roman" panose="02020603050405020304" pitchFamily="18" charset="0"/>
              </a:rPr>
              <a:t>2. The rich mineral deposits of the Ural mountains has fundamentally affected the region’s history.</a:t>
            </a:r>
            <a:endParaRPr lang="en-US" sz="2800" dirty="0">
              <a:solidFill>
                <a:srgbClr val="002060"/>
              </a:solidFill>
              <a:effectLst/>
              <a:latin typeface="Inter"/>
              <a:ea typeface="Times New Roman" panose="02020603050405020304" pitchFamily="18" charset="0"/>
            </a:endParaRPr>
          </a:p>
        </p:txBody>
      </p:sp>
    </p:spTree>
    <p:extLst>
      <p:ext uri="{BB962C8B-B14F-4D97-AF65-F5344CB8AC3E}">
        <p14:creationId xmlns:p14="http://schemas.microsoft.com/office/powerpoint/2010/main" val="57924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92ED-842E-4BFC-9205-4461B27DBE2A}"/>
              </a:ext>
            </a:extLst>
          </p:cNvPr>
          <p:cNvSpPr txBox="1">
            <a:spLocks/>
          </p:cNvSpPr>
          <p:nvPr/>
        </p:nvSpPr>
        <p:spPr>
          <a:xfrm>
            <a:off x="712196" y="956029"/>
            <a:ext cx="11029616" cy="988332"/>
          </a:xfrm>
          <a:prstGeom prst="rect">
            <a:avLst/>
          </a:prstGeom>
        </p:spPr>
        <p:txBody>
          <a:bodyPr/>
          <a:lst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2000" dirty="0"/>
              <a:t>Source</a:t>
            </a:r>
            <a:endParaRPr lang="en-US" sz="2000" dirty="0"/>
          </a:p>
        </p:txBody>
      </p:sp>
      <p:sp>
        <p:nvSpPr>
          <p:cNvPr id="3" name="TextBox 2">
            <a:extLst>
              <a:ext uri="{FF2B5EF4-FFF2-40B4-BE49-F238E27FC236}">
                <a16:creationId xmlns:a16="http://schemas.microsoft.com/office/drawing/2014/main" id="{4D4F546C-29F4-476F-A33F-A9BAA063366A}"/>
              </a:ext>
            </a:extLst>
          </p:cNvPr>
          <p:cNvSpPr txBox="1"/>
          <p:nvPr/>
        </p:nvSpPr>
        <p:spPr>
          <a:xfrm>
            <a:off x="271604" y="1536758"/>
            <a:ext cx="9820594" cy="1908215"/>
          </a:xfrm>
          <a:prstGeom prst="rect">
            <a:avLst/>
          </a:prstGeom>
          <a:noFill/>
        </p:spPr>
        <p:txBody>
          <a:bodyPr wrap="square">
            <a:spAutoFit/>
          </a:bodyPr>
          <a:lstStyle/>
          <a:p>
            <a:pPr marL="457200">
              <a:spcAft>
                <a:spcPts val="0"/>
              </a:spcAft>
            </a:pPr>
            <a:r>
              <a:rPr lang="en-GB" sz="1800" dirty="0">
                <a:solidFill>
                  <a:srgbClr val="002060"/>
                </a:solidFill>
                <a:effectLst/>
                <a:latin typeface="Inter"/>
                <a:ea typeface="Times New Roman" panose="02020603050405020304" pitchFamily="18" charset="0"/>
              </a:rPr>
              <a:t>McCarthy, M., O’Dell F. Academic Vocabu</a:t>
            </a:r>
            <a:r>
              <a:rPr lang="en-GB" dirty="0">
                <a:solidFill>
                  <a:srgbClr val="002060"/>
                </a:solidFill>
                <a:latin typeface="Inter"/>
                <a:ea typeface="Times New Roman" panose="02020603050405020304" pitchFamily="18" charset="0"/>
              </a:rPr>
              <a:t>lary In Use. Cambridge University Press. 2008</a:t>
            </a:r>
          </a:p>
          <a:p>
            <a:pPr marL="457200">
              <a:spcAft>
                <a:spcPts val="0"/>
              </a:spcAft>
            </a:pPr>
            <a:endParaRPr lang="en-GB" dirty="0">
              <a:solidFill>
                <a:srgbClr val="002060"/>
              </a:solidFill>
              <a:latin typeface="Inter"/>
              <a:ea typeface="Times New Roman" panose="02020603050405020304" pitchFamily="18" charset="0"/>
            </a:endParaRPr>
          </a:p>
          <a:p>
            <a:pPr marL="457200">
              <a:spcAft>
                <a:spcPts val="0"/>
              </a:spcAft>
            </a:pPr>
            <a:endParaRPr lang="en-GB" dirty="0">
              <a:solidFill>
                <a:srgbClr val="002060"/>
              </a:solidFill>
              <a:latin typeface="Inter"/>
              <a:ea typeface="Times New Roman" panose="02020603050405020304" pitchFamily="18" charset="0"/>
            </a:endParaRPr>
          </a:p>
          <a:p>
            <a:pPr marL="457200">
              <a:spcAft>
                <a:spcPts val="0"/>
              </a:spcAft>
            </a:pPr>
            <a:endParaRPr lang="en-GB" sz="1800" dirty="0">
              <a:solidFill>
                <a:srgbClr val="002060"/>
              </a:solidFill>
              <a:effectLst/>
              <a:latin typeface="Inter"/>
              <a:ea typeface="Times New Roman" panose="02020603050405020304" pitchFamily="18" charset="0"/>
            </a:endParaRPr>
          </a:p>
          <a:p>
            <a:pPr marL="457200">
              <a:spcAft>
                <a:spcPts val="0"/>
              </a:spcAft>
            </a:pPr>
            <a:endParaRPr lang="en-GB" sz="1800" dirty="0">
              <a:solidFill>
                <a:srgbClr val="002060"/>
              </a:solidFill>
              <a:effectLst/>
              <a:latin typeface="Inter"/>
              <a:ea typeface="Times New Roman" panose="02020603050405020304" pitchFamily="18" charset="0"/>
            </a:endParaRPr>
          </a:p>
          <a:p>
            <a:pPr marL="457200">
              <a:spcAft>
                <a:spcPts val="0"/>
              </a:spcAft>
            </a:pPr>
            <a:endParaRPr lang="en-US" sz="2800" dirty="0">
              <a:solidFill>
                <a:srgbClr val="002060"/>
              </a:solidFill>
              <a:effectLst/>
              <a:latin typeface="Inter"/>
              <a:ea typeface="Times New Roman" panose="02020603050405020304" pitchFamily="18" charset="0"/>
            </a:endParaRPr>
          </a:p>
        </p:txBody>
      </p:sp>
    </p:spTree>
    <p:extLst>
      <p:ext uri="{BB962C8B-B14F-4D97-AF65-F5344CB8AC3E}">
        <p14:creationId xmlns:p14="http://schemas.microsoft.com/office/powerpoint/2010/main" val="216091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1C662E-6020-524E-734F-6DFA3B415A6D}"/>
              </a:ext>
            </a:extLst>
          </p:cNvPr>
          <p:cNvSpPr txBox="1"/>
          <p:nvPr/>
        </p:nvSpPr>
        <p:spPr>
          <a:xfrm>
            <a:off x="1022074" y="850588"/>
            <a:ext cx="10147852" cy="523220"/>
          </a:xfrm>
          <a:prstGeom prst="rect">
            <a:avLst/>
          </a:prstGeom>
          <a:noFill/>
        </p:spPr>
        <p:txBody>
          <a:bodyPr wrap="square" rtlCol="0">
            <a:spAutoFit/>
          </a:bodyPr>
          <a:lstStyle/>
          <a:p>
            <a:r>
              <a:rPr lang="en-GB" sz="2800" b="1" dirty="0"/>
              <a:t>Paraphrasing in Steps</a:t>
            </a:r>
            <a:endParaRPr lang="en-US" sz="2800" b="1" dirty="0"/>
          </a:p>
        </p:txBody>
      </p:sp>
      <p:sp>
        <p:nvSpPr>
          <p:cNvPr id="4" name="TextBox 3">
            <a:extLst>
              <a:ext uri="{FF2B5EF4-FFF2-40B4-BE49-F238E27FC236}">
                <a16:creationId xmlns:a16="http://schemas.microsoft.com/office/drawing/2014/main" id="{59A5F28B-9FF9-D9D5-3BB3-35F1AE143693}"/>
              </a:ext>
            </a:extLst>
          </p:cNvPr>
          <p:cNvSpPr txBox="1"/>
          <p:nvPr/>
        </p:nvSpPr>
        <p:spPr>
          <a:xfrm>
            <a:off x="1022074" y="1683894"/>
            <a:ext cx="7545456" cy="369332"/>
          </a:xfrm>
          <a:prstGeom prst="rect">
            <a:avLst/>
          </a:prstGeom>
          <a:noFill/>
        </p:spPr>
        <p:txBody>
          <a:bodyPr wrap="square">
            <a:spAutoFit/>
          </a:bodyPr>
          <a:lstStyle/>
          <a:p>
            <a:pPr marL="342900" lvl="0" indent="-342900">
              <a:buFont typeface="+mj-lt"/>
              <a:buAutoNum type="arabicPeriod"/>
              <a:tabLst>
                <a:tab pos="457200" algn="l"/>
              </a:tabLst>
            </a:pPr>
            <a:r>
              <a:rPr lang="en-GB" sz="1800" b="1" dirty="0">
                <a:effectLst/>
                <a:latin typeface="Arial Narrow" panose="020B0606020202030204" pitchFamily="34" charset="0"/>
                <a:ea typeface="Times New Roman" panose="02020603050405020304" pitchFamily="18" charset="0"/>
                <a:cs typeface="Arial" panose="020B0604020202020204" pitchFamily="34" charset="0"/>
              </a:rPr>
              <a:t>Read and understand the text. </a:t>
            </a:r>
            <a:endParaRPr lang="en-US" sz="18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DED46386-CD55-F463-62C3-1BB1F0490FD5}"/>
              </a:ext>
            </a:extLst>
          </p:cNvPr>
          <p:cNvSpPr txBox="1"/>
          <p:nvPr/>
        </p:nvSpPr>
        <p:spPr>
          <a:xfrm>
            <a:off x="1022074" y="2309458"/>
            <a:ext cx="10298596" cy="1384995"/>
          </a:xfrm>
          <a:prstGeom prst="rect">
            <a:avLst/>
          </a:prstGeom>
          <a:noFill/>
        </p:spPr>
        <p:txBody>
          <a:bodyPr wrap="square">
            <a:spAutoFit/>
          </a:bodyPr>
          <a:lstStyle/>
          <a:p>
            <a:pPr lvl="0">
              <a:tabLst>
                <a:tab pos="457200" algn="l"/>
              </a:tabLst>
            </a:pPr>
            <a:r>
              <a:rPr lang="en-GB" b="1" dirty="0">
                <a:effectLst/>
                <a:latin typeface="Arial Narrow" panose="020B0606020202030204" pitchFamily="34" charset="0"/>
                <a:ea typeface="Times New Roman" panose="02020603050405020304" pitchFamily="18" charset="0"/>
                <a:cs typeface="Arial" panose="020B0604020202020204" pitchFamily="34" charset="0"/>
              </a:rPr>
              <a:t>2.     Make a list of the main ideas.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Find the important ideas/words/phrases. In some way mark them – write them down, underline or highlight them.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Find alternative words/synonyms for these words/phrases - do not change specialised vocabulary or common words. </a:t>
            </a:r>
            <a:endParaRPr lang="en-US" dirty="0">
              <a:effectLst/>
              <a:latin typeface="Times New Roman" panose="02020603050405020304" pitchFamily="18" charset="0"/>
              <a:ea typeface="Times New Roman" panose="02020603050405020304" pitchFamily="18" charset="0"/>
            </a:endParaRPr>
          </a:p>
          <a:p>
            <a:pPr marL="342900" lvl="0" indent="-342900">
              <a:buFont typeface="+mj-lt"/>
              <a:buAutoNum type="arabicPeriod"/>
              <a:tabLst>
                <a:tab pos="457200" algn="l"/>
              </a:tabLst>
            </a:pPr>
            <a:endParaRPr lang="en-US" sz="1200"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1BDB6740-EC8E-8F1A-8096-588049D20D61}"/>
              </a:ext>
            </a:extLst>
          </p:cNvPr>
          <p:cNvSpPr txBox="1"/>
          <p:nvPr/>
        </p:nvSpPr>
        <p:spPr>
          <a:xfrm>
            <a:off x="1022074" y="3549042"/>
            <a:ext cx="11169926" cy="1477328"/>
          </a:xfrm>
          <a:prstGeom prst="rect">
            <a:avLst/>
          </a:prstGeom>
          <a:noFill/>
        </p:spPr>
        <p:txBody>
          <a:bodyPr wrap="square">
            <a:spAutoFit/>
          </a:bodyPr>
          <a:lstStyle/>
          <a:p>
            <a:pPr lvl="0">
              <a:tabLst>
                <a:tab pos="457200" algn="l"/>
              </a:tabLst>
            </a:pPr>
            <a:r>
              <a:rPr lang="en-GB" b="1" dirty="0">
                <a:effectLst/>
                <a:latin typeface="Arial Narrow" panose="020B0606020202030204" pitchFamily="34" charset="0"/>
                <a:ea typeface="Times New Roman" panose="02020603050405020304" pitchFamily="18" charset="0"/>
                <a:cs typeface="Arial" panose="020B0604020202020204" pitchFamily="34" charset="0"/>
              </a:rPr>
              <a:t>3.     Change the structure of the text.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Identify the meaning relationships between the words/ideas - e.g. cause/effect, generalisation, contrast.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Express these relationships in a different way.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Change the grammar of the text: nouns to verbs, adjectives to adverbs, etc., break up long sentences, combine short sentences. </a:t>
            </a:r>
            <a:endParaRPr lang="en-US" dirty="0">
              <a:effectLst/>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81DE71B3-9CF8-BB87-E1F5-7091EFE7512B}"/>
              </a:ext>
            </a:extLst>
          </p:cNvPr>
          <p:cNvSpPr txBox="1"/>
          <p:nvPr/>
        </p:nvSpPr>
        <p:spPr>
          <a:xfrm>
            <a:off x="921854" y="5095943"/>
            <a:ext cx="10875894" cy="369332"/>
          </a:xfrm>
          <a:prstGeom prst="rect">
            <a:avLst/>
          </a:prstGeom>
          <a:noFill/>
        </p:spPr>
        <p:txBody>
          <a:bodyPr wrap="square">
            <a:spAutoFit/>
          </a:bodyPr>
          <a:lstStyle/>
          <a:p>
            <a:r>
              <a:rPr lang="en-GB" sz="1800" b="1" dirty="0">
                <a:effectLst/>
                <a:latin typeface="Arial Narrow" panose="020B0606020202030204" pitchFamily="34" charset="0"/>
                <a:ea typeface="Times New Roman" panose="02020603050405020304" pitchFamily="18" charset="0"/>
                <a:cs typeface="Arial" panose="020B0604020202020204" pitchFamily="34" charset="0"/>
              </a:rPr>
              <a:t>4.        Rewrite the main ideas in complete sentences.</a:t>
            </a:r>
            <a:r>
              <a:rPr lang="en-GB" sz="1800" dirty="0">
                <a:effectLst/>
                <a:latin typeface="Arial Narrow" panose="020B0606020202030204" pitchFamily="34" charset="0"/>
                <a:ea typeface="Times New Roman" panose="02020603050405020304" pitchFamily="18" charset="0"/>
                <a:cs typeface="Arial" panose="020B0604020202020204" pitchFamily="34" charset="0"/>
              </a:rPr>
              <a:t> Combine your notes into a piece of continuous writing</a:t>
            </a:r>
            <a:endParaRPr lang="en-US" dirty="0"/>
          </a:p>
        </p:txBody>
      </p:sp>
      <p:sp>
        <p:nvSpPr>
          <p:cNvPr id="14" name="TextBox 13">
            <a:extLst>
              <a:ext uri="{FF2B5EF4-FFF2-40B4-BE49-F238E27FC236}">
                <a16:creationId xmlns:a16="http://schemas.microsoft.com/office/drawing/2014/main" id="{634935BF-A090-0990-34FE-50EBEF9042F1}"/>
              </a:ext>
            </a:extLst>
          </p:cNvPr>
          <p:cNvSpPr txBox="1"/>
          <p:nvPr/>
        </p:nvSpPr>
        <p:spPr>
          <a:xfrm>
            <a:off x="921854" y="5652823"/>
            <a:ext cx="6939998" cy="1200329"/>
          </a:xfrm>
          <a:prstGeom prst="rect">
            <a:avLst/>
          </a:prstGeom>
          <a:noFill/>
        </p:spPr>
        <p:txBody>
          <a:bodyPr wrap="square">
            <a:spAutoFit/>
          </a:bodyPr>
          <a:lstStyle/>
          <a:p>
            <a:pPr lvl="0">
              <a:tabLst>
                <a:tab pos="457200" algn="l"/>
              </a:tabLst>
            </a:pPr>
            <a:r>
              <a:rPr lang="en-GB" b="1" dirty="0">
                <a:effectLst/>
                <a:latin typeface="Arial Narrow" panose="020B0606020202030204" pitchFamily="34" charset="0"/>
                <a:ea typeface="Times New Roman" panose="02020603050405020304" pitchFamily="18" charset="0"/>
                <a:cs typeface="Arial" panose="020B0604020202020204" pitchFamily="34" charset="0"/>
              </a:rPr>
              <a:t>5. 	Check your work.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Make sure the meaning and length are the same.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Make sure the style is your own. </a:t>
            </a:r>
            <a:endParaRPr lang="en-US" dirty="0">
              <a:effectLst/>
              <a:latin typeface="Times New Roman" panose="02020603050405020304" pitchFamily="18" charset="0"/>
              <a:ea typeface="Times New Roman" panose="02020603050405020304" pitchFamily="18" charset="0"/>
            </a:endParaRPr>
          </a:p>
          <a:p>
            <a:pPr marL="742950" lvl="1" indent="-285750">
              <a:buFont typeface="+mj-lt"/>
              <a:buAutoNum type="alphaLcPeriod"/>
              <a:tabLst>
                <a:tab pos="914400" algn="l"/>
              </a:tabLst>
            </a:pPr>
            <a:r>
              <a:rPr lang="en-GB" dirty="0">
                <a:effectLst/>
                <a:latin typeface="Arial Narrow" panose="020B0606020202030204" pitchFamily="34" charset="0"/>
                <a:ea typeface="Times New Roman" panose="02020603050405020304" pitchFamily="18" charset="0"/>
                <a:cs typeface="Arial" panose="020B0604020202020204" pitchFamily="34" charset="0"/>
              </a:rPr>
              <a:t>Remember to acknowledge other people's work. </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338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P spid="12"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FD7653-2457-B81F-109F-95415E5E03BC}"/>
              </a:ext>
            </a:extLst>
          </p:cNvPr>
          <p:cNvSpPr txBox="1"/>
          <p:nvPr/>
        </p:nvSpPr>
        <p:spPr>
          <a:xfrm>
            <a:off x="465482" y="840649"/>
            <a:ext cx="10147852" cy="523220"/>
          </a:xfrm>
          <a:prstGeom prst="rect">
            <a:avLst/>
          </a:prstGeom>
          <a:noFill/>
        </p:spPr>
        <p:txBody>
          <a:bodyPr wrap="square" rtlCol="0">
            <a:spAutoFit/>
          </a:bodyPr>
          <a:lstStyle/>
          <a:p>
            <a:r>
              <a:rPr lang="en-GB" sz="2800" b="1" dirty="0"/>
              <a:t>Changing the grammar of a text</a:t>
            </a:r>
            <a:endParaRPr lang="en-US" sz="2800" b="1" dirty="0"/>
          </a:p>
        </p:txBody>
      </p:sp>
      <p:sp>
        <p:nvSpPr>
          <p:cNvPr id="4" name="TextBox 3">
            <a:extLst>
              <a:ext uri="{FF2B5EF4-FFF2-40B4-BE49-F238E27FC236}">
                <a16:creationId xmlns:a16="http://schemas.microsoft.com/office/drawing/2014/main" id="{1970BC10-872F-AAFF-AA3A-88709B835EFC}"/>
              </a:ext>
            </a:extLst>
          </p:cNvPr>
          <p:cNvSpPr txBox="1"/>
          <p:nvPr/>
        </p:nvSpPr>
        <p:spPr>
          <a:xfrm>
            <a:off x="663437" y="1535452"/>
            <a:ext cx="6097656" cy="646331"/>
          </a:xfrm>
          <a:prstGeom prst="rect">
            <a:avLst/>
          </a:prstGeom>
          <a:noFill/>
        </p:spPr>
        <p:txBody>
          <a:bodyPr wrap="square">
            <a:spAutoFit/>
          </a:bodyPr>
          <a:lstStyle/>
          <a:p>
            <a:pPr marL="228600"/>
            <a:r>
              <a:rPr lang="en-GB" sz="1800" b="1" dirty="0">
                <a:effectLst/>
                <a:latin typeface="Arial Narrow" panose="020B0606020202030204" pitchFamily="34" charset="0"/>
                <a:ea typeface="Times New Roman" panose="02020603050405020304" pitchFamily="18" charset="0"/>
                <a:cs typeface="Arial" panose="020B0604020202020204" pitchFamily="34" charset="0"/>
              </a:rPr>
              <a:t>Change nouns to verbs   </a:t>
            </a:r>
            <a:r>
              <a:rPr lang="en-GB" sz="800" b="1" dirty="0">
                <a:effectLst/>
                <a:latin typeface="Arial Narrow" panose="020B0606020202030204" pitchFamily="34" charset="0"/>
                <a:ea typeface="Times New Roman" panose="02020603050405020304" pitchFamily="18" charset="0"/>
                <a:cs typeface="Arial" panose="020B0604020202020204" pitchFamily="34" charset="0"/>
              </a:rPr>
              <a:t> </a:t>
            </a:r>
            <a:r>
              <a:rPr lang="en-GB" sz="1800" b="1" dirty="0">
                <a:effectLst/>
                <a:latin typeface="Arial Narrow" panose="020B0606020202030204" pitchFamily="34" charset="0"/>
                <a:ea typeface="Times New Roman" panose="02020603050405020304" pitchFamily="18" charset="0"/>
                <a:cs typeface="Arial" panose="020B0604020202020204" pitchFamily="34" charset="0"/>
              </a:rPr>
              <a:t>                                                  </a:t>
            </a:r>
            <a:endParaRPr lang="en-US" sz="1800" dirty="0">
              <a:effectLst/>
              <a:latin typeface="Times New Roman" panose="02020603050405020304" pitchFamily="18" charset="0"/>
              <a:ea typeface="Times New Roman" panose="02020603050405020304" pitchFamily="18" charset="0"/>
            </a:endParaRPr>
          </a:p>
          <a:p>
            <a:r>
              <a:rPr lang="en-GB" sz="1800" dirty="0">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    This rewriting of history was not so much a matter of a new start. </a:t>
            </a:r>
            <a:endParaRPr lang="en-US" dirty="0"/>
          </a:p>
        </p:txBody>
      </p:sp>
      <p:sp>
        <p:nvSpPr>
          <p:cNvPr id="6" name="TextBox 5">
            <a:extLst>
              <a:ext uri="{FF2B5EF4-FFF2-40B4-BE49-F238E27FC236}">
                <a16:creationId xmlns:a16="http://schemas.microsoft.com/office/drawing/2014/main" id="{AA68ACA6-D2F9-8B00-26C6-ABB480F1BC4A}"/>
              </a:ext>
            </a:extLst>
          </p:cNvPr>
          <p:cNvSpPr txBox="1"/>
          <p:nvPr/>
        </p:nvSpPr>
        <p:spPr>
          <a:xfrm>
            <a:off x="931793" y="2203233"/>
            <a:ext cx="6097656" cy="369332"/>
          </a:xfrm>
          <a:prstGeom prst="rect">
            <a:avLst/>
          </a:prstGeom>
          <a:noFill/>
        </p:spPr>
        <p:txBody>
          <a:bodyPr wrap="square">
            <a:spAutoFit/>
          </a:bodyPr>
          <a:lstStyle/>
          <a:p>
            <a:r>
              <a:rPr lang="en-GB" sz="1800" dirty="0">
                <a:solidFill>
                  <a:srgbClr val="385623"/>
                </a:solidFill>
                <a:effectLst/>
                <a:latin typeface="Arial Narrow" panose="020B0606020202030204" pitchFamily="34" charset="0"/>
                <a:ea typeface="Times New Roman" panose="02020603050405020304" pitchFamily="18" charset="0"/>
                <a:cs typeface="Times New Roman" panose="02020603050405020304" pitchFamily="18" charset="0"/>
              </a:rPr>
              <a:t>This rewriting of history was not so much a matter of starting again. </a:t>
            </a:r>
            <a:endParaRPr lang="en-US" dirty="0"/>
          </a:p>
        </p:txBody>
      </p:sp>
      <p:sp>
        <p:nvSpPr>
          <p:cNvPr id="8" name="TextBox 7">
            <a:extLst>
              <a:ext uri="{FF2B5EF4-FFF2-40B4-BE49-F238E27FC236}">
                <a16:creationId xmlns:a16="http://schemas.microsoft.com/office/drawing/2014/main" id="{C39AEA89-DDD7-A311-1CE7-26F9B3FB0BCD}"/>
              </a:ext>
            </a:extLst>
          </p:cNvPr>
          <p:cNvSpPr txBox="1"/>
          <p:nvPr/>
        </p:nvSpPr>
        <p:spPr>
          <a:xfrm>
            <a:off x="663437" y="2735781"/>
            <a:ext cx="6097656" cy="646331"/>
          </a:xfrm>
          <a:prstGeom prst="rect">
            <a:avLst/>
          </a:prstGeom>
          <a:noFill/>
        </p:spPr>
        <p:txBody>
          <a:bodyPr wrap="square">
            <a:spAutoFit/>
          </a:bodyPr>
          <a:lstStyle/>
          <a:p>
            <a:pPr marL="228600"/>
            <a:r>
              <a:rPr lang="en-GB" sz="1800" b="1" dirty="0">
                <a:effectLst/>
                <a:latin typeface="Arial Narrow" panose="020B0606020202030204" pitchFamily="34" charset="0"/>
                <a:ea typeface="Times New Roman" panose="02020603050405020304" pitchFamily="18" charset="0"/>
                <a:cs typeface="Arial" panose="020B0604020202020204" pitchFamily="34" charset="0"/>
              </a:rPr>
              <a:t>Change verbs to nouns 			     </a:t>
            </a:r>
            <a:endParaRPr lang="en-US" dirty="0">
              <a:latin typeface="Times New Roman" panose="02020603050405020304" pitchFamily="18" charset="0"/>
              <a:ea typeface="Times New Roman" panose="02020603050405020304" pitchFamily="18" charset="0"/>
            </a:endParaRPr>
          </a:p>
          <a:p>
            <a:pPr marL="228600"/>
            <a:r>
              <a:rPr lang="en-GB" sz="1800" dirty="0">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The Normans invaded in 1066. </a:t>
            </a:r>
            <a:endParaRPr lang="en-US" dirty="0"/>
          </a:p>
        </p:txBody>
      </p:sp>
      <p:sp>
        <p:nvSpPr>
          <p:cNvPr id="10" name="TextBox 9">
            <a:extLst>
              <a:ext uri="{FF2B5EF4-FFF2-40B4-BE49-F238E27FC236}">
                <a16:creationId xmlns:a16="http://schemas.microsoft.com/office/drawing/2014/main" id="{652AF45C-0A41-0019-F2EB-9D25C1C09769}"/>
              </a:ext>
            </a:extLst>
          </p:cNvPr>
          <p:cNvSpPr txBox="1"/>
          <p:nvPr/>
        </p:nvSpPr>
        <p:spPr>
          <a:xfrm>
            <a:off x="862219" y="3369029"/>
            <a:ext cx="6097656" cy="369332"/>
          </a:xfrm>
          <a:prstGeom prst="rect">
            <a:avLst/>
          </a:prstGeom>
          <a:noFill/>
        </p:spPr>
        <p:txBody>
          <a:bodyPr wrap="square">
            <a:spAutoFit/>
          </a:bodyPr>
          <a:lstStyle/>
          <a:p>
            <a:r>
              <a:rPr lang="en-GB" sz="1800" dirty="0">
                <a:solidFill>
                  <a:srgbClr val="385623"/>
                </a:solidFill>
                <a:effectLst/>
                <a:latin typeface="Arial Narrow" panose="020B0606020202030204" pitchFamily="34" charset="0"/>
                <a:ea typeface="Times New Roman" panose="02020603050405020304" pitchFamily="18" charset="0"/>
                <a:cs typeface="Times New Roman" panose="02020603050405020304" pitchFamily="18" charset="0"/>
              </a:rPr>
              <a:t>The Norman invasion took place in 1066</a:t>
            </a:r>
            <a:endParaRPr lang="en-US" dirty="0"/>
          </a:p>
        </p:txBody>
      </p:sp>
      <p:sp>
        <p:nvSpPr>
          <p:cNvPr id="12" name="TextBox 11">
            <a:extLst>
              <a:ext uri="{FF2B5EF4-FFF2-40B4-BE49-F238E27FC236}">
                <a16:creationId xmlns:a16="http://schemas.microsoft.com/office/drawing/2014/main" id="{614AE3EC-8060-D079-AE0F-17052207A89C}"/>
              </a:ext>
            </a:extLst>
          </p:cNvPr>
          <p:cNvSpPr txBox="1"/>
          <p:nvPr/>
        </p:nvSpPr>
        <p:spPr>
          <a:xfrm>
            <a:off x="663437" y="4111840"/>
            <a:ext cx="6097656" cy="646331"/>
          </a:xfrm>
          <a:prstGeom prst="rect">
            <a:avLst/>
          </a:prstGeom>
          <a:noFill/>
        </p:spPr>
        <p:txBody>
          <a:bodyPr wrap="square">
            <a:spAutoFit/>
          </a:bodyPr>
          <a:lstStyle/>
          <a:p>
            <a:pPr marL="228600"/>
            <a:r>
              <a:rPr lang="en-GB" sz="1800" b="1" dirty="0">
                <a:effectLst/>
                <a:latin typeface="Arial Narrow" panose="020B0606020202030204" pitchFamily="34" charset="0"/>
                <a:ea typeface="Times New Roman" panose="02020603050405020304" pitchFamily="18" charset="0"/>
                <a:cs typeface="Arial" panose="020B0604020202020204" pitchFamily="34" charset="0"/>
              </a:rPr>
              <a:t>Change adverbs to adjectives</a:t>
            </a:r>
            <a:endParaRPr lang="en-US" sz="1800" dirty="0">
              <a:effectLst/>
              <a:latin typeface="Times New Roman" panose="02020603050405020304" pitchFamily="18" charset="0"/>
              <a:ea typeface="Times New Roman" panose="02020603050405020304" pitchFamily="18" charset="0"/>
            </a:endParaRPr>
          </a:p>
          <a:p>
            <a:r>
              <a:rPr lang="en-GB" dirty="0">
                <a:solidFill>
                  <a:srgbClr val="4472C4"/>
                </a:solidFill>
                <a:latin typeface="Arial Narrow" panose="020B0606020202030204" pitchFamily="34" charset="0"/>
                <a:ea typeface="Times New Roman" panose="02020603050405020304" pitchFamily="18" charset="0"/>
                <a:cs typeface="Times New Roman" panose="02020603050405020304" pitchFamily="18" charset="0"/>
              </a:rPr>
              <a:t>     </a:t>
            </a:r>
            <a:r>
              <a:rPr lang="en-GB" sz="1800" dirty="0">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Politically, it was a bad decision. </a:t>
            </a:r>
            <a:endParaRPr lang="en-US" dirty="0"/>
          </a:p>
        </p:txBody>
      </p:sp>
      <p:sp>
        <p:nvSpPr>
          <p:cNvPr id="14" name="TextBox 13">
            <a:extLst>
              <a:ext uri="{FF2B5EF4-FFF2-40B4-BE49-F238E27FC236}">
                <a16:creationId xmlns:a16="http://schemas.microsoft.com/office/drawing/2014/main" id="{6DB71CDD-51B2-B8ED-C447-8051E0E4ED1D}"/>
              </a:ext>
            </a:extLst>
          </p:cNvPr>
          <p:cNvSpPr txBox="1"/>
          <p:nvPr/>
        </p:nvSpPr>
        <p:spPr>
          <a:xfrm>
            <a:off x="931793" y="4719491"/>
            <a:ext cx="6097656" cy="369332"/>
          </a:xfrm>
          <a:prstGeom prst="rect">
            <a:avLst/>
          </a:prstGeom>
          <a:noFill/>
        </p:spPr>
        <p:txBody>
          <a:bodyPr wrap="square">
            <a:spAutoFit/>
          </a:bodyPr>
          <a:lstStyle/>
          <a:p>
            <a:r>
              <a:rPr lang="en-GB" sz="1800" dirty="0">
                <a:solidFill>
                  <a:srgbClr val="385623"/>
                </a:solidFill>
                <a:effectLst/>
                <a:latin typeface="Arial Narrow" panose="020B0606020202030204" pitchFamily="34" charset="0"/>
                <a:ea typeface="Times New Roman" panose="02020603050405020304" pitchFamily="18" charset="0"/>
                <a:cs typeface="Times New Roman" panose="02020603050405020304" pitchFamily="18" charset="0"/>
              </a:rPr>
              <a:t>From a political point of view, it was a bad decision.</a:t>
            </a:r>
            <a:r>
              <a:rPr lang="en-GB" sz="1800" dirty="0">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 </a:t>
            </a:r>
            <a:endParaRPr lang="en-US" dirty="0"/>
          </a:p>
        </p:txBody>
      </p:sp>
      <p:sp>
        <p:nvSpPr>
          <p:cNvPr id="18" name="TextBox 17">
            <a:extLst>
              <a:ext uri="{FF2B5EF4-FFF2-40B4-BE49-F238E27FC236}">
                <a16:creationId xmlns:a16="http://schemas.microsoft.com/office/drawing/2014/main" id="{8BABBC72-F919-AB25-1E68-D3E8C022542D}"/>
              </a:ext>
            </a:extLst>
          </p:cNvPr>
          <p:cNvSpPr txBox="1"/>
          <p:nvPr/>
        </p:nvSpPr>
        <p:spPr>
          <a:xfrm>
            <a:off x="663437" y="5260406"/>
            <a:ext cx="6097656" cy="646331"/>
          </a:xfrm>
          <a:prstGeom prst="rect">
            <a:avLst/>
          </a:prstGeom>
          <a:noFill/>
        </p:spPr>
        <p:txBody>
          <a:bodyPr wrap="square">
            <a:spAutoFit/>
          </a:bodyPr>
          <a:lstStyle/>
          <a:p>
            <a:pPr marL="228600"/>
            <a:r>
              <a:rPr lang="en-GB" sz="1800" b="1" dirty="0">
                <a:effectLst/>
                <a:latin typeface="Arial Narrow" panose="020B0606020202030204" pitchFamily="34" charset="0"/>
                <a:ea typeface="Times New Roman" panose="02020603050405020304" pitchFamily="18" charset="0"/>
                <a:cs typeface="Arial" panose="020B0604020202020204" pitchFamily="34" charset="0"/>
              </a:rPr>
              <a:t>Change active verbs to passive                                                                                                     </a:t>
            </a:r>
            <a:endParaRPr lang="en-US" sz="1800" dirty="0">
              <a:effectLst/>
              <a:latin typeface="Times New Roman" panose="02020603050405020304" pitchFamily="18" charset="0"/>
              <a:ea typeface="Times New Roman" panose="02020603050405020304" pitchFamily="18" charset="0"/>
            </a:endParaRPr>
          </a:p>
          <a:p>
            <a:r>
              <a:rPr lang="en-GB" sz="1800" dirty="0">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   We can relate a study of this kind to texts in other media too </a:t>
            </a:r>
            <a:endParaRPr lang="en-US" dirty="0"/>
          </a:p>
        </p:txBody>
      </p:sp>
      <p:sp>
        <p:nvSpPr>
          <p:cNvPr id="20" name="TextBox 19">
            <a:extLst>
              <a:ext uri="{FF2B5EF4-FFF2-40B4-BE49-F238E27FC236}">
                <a16:creationId xmlns:a16="http://schemas.microsoft.com/office/drawing/2014/main" id="{F5F4C62E-E8CC-F5A7-6C51-60F41E701799}"/>
              </a:ext>
            </a:extLst>
          </p:cNvPr>
          <p:cNvSpPr txBox="1"/>
          <p:nvPr/>
        </p:nvSpPr>
        <p:spPr>
          <a:xfrm>
            <a:off x="862219" y="5879813"/>
            <a:ext cx="6097656" cy="369332"/>
          </a:xfrm>
          <a:prstGeom prst="rect">
            <a:avLst/>
          </a:prstGeom>
          <a:noFill/>
        </p:spPr>
        <p:txBody>
          <a:bodyPr wrap="square">
            <a:spAutoFit/>
          </a:bodyPr>
          <a:lstStyle/>
          <a:p>
            <a:r>
              <a:rPr lang="en-GB" sz="1800" dirty="0">
                <a:solidFill>
                  <a:srgbClr val="385623"/>
                </a:solidFill>
                <a:effectLst/>
                <a:latin typeface="Arial Narrow" panose="020B0606020202030204" pitchFamily="34" charset="0"/>
                <a:ea typeface="Times New Roman" panose="02020603050405020304" pitchFamily="18" charset="0"/>
                <a:cs typeface="Times New Roman" panose="02020603050405020304" pitchFamily="18" charset="0"/>
              </a:rPr>
              <a:t>A study of this kind can be related to texts in other media too. </a:t>
            </a:r>
            <a:endParaRPr lang="en-US" dirty="0"/>
          </a:p>
        </p:txBody>
      </p:sp>
    </p:spTree>
    <p:extLst>
      <p:ext uri="{BB962C8B-B14F-4D97-AF65-F5344CB8AC3E}">
        <p14:creationId xmlns:p14="http://schemas.microsoft.com/office/powerpoint/2010/main" val="423727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P spid="14" grpId="0"/>
      <p:bldP spid="18"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FD7653-2457-B81F-109F-95415E5E03BC}"/>
              </a:ext>
            </a:extLst>
          </p:cNvPr>
          <p:cNvSpPr txBox="1"/>
          <p:nvPr/>
        </p:nvSpPr>
        <p:spPr>
          <a:xfrm>
            <a:off x="465482" y="840649"/>
            <a:ext cx="10147852" cy="523220"/>
          </a:xfrm>
          <a:prstGeom prst="rect">
            <a:avLst/>
          </a:prstGeom>
          <a:noFill/>
        </p:spPr>
        <p:txBody>
          <a:bodyPr wrap="square" rtlCol="0">
            <a:spAutoFit/>
          </a:bodyPr>
          <a:lstStyle/>
          <a:p>
            <a:r>
              <a:rPr lang="en-GB" sz="2800" b="1" dirty="0"/>
              <a:t>Changing the grammar of a text</a:t>
            </a:r>
            <a:endParaRPr lang="en-US" sz="2800" b="1" dirty="0"/>
          </a:p>
        </p:txBody>
      </p:sp>
      <p:sp>
        <p:nvSpPr>
          <p:cNvPr id="5" name="TextBox 4">
            <a:extLst>
              <a:ext uri="{FF2B5EF4-FFF2-40B4-BE49-F238E27FC236}">
                <a16:creationId xmlns:a16="http://schemas.microsoft.com/office/drawing/2014/main" id="{3CF4721F-D854-11A1-6A9E-BF1F86FAB210}"/>
              </a:ext>
            </a:extLst>
          </p:cNvPr>
          <p:cNvSpPr txBox="1"/>
          <p:nvPr/>
        </p:nvSpPr>
        <p:spPr>
          <a:xfrm>
            <a:off x="465481" y="1488998"/>
            <a:ext cx="10775675" cy="1200329"/>
          </a:xfrm>
          <a:prstGeom prst="rect">
            <a:avLst/>
          </a:prstGeom>
          <a:noFill/>
        </p:spPr>
        <p:txBody>
          <a:bodyPr wrap="square">
            <a:spAutoFit/>
          </a:bodyPr>
          <a:lstStyle/>
          <a:p>
            <a:pPr marL="228600"/>
            <a:r>
              <a:rPr lang="en-GB" sz="1800" b="1" dirty="0">
                <a:effectLst/>
                <a:latin typeface="Arial Narrow" panose="020B0606020202030204" pitchFamily="34" charset="0"/>
                <a:ea typeface="Times New Roman" panose="02020603050405020304" pitchFamily="18" charset="0"/>
                <a:cs typeface="Arial" panose="020B0604020202020204" pitchFamily="34" charset="0"/>
              </a:rPr>
              <a:t>Break up sentences                                                                                                                    </a:t>
            </a:r>
            <a:endParaRPr lang="en-US" sz="1800" dirty="0">
              <a:effectLst/>
              <a:latin typeface="Times New Roman" panose="02020603050405020304" pitchFamily="18" charset="0"/>
              <a:ea typeface="Times New Roman" panose="02020603050405020304" pitchFamily="18" charset="0"/>
            </a:endParaRPr>
          </a:p>
          <a:p>
            <a:r>
              <a:rPr lang="en-GB" dirty="0">
                <a:solidFill>
                  <a:srgbClr val="4472C4"/>
                </a:solidFill>
                <a:latin typeface="Arial Narrow" panose="020B0606020202030204" pitchFamily="34" charset="0"/>
                <a:ea typeface="Times New Roman" panose="02020603050405020304" pitchFamily="18" charset="0"/>
                <a:cs typeface="Times New Roman" panose="02020603050405020304" pitchFamily="18" charset="0"/>
              </a:rPr>
              <a:t>    </a:t>
            </a:r>
            <a:r>
              <a:rPr lang="en-GB" sz="1800" dirty="0">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Given the extent to which deforestation increased markedly in the four southern states during 1987 and 1988, it is heartening      news that during the early part of the 1989 dry season the burning seemed to have been curtailed somewhat, due to a combination of policy changes, better controls on burning, and most important of all an exceptionally wet "dry" season. </a:t>
            </a:r>
            <a:endParaRPr lang="en-US" dirty="0"/>
          </a:p>
        </p:txBody>
      </p:sp>
      <p:sp>
        <p:nvSpPr>
          <p:cNvPr id="9" name="TextBox 8">
            <a:extLst>
              <a:ext uri="{FF2B5EF4-FFF2-40B4-BE49-F238E27FC236}">
                <a16:creationId xmlns:a16="http://schemas.microsoft.com/office/drawing/2014/main" id="{B2DDDE5D-337B-E4D7-481B-74157E57982F}"/>
              </a:ext>
            </a:extLst>
          </p:cNvPr>
          <p:cNvSpPr txBox="1"/>
          <p:nvPr/>
        </p:nvSpPr>
        <p:spPr>
          <a:xfrm>
            <a:off x="544167" y="2814456"/>
            <a:ext cx="10775675" cy="923330"/>
          </a:xfrm>
          <a:prstGeom prst="rect">
            <a:avLst/>
          </a:prstGeom>
          <a:noFill/>
        </p:spPr>
        <p:txBody>
          <a:bodyPr wrap="square">
            <a:spAutoFit/>
          </a:bodyPr>
          <a:lstStyle/>
          <a:p>
            <a:r>
              <a:rPr lang="en-GB" sz="1800" dirty="0">
                <a:solidFill>
                  <a:srgbClr val="385623"/>
                </a:solidFill>
                <a:effectLst/>
                <a:latin typeface="Arial Narrow" panose="020B0606020202030204" pitchFamily="34" charset="0"/>
                <a:ea typeface="Times New Roman" panose="02020603050405020304" pitchFamily="18" charset="0"/>
                <a:cs typeface="Times New Roman" panose="02020603050405020304" pitchFamily="18" charset="0"/>
              </a:rPr>
              <a:t>Deforestation increased markedly in the four southern states during 1987 and 1988. On account of this, it is heartening news that during the early part of the 1989 dry season the burning seemed to have been curtailed somewhat. The reason for this is a combination of policy changes, better controls on burning, and most important of all an exceptionally wet "dry" season.</a:t>
            </a:r>
            <a:endParaRPr lang="en-US" dirty="0"/>
          </a:p>
        </p:txBody>
      </p:sp>
      <p:sp>
        <p:nvSpPr>
          <p:cNvPr id="15" name="Rectangle 3">
            <a:extLst>
              <a:ext uri="{FF2B5EF4-FFF2-40B4-BE49-F238E27FC236}">
                <a16:creationId xmlns:a16="http://schemas.microsoft.com/office/drawing/2014/main" id="{65DFFCD9-42F1-912A-8D42-DEC7132CDE97}"/>
              </a:ext>
            </a:extLst>
          </p:cNvPr>
          <p:cNvSpPr>
            <a:spLocks noChangeArrowheads="1"/>
          </p:cNvSpPr>
          <p:nvPr/>
        </p:nvSpPr>
        <p:spPr bwMode="auto">
          <a:xfrm>
            <a:off x="465481" y="3862915"/>
            <a:ext cx="1091316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chemeClr val="tx1"/>
                </a:solidFill>
                <a:effectLst/>
                <a:latin typeface="Arial Narrow" panose="020B0606020202030204" pitchFamily="34" charset="0"/>
                <a:ea typeface="Times New Roman" panose="02020603050405020304" pitchFamily="18" charset="0"/>
                <a:cs typeface="Arial" panose="020B0604020202020204" pitchFamily="34" charset="0"/>
              </a:rPr>
              <a:t>Combine sentences   								            </a:t>
            </a:r>
            <a:endParaRPr kumimoji="0" lang="en-GB" altLang="en-US" b="0" i="0" u="none" strike="noStrike" cap="none" normalizeH="0" baseline="0" dirty="0">
              <a:ln>
                <a:noFill/>
              </a:ln>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none" strike="noStrike" cap="none" normalizeH="0" baseline="0" dirty="0">
                <a:ln>
                  <a:noFill/>
                </a:ln>
                <a:solidFill>
                  <a:srgbClr val="4472C4"/>
                </a:solidFill>
                <a:effectLst/>
                <a:latin typeface="Arial Narrow" panose="020B0606020202030204" pitchFamily="34" charset="0"/>
                <a:ea typeface="Times New Roman" panose="02020603050405020304" pitchFamily="18" charset="0"/>
                <a:cs typeface="Times New Roman" panose="02020603050405020304" pitchFamily="18" charset="0"/>
              </a:rPr>
              <a:t>Tropical forests are defined here as evergreen or partly evergreen forests. They grow in areas receiving not less than 100 mm of precipitation in any month for two out of three years. The mean annual temperature is 24-plus degrees Celsius. The area is essentially frost-free</a:t>
            </a:r>
            <a:r>
              <a:rPr kumimoji="0" lang="en-US" altLang="en-US" b="0" i="0" u="none" strike="noStrike" cap="none" normalizeH="0" baseline="0" dirty="0">
                <a:ln>
                  <a:noFill/>
                </a:ln>
                <a:solidFill>
                  <a:schemeClr val="tx1"/>
                </a:solidFill>
                <a:effectLst/>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7" name="Rectangle 5">
            <a:extLst>
              <a:ext uri="{FF2B5EF4-FFF2-40B4-BE49-F238E27FC236}">
                <a16:creationId xmlns:a16="http://schemas.microsoft.com/office/drawing/2014/main" id="{C0EDAFBE-8717-2F3B-779B-B08E3B9B23DD}"/>
              </a:ext>
            </a:extLst>
          </p:cNvPr>
          <p:cNvSpPr>
            <a:spLocks noChangeArrowheads="1"/>
          </p:cNvSpPr>
          <p:nvPr/>
        </p:nvSpPr>
        <p:spPr bwMode="auto">
          <a:xfrm>
            <a:off x="465481" y="5119108"/>
            <a:ext cx="926492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none" strike="noStrike" cap="none" normalizeH="0" baseline="0" dirty="0">
                <a:ln>
                  <a:noFill/>
                </a:ln>
                <a:solidFill>
                  <a:srgbClr val="385623"/>
                </a:solidFill>
                <a:effectLst/>
                <a:latin typeface="Arial Narrow" panose="020B0606020202030204" pitchFamily="34" charset="0"/>
                <a:ea typeface="Times New Roman" panose="02020603050405020304" pitchFamily="18" charset="0"/>
                <a:cs typeface="Times New Roman" panose="02020603050405020304" pitchFamily="18" charset="0"/>
              </a:rPr>
              <a:t>Tropical forests are defined here as evergreen or partly evergreen forests, in areas receiving not less than 100 mm of precipitation in any month for two out of three years, with mean annual temperature of 24-plus degrees Celsius, and essentially frost-free</a:t>
            </a:r>
            <a:r>
              <a:rPr kumimoji="0" lang="en-US" altLang="en-US" b="0" i="0" u="none" strike="noStrike" cap="none" normalizeH="0" baseline="0" dirty="0">
                <a:ln>
                  <a:noFill/>
                </a:ln>
                <a:solidFill>
                  <a:schemeClr val="tx1"/>
                </a:solidFill>
                <a:effectLst/>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64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43023" y="410539"/>
            <a:ext cx="11029616" cy="988332"/>
          </a:xfrm>
        </p:spPr>
        <p:txBody>
          <a:bodyPr/>
          <a:lstStyle/>
          <a:p>
            <a:r>
              <a:rPr lang="en-GB" dirty="0"/>
              <a:t>Features of an effective summary</a:t>
            </a:r>
            <a:endParaRPr lang="en-US" dirty="0"/>
          </a:p>
        </p:txBody>
      </p:sp>
      <p:sp>
        <p:nvSpPr>
          <p:cNvPr id="3" name="TextBox 2">
            <a:extLst>
              <a:ext uri="{FF2B5EF4-FFF2-40B4-BE49-F238E27FC236}">
                <a16:creationId xmlns:a16="http://schemas.microsoft.com/office/drawing/2014/main" id="{C3F737B5-F7DA-4119-9FE7-42B6AE677F01}"/>
              </a:ext>
            </a:extLst>
          </p:cNvPr>
          <p:cNvSpPr txBox="1"/>
          <p:nvPr/>
        </p:nvSpPr>
        <p:spPr>
          <a:xfrm>
            <a:off x="443023" y="1508255"/>
            <a:ext cx="7144342" cy="4656659"/>
          </a:xfrm>
          <a:prstGeom prst="rect">
            <a:avLst/>
          </a:prstGeom>
          <a:noFill/>
        </p:spPr>
        <p:txBody>
          <a:bodyPr wrap="square" rtlCol="0">
            <a:spAutoFit/>
          </a:bodyPr>
          <a:lstStyle/>
          <a:p>
            <a:r>
              <a:rPr lang="en-US" sz="1800" dirty="0">
                <a:effectLst/>
                <a:latin typeface="Athelas"/>
                <a:ea typeface="Times New Roman" panose="02020603050405020304" pitchFamily="18" charset="0"/>
                <a:cs typeface="Calibri" panose="020F0502020204030204" pitchFamily="34" charset="0"/>
              </a:rPr>
              <a:t>Are the following statements true or false?</a:t>
            </a:r>
          </a:p>
          <a:p>
            <a:endParaRPr lang="en-US" sz="1800" dirty="0">
              <a:effectLst/>
              <a:latin typeface="Athelas"/>
              <a:ea typeface="Times New Roman" panose="02020603050405020304" pitchFamily="18" charset="0"/>
              <a:cs typeface="Calibri" panose="020F0502020204030204" pitchFamily="34" charset="0"/>
            </a:endParaRPr>
          </a:p>
          <a:p>
            <a:endParaRPr lang="en-US" dirty="0">
              <a:latin typeface="Athelas"/>
              <a:ea typeface="Times New Roman" panose="02020603050405020304" pitchFamily="18" charset="0"/>
              <a:cs typeface="Calibri" panose="020F0502020204030204" pitchFamily="34" charset="0"/>
            </a:endParaRPr>
          </a:p>
          <a:p>
            <a:pPr lvl="0" indent="-342900">
              <a:buFont typeface="+mj-lt"/>
              <a:buAutoNum type="alphaUcParenR"/>
              <a:tabLst>
                <a:tab pos="457200" algn="l"/>
              </a:tabLst>
            </a:pPr>
            <a:r>
              <a:rPr lang="en-GB" dirty="0">
                <a:latin typeface="Athelas"/>
                <a:cs typeface="Calibri" panose="020F0502020204030204" pitchFamily="34" charset="0"/>
              </a:rPr>
              <a:t>the same order of facts and ideas as the original </a:t>
            </a:r>
            <a:endParaRPr lang="en-US" dirty="0">
              <a:latin typeface="Athelas"/>
              <a:cs typeface="Calibri" panose="020F0502020204030204" pitchFamily="34" charset="0"/>
            </a:endParaRPr>
          </a:p>
          <a:p>
            <a:pPr lvl="0" indent="-342900">
              <a:buFont typeface="+mj-lt"/>
              <a:buAutoNum type="alphaUcParenR"/>
              <a:tabLst>
                <a:tab pos="457200" algn="l"/>
              </a:tabLst>
            </a:pPr>
            <a:r>
              <a:rPr lang="en-GB" dirty="0">
                <a:latin typeface="Athelas"/>
                <a:cs typeface="Calibri" panose="020F0502020204030204" pitchFamily="34" charset="0"/>
              </a:rPr>
              <a:t>similar wording to the original with some phrase exactly the same</a:t>
            </a:r>
            <a:endParaRPr lang="en-US" b="1" dirty="0">
              <a:solidFill>
                <a:srgbClr val="FF0000"/>
              </a:solidFill>
              <a:latin typeface="Athelas"/>
              <a:cs typeface="Calibri" panose="020F0502020204030204" pitchFamily="34" charset="0"/>
            </a:endParaRPr>
          </a:p>
          <a:p>
            <a:pPr lvl="0" indent="-342900">
              <a:buFont typeface="+mj-lt"/>
              <a:buAutoNum type="alphaUcParenR"/>
              <a:tabLst>
                <a:tab pos="457200" algn="l"/>
              </a:tabLst>
            </a:pPr>
            <a:r>
              <a:rPr lang="en-GB" dirty="0">
                <a:latin typeface="Athelas"/>
                <a:cs typeface="Calibri" panose="020F0502020204030204" pitchFamily="34" charset="0"/>
              </a:rPr>
              <a:t>different sentence structures from the original </a:t>
            </a:r>
            <a:endParaRPr lang="en-US" dirty="0">
              <a:latin typeface="Athelas"/>
              <a:cs typeface="Calibri" panose="020F0502020204030204" pitchFamily="34" charset="0"/>
            </a:endParaRPr>
          </a:p>
          <a:p>
            <a:pPr lvl="0" indent="-342900">
              <a:buFont typeface="+mj-lt"/>
              <a:buAutoNum type="alphaUcParenR"/>
              <a:tabLst>
                <a:tab pos="457200" algn="l"/>
              </a:tabLst>
            </a:pPr>
            <a:r>
              <a:rPr lang="en-GB" dirty="0">
                <a:latin typeface="Athelas"/>
                <a:cs typeface="Calibri" panose="020F0502020204030204" pitchFamily="34" charset="0"/>
              </a:rPr>
              <a:t>identification of key points in the original </a:t>
            </a:r>
            <a:endParaRPr lang="en-US" dirty="0">
              <a:latin typeface="Athelas"/>
              <a:cs typeface="Calibri" panose="020F0502020204030204" pitchFamily="34" charset="0"/>
            </a:endParaRPr>
          </a:p>
          <a:p>
            <a:pPr lvl="0" indent="-342900">
              <a:buFont typeface="+mj-lt"/>
              <a:buAutoNum type="alphaUcParenR"/>
              <a:tabLst>
                <a:tab pos="457200" algn="l"/>
              </a:tabLst>
            </a:pPr>
            <a:r>
              <a:rPr lang="en-GB" dirty="0">
                <a:latin typeface="Athelas"/>
                <a:cs typeface="Calibri" panose="020F0502020204030204" pitchFamily="34" charset="0"/>
              </a:rPr>
              <a:t>additional information which helps understand the topic </a:t>
            </a:r>
            <a:endParaRPr lang="en-US" b="1" dirty="0">
              <a:solidFill>
                <a:srgbClr val="FF0000"/>
              </a:solidFill>
              <a:latin typeface="Athelas"/>
              <a:cs typeface="Calibri" panose="020F0502020204030204" pitchFamily="34" charset="0"/>
            </a:endParaRPr>
          </a:p>
          <a:p>
            <a:pPr lvl="0" indent="-342900">
              <a:buFont typeface="+mj-lt"/>
              <a:buAutoNum type="alphaUcParenR"/>
              <a:tabLst>
                <a:tab pos="457200" algn="l"/>
                <a:tab pos="3771900" algn="l"/>
              </a:tabLst>
            </a:pPr>
            <a:r>
              <a:rPr lang="en-GB" dirty="0">
                <a:latin typeface="Athelas"/>
                <a:cs typeface="Calibri" panose="020F0502020204030204" pitchFamily="34" charset="0"/>
              </a:rPr>
              <a:t>simpler vocabulary than the original	</a:t>
            </a:r>
            <a:r>
              <a:rPr lang="en-GB" b="1" dirty="0">
                <a:solidFill>
                  <a:srgbClr val="00B050"/>
                </a:solidFill>
                <a:latin typeface="Athelas"/>
                <a:cs typeface="Calibri" panose="020F0502020204030204" pitchFamily="34" charset="0"/>
                <a:sym typeface="Wingdings" panose="05000000000000000000" pitchFamily="2" charset="2"/>
              </a:rPr>
              <a:t> </a:t>
            </a:r>
            <a:endParaRPr lang="en-US" dirty="0">
              <a:latin typeface="Athelas"/>
              <a:cs typeface="Calibri" panose="020F0502020204030204" pitchFamily="34" charset="0"/>
            </a:endParaRPr>
          </a:p>
          <a:p>
            <a:pPr lvl="0">
              <a:tabLst>
                <a:tab pos="457200" algn="l"/>
              </a:tabLst>
            </a:pPr>
            <a:endParaRPr lang="en-GB" sz="1800" dirty="0">
              <a:effectLst/>
              <a:latin typeface="Athelas"/>
              <a:ea typeface="Times New Roman" panose="02020603050405020304" pitchFamily="18" charset="0"/>
              <a:cs typeface="Calibri" panose="020F0502020204030204" pitchFamily="34" charset="0"/>
            </a:endParaRPr>
          </a:p>
          <a:p>
            <a:pPr lvl="0">
              <a:tabLst>
                <a:tab pos="457200" algn="l"/>
              </a:tabLst>
            </a:pPr>
            <a:r>
              <a:rPr lang="en-GB" dirty="0">
                <a:latin typeface="Athelas"/>
                <a:ea typeface="Times New Roman" panose="02020603050405020304" pitchFamily="18" charset="0"/>
                <a:cs typeface="Calibri" panose="020F0502020204030204" pitchFamily="34" charset="0"/>
              </a:rPr>
              <a:t>For more information watch the video: </a:t>
            </a:r>
            <a:r>
              <a:rPr lang="en-GB" sz="1600" dirty="0">
                <a:solidFill>
                  <a:srgbClr val="7030A0"/>
                </a:solidFill>
                <a:latin typeface="Athelas"/>
                <a:cs typeface="Calibri" panose="020F0502020204030204" pitchFamily="34" charset="0"/>
                <a:hlinkClick r:id="rId3">
                  <a:extLst>
                    <a:ext uri="{A12FA001-AC4F-418D-AE19-62706E023703}">
                      <ahyp:hlinkClr xmlns:ahyp="http://schemas.microsoft.com/office/drawing/2018/hyperlinkcolor" val="tx"/>
                    </a:ext>
                  </a:extLst>
                </a:hlinkClick>
              </a:rPr>
              <a:t>http://www.youtube.com/watch?v=eGWO1ldEhtQ</a:t>
            </a:r>
            <a:endParaRPr lang="en-US" sz="1600" dirty="0">
              <a:solidFill>
                <a:srgbClr val="7030A0"/>
              </a:solidFill>
              <a:latin typeface="Athelas"/>
              <a:cs typeface="Calibri" panose="020F0502020204030204" pitchFamily="34" charset="0"/>
            </a:endParaRPr>
          </a:p>
          <a:p>
            <a:endParaRPr lang="en-US" sz="1800" dirty="0">
              <a:solidFill>
                <a:srgbClr val="000000"/>
              </a:solidFill>
              <a:effectLst/>
              <a:latin typeface="Athelas"/>
              <a:ea typeface="Times New Roman" panose="02020603050405020304" pitchFamily="18" charset="0"/>
              <a:cs typeface="Calibri" panose="020F0502020204030204" pitchFamily="34" charset="0"/>
            </a:endParaRPr>
          </a:p>
          <a:p>
            <a:pPr defTabSz="457200">
              <a:spcBef>
                <a:spcPct val="20000"/>
              </a:spcBef>
              <a:spcAft>
                <a:spcPts val="600"/>
              </a:spcAft>
              <a:buClr>
                <a:schemeClr val="accent1"/>
              </a:buClr>
              <a:buSzPct val="92000"/>
            </a:pPr>
            <a:endParaRPr lang="en-US" sz="1800" dirty="0">
              <a:solidFill>
                <a:srgbClr val="000000"/>
              </a:solidFill>
              <a:effectLst/>
              <a:latin typeface="Arial" panose="020B0604020202020204" pitchFamily="34" charset="0"/>
              <a:ea typeface="Arial" panose="020B0604020202020204" pitchFamily="34" charset="0"/>
            </a:endParaRPr>
          </a:p>
          <a:p>
            <a:endParaRPr lang="en-GB" dirty="0"/>
          </a:p>
          <a:p>
            <a:pPr marL="285750" indent="-285750">
              <a:buFont typeface="Wingdings" panose="05000000000000000000" pitchFamily="2" charset="2"/>
              <a:buChar char="§"/>
            </a:pPr>
            <a:endParaRPr lang="en-US" dirty="0"/>
          </a:p>
        </p:txBody>
      </p:sp>
      <p:sp>
        <p:nvSpPr>
          <p:cNvPr id="6" name="Rectangle 5">
            <a:extLst>
              <a:ext uri="{FF2B5EF4-FFF2-40B4-BE49-F238E27FC236}">
                <a16:creationId xmlns:a16="http://schemas.microsoft.com/office/drawing/2014/main" id="{495A1498-7985-4573-A321-9ABF3E60D53B}"/>
              </a:ext>
            </a:extLst>
          </p:cNvPr>
          <p:cNvSpPr/>
          <p:nvPr/>
        </p:nvSpPr>
        <p:spPr>
          <a:xfrm>
            <a:off x="4887432" y="4325929"/>
            <a:ext cx="6964326" cy="253207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342900">
              <a:buFont typeface="+mj-lt"/>
              <a:buAutoNum type="alphaUcParenR"/>
              <a:tabLst>
                <a:tab pos="457200" algn="l"/>
              </a:tabLst>
            </a:pPr>
            <a:r>
              <a:rPr lang="en-GB" dirty="0">
                <a:solidFill>
                  <a:sysClr val="windowText" lastClr="000000"/>
                </a:solidFill>
                <a:latin typeface="Athelas"/>
                <a:cs typeface="Calibri" panose="020F0502020204030204" pitchFamily="34" charset="0"/>
              </a:rPr>
              <a:t>the same order of facts and ideas as the original </a:t>
            </a:r>
            <a:r>
              <a:rPr lang="en-GB" b="1" dirty="0">
                <a:solidFill>
                  <a:srgbClr val="0CA40C"/>
                </a:solidFill>
                <a:latin typeface="Athelas"/>
                <a:cs typeface="Calibri" panose="020F0502020204030204" pitchFamily="34" charset="0"/>
                <a:sym typeface="Wingdings" panose="05000000000000000000" pitchFamily="2" charset="2"/>
              </a:rPr>
              <a:t></a:t>
            </a:r>
            <a:r>
              <a:rPr lang="en-GB" dirty="0">
                <a:solidFill>
                  <a:sysClr val="windowText" lastClr="000000"/>
                </a:solidFill>
                <a:latin typeface="Athelas"/>
                <a:cs typeface="Calibri" panose="020F0502020204030204" pitchFamily="34" charset="0"/>
                <a:sym typeface="Wingdings" panose="05000000000000000000" pitchFamily="2" charset="2"/>
              </a:rPr>
              <a:t> </a:t>
            </a:r>
            <a:endParaRPr lang="en-US" dirty="0">
              <a:solidFill>
                <a:sysClr val="windowText" lastClr="000000"/>
              </a:solidFill>
              <a:latin typeface="Athelas"/>
              <a:cs typeface="Calibri" panose="020F0502020204030204" pitchFamily="34" charset="0"/>
            </a:endParaRPr>
          </a:p>
          <a:p>
            <a:pPr lvl="0" indent="-342900">
              <a:buFont typeface="+mj-lt"/>
              <a:buAutoNum type="alphaUcParenR"/>
              <a:tabLst>
                <a:tab pos="457200" algn="l"/>
              </a:tabLst>
            </a:pPr>
            <a:r>
              <a:rPr lang="en-GB" dirty="0">
                <a:solidFill>
                  <a:sysClr val="windowText" lastClr="000000"/>
                </a:solidFill>
                <a:latin typeface="Athelas"/>
                <a:cs typeface="Calibri" panose="020F0502020204030204" pitchFamily="34" charset="0"/>
              </a:rPr>
              <a:t>similar wording to the original with some phrase exactly the same </a:t>
            </a:r>
            <a:r>
              <a:rPr lang="en-GB" b="1" dirty="0">
                <a:solidFill>
                  <a:srgbClr val="FF0000"/>
                </a:solidFill>
                <a:latin typeface="Athelas"/>
                <a:cs typeface="Calibri" panose="020F0502020204030204" pitchFamily="34" charset="0"/>
              </a:rPr>
              <a:t>X</a:t>
            </a:r>
            <a:endParaRPr lang="en-US" b="1" dirty="0">
              <a:solidFill>
                <a:srgbClr val="FF0000"/>
              </a:solidFill>
              <a:latin typeface="Athelas"/>
              <a:cs typeface="Calibri" panose="020F0502020204030204" pitchFamily="34" charset="0"/>
            </a:endParaRPr>
          </a:p>
          <a:p>
            <a:pPr lvl="0" indent="-342900">
              <a:buFont typeface="+mj-lt"/>
              <a:buAutoNum type="alphaUcParenR"/>
              <a:tabLst>
                <a:tab pos="457200" algn="l"/>
              </a:tabLst>
            </a:pPr>
            <a:r>
              <a:rPr lang="en-GB" dirty="0">
                <a:solidFill>
                  <a:sysClr val="windowText" lastClr="000000"/>
                </a:solidFill>
                <a:latin typeface="Athelas"/>
                <a:cs typeface="Calibri" panose="020F0502020204030204" pitchFamily="34" charset="0"/>
              </a:rPr>
              <a:t>different sentence structures from the original </a:t>
            </a:r>
            <a:r>
              <a:rPr lang="en-GB" b="1" dirty="0">
                <a:solidFill>
                  <a:srgbClr val="0CA40C"/>
                </a:solidFill>
                <a:latin typeface="Athelas"/>
                <a:cs typeface="Calibri" panose="020F0502020204030204" pitchFamily="34" charset="0"/>
                <a:sym typeface="Wingdings" panose="05000000000000000000" pitchFamily="2" charset="2"/>
              </a:rPr>
              <a:t></a:t>
            </a:r>
            <a:endParaRPr lang="en-US" b="1" dirty="0">
              <a:solidFill>
                <a:srgbClr val="0CA40C"/>
              </a:solidFill>
              <a:latin typeface="Athelas"/>
              <a:cs typeface="Calibri" panose="020F0502020204030204" pitchFamily="34" charset="0"/>
            </a:endParaRPr>
          </a:p>
          <a:p>
            <a:pPr lvl="0" indent="-342900">
              <a:buFont typeface="+mj-lt"/>
              <a:buAutoNum type="alphaUcParenR"/>
              <a:tabLst>
                <a:tab pos="457200" algn="l"/>
              </a:tabLst>
            </a:pPr>
            <a:r>
              <a:rPr lang="en-GB" dirty="0">
                <a:solidFill>
                  <a:sysClr val="windowText" lastClr="000000"/>
                </a:solidFill>
                <a:latin typeface="Athelas"/>
                <a:cs typeface="Calibri" panose="020F0502020204030204" pitchFamily="34" charset="0"/>
              </a:rPr>
              <a:t>identification of key points in the original </a:t>
            </a:r>
            <a:r>
              <a:rPr lang="en-GB" b="1" dirty="0">
                <a:solidFill>
                  <a:srgbClr val="0CA40C"/>
                </a:solidFill>
                <a:latin typeface="Athelas"/>
                <a:cs typeface="Calibri" panose="020F0502020204030204" pitchFamily="34" charset="0"/>
                <a:sym typeface="Wingdings" panose="05000000000000000000" pitchFamily="2" charset="2"/>
              </a:rPr>
              <a:t></a:t>
            </a:r>
            <a:endParaRPr lang="en-US" b="1" dirty="0">
              <a:solidFill>
                <a:srgbClr val="0CA40C"/>
              </a:solidFill>
              <a:latin typeface="Athelas"/>
              <a:cs typeface="Calibri" panose="020F0502020204030204" pitchFamily="34" charset="0"/>
            </a:endParaRPr>
          </a:p>
          <a:p>
            <a:pPr lvl="0" indent="-342900">
              <a:buFont typeface="+mj-lt"/>
              <a:buAutoNum type="alphaUcParenR"/>
              <a:tabLst>
                <a:tab pos="457200" algn="l"/>
              </a:tabLst>
            </a:pPr>
            <a:r>
              <a:rPr lang="en-GB" dirty="0">
                <a:solidFill>
                  <a:sysClr val="windowText" lastClr="000000"/>
                </a:solidFill>
                <a:latin typeface="Athelas"/>
                <a:cs typeface="Calibri" panose="020F0502020204030204" pitchFamily="34" charset="0"/>
              </a:rPr>
              <a:t>additional information which helps understand the topic </a:t>
            </a:r>
            <a:r>
              <a:rPr lang="en-GB" b="1" dirty="0">
                <a:solidFill>
                  <a:srgbClr val="FF0000"/>
                </a:solidFill>
                <a:latin typeface="Athelas"/>
                <a:cs typeface="Calibri" panose="020F0502020204030204" pitchFamily="34" charset="0"/>
              </a:rPr>
              <a:t>X</a:t>
            </a:r>
            <a:endParaRPr lang="en-US" b="1" dirty="0">
              <a:solidFill>
                <a:srgbClr val="FF0000"/>
              </a:solidFill>
              <a:latin typeface="Athelas"/>
              <a:cs typeface="Calibri" panose="020F0502020204030204" pitchFamily="34" charset="0"/>
            </a:endParaRPr>
          </a:p>
          <a:p>
            <a:pPr lvl="0" indent="-342900">
              <a:buFont typeface="+mj-lt"/>
              <a:buAutoNum type="alphaUcParenR"/>
              <a:tabLst>
                <a:tab pos="457200" algn="l"/>
                <a:tab pos="3771900" algn="l"/>
              </a:tabLst>
            </a:pPr>
            <a:r>
              <a:rPr lang="en-GB" dirty="0">
                <a:solidFill>
                  <a:sysClr val="windowText" lastClr="000000"/>
                </a:solidFill>
                <a:latin typeface="Athelas"/>
                <a:cs typeface="Calibri" panose="020F0502020204030204" pitchFamily="34" charset="0"/>
              </a:rPr>
              <a:t>simpler vocabulary than the original	</a:t>
            </a:r>
            <a:r>
              <a:rPr lang="en-GB" b="1" dirty="0">
                <a:solidFill>
                  <a:sysClr val="windowText" lastClr="000000"/>
                </a:solidFill>
                <a:latin typeface="Athelas"/>
                <a:cs typeface="Calibri" panose="020F0502020204030204" pitchFamily="34" charset="0"/>
                <a:sym typeface="Wingdings" panose="05000000000000000000" pitchFamily="2" charset="2"/>
              </a:rPr>
              <a:t> </a:t>
            </a:r>
            <a:r>
              <a:rPr lang="en-GB" b="1" dirty="0">
                <a:solidFill>
                  <a:srgbClr val="0CA40C"/>
                </a:solidFill>
                <a:latin typeface="Athelas"/>
                <a:cs typeface="Calibri" panose="020F0502020204030204" pitchFamily="34" charset="0"/>
                <a:sym typeface="Wingdings" panose="05000000000000000000" pitchFamily="2" charset="2"/>
              </a:rPr>
              <a:t></a:t>
            </a:r>
            <a:endParaRPr lang="en-US" b="1" dirty="0">
              <a:solidFill>
                <a:srgbClr val="0CA40C"/>
              </a:solidFill>
              <a:latin typeface="Athelas"/>
              <a:cs typeface="Calibri" panose="020F0502020204030204" pitchFamily="34" charset="0"/>
            </a:endParaRPr>
          </a:p>
        </p:txBody>
      </p:sp>
    </p:spTree>
    <p:extLst>
      <p:ext uri="{BB962C8B-B14F-4D97-AF65-F5344CB8AC3E}">
        <p14:creationId xmlns:p14="http://schemas.microsoft.com/office/powerpoint/2010/main" val="248525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348829" y="199377"/>
            <a:ext cx="11029616" cy="988332"/>
          </a:xfrm>
        </p:spPr>
        <p:txBody>
          <a:bodyPr/>
          <a:lstStyle/>
          <a:p>
            <a:r>
              <a:rPr lang="en-GB" dirty="0"/>
              <a:t>Writing a summary - steps</a:t>
            </a:r>
            <a:endParaRPr lang="en-US" dirty="0"/>
          </a:p>
        </p:txBody>
      </p:sp>
      <p:sp>
        <p:nvSpPr>
          <p:cNvPr id="3" name="TextBox 2">
            <a:extLst>
              <a:ext uri="{FF2B5EF4-FFF2-40B4-BE49-F238E27FC236}">
                <a16:creationId xmlns:a16="http://schemas.microsoft.com/office/drawing/2014/main" id="{C3F737B5-F7DA-4119-9FE7-42B6AE677F01}"/>
              </a:ext>
            </a:extLst>
          </p:cNvPr>
          <p:cNvSpPr txBox="1"/>
          <p:nvPr/>
        </p:nvSpPr>
        <p:spPr>
          <a:xfrm>
            <a:off x="303105" y="1141120"/>
            <a:ext cx="10875585" cy="6247864"/>
          </a:xfrm>
          <a:prstGeom prst="rect">
            <a:avLst/>
          </a:prstGeom>
          <a:noFill/>
        </p:spPr>
        <p:txBody>
          <a:bodyPr wrap="square" rtlCol="0">
            <a:spAutoFit/>
          </a:bodyPr>
          <a:lstStyle/>
          <a:p>
            <a:r>
              <a:rPr lang="en-US" sz="1800" b="1" i="1" dirty="0">
                <a:effectLst/>
                <a:latin typeface="Athelas"/>
                <a:ea typeface="Times New Roman" panose="02020603050405020304" pitchFamily="18" charset="0"/>
                <a:cs typeface="Calibri" panose="020F0502020204030204" pitchFamily="34" charset="0"/>
              </a:rPr>
              <a:t>Exercise</a:t>
            </a:r>
            <a:r>
              <a:rPr lang="en-US" sz="1800" dirty="0">
                <a:effectLst/>
                <a:latin typeface="Athelas"/>
                <a:ea typeface="Times New Roman" panose="02020603050405020304" pitchFamily="18" charset="0"/>
                <a:cs typeface="Calibri" panose="020F0502020204030204" pitchFamily="34" charset="0"/>
              </a:rPr>
              <a:t>: Fill in th</a:t>
            </a:r>
            <a:r>
              <a:rPr lang="en-US" dirty="0">
                <a:latin typeface="Athelas"/>
                <a:ea typeface="Times New Roman" panose="02020603050405020304" pitchFamily="18" charset="0"/>
                <a:cs typeface="Calibri" panose="020F0502020204030204" pitchFamily="34" charset="0"/>
              </a:rPr>
              <a:t>e gaps using the following words</a:t>
            </a:r>
          </a:p>
          <a:p>
            <a:endParaRPr lang="en-US" sz="1800" dirty="0">
              <a:effectLst/>
              <a:latin typeface="Athelas"/>
              <a:ea typeface="Times New Roman" panose="02020603050405020304" pitchFamily="18" charset="0"/>
              <a:cs typeface="Calibri" panose="020F0502020204030204" pitchFamily="34" charset="0"/>
            </a:endParaRPr>
          </a:p>
          <a:p>
            <a:endParaRPr lang="en-US" sz="1800" dirty="0">
              <a:effectLst/>
              <a:latin typeface="Athelas"/>
              <a:ea typeface="Times New Roman" panose="02020603050405020304" pitchFamily="18" charset="0"/>
              <a:cs typeface="Calibri" panose="020F0502020204030204" pitchFamily="34" charset="0"/>
            </a:endParaRPr>
          </a:p>
          <a:p>
            <a:endParaRPr lang="en-US" dirty="0">
              <a:latin typeface="Athelas"/>
              <a:ea typeface="Times New Roman" panose="02020603050405020304" pitchFamily="18" charset="0"/>
              <a:cs typeface="Calibri" panose="020F0502020204030204" pitchFamily="34" charset="0"/>
            </a:endParaRPr>
          </a:p>
          <a:p>
            <a:endParaRPr lang="en-US" dirty="0">
              <a:latin typeface="Athelas"/>
              <a:ea typeface="Times New Roman" panose="02020603050405020304" pitchFamily="18" charset="0"/>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Read the text through.</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Highlight __________.</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Reread the text making notes and / or __________________</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Put away the original and _____________________in your own words.</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Restate ______________  at the beginning and indicate where the information is from.</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Mention other major points.</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_____________of the points if it makes the structure more logical.</a:t>
            </a:r>
            <a:endParaRPr lang="en-US" dirty="0">
              <a:latin typeface="Athelas"/>
              <a:cs typeface="Calibri" panose="020F0502020204030204" pitchFamily="34" charset="0"/>
            </a:endParaRPr>
          </a:p>
          <a:p>
            <a:pPr marL="342900" lvl="0" indent="-342900">
              <a:buFont typeface="+mj-lt"/>
              <a:buAutoNum type="arabicPeriod"/>
              <a:tabLst>
                <a:tab pos="457200" algn="l"/>
              </a:tabLst>
            </a:pPr>
            <a:r>
              <a:rPr lang="en-GB" dirty="0">
                <a:latin typeface="Athelas"/>
                <a:cs typeface="Calibri" panose="020F0502020204030204" pitchFamily="34" charset="0"/>
              </a:rPr>
              <a:t>Re-read your summary to see if you ____________important information and expressed it _______________ </a:t>
            </a:r>
            <a:endParaRPr lang="en-US" dirty="0">
              <a:latin typeface="Athelas"/>
              <a:cs typeface="Calibri" panose="020F0502020204030204" pitchFamily="34" charset="0"/>
            </a:endParaRPr>
          </a:p>
          <a:p>
            <a:endParaRPr lang="en-US" sz="1800" dirty="0">
              <a:solidFill>
                <a:srgbClr val="000000"/>
              </a:solidFill>
              <a:effectLst/>
              <a:latin typeface="Athelas"/>
              <a:ea typeface="Times New Roman" panose="02020603050405020304" pitchFamily="18" charset="0"/>
              <a:cs typeface="Calibri" panose="020F0502020204030204" pitchFamily="34" charset="0"/>
            </a:endParaRPr>
          </a:p>
          <a:p>
            <a:pPr defTabSz="457200">
              <a:buClr>
                <a:schemeClr val="accent1"/>
              </a:buClr>
              <a:buSzPct val="92000"/>
            </a:pPr>
            <a:r>
              <a:rPr lang="en-US" sz="1400" dirty="0">
                <a:solidFill>
                  <a:srgbClr val="000000"/>
                </a:solidFill>
                <a:effectLst/>
                <a:latin typeface="Arial" panose="020B0604020202020204" pitchFamily="34" charset="0"/>
                <a:ea typeface="Arial" panose="020B0604020202020204" pitchFamily="34" charset="0"/>
              </a:rPr>
              <a:t>Read the text through.</a:t>
            </a:r>
          </a:p>
          <a:p>
            <a:pPr defTabSz="457200">
              <a:buClr>
                <a:schemeClr val="accent1"/>
              </a:buClr>
              <a:buSzPct val="92000"/>
            </a:pPr>
            <a:r>
              <a:rPr lang="en-US" sz="1400" dirty="0">
                <a:solidFill>
                  <a:srgbClr val="000000"/>
                </a:solidFill>
                <a:latin typeface="Arial" panose="020B0604020202020204" pitchFamily="34" charset="0"/>
                <a:ea typeface="Arial" panose="020B0604020202020204" pitchFamily="34" charset="0"/>
              </a:rPr>
              <a:t>Highlight </a:t>
            </a:r>
            <a:r>
              <a:rPr lang="en-US" sz="1400" b="1" dirty="0">
                <a:latin typeface="Arial" panose="020B0604020202020204" pitchFamily="34" charset="0"/>
                <a:ea typeface="Arial" panose="020B0604020202020204" pitchFamily="34" charset="0"/>
              </a:rPr>
              <a:t>the main idea.</a:t>
            </a:r>
          </a:p>
          <a:p>
            <a:pPr defTabSz="457200">
              <a:buClr>
                <a:schemeClr val="accent1"/>
              </a:buClr>
              <a:buSzPct val="92000"/>
            </a:pPr>
            <a:r>
              <a:rPr lang="en-US" sz="1400" dirty="0">
                <a:solidFill>
                  <a:srgbClr val="000000"/>
                </a:solidFill>
                <a:effectLst/>
                <a:latin typeface="Arial" panose="020B0604020202020204" pitchFamily="34" charset="0"/>
                <a:ea typeface="Arial" panose="020B0604020202020204" pitchFamily="34" charset="0"/>
              </a:rPr>
              <a:t>Reread the text making notes and / or </a:t>
            </a:r>
            <a:r>
              <a:rPr lang="en-US" sz="1400" b="1" dirty="0">
                <a:solidFill>
                  <a:srgbClr val="000000"/>
                </a:solidFill>
                <a:effectLst/>
                <a:latin typeface="Arial" panose="020B0604020202020204" pitchFamily="34" charset="0"/>
                <a:ea typeface="Arial" panose="020B0604020202020204" pitchFamily="34" charset="0"/>
              </a:rPr>
              <a:t>a mind map</a:t>
            </a:r>
            <a:r>
              <a:rPr lang="en-US" sz="1400" dirty="0">
                <a:solidFill>
                  <a:srgbClr val="000000"/>
                </a:solidFill>
                <a:effectLst/>
                <a:latin typeface="Arial" panose="020B0604020202020204" pitchFamily="34" charset="0"/>
                <a:ea typeface="Arial" panose="020B0604020202020204" pitchFamily="34" charset="0"/>
              </a:rPr>
              <a:t>.</a:t>
            </a:r>
          </a:p>
          <a:p>
            <a:pPr defTabSz="457200">
              <a:buClr>
                <a:schemeClr val="accent1"/>
              </a:buClr>
              <a:buSzPct val="92000"/>
            </a:pPr>
            <a:r>
              <a:rPr lang="en-US" sz="1400" dirty="0">
                <a:solidFill>
                  <a:srgbClr val="000000"/>
                </a:solidFill>
                <a:latin typeface="Arial" panose="020B0604020202020204" pitchFamily="34" charset="0"/>
                <a:ea typeface="Arial" panose="020B0604020202020204" pitchFamily="34" charset="0"/>
              </a:rPr>
              <a:t>Put away the original and </a:t>
            </a:r>
            <a:r>
              <a:rPr lang="en-US" sz="1400" b="1" dirty="0">
                <a:solidFill>
                  <a:srgbClr val="000000"/>
                </a:solidFill>
                <a:latin typeface="Arial" panose="020B0604020202020204" pitchFamily="34" charset="0"/>
                <a:ea typeface="Arial" panose="020B0604020202020204" pitchFamily="34" charset="0"/>
              </a:rPr>
              <a:t>expand your notes</a:t>
            </a:r>
            <a:r>
              <a:rPr lang="en-US" sz="1400" dirty="0">
                <a:solidFill>
                  <a:srgbClr val="000000"/>
                </a:solidFill>
                <a:latin typeface="Arial" panose="020B0604020202020204" pitchFamily="34" charset="0"/>
                <a:ea typeface="Arial" panose="020B0604020202020204" pitchFamily="34" charset="0"/>
              </a:rPr>
              <a:t> in your own words.</a:t>
            </a:r>
          </a:p>
          <a:p>
            <a:pPr defTabSz="457200">
              <a:buClr>
                <a:schemeClr val="accent1"/>
              </a:buClr>
              <a:buSzPct val="92000"/>
            </a:pPr>
            <a:r>
              <a:rPr lang="en-US" sz="1400" dirty="0">
                <a:solidFill>
                  <a:srgbClr val="000000"/>
                </a:solidFill>
                <a:effectLst/>
                <a:latin typeface="Arial" panose="020B0604020202020204" pitchFamily="34" charset="0"/>
                <a:ea typeface="Arial" panose="020B0604020202020204" pitchFamily="34" charset="0"/>
              </a:rPr>
              <a:t>Restate </a:t>
            </a:r>
            <a:r>
              <a:rPr lang="en-US" sz="1400" b="1" dirty="0">
                <a:solidFill>
                  <a:srgbClr val="000000"/>
                </a:solidFill>
                <a:effectLst/>
                <a:latin typeface="Arial" panose="020B0604020202020204" pitchFamily="34" charset="0"/>
                <a:ea typeface="Arial" panose="020B0604020202020204" pitchFamily="34" charset="0"/>
              </a:rPr>
              <a:t>the main points</a:t>
            </a:r>
            <a:r>
              <a:rPr lang="en-US" sz="1400" dirty="0">
                <a:solidFill>
                  <a:srgbClr val="000000"/>
                </a:solidFill>
                <a:effectLst/>
                <a:latin typeface="Arial" panose="020B0604020202020204" pitchFamily="34" charset="0"/>
                <a:ea typeface="Arial" panose="020B0604020202020204" pitchFamily="34" charset="0"/>
              </a:rPr>
              <a:t> at the beginning and indicate where the information is from.</a:t>
            </a:r>
          </a:p>
          <a:p>
            <a:pPr defTabSz="457200">
              <a:buClr>
                <a:schemeClr val="accent1"/>
              </a:buClr>
              <a:buSzPct val="92000"/>
            </a:pPr>
            <a:r>
              <a:rPr lang="en-US" sz="1400" dirty="0">
                <a:solidFill>
                  <a:srgbClr val="000000"/>
                </a:solidFill>
                <a:latin typeface="Arial" panose="020B0604020202020204" pitchFamily="34" charset="0"/>
                <a:ea typeface="Arial" panose="020B0604020202020204" pitchFamily="34" charset="0"/>
              </a:rPr>
              <a:t>Mention other major points.</a:t>
            </a:r>
          </a:p>
          <a:p>
            <a:pPr defTabSz="457200">
              <a:buClr>
                <a:schemeClr val="accent1"/>
              </a:buClr>
              <a:buSzPct val="92000"/>
            </a:pPr>
            <a:r>
              <a:rPr lang="en-US" sz="1400" b="1" dirty="0">
                <a:solidFill>
                  <a:srgbClr val="000000"/>
                </a:solidFill>
                <a:effectLst/>
                <a:latin typeface="Arial" panose="020B0604020202020204" pitchFamily="34" charset="0"/>
                <a:ea typeface="Arial" panose="020B0604020202020204" pitchFamily="34" charset="0"/>
              </a:rPr>
              <a:t>Change the order </a:t>
            </a:r>
            <a:r>
              <a:rPr lang="en-US" sz="1400" dirty="0">
                <a:solidFill>
                  <a:srgbClr val="000000"/>
                </a:solidFill>
                <a:effectLst/>
                <a:latin typeface="Arial" panose="020B0604020202020204" pitchFamily="34" charset="0"/>
                <a:ea typeface="Arial" panose="020B0604020202020204" pitchFamily="34" charset="0"/>
              </a:rPr>
              <a:t>of the points if it makes the structure more logical.</a:t>
            </a:r>
          </a:p>
          <a:p>
            <a:pPr defTabSz="457200">
              <a:buClr>
                <a:schemeClr val="accent1"/>
              </a:buClr>
              <a:buSzPct val="92000"/>
            </a:pPr>
            <a:r>
              <a:rPr lang="en-US" sz="1400" dirty="0">
                <a:solidFill>
                  <a:srgbClr val="000000"/>
                </a:solidFill>
                <a:latin typeface="Arial" panose="020B0604020202020204" pitchFamily="34" charset="0"/>
                <a:ea typeface="Arial" panose="020B0604020202020204" pitchFamily="34" charset="0"/>
              </a:rPr>
              <a:t>Re-read your summary to see if you </a:t>
            </a:r>
            <a:r>
              <a:rPr lang="en-US" sz="1400" b="1" dirty="0">
                <a:solidFill>
                  <a:srgbClr val="000000"/>
                </a:solidFill>
                <a:latin typeface="Arial" panose="020B0604020202020204" pitchFamily="34" charset="0"/>
                <a:ea typeface="Arial" panose="020B0604020202020204" pitchFamily="34" charset="0"/>
              </a:rPr>
              <a:t>have included all </a:t>
            </a:r>
            <a:r>
              <a:rPr lang="en-US" sz="1400" dirty="0">
                <a:solidFill>
                  <a:srgbClr val="000000"/>
                </a:solidFill>
                <a:latin typeface="Arial" panose="020B0604020202020204" pitchFamily="34" charset="0"/>
                <a:ea typeface="Arial" panose="020B0604020202020204" pitchFamily="34" charset="0"/>
              </a:rPr>
              <a:t>important information and expressed it </a:t>
            </a:r>
            <a:r>
              <a:rPr lang="en-US" sz="1400" b="1" dirty="0">
                <a:solidFill>
                  <a:srgbClr val="000000"/>
                </a:solidFill>
                <a:latin typeface="Arial" panose="020B0604020202020204" pitchFamily="34" charset="0"/>
                <a:ea typeface="Arial" panose="020B0604020202020204" pitchFamily="34" charset="0"/>
              </a:rPr>
              <a:t>clearly and briefly</a:t>
            </a:r>
            <a:r>
              <a:rPr lang="en-US" sz="1400" dirty="0">
                <a:solidFill>
                  <a:srgbClr val="000000"/>
                </a:solidFill>
                <a:latin typeface="Arial" panose="020B0604020202020204" pitchFamily="34" charset="0"/>
                <a:ea typeface="Arial" panose="020B0604020202020204" pitchFamily="34" charset="0"/>
              </a:rPr>
              <a:t>.</a:t>
            </a:r>
            <a:endParaRPr lang="en-US" sz="1400" dirty="0">
              <a:solidFill>
                <a:srgbClr val="000000"/>
              </a:solidFill>
              <a:effectLst/>
              <a:latin typeface="Arial" panose="020B0604020202020204" pitchFamily="34" charset="0"/>
              <a:ea typeface="Arial" panose="020B0604020202020204" pitchFamily="34" charset="0"/>
            </a:endParaRPr>
          </a:p>
          <a:p>
            <a:endParaRPr lang="en-GB" dirty="0"/>
          </a:p>
          <a:p>
            <a:pPr marL="285750" indent="-285750">
              <a:buFont typeface="Wingdings" panose="05000000000000000000" pitchFamily="2" charset="2"/>
              <a:buChar char="§"/>
            </a:pPr>
            <a:endParaRPr lang="en-US" dirty="0"/>
          </a:p>
        </p:txBody>
      </p:sp>
      <p:sp>
        <p:nvSpPr>
          <p:cNvPr id="4" name="Rectangle 3">
            <a:extLst>
              <a:ext uri="{FF2B5EF4-FFF2-40B4-BE49-F238E27FC236}">
                <a16:creationId xmlns:a16="http://schemas.microsoft.com/office/drawing/2014/main" id="{5814AF58-AD60-4EE0-BFF9-E1154AB6A2E5}"/>
              </a:ext>
            </a:extLst>
          </p:cNvPr>
          <p:cNvSpPr/>
          <p:nvPr/>
        </p:nvSpPr>
        <p:spPr>
          <a:xfrm>
            <a:off x="429584" y="1529287"/>
            <a:ext cx="8511898" cy="729097"/>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TextBox 4">
            <a:extLst>
              <a:ext uri="{FF2B5EF4-FFF2-40B4-BE49-F238E27FC236}">
                <a16:creationId xmlns:a16="http://schemas.microsoft.com/office/drawing/2014/main" id="{DBC1F992-EFFF-42D5-B24B-6CFCCAA6FA44}"/>
              </a:ext>
            </a:extLst>
          </p:cNvPr>
          <p:cNvSpPr txBox="1"/>
          <p:nvPr/>
        </p:nvSpPr>
        <p:spPr>
          <a:xfrm>
            <a:off x="348829" y="1529288"/>
            <a:ext cx="9889937" cy="1015663"/>
          </a:xfrm>
          <a:prstGeom prst="rect">
            <a:avLst/>
          </a:prstGeom>
          <a:noFill/>
        </p:spPr>
        <p:txBody>
          <a:bodyPr wrap="square" rtlCol="0">
            <a:spAutoFit/>
          </a:bodyPr>
          <a:lstStyle/>
          <a:p>
            <a:r>
              <a:rPr lang="en-US" sz="1400" i="1" dirty="0">
                <a:latin typeface="Athelas"/>
                <a:ea typeface="Times New Roman" panose="02020603050405020304" pitchFamily="18" charset="0"/>
                <a:cs typeface="Calibri" panose="020F0502020204030204" pitchFamily="34" charset="0"/>
              </a:rPr>
              <a:t>expand your notes 		change the order		the main idea	the main points		</a:t>
            </a:r>
          </a:p>
          <a:p>
            <a:r>
              <a:rPr lang="en-US" sz="1400" i="1" dirty="0">
                <a:latin typeface="Athelas"/>
                <a:ea typeface="Times New Roman" panose="02020603050405020304" pitchFamily="18" charset="0"/>
                <a:cs typeface="Calibri" panose="020F0502020204030204" pitchFamily="34" charset="0"/>
              </a:rPr>
              <a:t>	a mind map		clearly and briefly		have included all</a:t>
            </a:r>
          </a:p>
          <a:p>
            <a:endParaRPr lang="en-US" dirty="0"/>
          </a:p>
        </p:txBody>
      </p:sp>
    </p:spTree>
    <p:extLst>
      <p:ext uri="{BB962C8B-B14F-4D97-AF65-F5344CB8AC3E}">
        <p14:creationId xmlns:p14="http://schemas.microsoft.com/office/powerpoint/2010/main" val="249545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8" end="1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391787" y="312349"/>
            <a:ext cx="11029616" cy="988332"/>
          </a:xfrm>
        </p:spPr>
        <p:txBody>
          <a:bodyPr/>
          <a:lstStyle/>
          <a:p>
            <a:r>
              <a:rPr lang="en-GB" dirty="0"/>
              <a:t>Tips for summarizing</a:t>
            </a:r>
            <a:endParaRPr lang="en-US" dirty="0"/>
          </a:p>
        </p:txBody>
      </p:sp>
      <p:sp>
        <p:nvSpPr>
          <p:cNvPr id="3" name="TextBox 2">
            <a:extLst>
              <a:ext uri="{FF2B5EF4-FFF2-40B4-BE49-F238E27FC236}">
                <a16:creationId xmlns:a16="http://schemas.microsoft.com/office/drawing/2014/main" id="{C3F737B5-F7DA-4119-9FE7-42B6AE677F01}"/>
              </a:ext>
            </a:extLst>
          </p:cNvPr>
          <p:cNvSpPr txBox="1"/>
          <p:nvPr/>
        </p:nvSpPr>
        <p:spPr>
          <a:xfrm>
            <a:off x="459293" y="1300681"/>
            <a:ext cx="9255440" cy="5672322"/>
          </a:xfrm>
          <a:prstGeom prst="rect">
            <a:avLst/>
          </a:prstGeom>
          <a:noFill/>
        </p:spPr>
        <p:txBody>
          <a:bodyPr wrap="square" rtlCol="0">
            <a:spAutoFit/>
          </a:bodyPr>
          <a:lstStyle/>
          <a:p>
            <a:r>
              <a:rPr lang="en-US" u="sng" dirty="0">
                <a:solidFill>
                  <a:srgbClr val="0D405F"/>
                </a:solidFill>
                <a:effectLst/>
                <a:latin typeface="Inter"/>
                <a:ea typeface="Times New Roman" panose="02020603050405020304" pitchFamily="18" charset="0"/>
                <a:cs typeface="Calibri" panose="020F0502020204030204" pitchFamily="34" charset="0"/>
              </a:rPr>
              <a:t>Summa</a:t>
            </a:r>
            <a:r>
              <a:rPr lang="en-US" u="sng" dirty="0">
                <a:solidFill>
                  <a:srgbClr val="0D405F"/>
                </a:solidFill>
                <a:latin typeface="Inter"/>
                <a:ea typeface="Times New Roman" panose="02020603050405020304" pitchFamily="18" charset="0"/>
                <a:cs typeface="Calibri" panose="020F0502020204030204" pitchFamily="34" charset="0"/>
              </a:rPr>
              <a:t>ry outline</a:t>
            </a:r>
            <a:r>
              <a:rPr lang="en-US" dirty="0">
                <a:solidFill>
                  <a:srgbClr val="0D405F"/>
                </a:solidFill>
                <a:latin typeface="Inter"/>
                <a:ea typeface="Times New Roman" panose="02020603050405020304" pitchFamily="18" charset="0"/>
                <a:cs typeface="Calibri" panose="020F0502020204030204" pitchFamily="34" charset="0"/>
              </a:rPr>
              <a:t>:</a:t>
            </a:r>
          </a:p>
          <a:p>
            <a:endParaRPr lang="en-US" dirty="0">
              <a:solidFill>
                <a:srgbClr val="0D405F"/>
              </a:solidFill>
              <a:latin typeface="Inter"/>
              <a:ea typeface="Times New Roman" panose="02020603050405020304" pitchFamily="18" charset="0"/>
              <a:cs typeface="Calibri" panose="020F0502020204030204" pitchFamily="34" charset="0"/>
            </a:endParaRPr>
          </a:p>
          <a:p>
            <a:pPr marL="342900" indent="-342900">
              <a:buAutoNum type="arabicParenR"/>
            </a:pPr>
            <a:r>
              <a:rPr lang="en-US" sz="1600" dirty="0">
                <a:solidFill>
                  <a:schemeClr val="tx1">
                    <a:lumMod val="50000"/>
                    <a:lumOff val="50000"/>
                  </a:schemeClr>
                </a:solidFill>
                <a:effectLst/>
                <a:latin typeface="Inter"/>
                <a:ea typeface="Times New Roman" panose="02020603050405020304" pitchFamily="18" charset="0"/>
                <a:cs typeface="Calibri" panose="020F0502020204030204" pitchFamily="34" charset="0"/>
              </a:rPr>
              <a:t>Introduction (2 </a:t>
            </a:r>
            <a:r>
              <a:rPr lang="en-US" sz="1600" dirty="0">
                <a:solidFill>
                  <a:schemeClr val="tx1">
                    <a:lumMod val="50000"/>
                    <a:lumOff val="50000"/>
                  </a:schemeClr>
                </a:solidFill>
                <a:latin typeface="Inter"/>
                <a:ea typeface="Times New Roman" panose="02020603050405020304" pitchFamily="18" charset="0"/>
                <a:cs typeface="Calibri" panose="020F0502020204030204" pitchFamily="34" charset="0"/>
              </a:rPr>
              <a:t>or 3 sentences)</a:t>
            </a:r>
          </a:p>
          <a:p>
            <a:pPr marL="1200150" lvl="2" indent="-285750">
              <a:buFont typeface="Arial" panose="020B0604020202020204" pitchFamily="34" charset="0"/>
              <a:buChar char="•"/>
            </a:pPr>
            <a:r>
              <a:rPr lang="en-US" sz="1600" dirty="0">
                <a:solidFill>
                  <a:schemeClr val="tx1">
                    <a:lumMod val="50000"/>
                    <a:lumOff val="50000"/>
                  </a:schemeClr>
                </a:solidFill>
                <a:latin typeface="Inter"/>
                <a:ea typeface="Times New Roman" panose="02020603050405020304" pitchFamily="18" charset="0"/>
                <a:cs typeface="Calibri" panose="020F0502020204030204" pitchFamily="34" charset="0"/>
              </a:rPr>
              <a:t>Provide the context for your argument</a:t>
            </a:r>
          </a:p>
          <a:p>
            <a:pPr marL="1200150" lvl="2" indent="-285750">
              <a:buFont typeface="Arial" panose="020B0604020202020204" pitchFamily="34" charset="0"/>
              <a:buChar char="•"/>
            </a:pPr>
            <a:r>
              <a:rPr lang="en-US" sz="1600" dirty="0">
                <a:solidFill>
                  <a:schemeClr val="tx1">
                    <a:lumMod val="50000"/>
                    <a:lumOff val="50000"/>
                  </a:schemeClr>
                </a:solidFill>
                <a:latin typeface="Inter"/>
                <a:ea typeface="Times New Roman" panose="02020603050405020304" pitchFamily="18" charset="0"/>
                <a:cs typeface="Calibri" panose="020F0502020204030204" pitchFamily="34" charset="0"/>
              </a:rPr>
              <a:t>Name the author and title of your text</a:t>
            </a:r>
          </a:p>
          <a:p>
            <a:pPr marL="1200150" lvl="2" indent="-285750">
              <a:buFont typeface="Arial" panose="020B0604020202020204" pitchFamily="34" charset="0"/>
              <a:buChar char="•"/>
            </a:pPr>
            <a:r>
              <a:rPr lang="en-US" sz="1600" dirty="0">
                <a:solidFill>
                  <a:schemeClr val="tx1">
                    <a:lumMod val="50000"/>
                    <a:lumOff val="50000"/>
                  </a:schemeClr>
                </a:solidFill>
                <a:latin typeface="Inter"/>
                <a:cs typeface="Calibri" panose="020F0502020204030204" pitchFamily="34" charset="0"/>
              </a:rPr>
              <a:t>Give a very quick “thesis statement” of your two response points (what the main argument of your essay is / your main claim / topic sentence)</a:t>
            </a:r>
          </a:p>
          <a:p>
            <a:endParaRPr lang="en-US" sz="1600" dirty="0">
              <a:solidFill>
                <a:schemeClr val="tx1">
                  <a:lumMod val="50000"/>
                  <a:lumOff val="50000"/>
                </a:schemeClr>
              </a:solidFill>
              <a:latin typeface="Inter"/>
              <a:ea typeface="Times New Roman" panose="02020603050405020304" pitchFamily="18" charset="0"/>
              <a:cs typeface="Calibri" panose="020F0502020204030204" pitchFamily="34" charset="0"/>
            </a:endParaRPr>
          </a:p>
          <a:p>
            <a:pPr defTabSz="457200">
              <a:spcBef>
                <a:spcPct val="20000"/>
              </a:spcBef>
              <a:spcAft>
                <a:spcPts val="600"/>
              </a:spcAft>
              <a:buClr>
                <a:schemeClr val="accent1"/>
              </a:buClr>
              <a:buSzPct val="92000"/>
            </a:pPr>
            <a:r>
              <a:rPr lang="en-US" sz="1600" i="1" dirty="0">
                <a:solidFill>
                  <a:schemeClr val="tx1">
                    <a:lumMod val="50000"/>
                    <a:lumOff val="50000"/>
                  </a:schemeClr>
                </a:solidFill>
                <a:effectLst/>
                <a:latin typeface="Athelas"/>
                <a:ea typeface="Times New Roman" panose="02020603050405020304" pitchFamily="18" charset="0"/>
                <a:cs typeface="Calibri" panose="020F0502020204030204" pitchFamily="34" charset="0"/>
              </a:rPr>
              <a:t>In the video “How to avoid death By PowerPoint,” David Phillips shows how many presentations fail because of bad design. He gives five tips for creating more memorable visual presentations…</a:t>
            </a:r>
          </a:p>
          <a:p>
            <a:pPr defTabSz="457200">
              <a:spcBef>
                <a:spcPct val="20000"/>
              </a:spcBef>
              <a:spcAft>
                <a:spcPts val="600"/>
              </a:spcAft>
              <a:buClr>
                <a:schemeClr val="accent1"/>
              </a:buClr>
              <a:buSzPct val="92000"/>
            </a:pPr>
            <a:r>
              <a:rPr lang="en-US" sz="1600" i="1" dirty="0">
                <a:solidFill>
                  <a:schemeClr val="tx1">
                    <a:lumMod val="50000"/>
                    <a:lumOff val="50000"/>
                  </a:schemeClr>
                </a:solidFill>
                <a:latin typeface="Athelas"/>
                <a:cs typeface="Calibri" panose="020F0502020204030204" pitchFamily="34" charset="0"/>
              </a:rPr>
              <a:t>In his essay “The Year that Changed Everything,” Lance Morrow claims that the year 1948 should be considered a pivotal year in American history.</a:t>
            </a:r>
          </a:p>
          <a:p>
            <a:pPr defTabSz="457200">
              <a:spcBef>
                <a:spcPct val="20000"/>
              </a:spcBef>
              <a:spcAft>
                <a:spcPts val="600"/>
              </a:spcAft>
              <a:buClr>
                <a:schemeClr val="accent1"/>
              </a:buClr>
              <a:buSzPct val="92000"/>
            </a:pPr>
            <a:endParaRPr lang="en-US" sz="1600" i="1" dirty="0">
              <a:solidFill>
                <a:schemeClr val="tx1">
                  <a:lumMod val="50000"/>
                  <a:lumOff val="50000"/>
                </a:schemeClr>
              </a:solidFill>
              <a:latin typeface="Athelas"/>
              <a:cs typeface="Calibri" panose="020F0502020204030204" pitchFamily="34" charset="0"/>
            </a:endParaRPr>
          </a:p>
          <a:p>
            <a:r>
              <a:rPr lang="en-US" sz="1800" dirty="0">
                <a:solidFill>
                  <a:srgbClr val="0D405F"/>
                </a:solidFill>
                <a:effectLst/>
                <a:latin typeface="Inter"/>
                <a:ea typeface="Times New Roman" panose="02020603050405020304" pitchFamily="18" charset="0"/>
                <a:cs typeface="Calibri" panose="020F0502020204030204" pitchFamily="34" charset="0"/>
              </a:rPr>
              <a:t>2)    Body paragraph  (summary of the text</a:t>
            </a:r>
            <a:r>
              <a:rPr lang="en-US" dirty="0">
                <a:solidFill>
                  <a:srgbClr val="0D405F"/>
                </a:solidFill>
                <a:latin typeface="Inter"/>
                <a:ea typeface="Times New Roman" panose="02020603050405020304" pitchFamily="18" charset="0"/>
                <a:cs typeface="Calibri" panose="020F0502020204030204" pitchFamily="34" charset="0"/>
              </a:rPr>
              <a:t>)</a:t>
            </a:r>
          </a:p>
          <a:p>
            <a:pPr marL="1200150" lvl="2" indent="-285750">
              <a:buFont typeface="Arial" panose="020B0604020202020204" pitchFamily="34" charset="0"/>
              <a:buChar char="•"/>
            </a:pPr>
            <a:r>
              <a:rPr lang="en-GB" dirty="0">
                <a:solidFill>
                  <a:srgbClr val="0D405F"/>
                </a:solidFill>
                <a:latin typeface="Inter"/>
                <a:ea typeface="Times New Roman" panose="02020603050405020304" pitchFamily="18" charset="0"/>
                <a:cs typeface="Calibri" panose="020F0502020204030204" pitchFamily="34" charset="0"/>
              </a:rPr>
              <a:t>Mention other major points (&amp; supporting ideas to prove them)</a:t>
            </a:r>
          </a:p>
          <a:p>
            <a:pPr marL="1200150" lvl="2" indent="-285750">
              <a:buFont typeface="Arial" panose="020B0604020202020204" pitchFamily="34" charset="0"/>
              <a:buChar char="•"/>
            </a:pPr>
            <a:endParaRPr lang="en-GB" i="1" dirty="0">
              <a:solidFill>
                <a:srgbClr val="0D405F"/>
              </a:solidFill>
              <a:latin typeface="Inter"/>
              <a:cs typeface="Calibri" panose="020F0502020204030204" pitchFamily="34" charset="0"/>
            </a:endParaRPr>
          </a:p>
          <a:p>
            <a:pPr lvl="2"/>
            <a:r>
              <a:rPr lang="en-US" sz="1800" i="1" dirty="0">
                <a:solidFill>
                  <a:srgbClr val="0070C0"/>
                </a:solidFill>
                <a:latin typeface="Athelas"/>
                <a:cs typeface="Calibri" panose="020F0502020204030204" pitchFamily="34" charset="0"/>
              </a:rPr>
              <a:t>The author argues that ________</a:t>
            </a:r>
          </a:p>
          <a:p>
            <a:pPr lvl="2"/>
            <a:r>
              <a:rPr lang="en-US" i="1" dirty="0">
                <a:solidFill>
                  <a:srgbClr val="0070C0"/>
                </a:solidFill>
                <a:latin typeface="Athelas"/>
                <a:cs typeface="Calibri" panose="020F0502020204030204" pitchFamily="34" charset="0"/>
              </a:rPr>
              <a:t>The writer refuses these ideas by saying ___________</a:t>
            </a:r>
          </a:p>
          <a:p>
            <a:pPr lvl="2"/>
            <a:r>
              <a:rPr lang="en-US" sz="1800" i="1" dirty="0">
                <a:solidFill>
                  <a:srgbClr val="0070C0"/>
                </a:solidFill>
                <a:latin typeface="Athelas"/>
                <a:cs typeface="Calibri" panose="020F0502020204030204" pitchFamily="34" charset="0"/>
              </a:rPr>
              <a:t>His / </a:t>
            </a:r>
            <a:r>
              <a:rPr lang="en-US" i="1" dirty="0">
                <a:solidFill>
                  <a:srgbClr val="0070C0"/>
                </a:solidFill>
                <a:latin typeface="Athelas"/>
                <a:cs typeface="Calibri" panose="020F0502020204030204" pitchFamily="34" charset="0"/>
              </a:rPr>
              <a:t>her conclusion is _______________</a:t>
            </a:r>
            <a:endParaRPr lang="en-US" sz="1800" i="1" dirty="0">
              <a:solidFill>
                <a:srgbClr val="0070C0"/>
              </a:solidFill>
              <a:latin typeface="Athelas"/>
              <a:cs typeface="Calibri" panose="020F0502020204030204" pitchFamily="34" charset="0"/>
            </a:endParaRPr>
          </a:p>
          <a:p>
            <a:pPr lvl="2"/>
            <a:endParaRPr lang="en-US" dirty="0"/>
          </a:p>
        </p:txBody>
      </p:sp>
    </p:spTree>
    <p:extLst>
      <p:ext uri="{BB962C8B-B14F-4D97-AF65-F5344CB8AC3E}">
        <p14:creationId xmlns:p14="http://schemas.microsoft.com/office/powerpoint/2010/main" val="2036595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391787" y="310039"/>
            <a:ext cx="11029616" cy="988332"/>
          </a:xfrm>
        </p:spPr>
        <p:txBody>
          <a:bodyPr/>
          <a:lstStyle/>
          <a:p>
            <a:r>
              <a:rPr lang="en-GB" dirty="0"/>
              <a:t>language for summarizing</a:t>
            </a:r>
            <a:endParaRPr lang="en-US" dirty="0"/>
          </a:p>
        </p:txBody>
      </p:sp>
      <p:sp>
        <p:nvSpPr>
          <p:cNvPr id="3" name="TextBox 2">
            <a:extLst>
              <a:ext uri="{FF2B5EF4-FFF2-40B4-BE49-F238E27FC236}">
                <a16:creationId xmlns:a16="http://schemas.microsoft.com/office/drawing/2014/main" id="{C3F737B5-F7DA-4119-9FE7-42B6AE677F01}"/>
              </a:ext>
            </a:extLst>
          </p:cNvPr>
          <p:cNvSpPr txBox="1"/>
          <p:nvPr/>
        </p:nvSpPr>
        <p:spPr>
          <a:xfrm>
            <a:off x="465430" y="1484315"/>
            <a:ext cx="9255440" cy="646331"/>
          </a:xfrm>
          <a:prstGeom prst="rect">
            <a:avLst/>
          </a:prstGeom>
          <a:noFill/>
        </p:spPr>
        <p:txBody>
          <a:bodyPr wrap="square" rtlCol="0">
            <a:spAutoFit/>
          </a:bodyPr>
          <a:lstStyle/>
          <a:p>
            <a:endParaRPr lang="en-GB" dirty="0"/>
          </a:p>
          <a:p>
            <a:pPr marL="285750" indent="-285750">
              <a:buFont typeface="Wingdings" panose="05000000000000000000" pitchFamily="2" charset="2"/>
              <a:buChar char="§"/>
            </a:pPr>
            <a:endParaRPr lang="en-US" dirty="0"/>
          </a:p>
        </p:txBody>
      </p:sp>
      <p:sp>
        <p:nvSpPr>
          <p:cNvPr id="6" name="TextBox 5">
            <a:extLst>
              <a:ext uri="{FF2B5EF4-FFF2-40B4-BE49-F238E27FC236}">
                <a16:creationId xmlns:a16="http://schemas.microsoft.com/office/drawing/2014/main" id="{CAC8B10A-B135-466A-8D93-5BC19CEEA466}"/>
              </a:ext>
            </a:extLst>
          </p:cNvPr>
          <p:cNvSpPr txBox="1"/>
          <p:nvPr/>
        </p:nvSpPr>
        <p:spPr>
          <a:xfrm>
            <a:off x="319941" y="1368963"/>
            <a:ext cx="11650370" cy="5564600"/>
          </a:xfrm>
          <a:prstGeom prst="rect">
            <a:avLst/>
          </a:prstGeom>
          <a:noFill/>
        </p:spPr>
        <p:txBody>
          <a:bodyPr wrap="square" rtlCol="0">
            <a:spAutoFit/>
          </a:bodyPr>
          <a:lstStyle/>
          <a:p>
            <a:r>
              <a:rPr lang="en-US" sz="1600" b="1" dirty="0">
                <a:latin typeface="Inter"/>
                <a:ea typeface="Times New Roman" panose="02020603050405020304" pitchFamily="18" charset="0"/>
                <a:cs typeface="Calibri" panose="020F0502020204030204" pitchFamily="34" charset="0"/>
              </a:rPr>
              <a:t>To introduce the main idea, </a:t>
            </a:r>
            <a:r>
              <a:rPr lang="en-US" sz="1600" dirty="0">
                <a:latin typeface="Inter"/>
                <a:ea typeface="Times New Roman" panose="02020603050405020304" pitchFamily="18" charset="0"/>
                <a:cs typeface="Calibri" panose="020F0502020204030204" pitchFamily="34" charset="0"/>
              </a:rPr>
              <a:t>you can use </a:t>
            </a:r>
            <a:r>
              <a:rPr lang="en-US" sz="1600" b="1" dirty="0">
                <a:latin typeface="Inter"/>
                <a:ea typeface="Times New Roman" panose="02020603050405020304" pitchFamily="18" charset="0"/>
                <a:cs typeface="Calibri" panose="020F0502020204030204" pitchFamily="34" charset="0"/>
              </a:rPr>
              <a:t>phrases </a:t>
            </a:r>
            <a:r>
              <a:rPr lang="en-US" sz="1600" dirty="0">
                <a:latin typeface="Inter"/>
                <a:ea typeface="Times New Roman" panose="02020603050405020304" pitchFamily="18" charset="0"/>
                <a:cs typeface="Calibri" panose="020F0502020204030204" pitchFamily="34" charset="0"/>
              </a:rPr>
              <a:t>(</a:t>
            </a:r>
            <a:r>
              <a:rPr lang="en-US" sz="1600" i="1" dirty="0">
                <a:latin typeface="Inter"/>
                <a:ea typeface="Times New Roman" panose="02020603050405020304" pitchFamily="18" charset="0"/>
                <a:cs typeface="Calibri" panose="020F0502020204030204" pitchFamily="34" charset="0"/>
              </a:rPr>
              <a:t>“According to the author”, “The author’s opinion / view is that…”)</a:t>
            </a:r>
            <a:r>
              <a:rPr lang="en-US" sz="1600" dirty="0">
                <a:latin typeface="Inter"/>
                <a:ea typeface="Times New Roman" panose="02020603050405020304" pitchFamily="18" charset="0"/>
                <a:cs typeface="Calibri" panose="020F0502020204030204" pitchFamily="34" charset="0"/>
              </a:rPr>
              <a:t> </a:t>
            </a:r>
            <a:r>
              <a:rPr lang="en-US" sz="1600" b="1" dirty="0">
                <a:latin typeface="Inter"/>
                <a:ea typeface="Times New Roman" panose="02020603050405020304" pitchFamily="18" charset="0"/>
                <a:cs typeface="Calibri" panose="020F0502020204030204" pitchFamily="34" charset="0"/>
              </a:rPr>
              <a:t>reporting verbs </a:t>
            </a:r>
            <a:r>
              <a:rPr lang="en-US" sz="1600" dirty="0">
                <a:latin typeface="Inter"/>
                <a:ea typeface="Times New Roman" panose="02020603050405020304" pitchFamily="18" charset="0"/>
                <a:cs typeface="Calibri" panose="020F0502020204030204" pitchFamily="34" charset="0"/>
              </a:rPr>
              <a:t>in the present tense to indicate what the author says.</a:t>
            </a:r>
            <a:endParaRPr lang="en-US" sz="1600" i="1" dirty="0">
              <a:latin typeface="Inter"/>
              <a:ea typeface="Times New Roman" panose="02020603050405020304" pitchFamily="18" charset="0"/>
              <a:cs typeface="Calibri" panose="020F0502020204030204" pitchFamily="34" charset="0"/>
            </a:endParaRPr>
          </a:p>
          <a:p>
            <a:endParaRPr lang="en-US" sz="1600" dirty="0">
              <a:solidFill>
                <a:schemeClr val="tx1">
                  <a:lumMod val="50000"/>
                  <a:lumOff val="50000"/>
                </a:schemeClr>
              </a:solidFill>
              <a:latin typeface="Inter"/>
              <a:ea typeface="Times New Roman" panose="02020603050405020304" pitchFamily="18" charset="0"/>
              <a:cs typeface="Calibri" panose="020F0502020204030204" pitchFamily="34" charset="0"/>
            </a:endParaRPr>
          </a:p>
          <a:p>
            <a:endParaRPr lang="en-GB" sz="1600" i="1" dirty="0">
              <a:latin typeface="Inter"/>
              <a:ea typeface="Times New Roman" panose="02020603050405020304" pitchFamily="18" charset="0"/>
              <a:cs typeface="Calibri" panose="020F0502020204030204" pitchFamily="34" charset="0"/>
            </a:endParaRPr>
          </a:p>
          <a:p>
            <a:endParaRPr lang="en-GB" sz="1600" i="1" dirty="0">
              <a:latin typeface="Inter"/>
              <a:ea typeface="Times New Roman" panose="02020603050405020304" pitchFamily="18" charset="0"/>
              <a:cs typeface="Calibri" panose="020F0502020204030204" pitchFamily="34" charset="0"/>
            </a:endParaRPr>
          </a:p>
          <a:p>
            <a:endParaRPr lang="en-GB" sz="1600" i="1" dirty="0">
              <a:latin typeface="Inter"/>
              <a:ea typeface="Times New Roman" panose="02020603050405020304" pitchFamily="18" charset="0"/>
              <a:cs typeface="Calibri" panose="020F0502020204030204" pitchFamily="34" charset="0"/>
            </a:endParaRPr>
          </a:p>
          <a:p>
            <a:endParaRPr lang="en-GB" sz="1600" i="1" dirty="0">
              <a:latin typeface="Inter"/>
              <a:ea typeface="Times New Roman" panose="02020603050405020304" pitchFamily="18" charset="0"/>
              <a:cs typeface="Calibri" panose="020F0502020204030204" pitchFamily="34" charset="0"/>
            </a:endParaRPr>
          </a:p>
          <a:p>
            <a:endParaRPr lang="en-GB" sz="1600" i="1" dirty="0">
              <a:latin typeface="Inter"/>
              <a:ea typeface="Times New Roman" panose="02020603050405020304" pitchFamily="18" charset="0"/>
              <a:cs typeface="Calibri" panose="020F0502020204030204" pitchFamily="34" charset="0"/>
            </a:endParaRPr>
          </a:p>
          <a:p>
            <a:endParaRPr lang="en-GB" sz="1600" i="1" dirty="0">
              <a:latin typeface="Inter"/>
              <a:cs typeface="Calibri" panose="020F0502020204030204" pitchFamily="34" charset="0"/>
            </a:endParaRPr>
          </a:p>
          <a:p>
            <a:r>
              <a:rPr lang="en-GB" sz="1600" b="1" i="1" dirty="0">
                <a:latin typeface="Inter"/>
                <a:cs typeface="Calibri" panose="020F0502020204030204" pitchFamily="34" charset="0"/>
              </a:rPr>
              <a:t>Exercise</a:t>
            </a:r>
            <a:r>
              <a:rPr lang="en-GB" sz="1600" dirty="0">
                <a:latin typeface="Inter"/>
                <a:cs typeface="Calibri" panose="020F0502020204030204" pitchFamily="34" charset="0"/>
              </a:rPr>
              <a:t>: Reorder the words in brackets to make correct sentences. Add punctuation where necessary</a:t>
            </a:r>
          </a:p>
          <a:p>
            <a:endParaRPr lang="en-GB" sz="1600" dirty="0">
              <a:latin typeface="Inter"/>
              <a:cs typeface="Calibri" panose="020F0502020204030204" pitchFamily="34" charset="0"/>
            </a:endParaRPr>
          </a:p>
          <a:p>
            <a:pPr marL="342900" lvl="0" indent="-342900">
              <a:lnSpc>
                <a:spcPct val="130000"/>
              </a:lnSpc>
              <a:buFont typeface="+mj-lt"/>
              <a:buAutoNum type="arabicPeriod"/>
              <a:tabLst>
                <a:tab pos="342900" algn="l"/>
              </a:tabLst>
            </a:pPr>
            <a:r>
              <a:rPr lang="en-GB" sz="1600" dirty="0">
                <a:latin typeface="Inter"/>
                <a:cs typeface="Calibri" panose="020F0502020204030204" pitchFamily="34" charset="0"/>
              </a:rPr>
              <a:t>(Escher according to) It should be possible to stabilize this chemical reaction for commercial use.</a:t>
            </a:r>
            <a:endParaRPr lang="en-US" sz="1600" dirty="0">
              <a:latin typeface="Inter"/>
              <a:cs typeface="Calibri" panose="020F0502020204030204" pitchFamily="34" charset="0"/>
            </a:endParaRPr>
          </a:p>
          <a:p>
            <a:pPr marL="342900" lvl="0" indent="-342900">
              <a:lnSpc>
                <a:spcPct val="130000"/>
              </a:lnSpc>
              <a:buFont typeface="+mj-lt"/>
              <a:buAutoNum type="arabicPeriod"/>
              <a:tabLst>
                <a:tab pos="342900" algn="l"/>
              </a:tabLst>
            </a:pPr>
            <a:r>
              <a:rPr lang="en-GB" sz="1600" dirty="0">
                <a:latin typeface="Inter"/>
                <a:cs typeface="Calibri" panose="020F0502020204030204" pitchFamily="34" charset="0"/>
              </a:rPr>
              <a:t>(that Bostock’s is view) Crime statistics are frequently manipulated to support political arguments.</a:t>
            </a:r>
            <a:endParaRPr lang="en-US" sz="1600" dirty="0">
              <a:latin typeface="Inter"/>
              <a:cs typeface="Calibri" panose="020F0502020204030204" pitchFamily="34" charset="0"/>
            </a:endParaRPr>
          </a:p>
          <a:p>
            <a:pPr marL="342900" lvl="0" indent="-342900">
              <a:lnSpc>
                <a:spcPct val="130000"/>
              </a:lnSpc>
              <a:buFont typeface="+mj-lt"/>
              <a:buAutoNum type="arabicPeriod"/>
              <a:tabLst>
                <a:tab pos="342900" algn="l"/>
              </a:tabLst>
            </a:pPr>
            <a:r>
              <a:rPr lang="en-GB" sz="1600" dirty="0">
                <a:latin typeface="Inter"/>
                <a:cs typeface="Calibri" panose="020F0502020204030204" pitchFamily="34" charset="0"/>
              </a:rPr>
              <a:t>(has out that Stevens pointed) Some  plant species may die out before they have even been recorded.</a:t>
            </a:r>
          </a:p>
          <a:p>
            <a:pPr marL="342900" lvl="0" indent="-342900">
              <a:lnSpc>
                <a:spcPct val="130000"/>
              </a:lnSpc>
              <a:buFont typeface="+mj-lt"/>
              <a:buAutoNum type="arabicPeriod"/>
              <a:tabLst>
                <a:tab pos="342900" algn="l"/>
              </a:tabLst>
            </a:pPr>
            <a:endParaRPr lang="en-GB" sz="1600" dirty="0">
              <a:latin typeface="Inter"/>
              <a:cs typeface="Calibri" panose="020F0502020204030204" pitchFamily="34" charset="0"/>
            </a:endParaRPr>
          </a:p>
          <a:p>
            <a:pPr lvl="0">
              <a:lnSpc>
                <a:spcPct val="130000"/>
              </a:lnSpc>
              <a:tabLst>
                <a:tab pos="342900" algn="l"/>
              </a:tabLst>
            </a:pPr>
            <a:r>
              <a:rPr lang="en-US" sz="1600" dirty="0">
                <a:latin typeface="Inter"/>
                <a:cs typeface="Calibri" panose="020F0502020204030204" pitchFamily="34" charset="0"/>
              </a:rPr>
              <a:t>1. According to Escher, it should …   </a:t>
            </a:r>
          </a:p>
          <a:p>
            <a:pPr lvl="0">
              <a:lnSpc>
                <a:spcPct val="130000"/>
              </a:lnSpc>
              <a:tabLst>
                <a:tab pos="342900" algn="l"/>
              </a:tabLst>
            </a:pPr>
            <a:r>
              <a:rPr lang="en-US" sz="1600" dirty="0">
                <a:latin typeface="Inter"/>
                <a:cs typeface="Calibri" panose="020F0502020204030204" pitchFamily="34" charset="0"/>
              </a:rPr>
              <a:t>2. Bostock’s view is that crime statistics … </a:t>
            </a:r>
          </a:p>
          <a:p>
            <a:pPr lvl="0">
              <a:lnSpc>
                <a:spcPct val="130000"/>
              </a:lnSpc>
              <a:tabLst>
                <a:tab pos="342900" algn="l"/>
              </a:tabLst>
            </a:pPr>
            <a:r>
              <a:rPr lang="en-US" sz="1600" dirty="0">
                <a:latin typeface="Inter"/>
                <a:cs typeface="Calibri" panose="020F0502020204030204" pitchFamily="34" charset="0"/>
              </a:rPr>
              <a:t>3. Stevens has pointed out that some plant </a:t>
            </a:r>
          </a:p>
          <a:p>
            <a:endParaRPr lang="en-US" sz="1600" dirty="0">
              <a:latin typeface="Inter"/>
              <a:cs typeface="Calibri" panose="020F0502020204030204" pitchFamily="34" charset="0"/>
            </a:endParaRPr>
          </a:p>
          <a:p>
            <a:pPr lvl="2"/>
            <a:endParaRPr lang="en-US" dirty="0"/>
          </a:p>
        </p:txBody>
      </p:sp>
      <p:sp>
        <p:nvSpPr>
          <p:cNvPr id="7" name="Rectangle 6">
            <a:extLst>
              <a:ext uri="{FF2B5EF4-FFF2-40B4-BE49-F238E27FC236}">
                <a16:creationId xmlns:a16="http://schemas.microsoft.com/office/drawing/2014/main" id="{60FEDA1C-6E8D-487F-AF7C-F856E0D1FFFC}"/>
              </a:ext>
            </a:extLst>
          </p:cNvPr>
          <p:cNvSpPr/>
          <p:nvPr/>
        </p:nvSpPr>
        <p:spPr>
          <a:xfrm>
            <a:off x="465430" y="1984613"/>
            <a:ext cx="8485691" cy="1444387"/>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tabLst>
                <a:tab pos="1257300" algn="l"/>
                <a:tab pos="2286000" algn="l"/>
                <a:tab pos="3429000" algn="l"/>
                <a:tab pos="4457700" algn="l"/>
              </a:tabLst>
            </a:pPr>
            <a:endParaRPr lang="en-US" dirty="0">
              <a:solidFill>
                <a:schemeClr val="tx1"/>
              </a:solidFill>
            </a:endParaRPr>
          </a:p>
        </p:txBody>
      </p:sp>
      <p:pic>
        <p:nvPicPr>
          <p:cNvPr id="9" name="Picture 8">
            <a:extLst>
              <a:ext uri="{FF2B5EF4-FFF2-40B4-BE49-F238E27FC236}">
                <a16:creationId xmlns:a16="http://schemas.microsoft.com/office/drawing/2014/main" id="{9D66B1CE-BFC1-4FFF-8487-4B5B2ACDE463}"/>
              </a:ext>
            </a:extLst>
          </p:cNvPr>
          <p:cNvPicPr>
            <a:picLocks noChangeAspect="1"/>
          </p:cNvPicPr>
          <p:nvPr/>
        </p:nvPicPr>
        <p:blipFill>
          <a:blip r:embed="rId3"/>
          <a:stretch>
            <a:fillRect/>
          </a:stretch>
        </p:blipFill>
        <p:spPr>
          <a:xfrm>
            <a:off x="517681" y="2130646"/>
            <a:ext cx="8054699" cy="1072501"/>
          </a:xfrm>
          <a:prstGeom prst="rect">
            <a:avLst/>
          </a:prstGeom>
        </p:spPr>
      </p:pic>
    </p:spTree>
    <p:extLst>
      <p:ext uri="{BB962C8B-B14F-4D97-AF65-F5344CB8AC3E}">
        <p14:creationId xmlns:p14="http://schemas.microsoft.com/office/powerpoint/2010/main" val="326752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4" end="1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15" end="1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DBABE-965F-40AE-B6E4-4973ADED9C09}"/>
              </a:ext>
            </a:extLst>
          </p:cNvPr>
          <p:cNvSpPr>
            <a:spLocks noGrp="1"/>
          </p:cNvSpPr>
          <p:nvPr>
            <p:ph type="title"/>
          </p:nvPr>
        </p:nvSpPr>
        <p:spPr>
          <a:xfrm>
            <a:off x="413432" y="-3638"/>
            <a:ext cx="11029616" cy="988332"/>
          </a:xfrm>
        </p:spPr>
        <p:txBody>
          <a:bodyPr/>
          <a:lstStyle/>
          <a:p>
            <a:r>
              <a:rPr lang="en-GB" dirty="0"/>
              <a:t>language for summarizing</a:t>
            </a:r>
            <a:endParaRPr lang="en-US" dirty="0"/>
          </a:p>
        </p:txBody>
      </p:sp>
      <p:sp>
        <p:nvSpPr>
          <p:cNvPr id="3" name="TextBox 2">
            <a:extLst>
              <a:ext uri="{FF2B5EF4-FFF2-40B4-BE49-F238E27FC236}">
                <a16:creationId xmlns:a16="http://schemas.microsoft.com/office/drawing/2014/main" id="{C3F737B5-F7DA-4119-9FE7-42B6AE677F01}"/>
              </a:ext>
            </a:extLst>
          </p:cNvPr>
          <p:cNvSpPr txBox="1"/>
          <p:nvPr/>
        </p:nvSpPr>
        <p:spPr>
          <a:xfrm>
            <a:off x="230677" y="3964388"/>
            <a:ext cx="9255440" cy="3970318"/>
          </a:xfrm>
          <a:prstGeom prst="rect">
            <a:avLst/>
          </a:prstGeom>
          <a:noFill/>
        </p:spPr>
        <p:txBody>
          <a:bodyPr wrap="square" rtlCol="0">
            <a:spAutoFit/>
          </a:bodyPr>
          <a:lstStyle/>
          <a:p>
            <a:endParaRPr lang="en-US" sz="1800" dirty="0">
              <a:solidFill>
                <a:srgbClr val="0D405F"/>
              </a:solidFill>
              <a:latin typeface="Inter"/>
              <a:ea typeface="Times New Roman" panose="02020603050405020304" pitchFamily="18" charset="0"/>
              <a:cs typeface="Calibri" panose="020F0502020204030204" pitchFamily="34" charset="0"/>
            </a:endParaRPr>
          </a:p>
          <a:p>
            <a:r>
              <a:rPr lang="en-US" b="0" i="0" dirty="0">
                <a:effectLst/>
                <a:latin typeface="Inter"/>
              </a:rPr>
              <a:t>The author </a:t>
            </a:r>
            <a:r>
              <a:rPr lang="en-US" b="1" dirty="0">
                <a:effectLst/>
                <a:latin typeface="Inter"/>
              </a:rPr>
              <a:t>explains</a:t>
            </a:r>
            <a:r>
              <a:rPr lang="en-US" b="0" i="0" dirty="0">
                <a:effectLst/>
                <a:latin typeface="Inter"/>
              </a:rPr>
              <a:t> how information technology is changing society.</a:t>
            </a:r>
          </a:p>
          <a:p>
            <a:r>
              <a:rPr lang="en-US" b="0" i="0" dirty="0">
                <a:effectLst/>
                <a:latin typeface="Inter"/>
              </a:rPr>
              <a:t>The author </a:t>
            </a:r>
            <a:r>
              <a:rPr lang="en-US" b="0" i="0" u="sng" dirty="0">
                <a:effectLst/>
                <a:latin typeface="Inter"/>
              </a:rPr>
              <a:t>provides </a:t>
            </a:r>
            <a:r>
              <a:rPr lang="en-US" b="1" i="0" u="sng" dirty="0">
                <a:effectLst/>
                <a:latin typeface="Inter"/>
              </a:rPr>
              <a:t>an explanation </a:t>
            </a:r>
            <a:r>
              <a:rPr lang="en-US" b="0" i="0" dirty="0">
                <a:effectLst/>
                <a:latin typeface="Inter"/>
              </a:rPr>
              <a:t>as to how information technology is changing society.</a:t>
            </a:r>
          </a:p>
          <a:p>
            <a:endParaRPr lang="en-US" dirty="0">
              <a:latin typeface="Inter"/>
            </a:endParaRPr>
          </a:p>
          <a:p>
            <a:r>
              <a:rPr lang="en-US" b="0" i="0" dirty="0">
                <a:effectLst/>
                <a:latin typeface="Inter"/>
              </a:rPr>
              <a:t>He </a:t>
            </a:r>
            <a:r>
              <a:rPr lang="en-US" b="1" i="0" dirty="0">
                <a:effectLst/>
                <a:latin typeface="Inter"/>
              </a:rPr>
              <a:t>describes</a:t>
            </a:r>
            <a:r>
              <a:rPr lang="en-US" b="0" i="0" dirty="0">
                <a:effectLst/>
                <a:latin typeface="Inter"/>
              </a:rPr>
              <a:t> the process of language change.</a:t>
            </a:r>
          </a:p>
          <a:p>
            <a:r>
              <a:rPr lang="en-US" dirty="0">
                <a:latin typeface="Inter"/>
              </a:rPr>
              <a:t>He </a:t>
            </a:r>
            <a:r>
              <a:rPr lang="en-US" u="sng" dirty="0">
                <a:latin typeface="Inter"/>
              </a:rPr>
              <a:t>gives </a:t>
            </a:r>
            <a:r>
              <a:rPr lang="en-US" b="1" u="sng" dirty="0">
                <a:latin typeface="Inter"/>
              </a:rPr>
              <a:t>a description</a:t>
            </a:r>
            <a:r>
              <a:rPr lang="en-US" u="sng" dirty="0">
                <a:latin typeface="Inter"/>
              </a:rPr>
              <a:t> </a:t>
            </a:r>
            <a:r>
              <a:rPr lang="en-US" dirty="0">
                <a:latin typeface="Inter"/>
              </a:rPr>
              <a:t>of the process of language change. </a:t>
            </a:r>
          </a:p>
          <a:p>
            <a:endParaRPr lang="en-US" b="0" i="0" dirty="0">
              <a:effectLst/>
              <a:latin typeface="Inter"/>
            </a:endParaRPr>
          </a:p>
          <a:p>
            <a:r>
              <a:rPr lang="en-US" dirty="0">
                <a:latin typeface="Inter"/>
              </a:rPr>
              <a:t>Smith </a:t>
            </a:r>
            <a:r>
              <a:rPr lang="en-US" b="1" dirty="0">
                <a:latin typeface="Inter"/>
              </a:rPr>
              <a:t>emphasises</a:t>
            </a:r>
            <a:r>
              <a:rPr lang="en-US" dirty="0">
                <a:latin typeface="Inter"/>
              </a:rPr>
              <a:t> / </a:t>
            </a:r>
            <a:r>
              <a:rPr lang="en-US" b="1" dirty="0">
                <a:latin typeface="Inter"/>
              </a:rPr>
              <a:t>highlights</a:t>
            </a:r>
            <a:r>
              <a:rPr lang="en-US" dirty="0">
                <a:latin typeface="Inter"/>
              </a:rPr>
              <a:t> / </a:t>
            </a:r>
            <a:r>
              <a:rPr lang="en-US" b="1" dirty="0">
                <a:latin typeface="Inter"/>
              </a:rPr>
              <a:t>stresses</a:t>
            </a:r>
            <a:r>
              <a:rPr lang="en-US" dirty="0">
                <a:latin typeface="Inter"/>
              </a:rPr>
              <a:t> the importance of antioxidants in human health.</a:t>
            </a:r>
          </a:p>
          <a:p>
            <a:r>
              <a:rPr lang="en-US" dirty="0">
                <a:latin typeface="Inter"/>
              </a:rPr>
              <a:t>Smith’s </a:t>
            </a:r>
            <a:r>
              <a:rPr lang="en-US" b="1" u="sng" dirty="0">
                <a:latin typeface="Inter"/>
              </a:rPr>
              <a:t>emphasis / stress on </a:t>
            </a:r>
            <a:r>
              <a:rPr lang="en-US" dirty="0">
                <a:latin typeface="Inter"/>
              </a:rPr>
              <a:t>the importance of antioxidants in human health is not new.</a:t>
            </a:r>
          </a:p>
          <a:p>
            <a:endParaRPr lang="en-US" b="0" i="0" dirty="0">
              <a:effectLst/>
              <a:latin typeface="Inter"/>
            </a:endParaRPr>
          </a:p>
          <a:p>
            <a:endParaRPr lang="en-US" b="0" i="0" dirty="0">
              <a:effectLst/>
              <a:latin typeface="Inter"/>
            </a:endParaRPr>
          </a:p>
          <a:p>
            <a:endParaRPr lang="en-US" sz="1800" dirty="0">
              <a:solidFill>
                <a:srgbClr val="0D405F"/>
              </a:solidFill>
              <a:latin typeface="Inter"/>
              <a:ea typeface="Times New Roman" panose="02020603050405020304" pitchFamily="18" charset="0"/>
              <a:cs typeface="Calibri" panose="020F0502020204030204" pitchFamily="34" charset="0"/>
            </a:endParaRPr>
          </a:p>
          <a:p>
            <a:endParaRPr lang="en-US" dirty="0">
              <a:solidFill>
                <a:srgbClr val="0D405F"/>
              </a:solidFill>
              <a:effectLst/>
              <a:latin typeface="Inter"/>
              <a:ea typeface="Times New Roman" panose="02020603050405020304" pitchFamily="18" charset="0"/>
              <a:cs typeface="Calibri" panose="020F0502020204030204" pitchFamily="34" charset="0"/>
            </a:endParaRPr>
          </a:p>
          <a:p>
            <a:pPr marL="285750" indent="-285750">
              <a:buFont typeface="Wingdings" panose="05000000000000000000" pitchFamily="2" charset="2"/>
              <a:buChar char="§"/>
            </a:pPr>
            <a:endParaRPr lang="en-US" dirty="0"/>
          </a:p>
        </p:txBody>
      </p:sp>
      <p:pic>
        <p:nvPicPr>
          <p:cNvPr id="5" name="Picture 4">
            <a:extLst>
              <a:ext uri="{FF2B5EF4-FFF2-40B4-BE49-F238E27FC236}">
                <a16:creationId xmlns:a16="http://schemas.microsoft.com/office/drawing/2014/main" id="{636C54EA-E722-4276-81D7-1E8D0700F990}"/>
              </a:ext>
            </a:extLst>
          </p:cNvPr>
          <p:cNvPicPr>
            <a:picLocks noChangeAspect="1"/>
          </p:cNvPicPr>
          <p:nvPr/>
        </p:nvPicPr>
        <p:blipFill>
          <a:blip r:embed="rId3"/>
          <a:stretch>
            <a:fillRect/>
          </a:stretch>
        </p:blipFill>
        <p:spPr>
          <a:xfrm>
            <a:off x="413432" y="1452009"/>
            <a:ext cx="4176084" cy="2625436"/>
          </a:xfrm>
          <a:prstGeom prst="rect">
            <a:avLst/>
          </a:prstGeom>
        </p:spPr>
      </p:pic>
      <p:pic>
        <p:nvPicPr>
          <p:cNvPr id="7" name="Picture 6">
            <a:extLst>
              <a:ext uri="{FF2B5EF4-FFF2-40B4-BE49-F238E27FC236}">
                <a16:creationId xmlns:a16="http://schemas.microsoft.com/office/drawing/2014/main" id="{1D2C3478-D51C-46DB-9BF0-424E310957B6}"/>
              </a:ext>
            </a:extLst>
          </p:cNvPr>
          <p:cNvPicPr>
            <a:picLocks noChangeAspect="1"/>
          </p:cNvPicPr>
          <p:nvPr/>
        </p:nvPicPr>
        <p:blipFill>
          <a:blip r:embed="rId4"/>
          <a:stretch>
            <a:fillRect/>
          </a:stretch>
        </p:blipFill>
        <p:spPr>
          <a:xfrm>
            <a:off x="5065179" y="1412150"/>
            <a:ext cx="4176084" cy="2681661"/>
          </a:xfrm>
          <a:prstGeom prst="rect">
            <a:avLst/>
          </a:prstGeom>
        </p:spPr>
      </p:pic>
      <p:sp>
        <p:nvSpPr>
          <p:cNvPr id="8" name="TextBox 7">
            <a:extLst>
              <a:ext uri="{FF2B5EF4-FFF2-40B4-BE49-F238E27FC236}">
                <a16:creationId xmlns:a16="http://schemas.microsoft.com/office/drawing/2014/main" id="{BD797D2F-3CF2-43F7-91F0-0D4B9E815DCF}"/>
              </a:ext>
            </a:extLst>
          </p:cNvPr>
          <p:cNvSpPr txBox="1"/>
          <p:nvPr/>
        </p:nvSpPr>
        <p:spPr>
          <a:xfrm>
            <a:off x="413431" y="950485"/>
            <a:ext cx="8103551" cy="646331"/>
          </a:xfrm>
          <a:prstGeom prst="rect">
            <a:avLst/>
          </a:prstGeom>
          <a:noFill/>
        </p:spPr>
        <p:txBody>
          <a:bodyPr wrap="square" rtlCol="0">
            <a:spAutoFit/>
          </a:bodyPr>
          <a:lstStyle/>
          <a:p>
            <a:r>
              <a:rPr lang="en-US" i="0" dirty="0">
                <a:effectLst/>
                <a:latin typeface="Inter"/>
              </a:rPr>
              <a:t>Academic writing also frequently uses </a:t>
            </a:r>
            <a:r>
              <a:rPr lang="en-US" b="1" i="0" dirty="0">
                <a:effectLst/>
                <a:latin typeface="Inter"/>
              </a:rPr>
              <a:t>nouns</a:t>
            </a:r>
            <a:r>
              <a:rPr lang="en-US" i="0" dirty="0">
                <a:effectLst/>
                <a:latin typeface="Inter"/>
              </a:rPr>
              <a:t> to report others’ ideas</a:t>
            </a:r>
          </a:p>
          <a:p>
            <a:endParaRPr lang="en-US" dirty="0"/>
          </a:p>
        </p:txBody>
      </p:sp>
      <p:sp>
        <p:nvSpPr>
          <p:cNvPr id="4" name="TextBox 3">
            <a:extLst>
              <a:ext uri="{FF2B5EF4-FFF2-40B4-BE49-F238E27FC236}">
                <a16:creationId xmlns:a16="http://schemas.microsoft.com/office/drawing/2014/main" id="{BDE76639-CFBA-49D9-BA7F-99506B35BD62}"/>
              </a:ext>
            </a:extLst>
          </p:cNvPr>
          <p:cNvSpPr txBox="1"/>
          <p:nvPr/>
        </p:nvSpPr>
        <p:spPr>
          <a:xfrm>
            <a:off x="9486116" y="5497033"/>
            <a:ext cx="2624367" cy="369332"/>
          </a:xfrm>
          <a:prstGeom prst="rect">
            <a:avLst/>
          </a:prstGeom>
          <a:noFill/>
        </p:spPr>
        <p:txBody>
          <a:bodyPr wrap="square" rtlCol="0">
            <a:spAutoFit/>
          </a:bodyPr>
          <a:lstStyle/>
          <a:p>
            <a:r>
              <a:rPr lang="en-GB" b="1" i="1" dirty="0"/>
              <a:t>Exercise 2 &amp; 3 </a:t>
            </a:r>
            <a:r>
              <a:rPr lang="en-GB" dirty="0"/>
              <a:t>(handout)</a:t>
            </a:r>
            <a:endParaRPr lang="en-US" dirty="0"/>
          </a:p>
        </p:txBody>
      </p:sp>
    </p:spTree>
    <p:extLst>
      <p:ext uri="{BB962C8B-B14F-4D97-AF65-F5344CB8AC3E}">
        <p14:creationId xmlns:p14="http://schemas.microsoft.com/office/powerpoint/2010/main" val="126587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2.xml><?xml version="1.0" encoding="utf-8"?>
<ds:datastoreItem xmlns:ds="http://schemas.openxmlformats.org/officeDocument/2006/customXml" ds:itemID="{8D289AE2-D2AE-49D1-AFAC-3A79F6794255}">
  <ds:schemaRef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purl.org/dc/terms/"/>
    <ds:schemaRef ds:uri="71af3243-3dd4-4a8d-8c0d-dd76da1f02a5"/>
    <ds:schemaRef ds:uri="http://schemas.openxmlformats.org/package/2006/metadata/core-properties"/>
    <ds:schemaRef ds:uri="16c05727-aa75-4e4a-9b5f-8a80a1165891"/>
    <ds:schemaRef ds:uri="http://purl.org/dc/dcmitype/"/>
    <ds:schemaRef ds:uri="http://purl.org/dc/elements/1.1/"/>
  </ds:schemaRefs>
</ds:datastoreItem>
</file>

<file path=customXml/itemProps3.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{1178EA97-A033-4CCA-95DA-087D124B2886}tf33552983_win32</Template>
  <TotalTime>1131</TotalTime>
  <Words>2479</Words>
  <Application>Microsoft Office PowerPoint</Application>
  <PresentationFormat>Widescreen</PresentationFormat>
  <Paragraphs>255</Paragraphs>
  <Slides>16</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vt:lpstr>
      <vt:lpstr>Arial Narrow</vt:lpstr>
      <vt:lpstr>Athelas</vt:lpstr>
      <vt:lpstr>Calibri</vt:lpstr>
      <vt:lpstr>Franklin Gothic Book</vt:lpstr>
      <vt:lpstr>Franklin Gothic Demi</vt:lpstr>
      <vt:lpstr>Inter</vt:lpstr>
      <vt:lpstr>Times New Roman</vt:lpstr>
      <vt:lpstr>Wingdings</vt:lpstr>
      <vt:lpstr>Wingdings 2</vt:lpstr>
      <vt:lpstr>DividendVTI</vt:lpstr>
      <vt:lpstr>Writing a summary</vt:lpstr>
      <vt:lpstr>PowerPoint Presentation</vt:lpstr>
      <vt:lpstr>PowerPoint Presentation</vt:lpstr>
      <vt:lpstr>PowerPoint Presentation</vt:lpstr>
      <vt:lpstr>Features of an effective summary</vt:lpstr>
      <vt:lpstr>Writing a summary - steps</vt:lpstr>
      <vt:lpstr>Tips for summarizing</vt:lpstr>
      <vt:lpstr>language for summarizing</vt:lpstr>
      <vt:lpstr>language for summarizing</vt:lpstr>
      <vt:lpstr>language for summarizing</vt:lpstr>
      <vt:lpstr>language for summarizing</vt:lpstr>
      <vt:lpstr>language for summarizing</vt:lpstr>
      <vt:lpstr>language for summarizing</vt:lpstr>
      <vt:lpstr>language for summarizing</vt:lpstr>
      <vt:lpstr>language for summarizing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Learner autonomy and learner training</dc:title>
  <dc:creator>katerina.gratrix@gmail.com</dc:creator>
  <cp:lastModifiedBy>Kateřina Gratrix</cp:lastModifiedBy>
  <cp:revision>132</cp:revision>
  <dcterms:created xsi:type="dcterms:W3CDTF">2022-01-30T14:52:10Z</dcterms:created>
  <dcterms:modified xsi:type="dcterms:W3CDTF">2022-10-17T09:37:36Z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