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58" r:id="rId4"/>
    <p:sldId id="267" r:id="rId5"/>
    <p:sldId id="275" r:id="rId6"/>
    <p:sldId id="278" r:id="rId7"/>
    <p:sldId id="276" r:id="rId8"/>
    <p:sldId id="300" r:id="rId9"/>
    <p:sldId id="280" r:id="rId10"/>
    <p:sldId id="279" r:id="rId11"/>
    <p:sldId id="281" r:id="rId12"/>
    <p:sldId id="269" r:id="rId13"/>
    <p:sldId id="289" r:id="rId14"/>
    <p:sldId id="290" r:id="rId15"/>
    <p:sldId id="288" r:id="rId16"/>
    <p:sldId id="292" r:id="rId17"/>
    <p:sldId id="293" r:id="rId18"/>
    <p:sldId id="294" r:id="rId19"/>
    <p:sldId id="295" r:id="rId20"/>
    <p:sldId id="265" r:id="rId21"/>
    <p:sldId id="264" r:id="rId22"/>
    <p:sldId id="282" r:id="rId23"/>
    <p:sldId id="296" r:id="rId24"/>
    <p:sldId id="284" r:id="rId25"/>
    <p:sldId id="297" r:id="rId26"/>
    <p:sldId id="298" r:id="rId27"/>
    <p:sldId id="299" r:id="rId28"/>
    <p:sldId id="263" r:id="rId29"/>
    <p:sldId id="260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BE67FE0-9906-4F2F-AB34-99DC40AE0A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8B5D9A1-D036-4680-AD73-23398D415F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0E7A3-DE8D-4BB0-AC34-AF35F729E8AB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8EF32D-F972-41E7-877A-BF4FBD6AF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AA4AA5-2A35-4A5D-B498-806868BFF7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9F096-E6E9-4049-8E12-A9185363E2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980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632B-CD61-49EB-971D-BAF2B4A23D8F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3DA2-3B86-4DBF-B9EF-E5D886B03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22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632B-CD61-49EB-971D-BAF2B4A23D8F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3DA2-3B86-4DBF-B9EF-E5D886B03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03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632B-CD61-49EB-971D-BAF2B4A23D8F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3DA2-3B86-4DBF-B9EF-E5D886B03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67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632B-CD61-49EB-971D-BAF2B4A23D8F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3DA2-3B86-4DBF-B9EF-E5D886B03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9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632B-CD61-49EB-971D-BAF2B4A23D8F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3DA2-3B86-4DBF-B9EF-E5D886B03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2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632B-CD61-49EB-971D-BAF2B4A23D8F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3DA2-3B86-4DBF-B9EF-E5D886B03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71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632B-CD61-49EB-971D-BAF2B4A23D8F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3DA2-3B86-4DBF-B9EF-E5D886B03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45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632B-CD61-49EB-971D-BAF2B4A23D8F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3DA2-3B86-4DBF-B9EF-E5D886B03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7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632B-CD61-49EB-971D-BAF2B4A23D8F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3DA2-3B86-4DBF-B9EF-E5D886B03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08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632B-CD61-49EB-971D-BAF2B4A23D8F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3DA2-3B86-4DBF-B9EF-E5D886B03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06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632B-CD61-49EB-971D-BAF2B4A23D8F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3DA2-3B86-4DBF-B9EF-E5D886B03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21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E632B-CD61-49EB-971D-BAF2B4A23D8F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63DA2-3B86-4DBF-B9EF-E5D886B037F1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AD986B75-7F65-4AE9-96FB-72347823B95C}"/>
              </a:ext>
            </a:extLst>
          </p:cNvPr>
          <p:cNvGrpSpPr/>
          <p:nvPr userDrawn="1"/>
        </p:nvGrpSpPr>
        <p:grpSpPr>
          <a:xfrm>
            <a:off x="8952441" y="352938"/>
            <a:ext cx="3018438" cy="551389"/>
            <a:chOff x="8554508" y="539205"/>
            <a:chExt cx="3018438" cy="551389"/>
          </a:xfrm>
        </p:grpSpPr>
        <p:pic>
          <p:nvPicPr>
            <p:cNvPr id="8" name="Picture 8" descr="https://www.tacr.cz/logotypy/Eta.png">
              <a:extLst>
                <a:ext uri="{FF2B5EF4-FFF2-40B4-BE49-F238E27FC236}">
                  <a16:creationId xmlns:a16="http://schemas.microsoft.com/office/drawing/2014/main" id="{A6167EB5-F0E4-47C9-B751-5B7C16B48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4975" y="539205"/>
              <a:ext cx="2247971" cy="551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www.tacr.cz/logotypy/logo_TACR_zakl.png">
              <a:extLst>
                <a:ext uri="{FF2B5EF4-FFF2-40B4-BE49-F238E27FC236}">
                  <a16:creationId xmlns:a16="http://schemas.microsoft.com/office/drawing/2014/main" id="{A17438DA-D52C-44C9-B69E-3732BA06A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4508" y="539484"/>
              <a:ext cx="507687" cy="50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C57003D9-BBBA-47CA-8BC8-918621FA025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1" y="5807917"/>
            <a:ext cx="2978028" cy="10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3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A9C1118-0EA1-4A83-A20F-62FE78957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1" y="5807917"/>
            <a:ext cx="2978028" cy="1050083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FCA0C4C-38EA-489A-9596-D4CFE0910688}"/>
              </a:ext>
            </a:extLst>
          </p:cNvPr>
          <p:cNvSpPr txBox="1">
            <a:spLocks/>
          </p:cNvSpPr>
          <p:nvPr/>
        </p:nvSpPr>
        <p:spPr>
          <a:xfrm>
            <a:off x="838200" y="591736"/>
            <a:ext cx="950186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Spolupráce při adaptacích na změnu klimatu v klíčových lesnických a zemědělských oblastech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2A76043-C666-4BA7-9B4C-985EFA5375BA}"/>
              </a:ext>
            </a:extLst>
          </p:cNvPr>
          <p:cNvSpPr txBox="1">
            <a:spLocks/>
          </p:cNvSpPr>
          <p:nvPr/>
        </p:nvSpPr>
        <p:spPr>
          <a:xfrm>
            <a:off x="838200" y="2019445"/>
            <a:ext cx="10515600" cy="3914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4800" b="1" dirty="0"/>
              <a:t>Realizace: 2019 - 2022 </a:t>
            </a:r>
            <a:endParaRPr lang="cs-CZ" sz="4800" dirty="0"/>
          </a:p>
          <a:p>
            <a:pPr algn="l"/>
            <a:br>
              <a:rPr lang="cs-CZ" sz="4800" dirty="0"/>
            </a:br>
            <a:r>
              <a:rPr lang="cs-CZ" sz="4800" b="1" dirty="0"/>
              <a:t>Řešitelé: </a:t>
            </a:r>
            <a:endParaRPr lang="cs-CZ" sz="4800" dirty="0"/>
          </a:p>
          <a:p>
            <a:pPr algn="l" fontAlgn="base"/>
            <a:r>
              <a:rPr lang="cs-CZ" sz="4800" dirty="0"/>
              <a:t>Masarykova univerzita - Fakulta sociálních studií</a:t>
            </a:r>
          </a:p>
          <a:p>
            <a:pPr algn="l" fontAlgn="base"/>
            <a:r>
              <a:rPr lang="cs-CZ" sz="4800" dirty="0"/>
              <a:t>Výzkumný ústav Silva </a:t>
            </a:r>
            <a:r>
              <a:rPr lang="cs-CZ" sz="4800" dirty="0" err="1"/>
              <a:t>Taroucy</a:t>
            </a:r>
            <a:r>
              <a:rPr lang="cs-CZ" sz="4800" dirty="0"/>
              <a:t> pro krajinu a okrasné zahradnictví, v. v. i.</a:t>
            </a:r>
          </a:p>
          <a:p>
            <a:pPr algn="l" fontAlgn="base"/>
            <a:r>
              <a:rPr lang="cs-CZ" sz="4800" dirty="0"/>
              <a:t>Hnutí DUHA - </a:t>
            </a:r>
            <a:r>
              <a:rPr lang="cs-CZ" sz="4800" dirty="0" err="1"/>
              <a:t>Friends</a:t>
            </a:r>
            <a:r>
              <a:rPr lang="cs-CZ" sz="4800" dirty="0"/>
              <a:t> </a:t>
            </a:r>
            <a:r>
              <a:rPr lang="cs-CZ" sz="4800" dirty="0" err="1"/>
              <a:t>of</a:t>
            </a:r>
            <a:r>
              <a:rPr lang="cs-CZ" sz="4800" dirty="0"/>
              <a:t> </a:t>
            </a:r>
            <a:r>
              <a:rPr lang="cs-CZ" sz="4800" dirty="0" err="1"/>
              <a:t>the</a:t>
            </a:r>
            <a:r>
              <a:rPr lang="cs-CZ" sz="4800" dirty="0"/>
              <a:t> </a:t>
            </a:r>
            <a:r>
              <a:rPr lang="cs-CZ" sz="4800" dirty="0" err="1"/>
              <a:t>Earth</a:t>
            </a:r>
            <a:r>
              <a:rPr lang="cs-CZ" sz="4800" dirty="0"/>
              <a:t> Czech Republic</a:t>
            </a:r>
          </a:p>
          <a:p>
            <a:pPr algn="l" fontAlgn="base"/>
            <a:r>
              <a:rPr lang="cs-CZ" sz="4800" dirty="0"/>
              <a:t>EKOTOXA s.r.o.</a:t>
            </a:r>
          </a:p>
          <a:p>
            <a:pPr algn="l"/>
            <a:br>
              <a:rPr lang="cs-CZ" sz="4800" dirty="0"/>
            </a:br>
            <a:r>
              <a:rPr lang="cs-CZ" sz="4800" b="1" dirty="0"/>
              <a:t>Externí aplikační garanti: </a:t>
            </a:r>
            <a:endParaRPr lang="cs-CZ" sz="4800" dirty="0"/>
          </a:p>
          <a:p>
            <a:pPr algn="l" fontAlgn="base"/>
            <a:r>
              <a:rPr lang="cs-CZ" sz="4800" dirty="0"/>
              <a:t>Ministerstvo životního prostředí</a:t>
            </a:r>
          </a:p>
          <a:p>
            <a:pPr algn="l" fontAlgn="base"/>
            <a:r>
              <a:rPr lang="cs-CZ" sz="4800" b="1" dirty="0"/>
              <a:t>Pro Silva </a:t>
            </a:r>
            <a:r>
              <a:rPr lang="cs-CZ" sz="4800" b="1" dirty="0" err="1"/>
              <a:t>Bohemica</a:t>
            </a:r>
            <a:endParaRPr lang="cs-CZ" sz="4800" b="1" dirty="0"/>
          </a:p>
          <a:p>
            <a:pPr algn="l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E2D0133-2472-44DE-A4F7-378389371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049" y="3976936"/>
            <a:ext cx="4735717" cy="27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9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E25D3F6-04A2-457E-94B9-B83A6A940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348" y="4566478"/>
            <a:ext cx="5499652" cy="2291522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1C7FF64-8E6A-4C56-A720-CCFB633BA9CE}"/>
              </a:ext>
            </a:extLst>
          </p:cNvPr>
          <p:cNvSpPr/>
          <p:nvPr/>
        </p:nvSpPr>
        <p:spPr>
          <a:xfrm>
            <a:off x="838200" y="1788856"/>
            <a:ext cx="101261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Kůrovcová kalamita – potřeba rychle zalesnit + nedostatek sazenic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Nedostatečné pracovní kapacity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Špatná struktura podniků (LČR)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ztráta vlastních zaměstnanců a výrobních prostředků 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Neflexibilní systém veřejných zakázek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kritérium nejnižší ceny = nízká kvalita odváděných prací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znevýhodnění lokálních sil = přerušení místních vazeb</a:t>
            </a:r>
          </a:p>
          <a:p>
            <a:pPr fontAlgn="base"/>
            <a:endParaRPr lang="cs-CZ" sz="28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FA97B5-1347-4206-907B-7A372FCE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975"/>
            <a:ext cx="10515600" cy="1154571"/>
          </a:xfrm>
        </p:spPr>
        <p:txBody>
          <a:bodyPr>
            <a:normAutofit/>
          </a:bodyPr>
          <a:lstStyle/>
          <a:p>
            <a:r>
              <a:rPr lang="cs-CZ" b="1" dirty="0"/>
              <a:t>Bariéry limitující změnu hospodaření</a:t>
            </a:r>
          </a:p>
        </p:txBody>
      </p:sp>
    </p:spTree>
    <p:extLst>
      <p:ext uri="{BB962C8B-B14F-4D97-AF65-F5344CB8AC3E}">
        <p14:creationId xmlns:p14="http://schemas.microsoft.com/office/powerpoint/2010/main" val="78189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1C7FF64-8E6A-4C56-A720-CCFB633BA9CE}"/>
              </a:ext>
            </a:extLst>
          </p:cNvPr>
          <p:cNvSpPr/>
          <p:nvPr/>
        </p:nvSpPr>
        <p:spPr>
          <a:xfrm>
            <a:off x="838200" y="1682049"/>
            <a:ext cx="101261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Systém nastavený na smrkové hospodaření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Přemnožení zvěře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omezení přirozené obnovy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zvýšení nákladů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Myslivecká politika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tradice lidové myslivosti 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systém pronájmu honiteb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zastaralá legislativa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Různé přístupy vlastníků</a:t>
            </a:r>
          </a:p>
          <a:p>
            <a:pPr fontAlgn="base"/>
            <a:endParaRPr lang="cs-CZ" sz="28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FA97B5-1347-4206-907B-7A372FCE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975"/>
            <a:ext cx="10515600" cy="1154571"/>
          </a:xfrm>
        </p:spPr>
        <p:txBody>
          <a:bodyPr>
            <a:normAutofit/>
          </a:bodyPr>
          <a:lstStyle/>
          <a:p>
            <a:r>
              <a:rPr lang="cs-CZ" b="1" dirty="0"/>
              <a:t>Bariéry limitující změnu hospodaření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20CCF3-F8B6-4A11-8D54-11FA8BA20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124" y="1590261"/>
            <a:ext cx="3371995" cy="511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5542A64-F2B6-4ADC-A3DA-9E99E7E32596}"/>
              </a:ext>
            </a:extLst>
          </p:cNvPr>
          <p:cNvSpPr/>
          <p:nvPr/>
        </p:nvSpPr>
        <p:spPr>
          <a:xfrm>
            <a:off x="1227666" y="1482019"/>
            <a:ext cx="101261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Klimatická změna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změna podmínek, posun vegetačních stupňů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Kalamita jako příležitost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Ochota zavádět adaptační opatření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Zakládání různorodých, druhově bohatých porostů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Využití přirozené obnovy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Diverzifikace způsobů hospodaření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nepasečné formy, přírodě blízké hospodaření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Změna přístupu společnosti k lesům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Ocenění mimoprodukčních funkcí lesa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cs-CZ" sz="2800" dirty="0"/>
          </a:p>
          <a:p>
            <a:pPr fontAlgn="base"/>
            <a:endParaRPr lang="cs-CZ" sz="20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BD0402-F9B2-4CA9-8CE0-0FB8F452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Budoucnost</a:t>
            </a:r>
            <a:r>
              <a:rPr lang="sk-SK" b="1" dirty="0"/>
              <a:t> </a:t>
            </a:r>
            <a:r>
              <a:rPr lang="sk-SK" b="1" dirty="0" err="1"/>
              <a:t>lesního</a:t>
            </a:r>
            <a:r>
              <a:rPr lang="sk-SK" b="1" dirty="0"/>
              <a:t> </a:t>
            </a:r>
            <a:r>
              <a:rPr lang="sk-SK" b="1" dirty="0" err="1"/>
              <a:t>hospodaření</a:t>
            </a:r>
            <a:r>
              <a:rPr lang="sk-SK" b="1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F6D92E6-C084-49C3-9892-6AD0A5635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247775"/>
            <a:ext cx="30480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5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B8F4213-6B38-425F-B8AF-4DF92199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617" y="3429000"/>
            <a:ext cx="2248525" cy="3429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0A0A78-C740-4FC0-AC18-E4599EFE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Otázky do diskusie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CBF9F6-5872-4700-917F-7CB1F21F9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4745728"/>
          </a:xfrm>
        </p:spPr>
        <p:txBody>
          <a:bodyPr>
            <a:normAutofit/>
          </a:bodyPr>
          <a:lstStyle/>
          <a:p>
            <a:r>
              <a:rPr lang="cs-CZ" b="1" dirty="0" err="1"/>
              <a:t>Čo</a:t>
            </a:r>
            <a:r>
              <a:rPr lang="cs-CZ" b="1" dirty="0"/>
              <a:t> si myslíte o názore, </a:t>
            </a:r>
            <a:r>
              <a:rPr lang="cs-CZ" b="1" dirty="0" err="1"/>
              <a:t>ktorý</a:t>
            </a:r>
            <a:r>
              <a:rPr lang="cs-CZ" b="1" dirty="0"/>
              <a:t> </a:t>
            </a:r>
            <a:r>
              <a:rPr lang="cs-CZ" b="1" dirty="0" err="1"/>
              <a:t>zaznel</a:t>
            </a:r>
            <a:r>
              <a:rPr lang="cs-CZ" b="1" dirty="0"/>
              <a:t> </a:t>
            </a:r>
            <a:r>
              <a:rPr lang="cs-CZ" b="1" dirty="0" err="1"/>
              <a:t>vo</a:t>
            </a:r>
            <a:r>
              <a:rPr lang="cs-CZ" b="1" dirty="0"/>
              <a:t> videu Vzkříšení holin, že by </a:t>
            </a:r>
            <a:r>
              <a:rPr lang="cs-CZ" b="1" dirty="0" err="1"/>
              <a:t>malo</a:t>
            </a:r>
            <a:r>
              <a:rPr lang="cs-CZ" b="1" dirty="0"/>
              <a:t> byť </a:t>
            </a:r>
            <a:r>
              <a:rPr lang="cs-CZ" b="1" dirty="0" err="1"/>
              <a:t>menej</a:t>
            </a:r>
            <a:r>
              <a:rPr lang="cs-CZ" b="1" dirty="0"/>
              <a:t> </a:t>
            </a:r>
            <a:r>
              <a:rPr lang="cs-CZ" b="1" dirty="0" err="1"/>
              <a:t>zveri</a:t>
            </a:r>
            <a:r>
              <a:rPr lang="cs-CZ" b="1" dirty="0"/>
              <a:t> a je </a:t>
            </a:r>
            <a:r>
              <a:rPr lang="cs-CZ" b="1" dirty="0" err="1"/>
              <a:t>potrebné</a:t>
            </a:r>
            <a:r>
              <a:rPr lang="cs-CZ" b="1" dirty="0"/>
              <a:t> </a:t>
            </a:r>
            <a:r>
              <a:rPr lang="cs-CZ" b="1" dirty="0" err="1"/>
              <a:t>ju</a:t>
            </a:r>
            <a:r>
              <a:rPr lang="cs-CZ" b="1" dirty="0"/>
              <a:t> </a:t>
            </a:r>
            <a:r>
              <a:rPr lang="cs-CZ" b="1" dirty="0" err="1"/>
              <a:t>redukovať</a:t>
            </a:r>
            <a:r>
              <a:rPr lang="cs-CZ" b="1" dirty="0"/>
              <a:t>, </a:t>
            </a:r>
            <a:r>
              <a:rPr lang="cs-CZ" b="1" dirty="0" err="1"/>
              <a:t>kvôli</a:t>
            </a:r>
            <a:r>
              <a:rPr lang="cs-CZ" b="1" dirty="0"/>
              <a:t> </a:t>
            </a:r>
            <a:r>
              <a:rPr lang="cs-CZ" b="1" dirty="0" err="1"/>
              <a:t>lesom</a:t>
            </a:r>
            <a:r>
              <a:rPr lang="cs-CZ" b="1" dirty="0"/>
              <a:t>? </a:t>
            </a:r>
          </a:p>
          <a:p>
            <a:r>
              <a:rPr lang="cs-CZ" b="1" dirty="0"/>
              <a:t>Jeden způsob jak chránit lesy je řešení přemnožení zvěře, jste pro? </a:t>
            </a:r>
          </a:p>
          <a:p>
            <a:r>
              <a:rPr lang="cs-CZ" b="1" dirty="0"/>
              <a:t>Jak to, že je dle ochranářů správné nezasahovat do života lesa, ale redukovat údajně přemnoženou zvěř ano?</a:t>
            </a:r>
          </a:p>
          <a:p>
            <a:r>
              <a:rPr lang="cs-CZ" b="1" dirty="0" err="1"/>
              <a:t>Neprotirečí</a:t>
            </a:r>
            <a:r>
              <a:rPr lang="cs-CZ" b="1" dirty="0"/>
              <a:t> si </a:t>
            </a:r>
            <a:r>
              <a:rPr lang="cs-CZ" b="1" dirty="0" err="1"/>
              <a:t>istým</a:t>
            </a:r>
            <a:r>
              <a:rPr lang="cs-CZ" b="1" dirty="0"/>
              <a:t> </a:t>
            </a:r>
            <a:r>
              <a:rPr lang="cs-CZ" b="1" dirty="0" err="1"/>
              <a:t>spôsobom</a:t>
            </a:r>
            <a:r>
              <a:rPr lang="cs-CZ" b="1" dirty="0"/>
              <a:t> </a:t>
            </a:r>
            <a:r>
              <a:rPr lang="cs-CZ" b="1" dirty="0" err="1"/>
              <a:t>tvrdenie</a:t>
            </a:r>
            <a:r>
              <a:rPr lang="cs-CZ" b="1" dirty="0"/>
              <a:t>: </a:t>
            </a:r>
            <a:r>
              <a:rPr lang="cs-CZ" b="1" dirty="0" err="1"/>
              <a:t>pre</a:t>
            </a:r>
            <a:r>
              <a:rPr lang="cs-CZ" b="1" dirty="0"/>
              <a:t> lesy je </a:t>
            </a:r>
            <a:r>
              <a:rPr lang="cs-CZ" b="1" dirty="0" err="1"/>
              <a:t>najlepšie</a:t>
            </a:r>
            <a:r>
              <a:rPr lang="cs-CZ" b="1" dirty="0"/>
              <a:t> nechať </a:t>
            </a:r>
            <a:r>
              <a:rPr lang="cs-CZ" b="1" dirty="0" err="1"/>
              <a:t>ich</a:t>
            </a:r>
            <a:r>
              <a:rPr lang="cs-CZ" b="1" dirty="0"/>
              <a:t> „na pokoj“, </a:t>
            </a:r>
            <a:r>
              <a:rPr lang="cs-CZ" b="1" dirty="0" err="1"/>
              <a:t>pretože</a:t>
            </a:r>
            <a:r>
              <a:rPr lang="cs-CZ" b="1" dirty="0"/>
              <a:t> </a:t>
            </a:r>
            <a:r>
              <a:rPr lang="cs-CZ" b="1" dirty="0" err="1"/>
              <a:t>príroda</a:t>
            </a:r>
            <a:r>
              <a:rPr lang="cs-CZ" b="1" dirty="0"/>
              <a:t> má </a:t>
            </a:r>
            <a:r>
              <a:rPr lang="cs-CZ" b="1" dirty="0" err="1"/>
              <a:t>vlastné</a:t>
            </a:r>
            <a:r>
              <a:rPr lang="cs-CZ" b="1" dirty="0"/>
              <a:t> mechanizmy na </a:t>
            </a:r>
            <a:r>
              <a:rPr lang="cs-CZ" b="1" dirty="0" err="1"/>
              <a:t>obnovenie</a:t>
            </a:r>
            <a:r>
              <a:rPr lang="cs-CZ" b="1" dirty="0"/>
              <a:t>, s </a:t>
            </a:r>
            <a:r>
              <a:rPr lang="cs-CZ" b="1" dirty="0" err="1"/>
              <a:t>tvrdením</a:t>
            </a:r>
            <a:r>
              <a:rPr lang="cs-CZ" b="1" dirty="0"/>
              <a:t>: v </a:t>
            </a:r>
            <a:r>
              <a:rPr lang="cs-CZ" b="1" dirty="0" err="1"/>
              <a:t>lesoch</a:t>
            </a:r>
            <a:r>
              <a:rPr lang="cs-CZ" b="1" dirty="0"/>
              <a:t> </a:t>
            </a:r>
            <a:r>
              <a:rPr lang="cs-CZ" b="1" dirty="0" err="1"/>
              <a:t>sa</a:t>
            </a:r>
            <a:r>
              <a:rPr lang="cs-CZ" b="1" dirty="0"/>
              <a:t> </a:t>
            </a:r>
            <a:r>
              <a:rPr lang="cs-CZ" b="1" dirty="0" err="1"/>
              <a:t>premnožila</a:t>
            </a:r>
            <a:r>
              <a:rPr lang="cs-CZ" b="1" dirty="0"/>
              <a:t> </a:t>
            </a:r>
            <a:r>
              <a:rPr lang="cs-CZ" b="1" dirty="0" err="1"/>
              <a:t>zver</a:t>
            </a:r>
            <a:r>
              <a:rPr lang="cs-CZ" b="1" dirty="0"/>
              <a:t> a </a:t>
            </a:r>
            <a:r>
              <a:rPr lang="cs-CZ" b="1" dirty="0" err="1"/>
              <a:t>treba</a:t>
            </a:r>
            <a:r>
              <a:rPr lang="cs-CZ" b="1" dirty="0"/>
              <a:t> </a:t>
            </a:r>
            <a:r>
              <a:rPr lang="cs-CZ" b="1" dirty="0" err="1"/>
              <a:t>zredukovať</a:t>
            </a:r>
            <a:r>
              <a:rPr lang="cs-CZ" b="1" dirty="0"/>
              <a:t> jej počty ? (</a:t>
            </a:r>
            <a:r>
              <a:rPr lang="cs-CZ" b="1" dirty="0" err="1"/>
              <a:t>obidve</a:t>
            </a:r>
            <a:r>
              <a:rPr lang="cs-CZ" b="1" dirty="0"/>
              <a:t> sú totiž </a:t>
            </a:r>
            <a:r>
              <a:rPr lang="cs-CZ" b="1" dirty="0" err="1"/>
              <a:t>zložkami</a:t>
            </a:r>
            <a:r>
              <a:rPr lang="cs-CZ" b="1" dirty="0"/>
              <a:t> </a:t>
            </a:r>
            <a:r>
              <a:rPr lang="cs-CZ" b="1" dirty="0" err="1"/>
              <a:t>prírody</a:t>
            </a:r>
            <a:r>
              <a:rPr lang="cs-CZ" b="1" dirty="0"/>
              <a:t>)</a:t>
            </a:r>
          </a:p>
          <a:p>
            <a:endParaRPr lang="cs-CZ" b="1" dirty="0"/>
          </a:p>
          <a:p>
            <a:endParaRPr lang="cs-CZ" sz="3200" b="1" dirty="0"/>
          </a:p>
          <a:p>
            <a:endParaRPr lang="sk-SK" sz="3200" b="1" dirty="0"/>
          </a:p>
          <a:p>
            <a:endParaRPr lang="sk-SK" b="1" dirty="0"/>
          </a:p>
          <a:p>
            <a:endParaRPr lang="sk-SK" b="1" dirty="0"/>
          </a:p>
          <a:p>
            <a:endParaRPr lang="sk-SK" dirty="0"/>
          </a:p>
          <a:p>
            <a:pPr marL="0" indent="0">
              <a:buNone/>
            </a:pPr>
            <a:endParaRPr lang="sk-SK" sz="2000" dirty="0"/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0060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A0A78-C740-4FC0-AC18-E4599EFE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Otázky do diskusie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CBF9F6-5872-4700-917F-7CB1F21F9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4745728"/>
          </a:xfrm>
        </p:spPr>
        <p:txBody>
          <a:bodyPr>
            <a:normAutofit/>
          </a:bodyPr>
          <a:lstStyle/>
          <a:p>
            <a:r>
              <a:rPr lang="sk-SK" b="1" dirty="0" err="1"/>
              <a:t>Co</a:t>
            </a:r>
            <a:r>
              <a:rPr lang="sk-SK" b="1" dirty="0"/>
              <a:t> si myslíte, </a:t>
            </a:r>
            <a:r>
              <a:rPr lang="sk-SK" b="1" dirty="0" err="1"/>
              <a:t>měla</a:t>
            </a:r>
            <a:r>
              <a:rPr lang="sk-SK" b="1" dirty="0"/>
              <a:t> by </a:t>
            </a:r>
            <a:r>
              <a:rPr lang="sk-SK" b="1" dirty="0" err="1"/>
              <a:t>být</a:t>
            </a:r>
            <a:r>
              <a:rPr lang="sk-SK" b="1" dirty="0"/>
              <a:t> </a:t>
            </a:r>
            <a:r>
              <a:rPr lang="sk-SK" b="1" dirty="0" err="1"/>
              <a:t>změna</a:t>
            </a:r>
            <a:r>
              <a:rPr lang="sk-SK" b="1" dirty="0"/>
              <a:t> v </a:t>
            </a:r>
            <a:r>
              <a:rPr lang="sk-SK" b="1" dirty="0" err="1"/>
              <a:t>lesním</a:t>
            </a:r>
            <a:r>
              <a:rPr lang="sk-SK" b="1" dirty="0"/>
              <a:t> </a:t>
            </a:r>
            <a:r>
              <a:rPr lang="sk-SK" b="1" dirty="0" err="1"/>
              <a:t>hospodářství</a:t>
            </a:r>
            <a:r>
              <a:rPr lang="sk-SK" b="1" dirty="0"/>
              <a:t> v rukou státu či </a:t>
            </a:r>
            <a:r>
              <a:rPr lang="sk-SK" b="1" dirty="0" err="1"/>
              <a:t>soukromníků</a:t>
            </a:r>
            <a:r>
              <a:rPr lang="sk-SK" b="1" dirty="0"/>
              <a:t>?</a:t>
            </a:r>
          </a:p>
          <a:p>
            <a:r>
              <a:rPr lang="sk-SK" b="1" dirty="0" err="1"/>
              <a:t>Bylo</a:t>
            </a:r>
            <a:r>
              <a:rPr lang="sk-SK" b="1" dirty="0"/>
              <a:t> by lepší, aby </a:t>
            </a:r>
            <a:r>
              <a:rPr lang="sk-SK" b="1" dirty="0" err="1"/>
              <a:t>byly</a:t>
            </a:r>
            <a:r>
              <a:rPr lang="sk-SK" b="1" dirty="0"/>
              <a:t> lesy </a:t>
            </a:r>
            <a:r>
              <a:rPr lang="sk-SK" b="1" dirty="0" err="1"/>
              <a:t>více</a:t>
            </a:r>
            <a:r>
              <a:rPr lang="sk-SK" b="1" dirty="0"/>
              <a:t> </a:t>
            </a:r>
            <a:r>
              <a:rPr lang="sk-SK" b="1" dirty="0" err="1"/>
              <a:t>spravovány</a:t>
            </a:r>
            <a:r>
              <a:rPr lang="sk-SK" b="1" dirty="0"/>
              <a:t> </a:t>
            </a:r>
            <a:r>
              <a:rPr lang="sk-SK" b="1" dirty="0" err="1"/>
              <a:t>soukromníky</a:t>
            </a:r>
            <a:r>
              <a:rPr lang="sk-SK" b="1" dirty="0"/>
              <a:t> či </a:t>
            </a:r>
            <a:r>
              <a:rPr lang="sk-SK" b="1" dirty="0" err="1"/>
              <a:t>centrálně</a:t>
            </a:r>
            <a:r>
              <a:rPr lang="sk-SK" b="1" dirty="0"/>
              <a:t> (skrze Lesy ČR), </a:t>
            </a:r>
            <a:r>
              <a:rPr lang="sk-SK" b="1" dirty="0" err="1"/>
              <a:t>kdo</a:t>
            </a:r>
            <a:r>
              <a:rPr lang="sk-SK" b="1" dirty="0"/>
              <a:t> bude </a:t>
            </a:r>
            <a:r>
              <a:rPr lang="sk-SK" b="1" dirty="0" err="1"/>
              <a:t>pravděpodobněji</a:t>
            </a:r>
            <a:r>
              <a:rPr lang="sk-SK" b="1" dirty="0"/>
              <a:t> </a:t>
            </a:r>
            <a:r>
              <a:rPr lang="sk-SK" b="1" dirty="0" err="1"/>
              <a:t>zavádět</a:t>
            </a:r>
            <a:r>
              <a:rPr lang="sk-SK" b="1" dirty="0"/>
              <a:t> </a:t>
            </a:r>
            <a:r>
              <a:rPr lang="sk-SK" b="1" dirty="0" err="1"/>
              <a:t>opatření</a:t>
            </a:r>
            <a:r>
              <a:rPr lang="sk-SK" b="1" dirty="0"/>
              <a:t> </a:t>
            </a:r>
            <a:r>
              <a:rPr lang="sk-SK" b="1" dirty="0" err="1"/>
              <a:t>přírodě</a:t>
            </a:r>
            <a:r>
              <a:rPr lang="sk-SK" b="1" dirty="0"/>
              <a:t> </a:t>
            </a:r>
            <a:r>
              <a:rPr lang="sk-SK" b="1" dirty="0" err="1"/>
              <a:t>blízkého</a:t>
            </a:r>
            <a:r>
              <a:rPr lang="sk-SK" b="1" dirty="0"/>
              <a:t> </a:t>
            </a:r>
            <a:r>
              <a:rPr lang="sk-SK" b="1" dirty="0" err="1"/>
              <a:t>hospodaření</a:t>
            </a:r>
            <a:r>
              <a:rPr lang="sk-SK" b="1" dirty="0"/>
              <a:t> apod.? </a:t>
            </a:r>
          </a:p>
          <a:p>
            <a:endParaRPr lang="sk-SK" sz="3200" b="1" dirty="0"/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1F7237-7BDC-485D-8C3C-E56CF439D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573" y="3209036"/>
            <a:ext cx="2561218" cy="364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9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A0A78-C740-4FC0-AC18-E4599EFE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Otázky do diskusie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CBF9F6-5872-4700-917F-7CB1F21F9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4745728"/>
          </a:xfrm>
        </p:spPr>
        <p:txBody>
          <a:bodyPr>
            <a:normAutofit/>
          </a:bodyPr>
          <a:lstStyle/>
          <a:p>
            <a:r>
              <a:rPr lang="sk-SK" b="1" dirty="0"/>
              <a:t>Je možné </a:t>
            </a:r>
            <a:r>
              <a:rPr lang="sk-SK" b="1" dirty="0" err="1"/>
              <a:t>skloubit</a:t>
            </a:r>
            <a:r>
              <a:rPr lang="sk-SK" b="1" dirty="0"/>
              <a:t> názory </a:t>
            </a:r>
            <a:r>
              <a:rPr lang="sk-SK" b="1" dirty="0" err="1"/>
              <a:t>ochránců</a:t>
            </a:r>
            <a:r>
              <a:rPr lang="sk-SK" b="1" dirty="0"/>
              <a:t> </a:t>
            </a:r>
            <a:r>
              <a:rPr lang="sk-SK" b="1" dirty="0" err="1"/>
              <a:t>přírody</a:t>
            </a:r>
            <a:r>
              <a:rPr lang="sk-SK" b="1" dirty="0"/>
              <a:t> a </a:t>
            </a:r>
            <a:r>
              <a:rPr lang="sk-SK" b="1" dirty="0" err="1"/>
              <a:t>lesníků</a:t>
            </a:r>
            <a:r>
              <a:rPr lang="sk-SK" b="1" dirty="0"/>
              <a:t>?</a:t>
            </a:r>
          </a:p>
          <a:p>
            <a:r>
              <a:rPr lang="sk-SK" b="1" dirty="0"/>
              <a:t>Jak </a:t>
            </a:r>
            <a:r>
              <a:rPr lang="sk-SK" b="1" dirty="0" err="1"/>
              <a:t>implementovat</a:t>
            </a:r>
            <a:r>
              <a:rPr lang="sk-SK" b="1" dirty="0"/>
              <a:t> </a:t>
            </a:r>
            <a:r>
              <a:rPr lang="sk-SK" b="1" dirty="0" err="1"/>
              <a:t>bezholosečové</a:t>
            </a:r>
            <a:r>
              <a:rPr lang="sk-SK" b="1" dirty="0"/>
              <a:t> </a:t>
            </a:r>
            <a:r>
              <a:rPr lang="sk-SK" b="1" dirty="0" err="1"/>
              <a:t>hospodářství</a:t>
            </a:r>
            <a:r>
              <a:rPr lang="sk-SK" b="1" dirty="0"/>
              <a:t> do lesní správy </a:t>
            </a:r>
            <a:r>
              <a:rPr lang="sk-SK" b="1" dirty="0" err="1"/>
              <a:t>jako</a:t>
            </a:r>
            <a:r>
              <a:rPr lang="sk-SK" b="1" dirty="0"/>
              <a:t> hodnotný </a:t>
            </a:r>
            <a:r>
              <a:rPr lang="sk-SK" b="1" dirty="0" err="1"/>
              <a:t>způsob</a:t>
            </a:r>
            <a:r>
              <a:rPr lang="sk-SK" b="1" dirty="0"/>
              <a:t> </a:t>
            </a:r>
            <a:r>
              <a:rPr lang="sk-SK" b="1" dirty="0" err="1"/>
              <a:t>hospodaření</a:t>
            </a:r>
            <a:r>
              <a:rPr lang="sk-SK" b="1" dirty="0"/>
              <a:t>? (jak o tom </a:t>
            </a:r>
            <a:r>
              <a:rPr lang="sk-SK" b="1" dirty="0" err="1"/>
              <a:t>přesvědčit</a:t>
            </a:r>
            <a:r>
              <a:rPr lang="sk-SK" b="1" dirty="0"/>
              <a:t> </a:t>
            </a:r>
            <a:r>
              <a:rPr lang="sk-SK" b="1" dirty="0" err="1"/>
              <a:t>lesníky</a:t>
            </a:r>
            <a:r>
              <a:rPr lang="sk-SK" b="1" dirty="0"/>
              <a:t>)</a:t>
            </a:r>
          </a:p>
          <a:p>
            <a:endParaRPr lang="sk-SK" sz="3200" b="1" dirty="0"/>
          </a:p>
          <a:p>
            <a:endParaRPr lang="sk-SK" sz="3200" b="1" dirty="0"/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A9B6D0-45F5-488C-90AB-6A05A730D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114" y="3841629"/>
            <a:ext cx="4753069" cy="30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3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A0A78-C740-4FC0-AC18-E4599EFE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Otázky do diskusie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CBF9F6-5872-4700-917F-7CB1F21F9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4745728"/>
          </a:xfrm>
        </p:spPr>
        <p:txBody>
          <a:bodyPr>
            <a:normAutofit/>
          </a:bodyPr>
          <a:lstStyle/>
          <a:p>
            <a:r>
              <a:rPr lang="sk-SK" b="1" dirty="0"/>
              <a:t>K </a:t>
            </a:r>
            <a:r>
              <a:rPr lang="sk-SK" b="1" dirty="0" err="1"/>
              <a:t>čemu</a:t>
            </a:r>
            <a:r>
              <a:rPr lang="sk-SK" b="1" dirty="0"/>
              <a:t> nám </a:t>
            </a:r>
            <a:r>
              <a:rPr lang="sk-SK" b="1" dirty="0" err="1"/>
              <a:t>mají</a:t>
            </a:r>
            <a:r>
              <a:rPr lang="sk-SK" b="1" dirty="0"/>
              <a:t> lesy v </a:t>
            </a:r>
            <a:r>
              <a:rPr lang="sk-SK" b="1" dirty="0" err="1"/>
              <a:t>budoucnu</a:t>
            </a:r>
            <a:r>
              <a:rPr lang="sk-SK" b="1" dirty="0"/>
              <a:t> </a:t>
            </a:r>
            <a:r>
              <a:rPr lang="sk-SK" b="1" dirty="0" err="1"/>
              <a:t>sloužit</a:t>
            </a:r>
            <a:r>
              <a:rPr lang="sk-SK" b="1" dirty="0"/>
              <a:t>?</a:t>
            </a:r>
          </a:p>
          <a:p>
            <a:r>
              <a:rPr lang="sk-SK" b="1" dirty="0" err="1"/>
              <a:t>Můžeme</a:t>
            </a:r>
            <a:r>
              <a:rPr lang="sk-SK" b="1" dirty="0"/>
              <a:t> my, </a:t>
            </a:r>
            <a:r>
              <a:rPr lang="sk-SK" b="1" dirty="0" err="1"/>
              <a:t>jako</a:t>
            </a:r>
            <a:r>
              <a:rPr lang="sk-SK" b="1" dirty="0"/>
              <a:t> </a:t>
            </a:r>
            <a:r>
              <a:rPr lang="sk-SK" b="1" dirty="0" err="1"/>
              <a:t>veřejnost</a:t>
            </a:r>
            <a:r>
              <a:rPr lang="sk-SK" b="1" dirty="0"/>
              <a:t>, k </a:t>
            </a:r>
            <a:r>
              <a:rPr lang="sk-SK" b="1" dirty="0" err="1"/>
              <a:t>řešení</a:t>
            </a:r>
            <a:r>
              <a:rPr lang="sk-SK" b="1" dirty="0"/>
              <a:t> </a:t>
            </a:r>
            <a:r>
              <a:rPr lang="sk-SK" b="1" dirty="0" err="1"/>
              <a:t>této</a:t>
            </a:r>
            <a:r>
              <a:rPr lang="sk-SK" b="1" dirty="0"/>
              <a:t> kauzy </a:t>
            </a:r>
            <a:r>
              <a:rPr lang="sk-SK" b="1" dirty="0" err="1"/>
              <a:t>nějak</a:t>
            </a:r>
            <a:r>
              <a:rPr lang="sk-SK" b="1" dirty="0"/>
              <a:t> </a:t>
            </a:r>
            <a:r>
              <a:rPr lang="sk-SK" b="1" dirty="0" err="1"/>
              <a:t>přispět</a:t>
            </a:r>
            <a:r>
              <a:rPr lang="sk-SK" b="1" dirty="0"/>
              <a:t>?</a:t>
            </a:r>
          </a:p>
          <a:p>
            <a:r>
              <a:rPr lang="sk-SK" b="1" dirty="0"/>
              <a:t>Jak </a:t>
            </a:r>
            <a:r>
              <a:rPr lang="sk-SK" b="1" dirty="0" err="1"/>
              <a:t>můžeme</a:t>
            </a:r>
            <a:r>
              <a:rPr lang="sk-SK" b="1" dirty="0"/>
              <a:t> </a:t>
            </a:r>
            <a:r>
              <a:rPr lang="sk-SK" b="1" dirty="0" err="1"/>
              <a:t>jako</a:t>
            </a:r>
            <a:r>
              <a:rPr lang="sk-SK" b="1" dirty="0"/>
              <a:t> jednotlivci </a:t>
            </a:r>
            <a:r>
              <a:rPr lang="sk-SK" b="1" dirty="0" err="1"/>
              <a:t>přispět</a:t>
            </a:r>
            <a:r>
              <a:rPr lang="sk-SK" b="1" dirty="0"/>
              <a:t> </a:t>
            </a:r>
            <a:r>
              <a:rPr lang="sk-SK" b="1" dirty="0" err="1"/>
              <a:t>ke</a:t>
            </a:r>
            <a:r>
              <a:rPr lang="sk-SK" b="1" dirty="0"/>
              <a:t> </a:t>
            </a:r>
            <a:r>
              <a:rPr lang="sk-SK" b="1" dirty="0" err="1"/>
              <a:t>změně</a:t>
            </a:r>
            <a:r>
              <a:rPr lang="sk-SK" b="1" dirty="0"/>
              <a:t> </a:t>
            </a:r>
            <a:r>
              <a:rPr lang="sk-SK" b="1" dirty="0" err="1"/>
              <a:t>lesního</a:t>
            </a:r>
            <a:r>
              <a:rPr lang="sk-SK" b="1" dirty="0"/>
              <a:t> </a:t>
            </a:r>
            <a:r>
              <a:rPr lang="sk-SK" b="1" dirty="0" err="1"/>
              <a:t>hospodaření</a:t>
            </a:r>
            <a:r>
              <a:rPr lang="sk-SK" b="1" dirty="0"/>
              <a:t>?</a:t>
            </a:r>
          </a:p>
          <a:p>
            <a:pPr marL="0" indent="0">
              <a:buNone/>
            </a:pPr>
            <a:endParaRPr lang="sk-SK" b="1" dirty="0"/>
          </a:p>
          <a:p>
            <a:endParaRPr lang="sk-SK" dirty="0"/>
          </a:p>
          <a:p>
            <a:pPr marL="0" indent="0">
              <a:buNone/>
            </a:pPr>
            <a:endParaRPr lang="sk-SK" sz="2000" dirty="0"/>
          </a:p>
          <a:p>
            <a:endParaRPr lang="sk-SK" sz="2000" dirty="0"/>
          </a:p>
          <a:p>
            <a:endParaRPr lang="sk-SK" sz="2000" dirty="0"/>
          </a:p>
          <a:p>
            <a:endParaRPr lang="sk-SK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013620-9354-4FE6-A1B9-C03DE50A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695" y="3876675"/>
            <a:ext cx="54864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DE826BF-4C03-4D58-A177-70FE88639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509587"/>
            <a:ext cx="38481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64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3C06CF4-7AC3-4B7C-9F5F-9A38D62BB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23887"/>
            <a:ext cx="30480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83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985DC28-B48B-41D0-8EF0-5C929E328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1071562"/>
            <a:ext cx="34671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7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8952441" y="352938"/>
            <a:ext cx="3018438" cy="551389"/>
            <a:chOff x="8554508" y="539205"/>
            <a:chExt cx="3018438" cy="551389"/>
          </a:xfrm>
        </p:grpSpPr>
        <p:pic>
          <p:nvPicPr>
            <p:cNvPr id="1032" name="Picture 8" descr="https://www.tacr.cz/logotypy/Et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4975" y="539205"/>
              <a:ext cx="2247971" cy="551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www.tacr.cz/logotypy/logo_TACR_zak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4508" y="539484"/>
              <a:ext cx="507687" cy="50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5A9C1118-0EA1-4A83-A20F-62FE78957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1" y="5807917"/>
            <a:ext cx="2978028" cy="1050083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078176D0-F4A2-4888-A4BD-77116E391A4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40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4000" b="1"/>
              <a:t>Výstupy</a:t>
            </a:r>
            <a:endParaRPr lang="cs-CZ" sz="4800" b="1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085C681-CA57-421A-833F-148D0F67C98C}"/>
              </a:ext>
            </a:extLst>
          </p:cNvPr>
          <p:cNvSpPr txBox="1">
            <a:spLocks/>
          </p:cNvSpPr>
          <p:nvPr/>
        </p:nvSpPr>
        <p:spPr>
          <a:xfrm>
            <a:off x="838200" y="1366706"/>
            <a:ext cx="10515600" cy="4280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cs-CZ" b="1" dirty="0"/>
              <a:t>Mapa hrozeb a doporučených adaptací</a:t>
            </a:r>
            <a:r>
              <a:rPr lang="cs-CZ" dirty="0"/>
              <a:t> na změnu klimatu - lesnictví</a:t>
            </a:r>
            <a:endParaRPr lang="cs-CZ" b="1" dirty="0"/>
          </a:p>
          <a:p>
            <a:pPr algn="l" fontAlgn="base"/>
            <a:r>
              <a:rPr lang="cs-CZ" b="1" dirty="0"/>
              <a:t>workshopy zaměřené na přenos zkušeností a bariéry adaptačních opatření mezi lesníky</a:t>
            </a:r>
            <a:endParaRPr lang="cs-CZ" dirty="0"/>
          </a:p>
          <a:p>
            <a:pPr algn="l" fontAlgn="base"/>
            <a:r>
              <a:rPr lang="cs-CZ" b="1" dirty="0"/>
              <a:t>Popularizační publikace</a:t>
            </a:r>
            <a:r>
              <a:rPr lang="cs-CZ" dirty="0"/>
              <a:t> shrnující dosavadní poznatky v tématu adaptace lesů na změnu klimatu</a:t>
            </a:r>
            <a:endParaRPr lang="cs-CZ" sz="2100" dirty="0"/>
          </a:p>
          <a:p>
            <a:pPr algn="l" fontAlgn="base"/>
            <a:r>
              <a:rPr lang="cs-CZ" b="1" dirty="0"/>
              <a:t>Analýza a doporučení týkající se předpisů v lesním hospodářství </a:t>
            </a:r>
            <a:r>
              <a:rPr lang="cs-CZ" dirty="0"/>
              <a:t>- adaptace na změnu klimatu</a:t>
            </a:r>
          </a:p>
          <a:p>
            <a:pPr algn="l" fontAlgn="base"/>
            <a:r>
              <a:rPr lang="cs-CZ" b="1" dirty="0"/>
              <a:t>Legislativní analýza</a:t>
            </a:r>
            <a:r>
              <a:rPr lang="cs-CZ" dirty="0"/>
              <a:t>, připomínky a doporučení v oboru lesnictví</a:t>
            </a:r>
          </a:p>
          <a:p>
            <a:pPr algn="l" fontAlgn="base"/>
            <a:r>
              <a:rPr lang="cs-CZ" b="1" dirty="0"/>
              <a:t>Závěrečná konference projektu</a:t>
            </a:r>
            <a:r>
              <a:rPr lang="cs-CZ" dirty="0"/>
              <a:t> - shrnutí doporučení pro cílové skupiny v oblasti lesního hospodářství</a:t>
            </a:r>
          </a:p>
          <a:p>
            <a:pPr algn="l" fontAlgn="base"/>
            <a:r>
              <a:rPr lang="cs-CZ" b="1" dirty="0"/>
              <a:t>Odborný článek</a:t>
            </a:r>
            <a:r>
              <a:rPr lang="cs-CZ" dirty="0"/>
              <a:t> o motivacích a bariérách lesních hospodářů realizovat adaptační opatření v reakci na hrozby související se změnou klimatu</a:t>
            </a:r>
          </a:p>
          <a:p>
            <a:pPr algn="l"/>
            <a:r>
              <a:rPr lang="cs-CZ" dirty="0"/>
              <a:t>Výzkumně orientovaný </a:t>
            </a:r>
            <a:r>
              <a:rPr lang="cs-CZ" b="1" dirty="0"/>
              <a:t>workshop zaměřený na diseminaci poznatků výzkumu</a:t>
            </a:r>
            <a:r>
              <a:rPr lang="cs-CZ" dirty="0"/>
              <a:t> pro </a:t>
            </a:r>
            <a:r>
              <a:rPr lang="cs-CZ" dirty="0" err="1"/>
              <a:t>decision-makery</a:t>
            </a:r>
            <a:r>
              <a:rPr lang="cs-CZ" dirty="0"/>
              <a:t> a žurnalisty v tématu lesního hospodaření</a:t>
            </a:r>
          </a:p>
        </p:txBody>
      </p:sp>
    </p:spTree>
    <p:extLst>
      <p:ext uri="{BB962C8B-B14F-4D97-AF65-F5344CB8AC3E}">
        <p14:creationId xmlns:p14="http://schemas.microsoft.com/office/powerpoint/2010/main" val="2465652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9A352AA-6ED4-426F-AD90-221780658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1176337"/>
            <a:ext cx="31623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71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947913C-A853-4D82-A1ED-7903D4B50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814387"/>
            <a:ext cx="34290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81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6EB46F4-35CE-48FE-AFCC-6ECB87EBE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66887"/>
            <a:ext cx="60960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98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82326D7-C38F-4759-99C6-DC5CD2933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833437"/>
            <a:ext cx="72771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CEEEB8E-114E-4947-9D50-C737D75A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1071562"/>
            <a:ext cx="7429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17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91E7400-7AAA-403E-82EA-1BF6BD2D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628775"/>
            <a:ext cx="56007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26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11C50EE-5951-4CF4-BB84-CFAA05ADE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719137"/>
            <a:ext cx="61722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96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B113C56-CC39-4BE3-AA22-D223A276F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866900"/>
            <a:ext cx="5524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0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2458087-9B63-48F8-AA46-4ADBE513B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047875"/>
            <a:ext cx="54864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18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240E566-F63F-41D1-AEE6-F1EC62E92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833562"/>
            <a:ext cx="55626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5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500256D-F908-4879-B554-EA249D230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723" y="0"/>
            <a:ext cx="4766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1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0526D80-D66B-4769-B70C-1ED6FB80D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72" y="885437"/>
            <a:ext cx="7540486" cy="51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3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1F1B3DF-6835-4C12-B089-69A6FD540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0" y="1895475"/>
            <a:ext cx="3162300" cy="496252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1C7FF64-8E6A-4C56-A720-CCFB633BA9CE}"/>
              </a:ext>
            </a:extLst>
          </p:cNvPr>
          <p:cNvSpPr/>
          <p:nvPr/>
        </p:nvSpPr>
        <p:spPr>
          <a:xfrm>
            <a:off x="838200" y="1788856"/>
            <a:ext cx="101261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sz="2800" b="1" dirty="0"/>
              <a:t>1. </a:t>
            </a:r>
            <a:r>
              <a:rPr lang="cs-CZ" sz="2800" b="1" dirty="0">
                <a:solidFill>
                  <a:srgbClr val="000000"/>
                </a:solidFill>
              </a:rPr>
              <a:t>Hloubkové </a:t>
            </a:r>
            <a:r>
              <a:rPr lang="cs-CZ" sz="2800" b="1" dirty="0" err="1">
                <a:solidFill>
                  <a:srgbClr val="000000"/>
                </a:solidFill>
              </a:rPr>
              <a:t>polostrukturované</a:t>
            </a:r>
            <a:r>
              <a:rPr lang="cs-CZ" sz="2800" b="1" dirty="0">
                <a:solidFill>
                  <a:srgbClr val="000000"/>
                </a:solidFill>
              </a:rPr>
              <a:t> rozhovory s lesníky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 vnímání stavu lesů a lesního hospodaření a jejich budoucnosti; motivace k realizaci adaptačních opatření a pociťované bariéry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 různé regiony; různé typy vlastnictví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 délka rozhovorů cca 90 minut, audio záznam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komunikační a informační nástroje: popularizační </a:t>
            </a:r>
            <a:r>
              <a:rPr lang="cs-CZ" sz="2800" dirty="0" err="1">
                <a:solidFill>
                  <a:srgbClr val="000000"/>
                </a:solidFill>
              </a:rPr>
              <a:t>publikace,odborný</a:t>
            </a:r>
            <a:r>
              <a:rPr lang="cs-CZ" sz="2800" dirty="0">
                <a:solidFill>
                  <a:srgbClr val="000000"/>
                </a:solidFill>
              </a:rPr>
              <a:t> článek, workshopy, závěrečná konference</a:t>
            </a:r>
            <a:br>
              <a:rPr lang="cs-CZ" sz="2800" dirty="0"/>
            </a:br>
            <a:r>
              <a:rPr lang="cs-CZ" sz="2800" b="1" dirty="0">
                <a:solidFill>
                  <a:srgbClr val="000000"/>
                </a:solidFill>
              </a:rPr>
              <a:t>2. </a:t>
            </a:r>
            <a:r>
              <a:rPr lang="cs-CZ" sz="2800" b="1" dirty="0" err="1"/>
              <a:t>Focus</a:t>
            </a:r>
            <a:r>
              <a:rPr lang="cs-CZ" sz="2800" b="1" dirty="0"/>
              <a:t> </a:t>
            </a:r>
            <a:r>
              <a:rPr lang="cs-CZ" sz="2800" b="1" dirty="0" err="1"/>
              <a:t>groups</a:t>
            </a:r>
            <a:r>
              <a:rPr lang="cs-CZ" sz="2800" b="1" dirty="0"/>
              <a:t> v průběhu výzkumně orientovaných workshopů</a:t>
            </a:r>
            <a:r>
              <a:rPr lang="cs-CZ" sz="2400" b="1" dirty="0"/>
              <a:t>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 zjištění postojů účastníků k vybraným bariérám</a:t>
            </a:r>
            <a:endParaRPr lang="cs-CZ" sz="28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FA97B5-1347-4206-907B-7A372FCE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457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Kvalitativní výzkum motivací a bariér </a:t>
            </a:r>
            <a:br>
              <a:rPr lang="cs-CZ" b="1" dirty="0"/>
            </a:br>
            <a:r>
              <a:rPr lang="cs-CZ" b="1" dirty="0"/>
              <a:t>lesních hospodářů realizovat adaptační opatření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80462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1C7FF64-8E6A-4C56-A720-CCFB633BA9CE}"/>
              </a:ext>
            </a:extLst>
          </p:cNvPr>
          <p:cNvSpPr/>
          <p:nvPr/>
        </p:nvSpPr>
        <p:spPr>
          <a:xfrm>
            <a:off x="838200" y="1788856"/>
            <a:ext cx="101261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Vnímání environmentálních a projevů klimatické změny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sucho, oteplování, vlny veder, extrémní výkyvy počasí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Klima jako přirozený proces + nejistota dalšího vývoje</a:t>
            </a:r>
          </a:p>
          <a:p>
            <a:pPr fontAlgn="base"/>
            <a:endParaRPr lang="cs-CZ" sz="28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Enormní pracovní zátěž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Silné emoce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Blokace pracovní kapacity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Kritika reakcí státu a </a:t>
            </a:r>
            <a:r>
              <a:rPr lang="cs-CZ" sz="2800" dirty="0" err="1"/>
              <a:t>MZe</a:t>
            </a:r>
            <a:endParaRPr lang="cs-CZ" sz="2800" dirty="0"/>
          </a:p>
          <a:p>
            <a:pPr fontAlgn="base"/>
            <a:endParaRPr lang="cs-CZ" sz="28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FA97B5-1347-4206-907B-7A372FCE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975"/>
            <a:ext cx="10515600" cy="1154571"/>
          </a:xfrm>
        </p:spPr>
        <p:txBody>
          <a:bodyPr>
            <a:normAutofit/>
          </a:bodyPr>
          <a:lstStyle/>
          <a:p>
            <a:r>
              <a:rPr lang="cs-CZ" b="1" dirty="0"/>
              <a:t>Kůrovcová kalamita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8A8E56-F995-4946-811B-AEDF893E9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739" y="3749457"/>
            <a:ext cx="6918261" cy="3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4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8C25A6A-C49D-40E8-B78A-BE50A47C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944" y="2681701"/>
            <a:ext cx="3071056" cy="417629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1C7FF64-8E6A-4C56-A720-CCFB633BA9CE}"/>
              </a:ext>
            </a:extLst>
          </p:cNvPr>
          <p:cNvSpPr/>
          <p:nvPr/>
        </p:nvSpPr>
        <p:spPr>
          <a:xfrm>
            <a:off x="838200" y="1788856"/>
            <a:ext cx="101261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Pasečného způsobu hospodaření + lesa věkových tříd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Pěstování stanovištně nevhodných dřevin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Špatná druhová skladba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Zanedbaná výchova porostů – lesy jako banka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cs-CZ" sz="2800" dirty="0"/>
          </a:p>
          <a:p>
            <a:pPr lvl="1" fontAlgn="base"/>
            <a:endParaRPr lang="cs-CZ" sz="2800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cs-CZ" sz="2800" dirty="0"/>
          </a:p>
          <a:p>
            <a:pPr lvl="1" fontAlgn="base"/>
            <a:endParaRPr lang="cs-CZ" sz="2800" dirty="0"/>
          </a:p>
          <a:p>
            <a:pPr lvl="1" fontAlgn="base"/>
            <a:r>
              <a:rPr lang="cs-CZ" sz="2800" dirty="0"/>
              <a:t>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0000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0000"/>
              </a:solidFill>
            </a:endParaRPr>
          </a:p>
          <a:p>
            <a:pPr fontAlgn="base"/>
            <a:endParaRPr lang="cs-CZ" sz="28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FA97B5-1347-4206-907B-7A372FCE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975"/>
            <a:ext cx="10515600" cy="1154571"/>
          </a:xfrm>
        </p:spPr>
        <p:txBody>
          <a:bodyPr>
            <a:normAutofit/>
          </a:bodyPr>
          <a:lstStyle/>
          <a:p>
            <a:r>
              <a:rPr lang="cs-CZ" b="1" dirty="0"/>
              <a:t>Kritika současného způsobu hospodaření</a:t>
            </a:r>
          </a:p>
        </p:txBody>
      </p:sp>
    </p:spTree>
    <p:extLst>
      <p:ext uri="{BB962C8B-B14F-4D97-AF65-F5344CB8AC3E}">
        <p14:creationId xmlns:p14="http://schemas.microsoft.com/office/powerpoint/2010/main" val="399530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23CB25A-3F63-48AD-AC2C-6F73E4E9B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348" y="2345429"/>
            <a:ext cx="2451652" cy="4512572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1C7FF64-8E6A-4C56-A720-CCFB633BA9CE}"/>
              </a:ext>
            </a:extLst>
          </p:cNvPr>
          <p:cNvSpPr/>
          <p:nvPr/>
        </p:nvSpPr>
        <p:spPr>
          <a:xfrm>
            <a:off x="838200" y="1788856"/>
            <a:ext cx="101261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Kalamita jako impulz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Změna dřevinné skladby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Využívání pionýrských dřevin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Přirozená obnova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Změna textury a stáří porostů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Přechod na nepasečné formy - Přírodě blízké hospodaření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Zadržování vody v lese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Regulace množství zvěře - Zaleží od toho, zda mají </a:t>
            </a:r>
            <a:r>
              <a:rPr lang="cs-CZ" sz="2800" dirty="0" err="1"/>
              <a:t>vlivv</a:t>
            </a:r>
            <a:r>
              <a:rPr lang="cs-CZ" sz="2800" dirty="0"/>
              <a:t>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Mrtvé dříví v lese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FA97B5-1347-4206-907B-7A372FCE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975"/>
            <a:ext cx="10515600" cy="1154571"/>
          </a:xfrm>
        </p:spPr>
        <p:txBody>
          <a:bodyPr>
            <a:normAutofit/>
          </a:bodyPr>
          <a:lstStyle/>
          <a:p>
            <a:r>
              <a:rPr lang="cs-CZ" b="1" dirty="0"/>
              <a:t>Zavádění adaptačních opatření</a:t>
            </a:r>
          </a:p>
        </p:txBody>
      </p:sp>
    </p:spTree>
    <p:extLst>
      <p:ext uri="{BB962C8B-B14F-4D97-AF65-F5344CB8AC3E}">
        <p14:creationId xmlns:p14="http://schemas.microsoft.com/office/powerpoint/2010/main" val="246589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1C7FF64-8E6A-4C56-A720-CCFB633BA9CE}"/>
              </a:ext>
            </a:extLst>
          </p:cNvPr>
          <p:cNvSpPr/>
          <p:nvPr/>
        </p:nvSpPr>
        <p:spPr>
          <a:xfrm>
            <a:off x="838200" y="1788856"/>
            <a:ext cx="101261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Konzervativnost a setrvačnost lesnického prostředí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školy, státní správa, provoz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Byrokracie a administrativa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Podřízení krátkodobým ekonomickým zájmům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Chybějící podpora alternativních postupů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Potřeba zásadní úpravy lesního zákona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zrovnoprávnění různých způsobů péče o les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podpora přírodě blízkého hospodaření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800" dirty="0"/>
              <a:t>poptávka po více volnosti 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FA97B5-1347-4206-907B-7A372FCE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975"/>
            <a:ext cx="10515600" cy="1154571"/>
          </a:xfrm>
        </p:spPr>
        <p:txBody>
          <a:bodyPr>
            <a:normAutofit/>
          </a:bodyPr>
          <a:lstStyle/>
          <a:p>
            <a:r>
              <a:rPr lang="cs-CZ" b="1" dirty="0"/>
              <a:t>Bariéry limitující změnu hospodaření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8DA0F0-4D5C-40D9-ADEA-E07B27BE4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120" y="2422043"/>
            <a:ext cx="2614880" cy="443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983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4D097D2A-E8A4-4A0C-A49C-BE8AF1448EA1}" vid="{8B7EDA6F-A4A3-48BA-A4FC-E2691489CFE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Prezentace_LADA</Template>
  <TotalTime>378</TotalTime>
  <Words>759</Words>
  <Application>Microsoft Office PowerPoint</Application>
  <PresentationFormat>Širokoúhlá obrazovka</PresentationFormat>
  <Paragraphs>130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Kvalitativní výzkum motivací a bariér  lesních hospodářů realizovat adaptační opatření</vt:lpstr>
      <vt:lpstr>Kůrovcová kalamita </vt:lpstr>
      <vt:lpstr>Kritika současného způsobu hospodaření</vt:lpstr>
      <vt:lpstr>Zavádění adaptačních opatření</vt:lpstr>
      <vt:lpstr>Bariéry limitující změnu hospodaření</vt:lpstr>
      <vt:lpstr>Bariéry limitující změnu hospodaření</vt:lpstr>
      <vt:lpstr>Bariéry limitující změnu hospodaření</vt:lpstr>
      <vt:lpstr>Budoucnost lesního hospodaření </vt:lpstr>
      <vt:lpstr>Otázky do diskusie</vt:lpstr>
      <vt:lpstr>Otázky do diskusie</vt:lpstr>
      <vt:lpstr>Otázky do diskusie</vt:lpstr>
      <vt:lpstr>Otázky do diskusie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Chabada</dc:creator>
  <cp:lastModifiedBy>Tomáš Chabada</cp:lastModifiedBy>
  <cp:revision>28</cp:revision>
  <dcterms:created xsi:type="dcterms:W3CDTF">2021-09-19T19:37:05Z</dcterms:created>
  <dcterms:modified xsi:type="dcterms:W3CDTF">2022-10-27T11:28:01Z</dcterms:modified>
</cp:coreProperties>
</file>