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7" r:id="rId2"/>
    <p:sldId id="276" r:id="rId3"/>
    <p:sldId id="305" r:id="rId4"/>
    <p:sldId id="278" r:id="rId5"/>
    <p:sldId id="277" r:id="rId6"/>
    <p:sldId id="267" r:id="rId7"/>
    <p:sldId id="30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A0536-8591-44B4-B296-89B3DDFBAD09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93DBF-E7BF-4100-9430-86D450234B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49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93DBF-E7BF-4100-9430-86D450234B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3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93DBF-E7BF-4100-9430-86D450234B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99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27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8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35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8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03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18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4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2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84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05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79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AD4B0-7EF9-4B6D-8C96-F1600B661981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60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mi.cz/files/portal/docs/uoco/isko/grafroc/20groc/gr20cz/Obsah_CZ.html" TargetMode="External"/><Relationship Id="rId2" Type="http://schemas.openxmlformats.org/officeDocument/2006/relationships/hyperlink" Target="http://portal.chmi.cz/files/portal/docs/uoco/isko/grafroc/16groc/gr16cz/Obsah_CZ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mi.cz/files/portal/docs/uoco/isko/info/limity_CZ.html" TargetMode="External"/><Relationship Id="rId5" Type="http://schemas.openxmlformats.org/officeDocument/2006/relationships/hyperlink" Target="https://www.mzp.cz/cz/zpravy_o_stavu_zivotniho_prostredi_publikace" TargetMode="External"/><Relationship Id="rId4" Type="http://schemas.openxmlformats.org/officeDocument/2006/relationships/hyperlink" Target="http://portal.chmi.cz/files/portal/docs/uoco/isko/grafroc/grafroc_CZ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chmi.cz/aktualni-situace/stav-ovzdusi/prehled-stavu-ovzdusi" TargetMode="External"/><Relationship Id="rId2" Type="http://schemas.openxmlformats.org/officeDocument/2006/relationships/hyperlink" Target="https://www.ceskatelevize.cz/porady/11412378947-90-ct24/217411058131003/video/57260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ortal.chmi.cz/files/portal/docs/uoco/web_generator/exceed/index_CZ.html" TargetMode="External"/><Relationship Id="rId4" Type="http://schemas.openxmlformats.org/officeDocument/2006/relationships/hyperlink" Target="http://www.chmu.cz/files/portal/docs/uoco/web_generator/actual_hour_data_CZ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qair.com/world-most-polluted-cities" TargetMode="External"/><Relationship Id="rId2" Type="http://schemas.openxmlformats.org/officeDocument/2006/relationships/hyperlink" Target="http://www.cistenebe.cz/stav-ovzdusi-na-ostravsku/ovzdusi-na-ostravsk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dravaova.cz/kvalita-ovzdusi-v-ostrave-byla-loni-nejlepsi-v-cele-historii-mereni/" TargetMode="External"/><Relationship Id="rId4" Type="http://schemas.openxmlformats.org/officeDocument/2006/relationships/hyperlink" Target="http://zdravaova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uzudychat.cz/" TargetMode="External"/><Relationship Id="rId2" Type="http://schemas.openxmlformats.org/officeDocument/2006/relationships/hyperlink" Target="http://www.ceskatelevize.cz/ct24/domaci/2270599-ktere-firmy-nejvice-znecistuji-cesko-spolana-elektrarny-a-ostravske-hute-rika-no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nenskeovzdusi.cz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ct24/domaci/2270599-ktere-firmy-nejvice-znecistuji-cesko-spolana-elektrarny-a-ostravske-hute-rika-nova" TargetMode="External"/><Relationship Id="rId2" Type="http://schemas.openxmlformats.org/officeDocument/2006/relationships/hyperlink" Target="http://znecistovatele.cz/rank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Zdroje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Grafická ročenka </a:t>
            </a:r>
            <a:r>
              <a:rPr lang="cs-CZ" dirty="0">
                <a:hlinkClick r:id="rId2"/>
              </a:rPr>
              <a:t>–</a:t>
            </a:r>
            <a:r>
              <a:rPr lang="cs-CZ" dirty="0"/>
              <a:t> ČHMU 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3"/>
              </a:rPr>
              <a:t>https://www.chmi.cz/files/portal/docs/uoco/isko/grafroc/20groc/gr20cz/Obsah_CZ.html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Zpráva o životním prostředí ČR </a:t>
            </a:r>
            <a:endParaRPr lang="cs-CZ" b="1" dirty="0">
              <a:hlinkClick r:id="rId4"/>
            </a:endParaRPr>
          </a:p>
          <a:p>
            <a:r>
              <a:rPr lang="cs-CZ" dirty="0">
                <a:hlinkClick r:id="rId5"/>
              </a:rPr>
              <a:t>https://www.mzp.cz/cz/zpravy_o_stavu_zivotniho_prostredi_publikace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Imisní limity </a:t>
            </a:r>
          </a:p>
          <a:p>
            <a:r>
              <a:rPr lang="cs-CZ" dirty="0">
                <a:hlinkClick r:id="rId6"/>
              </a:rPr>
              <a:t>https://www.chmi.cz/files/portal/docs/uoco/isko/info/limity_CZ.html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20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Informace o kvalitě ovzduší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Aktuální situace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3"/>
              </a:rPr>
              <a:t>http://portal.chmi.cz/aktualni-situace/stav-ovzdusi/prehled-stavu-ovzdusi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Kompletní tabulka aktuální situace</a:t>
            </a:r>
          </a:p>
          <a:p>
            <a:r>
              <a:rPr lang="sk-SK" u="sng" dirty="0">
                <a:hlinkClick r:id="rId4"/>
              </a:rPr>
              <a:t>http://www.chmu.cz/files/portal/docs/uoco/web_generator/actual_hour_data_CZ.html</a:t>
            </a:r>
            <a:r>
              <a:rPr lang="sk-SK" dirty="0"/>
              <a:t>  </a:t>
            </a:r>
          </a:p>
          <a:p>
            <a:pPr marL="0" indent="0">
              <a:buNone/>
            </a:pPr>
            <a:r>
              <a:rPr lang="sk-SK" dirty="0" err="1"/>
              <a:t>Přehled</a:t>
            </a:r>
            <a:r>
              <a:rPr lang="sk-SK" dirty="0"/>
              <a:t> </a:t>
            </a:r>
            <a:r>
              <a:rPr lang="sk-SK" dirty="0" err="1"/>
              <a:t>překročení</a:t>
            </a:r>
            <a:r>
              <a:rPr lang="sk-SK" dirty="0"/>
              <a:t> </a:t>
            </a:r>
            <a:r>
              <a:rPr lang="sk-SK" dirty="0" err="1"/>
              <a:t>imisních</a:t>
            </a:r>
            <a:r>
              <a:rPr lang="sk-SK" dirty="0"/>
              <a:t> </a:t>
            </a:r>
            <a:r>
              <a:rPr lang="sk-SK" dirty="0" err="1"/>
              <a:t>limitů</a:t>
            </a:r>
            <a:endParaRPr lang="sk-SK" dirty="0"/>
          </a:p>
          <a:p>
            <a:r>
              <a:rPr lang="cs-CZ" dirty="0">
                <a:hlinkClick r:id="rId5"/>
              </a:rPr>
              <a:t>http://portal.chmi.cz/files/portal/docs/uoco/web_generator/exceed/index_CZ.html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513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Zlepšení na Ostravsku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Čisté Nebe</a:t>
            </a:r>
          </a:p>
          <a:p>
            <a:r>
              <a:rPr lang="cs-CZ" dirty="0">
                <a:hlinkClick r:id="rId2"/>
              </a:rPr>
              <a:t>http://www.cistenebe.cz/stav-ovzdusi-na-ostravsku/ovzdusi-na-ostravsku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Řebříček znečištěných měst </a:t>
            </a:r>
          </a:p>
          <a:p>
            <a:r>
              <a:rPr lang="cs-CZ" dirty="0">
                <a:hlinkClick r:id="rId3"/>
              </a:rPr>
              <a:t>https://www.iqair.com/world-most-polluted-cities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ZdraváOva</a:t>
            </a:r>
            <a:r>
              <a:rPr lang="cs-CZ" dirty="0"/>
              <a:t> (Oficiální web města k ŽP)</a:t>
            </a:r>
          </a:p>
          <a:p>
            <a:r>
              <a:rPr lang="cs-CZ" dirty="0">
                <a:hlinkClick r:id="rId4"/>
              </a:rPr>
              <a:t>http://zdravaova.cz/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cs-CZ" dirty="0">
                <a:hlinkClick r:id="rId5"/>
              </a:rPr>
              <a:t>https://zdravaova.cz/kvalita-ovzdusi-v-ostrave-byla-loni-nejlepsi-v-cele-historii-mereni/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79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Brno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Nesehnutí - Můžu dýchat? </a:t>
            </a:r>
            <a:endParaRPr lang="cs-CZ" u="sng" dirty="0">
              <a:hlinkClick r:id="rId2"/>
            </a:endParaRPr>
          </a:p>
          <a:p>
            <a:r>
              <a:rPr lang="cs-CZ" u="sng" dirty="0">
                <a:hlinkClick r:id="rId3"/>
              </a:rPr>
              <a:t>https://muzudychat.cz/</a:t>
            </a:r>
            <a:endParaRPr lang="cs-CZ" u="sng" dirty="0"/>
          </a:p>
          <a:p>
            <a:pPr marL="0" indent="0">
              <a:buNone/>
            </a:pPr>
            <a:r>
              <a:rPr lang="cs-CZ" dirty="0"/>
              <a:t>Imisní monitoring</a:t>
            </a:r>
          </a:p>
          <a:p>
            <a:r>
              <a:rPr lang="cs-CZ" dirty="0">
                <a:hlinkClick r:id="rId4"/>
              </a:rPr>
              <a:t>https://www.brnenskeovzdusi.cz/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10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Velcí znečišťovatelé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Arnika</a:t>
            </a:r>
          </a:p>
          <a:p>
            <a:r>
              <a:rPr lang="cs-CZ" dirty="0">
                <a:hlinkClick r:id="rId2"/>
              </a:rPr>
              <a:t>http://znecistovatele.cz/ranks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2020</a:t>
            </a:r>
          </a:p>
          <a:p>
            <a:r>
              <a:rPr lang="cs-CZ" dirty="0"/>
              <a:t>https://ct24.ceskatelevize.cz/domaci/3381552-nejvetsim-ceskym-znecistovatelem-je-podle-dat-znovu-neratovicka-spolana-ve-vzduchu</a:t>
            </a:r>
            <a:endParaRPr lang="cs-CZ" u="sng" dirty="0">
              <a:hlinkClick r:id="rId3"/>
            </a:endParaRP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49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Otázky pro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432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dirty="0" err="1">
                <a:effectLst/>
                <a:ea typeface="Arial" panose="020B0604020202020204" pitchFamily="34" charset="0"/>
              </a:rPr>
              <a:t>Mal</a:t>
            </a:r>
            <a:r>
              <a:rPr lang="cs-CZ" sz="2400" dirty="0">
                <a:effectLst/>
                <a:ea typeface="Arial" panose="020B0604020202020204" pitchFamily="34" charset="0"/>
              </a:rPr>
              <a:t> by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sa</a:t>
            </a:r>
            <a:r>
              <a:rPr lang="cs-CZ" sz="2400" dirty="0">
                <a:effectLst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uhlie</a:t>
            </a:r>
            <a:r>
              <a:rPr lang="cs-CZ" sz="2400" dirty="0">
                <a:effectLst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spracujúci</a:t>
            </a:r>
            <a:r>
              <a:rPr lang="cs-CZ" sz="2400" dirty="0">
                <a:effectLst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priemysel</a:t>
            </a:r>
            <a:r>
              <a:rPr lang="cs-CZ" sz="2400" dirty="0">
                <a:effectLst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zrušiť</a:t>
            </a:r>
            <a:r>
              <a:rPr lang="cs-CZ" sz="2400" dirty="0">
                <a:effectLst/>
                <a:ea typeface="Arial" panose="020B0604020202020204" pitchFamily="34" charset="0"/>
              </a:rPr>
              <a:t> aj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keď</a:t>
            </a:r>
            <a:r>
              <a:rPr lang="cs-CZ" sz="2400" dirty="0">
                <a:effectLst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zoberieme</a:t>
            </a:r>
            <a:r>
              <a:rPr lang="cs-CZ" sz="2400" dirty="0">
                <a:effectLst/>
                <a:ea typeface="Arial" panose="020B0604020202020204" pitchFamily="34" charset="0"/>
              </a:rPr>
              <a:t> do úvahy,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neistotu</a:t>
            </a:r>
            <a:r>
              <a:rPr lang="cs-CZ" sz="2400" dirty="0">
                <a:ea typeface="Arial" panose="020B0604020202020204" pitchFamily="34" charset="0"/>
              </a:rPr>
              <a:t> </a:t>
            </a:r>
            <a:r>
              <a:rPr lang="cs-CZ" sz="2400" dirty="0">
                <a:effectLst/>
                <a:ea typeface="Arial" panose="020B0604020202020204" pitchFamily="34" charset="0"/>
              </a:rPr>
              <a:t>zásob plynu,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vysokú</a:t>
            </a:r>
            <a:r>
              <a:rPr lang="cs-CZ" sz="2400" dirty="0">
                <a:effectLst/>
                <a:ea typeface="Arial" panose="020B0604020202020204" pitchFamily="34" charset="0"/>
              </a:rPr>
              <a:t> cenu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jadrovej</a:t>
            </a:r>
            <a:r>
              <a:rPr lang="cs-CZ" sz="2400" dirty="0">
                <a:effectLst/>
                <a:ea typeface="Arial" panose="020B0604020202020204" pitchFamily="34" charset="0"/>
              </a:rPr>
              <a:t> energie a fakt, že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prechodu</a:t>
            </a:r>
            <a:r>
              <a:rPr lang="cs-CZ" sz="2400" dirty="0">
                <a:effectLst/>
                <a:ea typeface="Arial" panose="020B0604020202020204" pitchFamily="34" charset="0"/>
              </a:rPr>
              <a:t> na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obnoviteľné</a:t>
            </a:r>
            <a:r>
              <a:rPr lang="cs-CZ" sz="2400" dirty="0">
                <a:effectLst/>
                <a:ea typeface="Arial" panose="020B0604020202020204" pitchFamily="34" charset="0"/>
              </a:rPr>
              <a:t> zdroje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sa</a:t>
            </a:r>
            <a:r>
              <a:rPr lang="cs-CZ" sz="2400" dirty="0">
                <a:effectLst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skôr</a:t>
            </a:r>
            <a:r>
              <a:rPr lang="cs-CZ" sz="2400" dirty="0">
                <a:effectLst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ea typeface="Arial" panose="020B0604020202020204" pitchFamily="34" charset="0"/>
              </a:rPr>
              <a:t>ako</a:t>
            </a:r>
            <a:r>
              <a:rPr lang="cs-CZ" sz="2400" dirty="0">
                <a:effectLst/>
                <a:ea typeface="Arial" panose="020B0604020202020204" pitchFamily="34" charset="0"/>
              </a:rPr>
              <a:t> v roku 2030 nedočkáme?  </a:t>
            </a:r>
            <a:endParaRPr lang="sk-SK" sz="2400" dirty="0">
              <a:effectLst/>
              <a:ea typeface="Arial" panose="020B0604020202020204" pitchFamily="34" charset="0"/>
            </a:endParaRPr>
          </a:p>
          <a:p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Myslíte si, že by odměny za dodržování emisních limitů napomohly k jejich plnění? Měly by se zavést odměny a ponechat sankce?  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ea typeface="Noto Sans Symbols"/>
                <a:cs typeface="Noto Sans Symbols"/>
              </a:rPr>
              <a:t>Myslíte si omezení aut ve městě (nízkoemisní zóny) může situaci pomoci? A je takové omezení v České republice reálné?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ea typeface="Noto Sans Symbols"/>
                <a:cs typeface="Noto Sans Symbols"/>
              </a:rPr>
              <a:t>Jaké kroky by měl a mohl učinit ministr životního prostředí ke zlepšení kvality ovzduší na Ostravsku?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ea typeface="Noto Sans Symbols"/>
                <a:cs typeface="Noto Sans Symbols"/>
              </a:rPr>
              <a:t>Není snazší nakázat velkým firmám, které prokazatelně znečišťují ovzduší, větší regulace než domácnostem, jež často nemají ani na výměnu kotle? </a:t>
            </a:r>
          </a:p>
          <a:p>
            <a:endParaRPr lang="sk-SK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lvl="0" indent="0">
              <a:buNone/>
            </a:pPr>
            <a:endParaRPr lang="sk-SK" dirty="0"/>
          </a:p>
          <a:p>
            <a:endParaRPr lang="cs-CZ" dirty="0"/>
          </a:p>
          <a:p>
            <a:pPr lvl="1"/>
            <a:endParaRPr lang="cs-CZ" sz="2000" dirty="0"/>
          </a:p>
          <a:p>
            <a:endParaRPr lang="cs-CZ" sz="2400" dirty="0"/>
          </a:p>
          <a:p>
            <a:endParaRPr lang="cs-CZ" sz="24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6210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Otázky pro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43235"/>
          </a:xfrm>
        </p:spPr>
        <p:txBody>
          <a:bodyPr>
            <a:normAutofit/>
          </a:bodyPr>
          <a:lstStyle/>
          <a:p>
            <a:r>
              <a:rPr lang="sk-SK" sz="2400" dirty="0">
                <a:effectLst/>
                <a:ea typeface="Noto Sans Symbols"/>
                <a:cs typeface="Noto Sans Symbols"/>
              </a:rPr>
              <a:t>Myslíte, že sa problematike znečistenia ovzdušia venuje dostatočná pozornosť? Je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veřejnost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dostatečně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informována</a:t>
            </a:r>
            <a:r>
              <a:rPr lang="sk-SK" sz="2400" dirty="0">
                <a:effectLst/>
                <a:ea typeface="Noto Sans Symbols"/>
                <a:cs typeface="Noto Sans Symbols"/>
              </a:rPr>
              <a:t> o stavu ovzduší? Ako zvýšiť povedomie o jeho negatívom dopade na zdravie ľudí? </a:t>
            </a:r>
          </a:p>
          <a:p>
            <a:r>
              <a:rPr lang="sk-SK" sz="2400" dirty="0">
                <a:effectLst/>
                <a:ea typeface="Noto Sans Symbols"/>
                <a:cs typeface="Noto Sans Symbols"/>
              </a:rPr>
              <a:t>Pociťujete vy na vlastní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kůži</a:t>
            </a:r>
            <a:r>
              <a:rPr lang="sk-SK" sz="2400" dirty="0">
                <a:effectLst/>
                <a:ea typeface="Noto Sans Symbols"/>
                <a:cs typeface="Noto Sans Symbols"/>
              </a:rPr>
              <a:t> problémy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se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znečištěním</a:t>
            </a:r>
            <a:r>
              <a:rPr lang="sk-SK" sz="2400" dirty="0">
                <a:effectLst/>
                <a:ea typeface="Noto Sans Symbols"/>
                <a:cs typeface="Noto Sans Symbols"/>
              </a:rPr>
              <a:t> ovzduší? Jak? V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jakých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situacích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vnímáte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znečištění</a:t>
            </a:r>
            <a:r>
              <a:rPr lang="sk-SK" sz="2400" dirty="0">
                <a:effectLst/>
                <a:ea typeface="Noto Sans Symbols"/>
                <a:cs typeface="Noto Sans Symbols"/>
              </a:rPr>
              <a:t> ovzduší vy sami?</a:t>
            </a:r>
          </a:p>
          <a:p>
            <a:r>
              <a:rPr lang="sk-SK" sz="2400" dirty="0">
                <a:effectLst/>
                <a:ea typeface="Noto Sans Symbols"/>
                <a:cs typeface="Noto Sans Symbols"/>
              </a:rPr>
              <a:t>Akým spôsobom môžu bežní občania dopomôcť k zlepšeniu kvality ovzdušia?</a:t>
            </a:r>
          </a:p>
          <a:p>
            <a:r>
              <a:rPr lang="sk-SK" sz="2400" dirty="0" err="1">
                <a:effectLst/>
                <a:ea typeface="Noto Sans Symbols"/>
                <a:cs typeface="Noto Sans Symbols"/>
              </a:rPr>
              <a:t>Řešilo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se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někdy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ve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vašem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městě</a:t>
            </a:r>
            <a:r>
              <a:rPr lang="sk-SK" sz="2400" dirty="0">
                <a:effectLst/>
                <a:ea typeface="Noto Sans Symbols"/>
                <a:cs typeface="Noto Sans Symbols"/>
              </a:rPr>
              <a:t> </a:t>
            </a:r>
            <a:r>
              <a:rPr lang="sk-SK" sz="2400" dirty="0" err="1">
                <a:effectLst/>
                <a:ea typeface="Noto Sans Symbols"/>
                <a:cs typeface="Noto Sans Symbols"/>
              </a:rPr>
              <a:t>něco</a:t>
            </a:r>
            <a:r>
              <a:rPr lang="sk-SK" sz="2400" dirty="0">
                <a:effectLst/>
                <a:ea typeface="Noto Sans Symbols"/>
                <a:cs typeface="Noto Sans Symbols"/>
              </a:rPr>
              <a:t> podobného?</a:t>
            </a:r>
          </a:p>
          <a:p>
            <a:r>
              <a:rPr lang="sk-SK" sz="2400" dirty="0">
                <a:effectLst/>
                <a:ea typeface="Noto Sans Symbols"/>
                <a:cs typeface="Noto Sans Symbols"/>
              </a:rPr>
              <a:t>Vedeli ste, ako veľmi vážna je aktuálna situácia s ovzduším v ČR?</a:t>
            </a:r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14144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483</Words>
  <Application>Microsoft Office PowerPoint</Application>
  <PresentationFormat>Širokoúhlá obrazovka</PresentationFormat>
  <Paragraphs>64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Zdroje informací</vt:lpstr>
      <vt:lpstr>Informace o kvalitě ovzduší</vt:lpstr>
      <vt:lpstr>Zlepšení na Ostravsku</vt:lpstr>
      <vt:lpstr>Brno</vt:lpstr>
      <vt:lpstr>Velcí znečišťovatelé</vt:lpstr>
      <vt:lpstr>Otázky pro diskusi</vt:lpstr>
      <vt:lpstr>Otázky pro diskusi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Seminář  Jaderná energie</dc:title>
  <dc:creator>Tomáš Chabada</dc:creator>
  <cp:lastModifiedBy>Tomáš Chabada</cp:lastModifiedBy>
  <cp:revision>83</cp:revision>
  <dcterms:created xsi:type="dcterms:W3CDTF">2018-09-24T17:19:04Z</dcterms:created>
  <dcterms:modified xsi:type="dcterms:W3CDTF">2022-10-27T11:54:09Z</dcterms:modified>
</cp:coreProperties>
</file>