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68" r:id="rId16"/>
    <p:sldId id="269" r:id="rId17"/>
    <p:sldId id="270" r:id="rId18"/>
  </p:sldIdLst>
  <p:sldSz cx="18288000" cy="10287000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eague Spartan" panose="020B0604020202020204" charset="0"/>
      <p:regular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Sanchez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40" y="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C9391-E75B-492C-AA3D-BC415BC5E8DF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C1526-274C-43B2-B9A8-9C16BF176C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00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C1526-274C-43B2-B9A8-9C16BF176C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1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C1526-274C-43B2-B9A8-9C16BF176C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36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C1526-274C-43B2-B9A8-9C16BF176C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06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C1526-274C-43B2-B9A8-9C16BF176C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5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C1526-274C-43B2-B9A8-9C16BF176CD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42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NPUpwuJZbj0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2akGusHq4X0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0" y="1861526"/>
            <a:ext cx="13716000" cy="56110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420600" y="8259036"/>
            <a:ext cx="4838700" cy="1001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988"/>
              </a:lnSpc>
            </a:pPr>
            <a:r>
              <a:rPr lang="en-US" sz="3067" dirty="0">
                <a:solidFill>
                  <a:srgbClr val="000000"/>
                </a:solidFill>
                <a:latin typeface="Arial Black" panose="020B0A04020102020204" pitchFamily="34" charset="0"/>
              </a:rPr>
              <a:t>REBEKA CHOMÁTOVÁ</a:t>
            </a:r>
          </a:p>
          <a:p>
            <a:pPr algn="r">
              <a:lnSpc>
                <a:spcPts val="3988"/>
              </a:lnSpc>
            </a:pPr>
            <a:r>
              <a:rPr lang="en-US" sz="3067" dirty="0">
                <a:solidFill>
                  <a:srgbClr val="000000"/>
                </a:solidFill>
                <a:latin typeface="Arial Black" panose="020B0A04020102020204" pitchFamily="34" charset="0"/>
              </a:rPr>
              <a:t>IRINA BARNET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22828" y="7206357"/>
            <a:ext cx="2436472" cy="24364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89465" y="950604"/>
            <a:ext cx="9709070" cy="151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50"/>
              </a:lnSpc>
            </a:pPr>
            <a:r>
              <a:rPr lang="en-US" sz="9500" dirty="0">
                <a:solidFill>
                  <a:srgbClr val="EB5A63"/>
                </a:solidFill>
                <a:latin typeface="Arial Black" panose="020B0A04020102020204" pitchFamily="34" charset="0"/>
              </a:rPr>
              <a:t>TVOJE VÝZVA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82607"/>
            <a:ext cx="16230600" cy="402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9" lvl="1" indent="-496570">
              <a:lnSpc>
                <a:spcPts val="6439"/>
              </a:lnSpc>
              <a:buFont typeface="Arial"/>
              <a:buChar char="•"/>
            </a:pPr>
            <a:r>
              <a:rPr lang="en-US" sz="4599" dirty="0" err="1">
                <a:solidFill>
                  <a:srgbClr val="000000"/>
                </a:solidFill>
                <a:latin typeface="Roboto"/>
              </a:rPr>
              <a:t>bezplatný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projekt</a:t>
            </a:r>
            <a:endParaRPr lang="en-US" sz="4599" dirty="0">
              <a:solidFill>
                <a:srgbClr val="000000"/>
              </a:solidFill>
              <a:latin typeface="Roboto"/>
            </a:endParaRPr>
          </a:p>
          <a:p>
            <a:pPr marL="993139" lvl="1" indent="-496570">
              <a:lnSpc>
                <a:spcPts val="6439"/>
              </a:lnSpc>
              <a:buFont typeface="Arial"/>
              <a:buChar char="•"/>
            </a:pPr>
            <a:r>
              <a:rPr lang="en-US" sz="4599" dirty="0" err="1">
                <a:solidFill>
                  <a:srgbClr val="000000"/>
                </a:solidFill>
                <a:latin typeface="Roboto"/>
              </a:rPr>
              <a:t>vyzkoušení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veganství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na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měsíc</a:t>
            </a:r>
            <a:endParaRPr lang="en-US" sz="4599" dirty="0">
              <a:solidFill>
                <a:srgbClr val="000000"/>
              </a:solidFill>
              <a:latin typeface="Roboto"/>
            </a:endParaRPr>
          </a:p>
          <a:p>
            <a:pPr marL="993139" lvl="1" indent="-496570">
              <a:lnSpc>
                <a:spcPts val="6439"/>
              </a:lnSpc>
              <a:buFont typeface="Arial"/>
              <a:buChar char="•"/>
            </a:pPr>
            <a:r>
              <a:rPr lang="en-US" sz="4599" dirty="0" err="1">
                <a:solidFill>
                  <a:srgbClr val="000000"/>
                </a:solidFill>
                <a:latin typeface="Roboto"/>
              </a:rPr>
              <a:t>emaily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 s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informacemi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recepty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tipy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 a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triky</a:t>
            </a:r>
            <a:endParaRPr lang="en-US" sz="4599" dirty="0">
              <a:solidFill>
                <a:srgbClr val="000000"/>
              </a:solidFill>
              <a:latin typeface="Roboto"/>
            </a:endParaRPr>
          </a:p>
          <a:p>
            <a:pPr marL="993139" lvl="1" indent="-496570">
              <a:lnSpc>
                <a:spcPts val="6439"/>
              </a:lnSpc>
              <a:buFont typeface="Arial"/>
              <a:buChar char="•"/>
            </a:pPr>
            <a:r>
              <a:rPr lang="en-US" sz="4599" dirty="0" err="1">
                <a:solidFill>
                  <a:srgbClr val="000000"/>
                </a:solidFill>
                <a:latin typeface="Roboto"/>
              </a:rPr>
              <a:t>reálná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pomoc</a:t>
            </a:r>
            <a:r>
              <a:rPr lang="cs-CZ" sz="4599" dirty="0">
                <a:solidFill>
                  <a:srgbClr val="000000"/>
                </a:solidFill>
                <a:latin typeface="Roboto"/>
              </a:rPr>
              <a:t> zvířatům i zdraví</a:t>
            </a:r>
            <a:endParaRPr lang="en-US" sz="4599" dirty="0">
              <a:solidFill>
                <a:srgbClr val="000000"/>
              </a:solidFill>
              <a:latin typeface="Roboto"/>
            </a:endParaRPr>
          </a:p>
          <a:p>
            <a:pPr marL="993139" lvl="1" indent="-496570" algn="l">
              <a:lnSpc>
                <a:spcPts val="6439"/>
              </a:lnSpc>
              <a:buFont typeface="Arial"/>
              <a:buChar char="•"/>
            </a:pPr>
            <a:r>
              <a:rPr lang="en-US" sz="4599" dirty="0" err="1">
                <a:solidFill>
                  <a:srgbClr val="000000"/>
                </a:solidFill>
                <a:latin typeface="Roboto"/>
              </a:rPr>
              <a:t>účastnit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 se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může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kdokoliv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 a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kdykoliv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během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roku</a:t>
            </a:r>
            <a:r>
              <a:rPr lang="en-US" sz="4599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87782">
            <a:off x="13276716" y="7872517"/>
            <a:ext cx="1222259" cy="11784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505139" y="9246588"/>
            <a:ext cx="1144889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EB5A63"/>
                </a:solidFill>
                <a:latin typeface="Sanchez"/>
              </a:rPr>
              <a:t>Více</a:t>
            </a:r>
            <a:r>
              <a:rPr lang="en-US" sz="2400" dirty="0">
                <a:solidFill>
                  <a:srgbClr val="EB5A63"/>
                </a:solidFill>
                <a:latin typeface="Sanchez"/>
              </a:rPr>
              <a:t> se  </a:t>
            </a:r>
            <a:r>
              <a:rPr lang="en-US" sz="2400" dirty="0" err="1">
                <a:solidFill>
                  <a:srgbClr val="EB5A63"/>
                </a:solidFill>
                <a:latin typeface="Sanchez"/>
              </a:rPr>
              <a:t>dozvíš</a:t>
            </a:r>
            <a:r>
              <a:rPr lang="en-US" sz="2400" dirty="0">
                <a:solidFill>
                  <a:srgbClr val="EB5A63"/>
                </a:solidFill>
                <a:latin typeface="Sanchez"/>
              </a:rPr>
              <a:t> </a:t>
            </a:r>
            <a:r>
              <a:rPr lang="en-US" sz="2400" dirty="0" err="1">
                <a:solidFill>
                  <a:srgbClr val="EB5A63"/>
                </a:solidFill>
                <a:latin typeface="Sanchez"/>
              </a:rPr>
              <a:t>zde</a:t>
            </a:r>
            <a:endParaRPr lang="en-US" sz="2400" dirty="0">
              <a:solidFill>
                <a:srgbClr val="EB5A63"/>
              </a:solidFill>
              <a:latin typeface="Sanchez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43100" y="0"/>
            <a:ext cx="144018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170" b="5170"/>
          <a:stretch>
            <a:fillRect/>
          </a:stretch>
        </p:blipFill>
        <p:spPr>
          <a:xfrm>
            <a:off x="3018186" y="1028700"/>
            <a:ext cx="12251628" cy="73230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01642" y="8841581"/>
            <a:ext cx="10284716" cy="78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7"/>
              </a:lnSpc>
            </a:pPr>
            <a:r>
              <a:rPr lang="en-US" sz="4875" dirty="0">
                <a:solidFill>
                  <a:srgbClr val="EB5A63"/>
                </a:solidFill>
                <a:latin typeface="Arial Black" panose="020B0A04020102020204" pitchFamily="34" charset="0"/>
              </a:rPr>
              <a:t>KAMPAŇ RYCHLOKUŘATA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93092" y="7499700"/>
            <a:ext cx="2321131" cy="23211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87782">
            <a:off x="14423706" y="7788226"/>
            <a:ext cx="1222259" cy="11784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05279" y="3369910"/>
            <a:ext cx="10293702" cy="564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41" lvl="1" indent="-49657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Obvykle trvá 1-2 roky</a:t>
            </a:r>
          </a:p>
          <a:p>
            <a:pPr marL="993141" lvl="1" indent="-49657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Rešerše</a:t>
            </a:r>
          </a:p>
          <a:p>
            <a:pPr marL="1986282" lvl="2" indent="-662094">
              <a:lnSpc>
                <a:spcPts val="6440"/>
              </a:lnSpc>
              <a:buFont typeface="Arial"/>
              <a:buChar char="⚬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welfare</a:t>
            </a:r>
          </a:p>
          <a:p>
            <a:pPr marL="1986282" lvl="2" indent="-662094">
              <a:lnSpc>
                <a:spcPts val="6440"/>
              </a:lnSpc>
              <a:buFont typeface="Arial"/>
              <a:buChar char="⚬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situace v okolních státech</a:t>
            </a:r>
          </a:p>
          <a:p>
            <a:pPr marL="1986282" lvl="2" indent="-662094">
              <a:lnSpc>
                <a:spcPts val="6440"/>
              </a:lnSpc>
              <a:buFont typeface="Arial"/>
              <a:buChar char="⚬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naše možnosti v ČR</a:t>
            </a:r>
          </a:p>
          <a:p>
            <a:pPr marL="993141" lvl="1" indent="-49657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Komunikace s ostatními stranami</a:t>
            </a:r>
          </a:p>
          <a:p>
            <a:pPr marL="993141" lvl="1" indent="-496571" algn="l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Komunikace s politiky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19550" y="1615831"/>
            <a:ext cx="11448899" cy="151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50"/>
              </a:lnSpc>
            </a:pPr>
            <a:r>
              <a:rPr lang="en-US" sz="9500" dirty="0">
                <a:solidFill>
                  <a:srgbClr val="EB5A63"/>
                </a:solidFill>
                <a:latin typeface="Arial Black" panose="020B0A04020102020204" pitchFamily="34" charset="0"/>
              </a:rPr>
              <a:t>RYCHLOKUŘATA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52130" y="8919963"/>
            <a:ext cx="11448899" cy="63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3"/>
              </a:lnSpc>
            </a:pPr>
            <a:r>
              <a:rPr lang="en-US" sz="1859" dirty="0" err="1">
                <a:solidFill>
                  <a:srgbClr val="EB5A63"/>
                </a:solidFill>
                <a:latin typeface="Sanchez"/>
              </a:rPr>
              <a:t>Více</a:t>
            </a:r>
            <a:r>
              <a:rPr lang="en-US" sz="1859" dirty="0">
                <a:solidFill>
                  <a:srgbClr val="EB5A63"/>
                </a:solidFill>
                <a:latin typeface="Sanchez"/>
              </a:rPr>
              <a:t> o </a:t>
            </a:r>
            <a:r>
              <a:rPr lang="en-US" sz="1859" dirty="0" err="1">
                <a:solidFill>
                  <a:srgbClr val="EB5A63"/>
                </a:solidFill>
                <a:latin typeface="Sanchez"/>
              </a:rPr>
              <a:t>nás</a:t>
            </a:r>
            <a:r>
              <a:rPr lang="en-US" sz="1859" dirty="0">
                <a:solidFill>
                  <a:srgbClr val="EB5A63"/>
                </a:solidFill>
                <a:latin typeface="Sanchez"/>
              </a:rPr>
              <a:t> se</a:t>
            </a:r>
          </a:p>
          <a:p>
            <a:pPr algn="ctr">
              <a:lnSpc>
                <a:spcPts val="2603"/>
              </a:lnSpc>
            </a:pPr>
            <a:r>
              <a:rPr lang="en-US" sz="1859" dirty="0">
                <a:solidFill>
                  <a:srgbClr val="EB5A63"/>
                </a:solidFill>
                <a:latin typeface="Sanchez"/>
              </a:rPr>
              <a:t> </a:t>
            </a:r>
            <a:r>
              <a:rPr lang="en-US" sz="1859" dirty="0" err="1">
                <a:solidFill>
                  <a:srgbClr val="EB5A63"/>
                </a:solidFill>
                <a:latin typeface="Sanchez"/>
              </a:rPr>
              <a:t>dozvíš</a:t>
            </a:r>
            <a:r>
              <a:rPr lang="en-US" sz="1859" dirty="0">
                <a:solidFill>
                  <a:srgbClr val="EB5A63"/>
                </a:solidFill>
                <a:latin typeface="Sanchez"/>
              </a:rPr>
              <a:t> </a:t>
            </a:r>
            <a:r>
              <a:rPr lang="en-US" sz="1859" dirty="0" err="1">
                <a:solidFill>
                  <a:srgbClr val="EB5A63"/>
                </a:solidFill>
                <a:latin typeface="Sanchez"/>
              </a:rPr>
              <a:t>zde</a:t>
            </a:r>
            <a:endParaRPr lang="en-US" sz="1859" dirty="0">
              <a:solidFill>
                <a:srgbClr val="EB5A63"/>
              </a:solidFill>
              <a:latin typeface="Sanchez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6188" y="896226"/>
            <a:ext cx="14935624" cy="93907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85006" y="896226"/>
            <a:ext cx="14317988" cy="80538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043962"/>
            <a:ext cx="16230600" cy="5214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Roboto"/>
              </a:rPr>
              <a:t>Co je potřeba:</a:t>
            </a:r>
          </a:p>
          <a:p>
            <a:pPr marL="777241" lvl="1" indent="-38862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vyfotit stánek z dálky</a:t>
            </a:r>
          </a:p>
          <a:p>
            <a:pPr marL="777241" lvl="1" indent="-38862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vyfotit název provozovatele</a:t>
            </a:r>
          </a:p>
          <a:p>
            <a:pPr marL="777241" lvl="1" indent="-38862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ideálně vyfotit nenápadně i podmínky kaprů + případný detail zraněných kaprů </a:t>
            </a:r>
          </a:p>
          <a:p>
            <a:pPr marL="777241" lvl="1" indent="-38862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skvělá by byla i videa výlovu a přímo prodeje/zabití kapra</a:t>
            </a:r>
          </a:p>
          <a:p>
            <a:pPr marL="777241" lvl="1" indent="-38862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vyplnit formulář + nahrát fotky a videa: </a:t>
            </a:r>
          </a:p>
          <a:p>
            <a:pPr marL="777241" lvl="1" indent="-38862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a to je vše! </a:t>
            </a:r>
          </a:p>
          <a:p>
            <a:pPr algn="l">
              <a:lnSpc>
                <a:spcPts val="140"/>
              </a:lnSpc>
            </a:pPr>
            <a:endParaRPr lang="en-US" sz="360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532381" flipH="1">
            <a:off x="10603593" y="7554069"/>
            <a:ext cx="2733461" cy="26354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63717" y="6992938"/>
            <a:ext cx="2640716" cy="26407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03925" y="942975"/>
            <a:ext cx="12080149" cy="308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0"/>
              </a:lnSpc>
            </a:pPr>
            <a:r>
              <a:rPr lang="en-US" sz="9500" dirty="0">
                <a:solidFill>
                  <a:srgbClr val="EB5A63"/>
                </a:solidFill>
                <a:latin typeface="Arial Black" panose="020B0A04020102020204" pitchFamily="34" charset="0"/>
              </a:rPr>
              <a:t>MONITORING STÁNKŮ S KAPRY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9979" y="2968170"/>
            <a:ext cx="14888043" cy="422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6"/>
              </a:lnSpc>
            </a:pPr>
            <a:r>
              <a:rPr lang="en-US" sz="12928" dirty="0">
                <a:solidFill>
                  <a:srgbClr val="EB5A63"/>
                </a:solidFill>
                <a:latin typeface="Arial Black" panose="020B0A04020102020204" pitchFamily="34" charset="0"/>
              </a:rPr>
              <a:t>DĚKUJEME ZA POZORNOST!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16077" y="3577500"/>
            <a:ext cx="4131745" cy="41317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2594966" y="7691513"/>
            <a:ext cx="773963" cy="906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792104" y="8759204"/>
            <a:ext cx="20379689" cy="56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3309" dirty="0" err="1">
                <a:solidFill>
                  <a:srgbClr val="EB5A63"/>
                </a:solidFill>
                <a:latin typeface="Arial Black" panose="020B0A04020102020204" pitchFamily="34" charset="0"/>
              </a:rPr>
              <a:t>Více</a:t>
            </a:r>
            <a:r>
              <a:rPr lang="en-US" sz="3309" dirty="0">
                <a:solidFill>
                  <a:srgbClr val="EB5A63"/>
                </a:solidFill>
                <a:latin typeface="Arial Black" panose="020B0A04020102020204" pitchFamily="34" charset="0"/>
              </a:rPr>
              <a:t> o </a:t>
            </a:r>
            <a:r>
              <a:rPr lang="en-US" sz="3309" dirty="0" err="1">
                <a:solidFill>
                  <a:srgbClr val="EB5A63"/>
                </a:solidFill>
                <a:latin typeface="Arial Black" panose="020B0A04020102020204" pitchFamily="34" charset="0"/>
              </a:rPr>
              <a:t>nás</a:t>
            </a:r>
            <a:r>
              <a:rPr lang="en-US" sz="3309" dirty="0">
                <a:solidFill>
                  <a:srgbClr val="EB5A63"/>
                </a:solidFill>
                <a:latin typeface="Arial Black" panose="020B0A04020102020204" pitchFamily="34" charset="0"/>
              </a:rPr>
              <a:t> se </a:t>
            </a:r>
            <a:r>
              <a:rPr lang="en-US" sz="3309" dirty="0" err="1">
                <a:solidFill>
                  <a:srgbClr val="EB5A63"/>
                </a:solidFill>
                <a:latin typeface="Arial Black" panose="020B0A04020102020204" pitchFamily="34" charset="0"/>
              </a:rPr>
              <a:t>dozvíš</a:t>
            </a:r>
            <a:r>
              <a:rPr lang="en-US" sz="3309" dirty="0">
                <a:solidFill>
                  <a:srgbClr val="EB5A63"/>
                </a:solidFill>
                <a:latin typeface="Arial Black" panose="020B0A04020102020204" pitchFamily="34" charset="0"/>
              </a:rPr>
              <a:t> </a:t>
            </a:r>
            <a:r>
              <a:rPr lang="en-US" sz="3309" dirty="0" err="1">
                <a:solidFill>
                  <a:srgbClr val="EB5A63"/>
                </a:solidFill>
                <a:latin typeface="Arial Black" panose="020B0A04020102020204" pitchFamily="34" charset="0"/>
              </a:rPr>
              <a:t>zde</a:t>
            </a:r>
            <a:endParaRPr lang="en-US" sz="3309" dirty="0">
              <a:solidFill>
                <a:srgbClr val="EB5A6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80486" y="1005828"/>
            <a:ext cx="7927028" cy="151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50"/>
              </a:lnSpc>
            </a:pPr>
            <a:r>
              <a:rPr lang="en-US" sz="9500" dirty="0">
                <a:solidFill>
                  <a:srgbClr val="EB5A63"/>
                </a:solidFill>
                <a:latin typeface="Arial Black" panose="020B0A04020102020204" pitchFamily="34" charset="0"/>
              </a:rPr>
              <a:t>KONTAKTY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02514" y="4297045"/>
            <a:ext cx="6041486" cy="159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Roboto"/>
              </a:rPr>
              <a:t>+420 608 148 519</a:t>
            </a:r>
          </a:p>
          <a:p>
            <a:pPr algn="l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Roboto"/>
              </a:rPr>
              <a:t>info@obrancizvirat.cz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67923" y="3634909"/>
            <a:ext cx="11552154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0"/>
              </a:lnSpc>
            </a:pPr>
            <a:r>
              <a:rPr lang="en-US" sz="6000" dirty="0">
                <a:solidFill>
                  <a:srgbClr val="EB5A63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KAŽDÝ JSME JINÝ, ALE MÁME SPOLEČNÝ CÍL</a:t>
            </a:r>
          </a:p>
          <a:p>
            <a:pPr algn="ctr">
              <a:lnSpc>
                <a:spcPts val="8710"/>
              </a:lnSpc>
            </a:pPr>
            <a:r>
              <a:rPr lang="en-US" sz="6000" dirty="0">
                <a:solidFill>
                  <a:srgbClr val="EB5A63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LEPŠÍ SVĚT PRO ZVÍŘATA</a:t>
            </a:r>
          </a:p>
          <a:p>
            <a:pPr algn="ctr">
              <a:lnSpc>
                <a:spcPts val="8710"/>
              </a:lnSpc>
            </a:pPr>
            <a:endParaRPr lang="en-US" sz="6700" dirty="0">
              <a:solidFill>
                <a:srgbClr val="EB5A63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961549" y="7429253"/>
            <a:ext cx="1095852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81977" y="2706221"/>
            <a:ext cx="1025073" cy="7790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2380950" y="7039725"/>
            <a:ext cx="1025073" cy="779055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0000">
            <a:off x="1377606" y="5124450"/>
            <a:ext cx="299366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0000">
            <a:off x="13916733" y="5124450"/>
            <a:ext cx="299366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3367923" y="3095749"/>
            <a:ext cx="1095852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93092" y="7499700"/>
            <a:ext cx="2321131" cy="23211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87782">
            <a:off x="14423706" y="7788226"/>
            <a:ext cx="1222259" cy="11784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34342" y="3712655"/>
            <a:ext cx="15419315" cy="402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41" lvl="1" indent="-49657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Jsme nezisková organizace zabývající se ochranou zvířat</a:t>
            </a:r>
          </a:p>
          <a:p>
            <a:pPr marL="993141" lvl="1" indent="-49657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Máme přes 25 členů a nespočet dobrovolníků</a:t>
            </a:r>
          </a:p>
          <a:p>
            <a:pPr marL="993141" lvl="1" indent="-49657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Světlo světa jsme poprvé spatřili v roce 2015</a:t>
            </a:r>
          </a:p>
          <a:p>
            <a:pPr marL="993141" lvl="1" indent="-496571" algn="l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obrancizvirat.cz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41680" y="1665297"/>
            <a:ext cx="11004641" cy="152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0"/>
              </a:lnSpc>
            </a:pPr>
            <a:r>
              <a:rPr lang="en-US" sz="9500" dirty="0">
                <a:solidFill>
                  <a:srgbClr val="EB5A63"/>
                </a:solidFill>
                <a:latin typeface="Arial Black" panose="020B0A04020102020204" pitchFamily="34" charset="0"/>
              </a:rPr>
              <a:t>O NÁS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52130" y="8919963"/>
            <a:ext cx="11448899" cy="63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3"/>
              </a:lnSpc>
            </a:pPr>
            <a:r>
              <a:rPr lang="en-US" sz="1859">
                <a:solidFill>
                  <a:srgbClr val="EB5A63"/>
                </a:solidFill>
                <a:latin typeface="Sanchez"/>
              </a:rPr>
              <a:t>Více o nás se</a:t>
            </a:r>
          </a:p>
          <a:p>
            <a:pPr algn="ctr">
              <a:lnSpc>
                <a:spcPts val="2603"/>
              </a:lnSpc>
            </a:pPr>
            <a:r>
              <a:rPr lang="en-US" sz="1859">
                <a:solidFill>
                  <a:srgbClr val="EB5A63"/>
                </a:solidFill>
                <a:latin typeface="Sanchez"/>
              </a:rPr>
              <a:t> dozvíš zde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34342" y="3720522"/>
            <a:ext cx="15419315" cy="240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41" lvl="1" indent="-49657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Zákaz kožešinových farem (2015 - 2018 / *2019)</a:t>
            </a:r>
          </a:p>
          <a:p>
            <a:pPr marL="993141" lvl="1" indent="-49657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Jak to snáší (2017 - 2020 / *2027)</a:t>
            </a:r>
          </a:p>
          <a:p>
            <a:pPr marL="993141" lvl="1" indent="-496571" algn="l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Rychlokuřata (2022+)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1073568" y="3921528"/>
            <a:ext cx="3850522" cy="77096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641680" y="1665297"/>
            <a:ext cx="11004641" cy="152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0"/>
              </a:lnSpc>
            </a:pPr>
            <a:r>
              <a:rPr lang="en-US" sz="9500" dirty="0">
                <a:solidFill>
                  <a:srgbClr val="EB5A63"/>
                </a:solidFill>
                <a:latin typeface="Arial Black" panose="020B0A04020102020204" pitchFamily="34" charset="0"/>
              </a:rPr>
              <a:t>NAŠE ÚSPĚCHY</a:t>
            </a:r>
          </a:p>
        </p:txBody>
      </p:sp>
      <p:pic>
        <p:nvPicPr>
          <p:cNvPr id="5" name="Picture 5"/>
          <p:cNvPicPr>
            <a:picLocks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068073" y="6127807"/>
            <a:ext cx="5861512" cy="3297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51282" y="1381273"/>
            <a:ext cx="11385436" cy="152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0"/>
              </a:lnSpc>
            </a:pPr>
            <a:r>
              <a:rPr lang="en-US" sz="9500" dirty="0">
                <a:solidFill>
                  <a:srgbClr val="EB5A63"/>
                </a:solidFill>
                <a:latin typeface="Arial Black" panose="020B0A04020102020204" pitchFamily="34" charset="0"/>
              </a:rPr>
              <a:t>CO DĚLÁME?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39985" y="4136255"/>
            <a:ext cx="7964505" cy="402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8" lvl="1" indent="-496569" algn="just">
              <a:lnSpc>
                <a:spcPts val="6439"/>
              </a:lnSpc>
              <a:buFont typeface="Arial"/>
              <a:buChar char="•"/>
            </a:pPr>
            <a:r>
              <a:rPr lang="en-US" sz="4599" dirty="0" err="1">
                <a:solidFill>
                  <a:srgbClr val="000000"/>
                </a:solidFill>
                <a:latin typeface="Roboto"/>
              </a:rPr>
              <a:t>Inspekce</a:t>
            </a:r>
            <a:endParaRPr lang="en-US" sz="4599" dirty="0">
              <a:solidFill>
                <a:srgbClr val="000000"/>
              </a:solidFill>
              <a:latin typeface="Roboto"/>
            </a:endParaRPr>
          </a:p>
          <a:p>
            <a:pPr marL="993138" lvl="1" indent="-496569" algn="just">
              <a:lnSpc>
                <a:spcPts val="6439"/>
              </a:lnSpc>
              <a:buFont typeface="Arial"/>
              <a:buChar char="•"/>
            </a:pPr>
            <a:r>
              <a:rPr lang="en-US" sz="4599" dirty="0" err="1">
                <a:solidFill>
                  <a:srgbClr val="000000"/>
                </a:solidFill>
                <a:latin typeface="Roboto"/>
              </a:rPr>
              <a:t>Kampaně</a:t>
            </a:r>
            <a:endParaRPr lang="en-US" sz="4599" dirty="0">
              <a:solidFill>
                <a:srgbClr val="000000"/>
              </a:solidFill>
              <a:latin typeface="Roboto"/>
            </a:endParaRPr>
          </a:p>
          <a:p>
            <a:pPr marL="993138" lvl="1" indent="-496569" algn="just">
              <a:lnSpc>
                <a:spcPts val="6439"/>
              </a:lnSpc>
              <a:buFont typeface="Arial"/>
              <a:buChar char="•"/>
            </a:pPr>
            <a:r>
              <a:rPr lang="en-US" sz="4599" dirty="0">
                <a:solidFill>
                  <a:srgbClr val="000000"/>
                </a:solidFill>
                <a:latin typeface="Roboto"/>
              </a:rPr>
              <a:t>PR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tým</a:t>
            </a:r>
            <a:endParaRPr lang="en-US" sz="4599" dirty="0">
              <a:solidFill>
                <a:srgbClr val="000000"/>
              </a:solidFill>
              <a:latin typeface="Roboto"/>
            </a:endParaRPr>
          </a:p>
          <a:p>
            <a:pPr marL="993138" lvl="1" indent="-496569" algn="just">
              <a:lnSpc>
                <a:spcPts val="6439"/>
              </a:lnSpc>
              <a:buFont typeface="Arial"/>
              <a:buChar char="•"/>
            </a:pPr>
            <a:r>
              <a:rPr lang="en-US" sz="4599" dirty="0">
                <a:solidFill>
                  <a:srgbClr val="000000"/>
                </a:solidFill>
                <a:latin typeface="Roboto"/>
              </a:rPr>
              <a:t>Welfare </a:t>
            </a:r>
            <a:r>
              <a:rPr lang="en-US" sz="4599" dirty="0" err="1">
                <a:solidFill>
                  <a:srgbClr val="000000"/>
                </a:solidFill>
                <a:latin typeface="Roboto"/>
              </a:rPr>
              <a:t>tým</a:t>
            </a:r>
            <a:endParaRPr lang="en-US" sz="4599" dirty="0">
              <a:solidFill>
                <a:srgbClr val="000000"/>
              </a:solidFill>
              <a:latin typeface="Roboto"/>
            </a:endParaRPr>
          </a:p>
          <a:p>
            <a:pPr marL="993138" lvl="1" indent="-496569" algn="just">
              <a:lnSpc>
                <a:spcPts val="6439"/>
              </a:lnSpc>
              <a:buFont typeface="Arial"/>
              <a:buChar char="•"/>
            </a:pPr>
            <a:r>
              <a:rPr lang="en-US" sz="4599" dirty="0">
                <a:solidFill>
                  <a:srgbClr val="000000"/>
                </a:solidFill>
                <a:latin typeface="Roboto"/>
              </a:rPr>
              <a:t>Movement building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4136255"/>
            <a:ext cx="7964505" cy="402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41" lvl="1" indent="-496571" algn="just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Fundraising</a:t>
            </a:r>
          </a:p>
          <a:p>
            <a:pPr marL="993141" lvl="1" indent="-496571" algn="just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Komunikace s poslanci a ministry</a:t>
            </a:r>
          </a:p>
          <a:p>
            <a:pPr marL="993141" lvl="1" indent="-496571" algn="just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Srdce za mříží</a:t>
            </a:r>
          </a:p>
          <a:p>
            <a:pPr marL="993141" lvl="1" indent="-496571" algn="just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Roboto"/>
              </a:rPr>
              <a:t>Výzva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A27A0510-5989-D5AB-4508-73E1786A2B04}"/>
              </a:ext>
            </a:extLst>
          </p:cNvPr>
          <p:cNvSpPr txBox="1"/>
          <p:nvPr/>
        </p:nvSpPr>
        <p:spPr>
          <a:xfrm>
            <a:off x="2030441" y="619511"/>
            <a:ext cx="14227118" cy="3103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50"/>
              </a:lnSpc>
            </a:pPr>
            <a:r>
              <a:rPr lang="cs-CZ" sz="9500" dirty="0">
                <a:solidFill>
                  <a:srgbClr val="EB5A63"/>
                </a:solidFill>
                <a:latin typeface="Arial Black" panose="020B0A04020102020204" pitchFamily="34" charset="0"/>
              </a:rPr>
              <a:t>OBRAZ CELOREPUBLIKOVĚ</a:t>
            </a:r>
            <a:endParaRPr lang="en-US" sz="9500" dirty="0">
              <a:solidFill>
                <a:srgbClr val="EB5A6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DD18340-F3D6-BEA7-F35E-BE85E0DBD3FF}"/>
              </a:ext>
            </a:extLst>
          </p:cNvPr>
          <p:cNvSpPr txBox="1"/>
          <p:nvPr/>
        </p:nvSpPr>
        <p:spPr>
          <a:xfrm>
            <a:off x="2030441" y="3980035"/>
            <a:ext cx="7964505" cy="5687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8" lvl="1" indent="-496569">
              <a:lnSpc>
                <a:spcPts val="6439"/>
              </a:lnSpc>
              <a:buFont typeface="Arial"/>
              <a:buChar char="•"/>
            </a:pPr>
            <a:r>
              <a:rPr lang="cs-CZ" sz="4000" dirty="0" err="1">
                <a:solidFill>
                  <a:srgbClr val="000000"/>
                </a:solidFill>
                <a:latin typeface="Roboto"/>
              </a:rPr>
              <a:t>Veggie</a:t>
            </a:r>
            <a:r>
              <a:rPr lang="cs-CZ" sz="4000" dirty="0">
                <a:solidFill>
                  <a:srgbClr val="000000"/>
                </a:solidFill>
                <a:latin typeface="Roboto"/>
              </a:rPr>
              <a:t> náplavka</a:t>
            </a:r>
          </a:p>
          <a:p>
            <a:pPr marL="993138" lvl="1" indent="-496569">
              <a:lnSpc>
                <a:spcPts val="6439"/>
              </a:lnSpc>
              <a:buFont typeface="Arial"/>
              <a:buChar char="•"/>
            </a:pPr>
            <a:r>
              <a:rPr lang="cs-CZ" sz="4000" dirty="0">
                <a:solidFill>
                  <a:srgbClr val="000000"/>
                </a:solidFill>
                <a:latin typeface="Roboto"/>
              </a:rPr>
              <a:t>Veganské hody Praha</a:t>
            </a:r>
          </a:p>
          <a:p>
            <a:pPr marL="993138" lvl="1" indent="-496569">
              <a:lnSpc>
                <a:spcPts val="6439"/>
              </a:lnSpc>
              <a:buFont typeface="Arial"/>
              <a:buChar char="•"/>
            </a:pPr>
            <a:r>
              <a:rPr lang="cs-CZ" sz="4000" dirty="0" err="1">
                <a:solidFill>
                  <a:srgbClr val="000000"/>
                </a:solidFill>
                <a:latin typeface="Roboto"/>
              </a:rPr>
              <a:t>Signal</a:t>
            </a:r>
            <a:r>
              <a:rPr lang="cs-CZ" sz="4000" dirty="0">
                <a:solidFill>
                  <a:srgbClr val="000000"/>
                </a:solidFill>
                <a:latin typeface="Roboto"/>
              </a:rPr>
              <a:t> festival</a:t>
            </a:r>
          </a:p>
          <a:p>
            <a:pPr marL="993138" lvl="1" indent="-496569">
              <a:lnSpc>
                <a:spcPts val="6439"/>
              </a:lnSpc>
              <a:buFont typeface="Arial"/>
              <a:buChar char="•"/>
            </a:pPr>
            <a:r>
              <a:rPr lang="cs-CZ" sz="4000" dirty="0">
                <a:solidFill>
                  <a:srgbClr val="000000"/>
                </a:solidFill>
                <a:latin typeface="Roboto"/>
              </a:rPr>
              <a:t>Měsíc v kleci na </a:t>
            </a:r>
            <a:r>
              <a:rPr lang="cs-CZ" sz="4000" dirty="0" err="1">
                <a:solidFill>
                  <a:srgbClr val="000000"/>
                </a:solidFill>
                <a:latin typeface="Roboto"/>
              </a:rPr>
              <a:t>Staroměstkém</a:t>
            </a:r>
            <a:r>
              <a:rPr lang="cs-CZ" sz="4000" dirty="0">
                <a:solidFill>
                  <a:srgbClr val="000000"/>
                </a:solidFill>
                <a:latin typeface="Roboto"/>
              </a:rPr>
              <a:t> náměstí</a:t>
            </a:r>
          </a:p>
          <a:p>
            <a:pPr marL="993138" lvl="1" indent="-496569">
              <a:lnSpc>
                <a:spcPts val="6439"/>
              </a:lnSpc>
              <a:buFont typeface="Arial"/>
              <a:buChar char="•"/>
            </a:pPr>
            <a:r>
              <a:rPr lang="cs-CZ" sz="4000" dirty="0">
                <a:solidFill>
                  <a:srgbClr val="000000"/>
                </a:solidFill>
                <a:latin typeface="Roboto"/>
              </a:rPr>
              <a:t>Média</a:t>
            </a:r>
          </a:p>
          <a:p>
            <a:pPr marL="993138" lvl="1" indent="-496569">
              <a:lnSpc>
                <a:spcPts val="6439"/>
              </a:lnSpc>
              <a:buFont typeface="Arial"/>
              <a:buChar char="•"/>
            </a:pPr>
            <a:r>
              <a:rPr lang="cs-CZ" sz="4000" dirty="0" err="1">
                <a:solidFill>
                  <a:srgbClr val="000000"/>
                </a:solidFill>
                <a:latin typeface="Roboto"/>
              </a:rPr>
              <a:t>Podcasti</a:t>
            </a:r>
            <a:endParaRPr lang="en-US" sz="40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E8CD2D-B634-5DB6-AD90-2934019D6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94" y="4003766"/>
            <a:ext cx="7819946" cy="54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A27A0510-5989-D5AB-4508-73E1786A2B04}"/>
              </a:ext>
            </a:extLst>
          </p:cNvPr>
          <p:cNvSpPr txBox="1"/>
          <p:nvPr/>
        </p:nvSpPr>
        <p:spPr>
          <a:xfrm>
            <a:off x="2030441" y="619511"/>
            <a:ext cx="14227118" cy="3103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50"/>
              </a:lnSpc>
            </a:pPr>
            <a:r>
              <a:rPr lang="cs-CZ" sz="9500" dirty="0">
                <a:solidFill>
                  <a:srgbClr val="EB5A63"/>
                </a:solidFill>
                <a:latin typeface="Arial Black" panose="020B0A04020102020204" pitchFamily="34" charset="0"/>
              </a:rPr>
              <a:t>LOKÁLNÍ BRNĚNSKÁ SKUPINA</a:t>
            </a:r>
            <a:endParaRPr lang="en-US" sz="9500" dirty="0">
              <a:solidFill>
                <a:srgbClr val="EB5A6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DD18340-F3D6-BEA7-F35E-BE85E0DBD3FF}"/>
              </a:ext>
            </a:extLst>
          </p:cNvPr>
          <p:cNvSpPr txBox="1"/>
          <p:nvPr/>
        </p:nvSpPr>
        <p:spPr>
          <a:xfrm>
            <a:off x="2030441" y="3980035"/>
            <a:ext cx="7964505" cy="4026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8" lvl="1" indent="-496569">
              <a:lnSpc>
                <a:spcPts val="6439"/>
              </a:lnSpc>
              <a:buFont typeface="Arial"/>
              <a:buChar char="•"/>
            </a:pPr>
            <a:r>
              <a:rPr lang="cs-CZ" sz="4000" dirty="0" err="1">
                <a:solidFill>
                  <a:srgbClr val="000000"/>
                </a:solidFill>
                <a:latin typeface="Roboto"/>
              </a:rPr>
              <a:t>TrutnOFF</a:t>
            </a:r>
            <a:r>
              <a:rPr lang="cs-CZ" sz="4000" dirty="0">
                <a:solidFill>
                  <a:srgbClr val="000000"/>
                </a:solidFill>
                <a:latin typeface="Roboto"/>
              </a:rPr>
              <a:t> a </a:t>
            </a:r>
            <a:r>
              <a:rPr lang="cs-CZ" sz="4000" dirty="0" err="1">
                <a:solidFill>
                  <a:srgbClr val="000000"/>
                </a:solidFill>
                <a:latin typeface="Roboto"/>
              </a:rPr>
              <a:t>BrnoON</a:t>
            </a:r>
            <a:r>
              <a:rPr lang="cs-CZ" sz="4000" dirty="0">
                <a:solidFill>
                  <a:srgbClr val="000000"/>
                </a:solidFill>
                <a:latin typeface="Roboto"/>
              </a:rPr>
              <a:t> festivaly</a:t>
            </a:r>
          </a:p>
          <a:p>
            <a:pPr marL="993138" lvl="1" indent="-496569">
              <a:lnSpc>
                <a:spcPts val="6439"/>
              </a:lnSpc>
              <a:buFont typeface="Arial"/>
              <a:buChar char="•"/>
            </a:pPr>
            <a:r>
              <a:rPr lang="cs-CZ" sz="4000" dirty="0">
                <a:solidFill>
                  <a:srgbClr val="000000"/>
                </a:solidFill>
                <a:latin typeface="Roboto"/>
              </a:rPr>
              <a:t>Vegan </a:t>
            </a:r>
            <a:r>
              <a:rPr lang="cs-CZ" sz="4000" dirty="0" err="1">
                <a:solidFill>
                  <a:srgbClr val="000000"/>
                </a:solidFill>
                <a:latin typeface="Roboto"/>
              </a:rPr>
              <a:t>fest</a:t>
            </a:r>
            <a:endParaRPr lang="cs-CZ" sz="4000" dirty="0">
              <a:solidFill>
                <a:srgbClr val="000000"/>
              </a:solidFill>
              <a:latin typeface="Roboto"/>
            </a:endParaRPr>
          </a:p>
          <a:p>
            <a:pPr marL="993138" lvl="1" indent="-496569">
              <a:lnSpc>
                <a:spcPts val="6439"/>
              </a:lnSpc>
              <a:buFont typeface="Arial"/>
              <a:buChar char="•"/>
            </a:pPr>
            <a:r>
              <a:rPr lang="cs-CZ" sz="4000" dirty="0" err="1">
                <a:solidFill>
                  <a:srgbClr val="000000"/>
                </a:solidFill>
                <a:latin typeface="Roboto"/>
              </a:rPr>
              <a:t>ReveYard</a:t>
            </a:r>
            <a:r>
              <a:rPr lang="cs-CZ" sz="4000" dirty="0">
                <a:solidFill>
                  <a:srgbClr val="000000"/>
                </a:solidFill>
                <a:latin typeface="Roboto"/>
              </a:rPr>
              <a:t> Boskovice</a:t>
            </a:r>
          </a:p>
          <a:p>
            <a:pPr marL="993138" lvl="1" indent="-496569">
              <a:lnSpc>
                <a:spcPts val="6439"/>
              </a:lnSpc>
              <a:buFont typeface="Arial"/>
              <a:buChar char="•"/>
            </a:pPr>
            <a:r>
              <a:rPr lang="cs-CZ" sz="4000" dirty="0">
                <a:solidFill>
                  <a:srgbClr val="000000"/>
                </a:solidFill>
                <a:latin typeface="Roboto"/>
              </a:rPr>
              <a:t>Výpomoc v útulku Tibet</a:t>
            </a:r>
          </a:p>
          <a:p>
            <a:pPr marL="993138" lvl="1" indent="-496569">
              <a:lnSpc>
                <a:spcPts val="6439"/>
              </a:lnSpc>
              <a:buFont typeface="Arial"/>
              <a:buChar char="•"/>
            </a:pPr>
            <a:r>
              <a:rPr lang="cs-CZ" sz="4000" dirty="0" err="1">
                <a:solidFill>
                  <a:srgbClr val="000000"/>
                </a:solidFill>
                <a:latin typeface="Roboto"/>
              </a:rPr>
              <a:t>Stánkování</a:t>
            </a:r>
            <a:endParaRPr lang="en-US" sz="4000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3432B5-0BA3-526E-48DF-39B8E2605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46" y="3952821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97292">
            <a:off x="1957859" y="1084398"/>
            <a:ext cx="8447957" cy="7081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55309">
            <a:off x="8243688" y="1547719"/>
            <a:ext cx="8724405" cy="65433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56298" y="8753711"/>
            <a:ext cx="6775404" cy="14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7"/>
              </a:lnSpc>
              <a:spcBef>
                <a:spcPct val="0"/>
              </a:spcBef>
            </a:pPr>
            <a:r>
              <a:rPr lang="en-US" sz="4055" dirty="0" err="1">
                <a:solidFill>
                  <a:srgbClr val="EB5A63"/>
                </a:solidFill>
                <a:latin typeface="Arial Black" panose="020B0A04020102020204" pitchFamily="34" charset="0"/>
              </a:rPr>
              <a:t>Kde</a:t>
            </a:r>
            <a:r>
              <a:rPr lang="en-US" sz="4055" dirty="0">
                <a:solidFill>
                  <a:srgbClr val="EB5A63"/>
                </a:solidFill>
                <a:latin typeface="Arial Black" panose="020B0A04020102020204" pitchFamily="34" charset="0"/>
              </a:rPr>
              <a:t> </a:t>
            </a:r>
            <a:r>
              <a:rPr lang="en-US" sz="4055" dirty="0" err="1">
                <a:solidFill>
                  <a:srgbClr val="EB5A63"/>
                </a:solidFill>
                <a:latin typeface="Arial Black" panose="020B0A04020102020204" pitchFamily="34" charset="0"/>
              </a:rPr>
              <a:t>jste</a:t>
            </a:r>
            <a:r>
              <a:rPr lang="en-US" sz="4055" dirty="0">
                <a:solidFill>
                  <a:srgbClr val="EB5A63"/>
                </a:solidFill>
                <a:latin typeface="Arial Black" panose="020B0A04020102020204" pitchFamily="34" charset="0"/>
              </a:rPr>
              <a:t> </a:t>
            </a:r>
            <a:r>
              <a:rPr lang="en-US" sz="4055" dirty="0" err="1">
                <a:solidFill>
                  <a:srgbClr val="EB5A63"/>
                </a:solidFill>
                <a:latin typeface="Arial Black" panose="020B0A04020102020204" pitchFamily="34" charset="0"/>
              </a:rPr>
              <a:t>nás</a:t>
            </a:r>
            <a:r>
              <a:rPr lang="en-US" sz="4055" dirty="0">
                <a:solidFill>
                  <a:srgbClr val="EB5A63"/>
                </a:solidFill>
                <a:latin typeface="Arial Black" panose="020B0A04020102020204" pitchFamily="34" charset="0"/>
              </a:rPr>
              <a:t> </a:t>
            </a:r>
            <a:r>
              <a:rPr lang="en-US" sz="4055" dirty="0" err="1">
                <a:solidFill>
                  <a:srgbClr val="EB5A63"/>
                </a:solidFill>
                <a:latin typeface="Arial Black" panose="020B0A04020102020204" pitchFamily="34" charset="0"/>
              </a:rPr>
              <a:t>mohli</a:t>
            </a:r>
            <a:r>
              <a:rPr lang="en-US" sz="4055" dirty="0">
                <a:solidFill>
                  <a:srgbClr val="EB5A63"/>
                </a:solidFill>
                <a:latin typeface="Arial Black" panose="020B0A04020102020204" pitchFamily="34" charset="0"/>
              </a:rPr>
              <a:t> </a:t>
            </a:r>
            <a:r>
              <a:rPr lang="en-US" sz="4055" dirty="0" err="1">
                <a:solidFill>
                  <a:srgbClr val="EB5A63"/>
                </a:solidFill>
                <a:latin typeface="Arial Black" panose="020B0A04020102020204" pitchFamily="34" charset="0"/>
              </a:rPr>
              <a:t>potkat</a:t>
            </a:r>
            <a:endParaRPr lang="en-US" sz="4055" dirty="0">
              <a:solidFill>
                <a:srgbClr val="EB5A63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403"/>
          <a:stretch>
            <a:fillRect/>
          </a:stretch>
        </p:blipFill>
        <p:spPr>
          <a:xfrm>
            <a:off x="4983628" y="1485900"/>
            <a:ext cx="8452308" cy="7114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27295" y="4117930"/>
            <a:ext cx="7404198" cy="53878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30530" y="4117931"/>
            <a:ext cx="4433058" cy="2346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93141" lvl="1" indent="-496571">
              <a:lnSpc>
                <a:spcPts val="6440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Roboto"/>
              </a:rPr>
              <a:t>Darování</a:t>
            </a: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 marL="993141" lvl="1" indent="-496571">
              <a:lnSpc>
                <a:spcPts val="6440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Roboto"/>
              </a:rPr>
              <a:t>Placené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pozice</a:t>
            </a: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 marL="1986282" lvl="2" indent="-662094">
              <a:lnSpc>
                <a:spcPts val="6440"/>
              </a:lnSpc>
              <a:buFont typeface="Arial"/>
              <a:buChar char="⚬"/>
            </a:pPr>
            <a:r>
              <a:rPr lang="en-US" sz="2800" dirty="0" err="1">
                <a:solidFill>
                  <a:srgbClr val="000000"/>
                </a:solidFill>
                <a:latin typeface="Roboto"/>
              </a:rPr>
              <a:t>volavky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35190" y="732999"/>
            <a:ext cx="13617620" cy="308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0"/>
              </a:lnSpc>
            </a:pPr>
            <a:r>
              <a:rPr lang="en-US" sz="9500" dirty="0">
                <a:solidFill>
                  <a:srgbClr val="EB5A63"/>
                </a:solidFill>
                <a:latin typeface="Arial Black" panose="020B0A04020102020204" pitchFamily="34" charset="0"/>
              </a:rPr>
              <a:t>JAK SE MŮŽETE ZAPOJIT?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63B8121-0580-B710-BAF5-A76A98B78041}"/>
              </a:ext>
            </a:extLst>
          </p:cNvPr>
          <p:cNvSpPr txBox="1"/>
          <p:nvPr/>
        </p:nvSpPr>
        <p:spPr>
          <a:xfrm>
            <a:off x="1335477" y="4117931"/>
            <a:ext cx="5199821" cy="611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3141" lvl="1" indent="-496571">
              <a:lnSpc>
                <a:spcPts val="6440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Roboto"/>
              </a:rPr>
              <a:t>Dobrovolnické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oboto"/>
              </a:rPr>
              <a:t>pozice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 </a:t>
            </a:r>
          </a:p>
          <a:p>
            <a:pPr marL="1986282" lvl="2" indent="-662094" algn="l">
              <a:lnSpc>
                <a:spcPts val="6440"/>
              </a:lnSpc>
              <a:buFont typeface="Arial"/>
              <a:buChar char="⚬"/>
            </a:pPr>
            <a:r>
              <a:rPr lang="en-US" sz="2800" dirty="0" err="1">
                <a:solidFill>
                  <a:srgbClr val="000000"/>
                </a:solidFill>
                <a:latin typeface="Roboto"/>
              </a:rPr>
              <a:t>lokální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boto"/>
              </a:rPr>
              <a:t>skupiny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 </a:t>
            </a:r>
            <a:endParaRPr lang="cs-CZ" sz="2800" dirty="0">
              <a:solidFill>
                <a:srgbClr val="000000"/>
              </a:solidFill>
              <a:latin typeface="Roboto"/>
            </a:endParaRPr>
          </a:p>
          <a:p>
            <a:pPr marL="1986282" lvl="2" indent="-662094" algn="l">
              <a:lnSpc>
                <a:spcPts val="6440"/>
              </a:lnSpc>
              <a:buFont typeface="Arial"/>
              <a:buChar char="⚬"/>
            </a:pPr>
            <a:r>
              <a:rPr lang="cs-CZ" sz="2800" dirty="0">
                <a:solidFill>
                  <a:srgbClr val="000000"/>
                </a:solidFill>
                <a:latin typeface="Roboto"/>
              </a:rPr>
              <a:t>Design</a:t>
            </a:r>
          </a:p>
          <a:p>
            <a:pPr marL="1986282" lvl="2" indent="-662094" algn="l">
              <a:lnSpc>
                <a:spcPts val="6440"/>
              </a:lnSpc>
              <a:buFont typeface="Arial"/>
              <a:buChar char="⚬"/>
            </a:pPr>
            <a:r>
              <a:rPr lang="cs-CZ" sz="2800" dirty="0">
                <a:solidFill>
                  <a:srgbClr val="000000"/>
                </a:solidFill>
                <a:latin typeface="Roboto"/>
              </a:rPr>
              <a:t>IT</a:t>
            </a:r>
          </a:p>
          <a:p>
            <a:pPr marL="1986282" lvl="2" indent="-662094" algn="l">
              <a:lnSpc>
                <a:spcPts val="6440"/>
              </a:lnSpc>
              <a:buFont typeface="Arial"/>
              <a:buChar char="⚬"/>
            </a:pPr>
            <a:r>
              <a:rPr lang="cs-CZ" sz="2800" dirty="0" err="1">
                <a:solidFill>
                  <a:srgbClr val="000000"/>
                </a:solidFill>
                <a:latin typeface="Roboto"/>
              </a:rPr>
              <a:t>Copywrite</a:t>
            </a:r>
            <a:endParaRPr lang="cs-CZ" sz="4600" dirty="0">
              <a:solidFill>
                <a:srgbClr val="000000"/>
              </a:solidFill>
              <a:latin typeface="Roboto"/>
            </a:endParaRPr>
          </a:p>
          <a:p>
            <a:pPr marL="1986282" lvl="2" indent="-662094">
              <a:lnSpc>
                <a:spcPts val="6440"/>
              </a:lnSpc>
              <a:buFont typeface="Arial"/>
              <a:buChar char="⚬"/>
            </a:pPr>
            <a:r>
              <a:rPr lang="cs-CZ" sz="2800" dirty="0">
                <a:solidFill>
                  <a:srgbClr val="000000"/>
                </a:solidFill>
                <a:latin typeface="Roboto"/>
              </a:rPr>
              <a:t>Marketing</a:t>
            </a:r>
          </a:p>
          <a:p>
            <a:pPr marL="1986282" lvl="2" indent="-662094">
              <a:lnSpc>
                <a:spcPts val="6440"/>
              </a:lnSpc>
              <a:buFont typeface="Arial"/>
              <a:buChar char="⚬"/>
            </a:pPr>
            <a:r>
              <a:rPr lang="cs-CZ" sz="2800" dirty="0">
                <a:solidFill>
                  <a:srgbClr val="000000"/>
                </a:solidFill>
                <a:latin typeface="Roboto"/>
              </a:rPr>
              <a:t>A další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300</Words>
  <Application>Microsoft Office PowerPoint</Application>
  <PresentationFormat>Vlastní</PresentationFormat>
  <Paragraphs>86</Paragraphs>
  <Slides>17</Slides>
  <Notes>5</Notes>
  <HiddenSlides>0</HiddenSlides>
  <MMClips>2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 Black</vt:lpstr>
      <vt:lpstr>Arial</vt:lpstr>
      <vt:lpstr>Sanchez</vt:lpstr>
      <vt:lpstr>Roboto</vt:lpstr>
      <vt:lpstr>Calibri</vt:lpstr>
      <vt:lpstr>League Spartan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OBRAZ prezentace FSS</dc:title>
  <cp:lastModifiedBy>Rebeka Chomatova</cp:lastModifiedBy>
  <cp:revision>7</cp:revision>
  <dcterms:created xsi:type="dcterms:W3CDTF">2006-08-16T00:00:00Z</dcterms:created>
  <dcterms:modified xsi:type="dcterms:W3CDTF">2022-12-07T16:43:22Z</dcterms:modified>
  <dc:identifier>DAFSsbWB5KU</dc:identifier>
</cp:coreProperties>
</file>