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pre presun snímky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00CD882-A917-4AB9-8DC2-6A9F1D1CA207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0960" cy="4004640"/>
          </a:xfrm>
          <a:prstGeom prst="rect">
            <a:avLst/>
          </a:prstGeom>
        </p:spPr>
      </p:sp>
      <p:sp>
        <p:nvSpPr>
          <p:cNvPr id="411" name="CustomShape 2"/>
          <p:cNvSpPr/>
          <p:nvPr/>
        </p:nvSpPr>
        <p:spPr>
          <a:xfrm>
            <a:off x="755640" y="5078520"/>
            <a:ext cx="6044400" cy="480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36280" cy="3999600"/>
          </a:xfrm>
          <a:prstGeom prst="rect">
            <a:avLst/>
          </a:prstGeom>
        </p:spPr>
      </p:sp>
      <p:sp>
        <p:nvSpPr>
          <p:cNvPr id="413" name="CustomShape 2"/>
          <p:cNvSpPr/>
          <p:nvPr/>
        </p:nvSpPr>
        <p:spPr>
          <a:xfrm>
            <a:off x="755640" y="5078520"/>
            <a:ext cx="6039720" cy="480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560" cy="4383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05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5151960" y="13266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2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57084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637320" y="13266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6637320" y="3043800"/>
            <a:ext cx="29203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k-SK" sz="1800" spc="-1" strike="noStrike">
                <a:latin typeface="Arial"/>
              </a:rPr>
              <a:t>Kliknúť na úpravu formátu textu titulku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Kliknúť na úpravu formátu textu osnovy</a:t>
            </a:r>
            <a:endParaRPr b="0" lang="sk-SK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Druhá úroveň</a:t>
            </a:r>
            <a:endParaRPr b="0" lang="sk-SK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Tretia úroveň</a:t>
            </a:r>
            <a:endParaRPr b="0" lang="sk-SK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800" spc="-1" strike="noStrike">
                <a:latin typeface="Arial"/>
              </a:rPr>
              <a:t>Štvrtá úroveň osnovy</a:t>
            </a:r>
            <a:endParaRPr b="0" lang="sk-SK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Piata úroveň osnovy</a:t>
            </a:r>
            <a:endParaRPr b="0" lang="sk-SK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Šiesta úroveň</a:t>
            </a:r>
            <a:endParaRPr b="0" lang="sk-SK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latin typeface="Arial"/>
              </a:rPr>
              <a:t>Siedma úroveň</a:t>
            </a:r>
            <a:endParaRPr b="0" lang="sk-SK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504000" y="226080"/>
            <a:ext cx="9070560" cy="438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Peniaze, dlh a ekológia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Tomáš Imrich Profant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Kurz: Ekonomie pro environmentalisty (FSS)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2224080" y="0"/>
            <a:ext cx="56696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Dar vs. Obchod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Dar – sociálne puto – nepresné „počítanie“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Obchod – absencia vzťahu – presné počítanie (medzi cudzincami, nepriateľmi)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Ako vznikli peniaze?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1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Najprv existoval dlh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Sumer (5 000 p.n.l.) – strieborný šekel – účtovná jednotka uskladnená v chráme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Zamestnanci chrámu dostali jačmeň a farmári ho nosili do chrámu, ale počítal sa v šekeloch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Dlh existoval iba na papieri, kým nebol splatený jačmeňom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Kreditová teória peňazí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Peniaze = dlh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Hodnota peňazí 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≠ hodnota striebra, zlata…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Hodnota peňazí = relatívna hodnota striebra/zlata voči iným tovarom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Peniaze sú zúčtovacia jednotka merajúca dlh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Sociálna teória peňazí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Peniaze = dlh = vzťah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10 € bankovka = dlh spoločnosti voči majiteľovi bankovky v hodnote 10 €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Kredit – z lat. „credere“ – veriť 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Arial"/>
              </a:rPr>
              <a:t>Peniaze = dlh (kredit) = vzťah ~ dôvera 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504000" y="226080"/>
            <a:ext cx="9070560" cy="438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Každý môže vytvoriť peniaze. Problém je, aby ich ostatní akceptovali.“ Hyman Minsky 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Chartalistická (štátna) teória peňazí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Štát je tvorcom peňazí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Chartalizmus – lat. </a:t>
            </a: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charta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, token, žetón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Dôvera v žetóny sa zakladá na moci a legalite štátu – štát nahradzuje dôveru medzi ľuďmi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Fiat 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peniaze – peniaze s núteným obehom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Fiat - z lat. „nech sa stane“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Peniaze vydané vládou nekryté zlatom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Ako dnes vznikajú peniaze?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Sumár</a:t>
            </a:r>
            <a:endParaRPr b="0" lang="sk-SK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Najprv bol dlh</a:t>
            </a:r>
            <a:endParaRPr b="0" lang="sk-SK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Peniaze sú zúčtovacou jednotkou počítajúcou dlhy</a:t>
            </a:r>
            <a:endParaRPr b="0" lang="sk-SK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Ľudia musia v túto jednotku veriť</a:t>
            </a:r>
            <a:endParaRPr b="0" lang="sk-SK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Vieru medzi ľuďmi nahrádza viera v štát</a:t>
            </a:r>
            <a:endParaRPr b="0" lang="sk-SK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Ako dnes vznikajú peniaze?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512000" y="648000"/>
            <a:ext cx="6983280" cy="45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Banky nie sú iba sprostredkovateľmi požičiavajúcimi vklady sporiteľov dlžníkom.</a:t>
            </a: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k-SK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Kedykoľvek banka poskytne úver, zároveň vytvára vklad na účte dlžníka, čím vytvára nové peniaze.“</a:t>
            </a:r>
            <a:endParaRPr b="0" lang="sk-SK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sk-SK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Štvrťročný buletin </a:t>
            </a:r>
            <a:endParaRPr b="0" lang="sk-SK" sz="3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Bank of England 1/2014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39600" y="72000"/>
            <a:ext cx="10079280" cy="554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Osnova prednášky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5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Vznik peňazí a dlhu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Právo razby (seniorage) a ako sa tvoria peniaze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Peniaze sú politické – demokratická kritika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Dlh a ekonomický rast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Medzinárodný dlh</a:t>
            </a:r>
            <a:endParaRPr b="0" lang="sk-SK" sz="32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Alternatívy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1263600" y="0"/>
            <a:ext cx="762804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504000" y="226080"/>
            <a:ext cx="9071280" cy="438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Celková peňažná zásoba = vklad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/rrr</a:t>
            </a: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1000/0,1=10 000</a:t>
            </a: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Nové peniaze: 9 000</a:t>
            </a: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endParaRPr b="0" lang="sk-SK" sz="3200" spc="-1" strike="noStrike">
              <a:latin typeface="Arial"/>
            </a:endParaRPr>
          </a:p>
          <a:p>
            <a:pPr marL="342720" indent="-342000" algn="ctr">
              <a:lnSpc>
                <a:spcPct val="100000"/>
              </a:lnSpc>
              <a:tabLst>
                <a:tab algn="l" pos="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erif"/>
              </a:rPr>
              <a:t>rrr – minimálne požadované bankové rezervy (reserve requirement ratio)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503280" y="225720"/>
            <a:ext cx="9059760" cy="93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RRR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503280" y="1325880"/>
            <a:ext cx="9059760" cy="32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440" bIns="0">
            <a:normAutofit fontScale="83000"/>
          </a:bodyPr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FED rrr: 0%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ECB 1 %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Česko 2 %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Čína 10 %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Brazília 17 %</a:t>
            </a:r>
            <a:endParaRPr b="0" lang="sk-SK" sz="3200" spc="-1" strike="noStrike">
              <a:latin typeface="Arial"/>
            </a:endParaRPr>
          </a:p>
          <a:p>
            <a:pPr marL="558720" indent="-556560">
              <a:lnSpc>
                <a:spcPct val="100000"/>
              </a:lnSpc>
              <a:spcBef>
                <a:spcPts val="142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44748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480"/>
                <a:tab algn="l" pos="6287760"/>
                <a:tab algn="l" pos="6737040"/>
                <a:tab algn="l" pos="7186320"/>
                <a:tab algn="l" pos="7635600"/>
                <a:tab algn="l" pos="8084880"/>
                <a:tab algn="l" pos="8534160"/>
                <a:tab algn="l" pos="898344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Argentína 44 %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Obmedzenia banky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Úroková miera CB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Konkurencia medzi bankami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Schopnosť a vôľa požičiavať si na strane dlžníkov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Úrok a rast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1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Potreba splácať úrok → ↑HDP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Metalistická teória peňazí – hodnota peňazí=hodnota zlata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Úrok→↓peňazí dlžníka alebo niekoho iného → sociálny problém → odsudzovanie úžery (akéhokoľvek úroku)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„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Riešenie“ - ↑dlhu v ekonomike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Úrok a rast (kritika)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3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Úrok nutne nevedie k ↑HDP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Kritika-kritiky-kritiky: úrok je základnou súčasťou kapitalistickej ekonomiky – tá musí rásť, inak kolabuje</a:t>
            </a:r>
            <a:endParaRPr b="0" lang="sk-SK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latin typeface="Arial"/>
              </a:rPr>
              <a:t>Úrok = hodnota peňazí → peniaze sa stávajú komoditou → sú vhodné na akumuláciu</a:t>
            </a:r>
            <a:endParaRPr b="0" lang="sk-SK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latin typeface="Arial"/>
              </a:rPr>
              <a:t>Základom vzťahu bánk a štátu je úver štátu (BoA)</a:t>
            </a:r>
            <a:endParaRPr b="0" lang="sk-SK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latin typeface="Arial"/>
              </a:rPr>
              <a:t>Hladké fungovanie ekonomiky je potrebné pre ↑HDP – základ systému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" descr=""/>
          <p:cNvPicPr/>
          <p:nvPr/>
        </p:nvPicPr>
        <p:blipFill>
          <a:blip r:embed="rId1"/>
          <a:srcRect l="26945" t="41802" r="17335" b="34054"/>
          <a:stretch/>
        </p:blipFill>
        <p:spPr>
          <a:xfrm>
            <a:off x="75240" y="1296000"/>
            <a:ext cx="10049760" cy="2447280"/>
          </a:xfrm>
          <a:prstGeom prst="rect">
            <a:avLst/>
          </a:prstGeom>
          <a:ln>
            <a:noFill/>
          </a:ln>
        </p:spPr>
      </p:pic>
      <p:sp>
        <p:nvSpPr>
          <p:cNvPr id="393" name="CustomShape 1"/>
          <p:cNvSpPr/>
          <p:nvPr/>
        </p:nvSpPr>
        <p:spPr>
          <a:xfrm>
            <a:off x="2880000" y="4608000"/>
            <a:ext cx="23094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latin typeface="Arial"/>
              </a:rPr>
              <a:t>(Cahen-Fourot 2022)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„</a:t>
            </a:r>
            <a:r>
              <a:rPr b="0" lang="sk-SK" sz="4400" spc="-1" strike="noStrike">
                <a:latin typeface="Arial"/>
              </a:rPr>
              <a:t>Demokratická“ kritia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Banky rozhodujú o investíciách, cieľ: zisk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Etické banky (firmy) - cieľ: ekologická udržateľnost, sociálna ochrana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Štáta obmedzuje svoje právo razby, rozhodovanie o tvorbe peňazí je „málo demokratické“ → peniaze nie sú sociálny zdroj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„</a:t>
            </a:r>
            <a:r>
              <a:rPr b="0" lang="sk-SK" sz="4400" spc="-1" strike="noStrike">
                <a:latin typeface="Arial"/>
              </a:rPr>
              <a:t>Demokratická“ kritika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Využitie práva razby na ekologické a sociálne investície štátom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Apríl 2020 – UK CB „dala“ peniaze UK MF kvôli COVIDu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„</a:t>
            </a:r>
            <a:r>
              <a:rPr b="0" lang="sk-SK" sz="3200" spc="-1" strike="noStrike">
                <a:latin typeface="Arial"/>
              </a:rPr>
              <a:t>Zneužitie“ práva razby → inflácia, ↓dôvery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„</a:t>
            </a:r>
            <a:r>
              <a:rPr b="0" lang="sk-SK" sz="4400" spc="-1" strike="noStrike">
                <a:latin typeface="Arial"/>
              </a:rPr>
              <a:t>Demokratická“ kritika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Vlády (pôžičky) – finančníci (zisky) – daňoví poplatníci (hypotéky) – verejno-súkromné partnerstvo – konštantné vyjednávanie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Nové formy peňazí – uznanie štátom (napr. finančné deriváty) – komu idú zisky?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3061800" y="10800"/>
            <a:ext cx="3993840" cy="565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" descr=""/>
          <p:cNvPicPr/>
          <p:nvPr/>
        </p:nvPicPr>
        <p:blipFill>
          <a:blip r:embed="rId1"/>
          <a:stretch/>
        </p:blipFill>
        <p:spPr>
          <a:xfrm>
            <a:off x="193680" y="2163960"/>
            <a:ext cx="9601200" cy="2963880"/>
          </a:xfrm>
          <a:prstGeom prst="rect">
            <a:avLst/>
          </a:prstGeom>
          <a:ln>
            <a:noFill/>
          </a:ln>
        </p:spPr>
      </p:pic>
      <p:sp>
        <p:nvSpPr>
          <p:cNvPr id="401" name="TextShape 1"/>
          <p:cNvSpPr txBox="1"/>
          <p:nvPr/>
        </p:nvSpPr>
        <p:spPr>
          <a:xfrm>
            <a:off x="504000" y="73800"/>
            <a:ext cx="907056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Aktíva generujúce príjem a dlhy podľa percentilu bohatstva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  <a:ea typeface="Arial"/>
              </a:rPr>
              <a:t>$ právo razby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1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  <a:ea typeface="Noto Sans CJK SC"/>
              </a:rPr>
              <a:t>Zisk z práva razby </a:t>
            </a:r>
            <a:r>
              <a:rPr b="0" lang="sk-SK" sz="3200" spc="-1" strike="noStrike">
                <a:latin typeface="Arial"/>
                <a:ea typeface="Arial"/>
              </a:rPr>
              <a:t>$ je $16-22 mld.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  <a:ea typeface="Arial"/>
              </a:rPr>
              <a:t>Kúpa $ = úver (právo kúpiť niečo v USA) bez úroku alebo s nízkym úrokom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  <a:ea typeface="Arial"/>
              </a:rPr>
              <a:t>Schopnosť odoprieť $ krajinám v kríze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  <a:ea typeface="Arial"/>
              </a:rPr>
              <a:t>↑</a:t>
            </a:r>
            <a:r>
              <a:rPr b="0" lang="sk-SK" sz="3200" spc="-1" strike="noStrike">
                <a:latin typeface="Arial"/>
                <a:ea typeface="Arial"/>
              </a:rPr>
              <a:t>úrokov → kríza zadĺžených krajín (SAPs)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  <a:ea typeface="Arial"/>
              </a:rPr>
              <a:t>$ rezervy ležia ladom, US investície – ↑zisky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latin typeface="Arial"/>
              </a:rPr>
              <a:t>Alternatívy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Časové banky - ↑rovnostárstva, ↑dekomodifkácie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Miestne meny – lokalizujú výrobu – geograficky alebo typovo (vegánske lístky)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Priame úverové systémy</a:t>
            </a:r>
            <a:endParaRPr b="0" lang="sk-SK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Miestne verejné banky 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Záver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Peniaze sú dlh – vznikajú spolu s dlhom – ich súčasťou je úrok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Vzťah medzi dlhom a ↑HDP je predmetom diskusie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Dlh je významnou súčasťou kapitalizmu, ktorý bez ↑HDP nedokáže fungovať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Záver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Peniaze (dlhy) vznikajú za účelom zisku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Mohli by vznikať za iným účelom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Alternatívy voči súčasnému bankovému systému existujú nielen na papieri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3"/>
          <p:cNvSpPr/>
          <p:nvPr/>
        </p:nvSpPr>
        <p:spPr>
          <a:xfrm>
            <a:off x="504000" y="74160"/>
            <a:ext cx="907056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Vznik peňazí a dlhu (Aristoteles a Adam Smith)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Výmena vecí → vznik peňazí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Aristoteles: 1. samozásobiteľstvo rodinných fariem → špecializácia (kukurica – víno) → potreba peňazí kvôli výmene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Adam Smith (</a:t>
            </a:r>
            <a:r>
              <a:rPr b="0" i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Bohatstvo národov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): luky a šípy – dobytok a zver –  strechy → peniaze: soľ (Etiópia), mušle (India), sušená treska (Newfoundland), tabak (Virginia), klince (Anglicko 18. storočie) → drahé kovy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Vznik peňazí a dlhu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Drahé kovy plnia tri základné funkcie peňazí</a:t>
            </a:r>
            <a:endParaRPr b="0" lang="sk-SK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1. prostriedok výmeny</a:t>
            </a:r>
            <a:endParaRPr b="0" lang="sk-SK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2. účtovná jednotka</a:t>
            </a:r>
            <a:endParaRPr b="0" lang="sk-SK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3. uchovávateľ hodnoty</a:t>
            </a:r>
            <a:endParaRPr b="0" lang="sk-SK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sngStrike">
                <a:solidFill>
                  <a:srgbClr val="000000"/>
                </a:solidFill>
                <a:latin typeface="Arial"/>
                <a:ea typeface="DejaVu Sans"/>
              </a:rPr>
              <a:t>Od mamutích klov po burzu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Peniaze sa nevyvinuli z barterového obchodu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Existuje barter?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4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Zriedka</a:t>
            </a:r>
            <a:endParaRPr b="0" lang="sk-SK" sz="32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Keď peniaze zmiznú z ekonomiky počas krízy (napr. Rusko 1990s, Argentína 2002)</a:t>
            </a:r>
            <a:endParaRPr b="0" lang="sk-SK" sz="2800" spc="-1" strike="noStrike">
              <a:latin typeface="Arial"/>
            </a:endParaRPr>
          </a:p>
          <a:p>
            <a:pPr lvl="1" marL="864000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sk-SK" sz="2800" spc="-1" strike="noStrike">
                <a:solidFill>
                  <a:srgbClr val="000000"/>
                </a:solidFill>
                <a:latin typeface="Arial"/>
                <a:ea typeface="DejaVu Sans"/>
              </a:rPr>
              <a:t>Väzenie – cigarety</a:t>
            </a:r>
            <a:endParaRPr b="0" lang="sk-SK" sz="2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Ide o situácie ľudí, ktorí peniaze mali a zrazu nemajú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Častejšie vyvinú kreditový systém (pád Ríma)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Existuje barter?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Smithove klince: platba robotníkom v naturáliách – </a:t>
            </a: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účtovná jednotka v krčme</a:t>
            </a: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– platba  po určitom čase v klincoch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Nechodili s klincami do krčmy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Barter je veľmi zriedkavý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latin typeface="Arial"/>
                <a:ea typeface="DejaVu Sans"/>
              </a:rPr>
              <a:t>Odbočka: Spoločnosti bez peňazí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Irokézi („Ľudia dlhého domu“) – tovary uskladňovali v dlhých domoch – výdaj na základ rozhodnutia ženskej rady</a:t>
            </a:r>
            <a:endParaRPr b="0" lang="sk-SK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Obchod – ekonomika daru (my: víno, veľké dary)</a:t>
            </a:r>
            <a:endParaRPr b="0" lang="sk-SK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34920" y="72000"/>
            <a:ext cx="8244360" cy="5543280"/>
          </a:xfrm>
          <a:prstGeom prst="rect">
            <a:avLst/>
          </a:prstGeom>
          <a:ln>
            <a:noFill/>
          </a:ln>
        </p:spPr>
      </p:pic>
      <p:sp>
        <p:nvSpPr>
          <p:cNvPr id="365" name="CustomShape 1"/>
          <p:cNvSpPr/>
          <p:nvPr/>
        </p:nvSpPr>
        <p:spPr>
          <a:xfrm>
            <a:off x="8344080" y="360000"/>
            <a:ext cx="144720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Zrekonštru-ovaný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irokézsky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dlhý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dom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2022-11-15T11:01:32Z</dcterms:created>
  <dc:creator/>
  <dc:description/>
  <dc:language>sk-SK</dc:language>
  <cp:lastModifiedBy/>
  <dcterms:modified xsi:type="dcterms:W3CDTF">2022-11-16T11:16:49Z</dcterms:modified>
  <cp:revision>29</cp:revision>
  <dc:subject/>
  <dc:title/>
</cp:coreProperties>
</file>